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vml" ContentType="application/vnd.openxmlformats-officedocument.vmlDrawing"/>
  <Default Extension="docx" ContentType="application/vnd.openxmlformats-officedocument.wordprocessingml.document"/>
  <Default Extension="emf" ContentType="image/x-emf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1" r:id="rId18"/>
    <p:sldId id="304" r:id="rId19"/>
    <p:sldId id="307" r:id="rId20"/>
    <p:sldId id="310" r:id="rId21"/>
    <p:sldId id="313" r:id="rId22"/>
    <p:sldId id="316" r:id="rId23"/>
    <p:sldId id="318" r:id="rId24"/>
  </p:sldIdLst>
  <p:sldSz cx="9144000" cy="5143500"/>
  <p:notesSz cx="6858000" cy="9144000"/>
  <p:custDataLst>
    <p:tags r:id="rId2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slide" Target="slides/slide20.xml" /><Relationship Id="rId24" Type="http://schemas.openxmlformats.org/officeDocument/2006/relationships/slide" Target="slides/slide21.xml" /><Relationship Id="rId25" Type="http://schemas.openxmlformats.org/officeDocument/2006/relationships/tags" Target="tags/tag1.xml" /><Relationship Id="rId26" Type="http://schemas.openxmlformats.org/officeDocument/2006/relationships/presProps" Target="presProps.xml" /><Relationship Id="rId27" Type="http://schemas.openxmlformats.org/officeDocument/2006/relationships/viewProps" Target="viewProps.xml" /><Relationship Id="rId28" Type="http://schemas.openxmlformats.org/officeDocument/2006/relationships/theme" Target="theme/theme1.xml" /><Relationship Id="rId29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drawings/_rels/vmlDrawing1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emf" /></Relationships>
</file>

<file path=ppt/drawings/_rels/vmlDrawing2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8.emf" /></Relationships>
</file>

<file path=ppt/drawings/_rels/vmlDrawing3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0.emf" /></Relationships>
</file>

<file path=ppt/drawings/_rels/vmlDrawing4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3.emf" /></Relationships>
</file>

<file path=ppt/drawings/_rels/vmlDrawing5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6.emf" /></Relationships>
</file>

<file path=ppt/drawings/_rels/vmlDrawing6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9.emf" /></Relationships>
</file>

<file path=ppt/drawings/_rels/vmlDrawing7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0.emf" /></Relationships>
</file>

<file path=ppt/drawings/_rels/vmlDrawing8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2.emf" /></Relationships>
</file>

<file path=ppt/drawings/_rels/vmlDrawing9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4.emf" /></Relationships>
</file>

<file path=ppt/drawings/_rels/vmlDrawing10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5.emf" /></Relationships>
</file>

<file path=ppt/drawings/_rels/vmlDrawing11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6.emf" /></Relationships>
</file>

<file path=ppt/drawings/_rels/vmlDrawing12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7.emf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buFont typeface="Arial" pitchFamily="34" charset="0"/>
              <a:buNone/>
              <a:defRPr sz="12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buFont typeface="Arial" pitchFamily="34" charset="0"/>
              <a:buNone/>
              <a:defRPr sz="12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FA914DF6-DD62-4CB5-A0E1-5864551B4EB7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/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buFont typeface="Arial" pitchFamily="34" charset="0"/>
              <a:buNone/>
              <a:defRPr sz="12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>
              <a:buFont typeface="Arial" pitchFamily="34" charset="0"/>
              <a:buNone/>
            </a:pPr>
            <a:fld id="{9A0DB2DC-4C9A-4742-B13C-FB6460FD3503}" type="slidenum">
              <a:rPr lang="zh-CN" altLang="en-US" sz="1200"/>
              <a:t/>
            </a:fld>
            <a:endParaRPr lang="zh-CN" altLang="en-US" sz="12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1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2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6.xml" /><Relationship Id="rId2" Type="http://schemas.openxmlformats.org/officeDocument/2006/relationships/notesMaster" Target="../notesMasters/notesMaster1.xml" /></Relationships>
</file>

<file path=ppt/notesSlides/_rels/notesSlide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8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427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54275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/>
          </a:p>
        </p:txBody>
      </p:sp>
      <p:sp>
        <p:nvSpPr>
          <p:cNvPr id="54276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>
              <a:spcBef>
                <a:spcPct val="0"/>
              </a:spcBef>
            </a:pPr>
            <a:fld id="{9A0DB2DC-4C9A-4742-B13C-FB6460FD3503}" type="slidenum">
              <a:rPr lang="zh-CN" altLang="en-US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529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55299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/>
          </a:p>
        </p:txBody>
      </p:sp>
      <p:sp>
        <p:nvSpPr>
          <p:cNvPr id="55300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>
              <a:spcBef>
                <a:spcPct val="0"/>
              </a:spcBef>
            </a:pPr>
            <a:fld id="{9A0DB2DC-4C9A-4742-B13C-FB6460FD3503}" type="slidenum">
              <a:rPr lang="zh-CN" altLang="en-US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529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55299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/>
          </a:p>
        </p:txBody>
      </p:sp>
      <p:sp>
        <p:nvSpPr>
          <p:cNvPr id="55300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>
              <a:spcBef>
                <a:spcPct val="0"/>
              </a:spcBef>
            </a:pPr>
            <a:fld id="{9A0DB2DC-4C9A-4742-B13C-FB6460FD3503}" type="slidenum">
              <a:rPr lang="zh-CN" altLang="en-US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04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60419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/>
          </a:p>
        </p:txBody>
      </p:sp>
      <p:sp>
        <p:nvSpPr>
          <p:cNvPr id="60420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>
              <a:spcBef>
                <a:spcPct val="0"/>
              </a:spcBef>
            </a:pPr>
            <a:fld id="{9A0DB2DC-4C9A-4742-B13C-FB6460FD3503}" type="slidenum">
              <a:rPr lang="zh-CN" altLang="en-US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529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55299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/>
          </a:p>
        </p:txBody>
      </p:sp>
      <p:sp>
        <p:nvSpPr>
          <p:cNvPr id="55300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>
              <a:spcBef>
                <a:spcPct val="0"/>
              </a:spcBef>
            </a:pPr>
            <a:fld id="{9A0DB2DC-4C9A-4742-B13C-FB6460FD3503}" type="slidenum">
              <a:rPr lang="zh-CN" altLang="en-US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529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55299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/>
          </a:p>
        </p:txBody>
      </p:sp>
      <p:sp>
        <p:nvSpPr>
          <p:cNvPr id="55300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>
              <a:spcBef>
                <a:spcPct val="0"/>
              </a:spcBef>
            </a:pPr>
            <a:fld id="{9A0DB2DC-4C9A-4742-B13C-FB6460FD3503}" type="slidenum">
              <a:rPr lang="zh-CN" altLang="en-US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529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55299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/>
          </a:p>
        </p:txBody>
      </p:sp>
      <p:sp>
        <p:nvSpPr>
          <p:cNvPr id="55300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>
              <a:spcBef>
                <a:spcPct val="0"/>
              </a:spcBef>
            </a:pPr>
            <a:fld id="{9A0DB2DC-4C9A-4742-B13C-FB6460FD3503}" type="slidenum">
              <a:rPr lang="zh-CN" altLang="en-US"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529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55299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/>
          </a:p>
        </p:txBody>
      </p:sp>
      <p:sp>
        <p:nvSpPr>
          <p:cNvPr id="55300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>
              <a:spcBef>
                <a:spcPct val="0"/>
              </a:spcBef>
            </a:pPr>
            <a:fld id="{9A0DB2DC-4C9A-4742-B13C-FB6460FD3503}" type="slidenum">
              <a:rPr lang="zh-CN" altLang="en-US"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4695B46-8515-4800-8C9B-0DD246EC4F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B3A1E51-4AF4-429C-9281-4577E890DA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F3A6BDA-63FB-4230-8D14-4E3CAADC20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C0AADE2-C36C-4F76-A13C-FA457EABEC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DA9BBDC-BE87-4C88-93AF-FB1128C4F4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68E5C5B-2740-4B65-8DB8-41B6234FB7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D4259E7-BA54-41F7-B33C-3E533F7388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86D9F47-1BB5-4CBC-AC82-6238A3D830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23A4755-73D5-474F-92C8-CA44DCFC9F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27CEFE3-3971-4663-8D10-418D818CB1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1983340-4828-4EFC-AFAB-406C030640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  <p:transition>
    <p:zoom/>
  </p:transition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p:transition>
    <p:zoom/>
  </p:transition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  <p:transition>
    <p:zoom/>
  </p:transition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p:transition>
    <p:zoom/>
  </p:transition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p:transition>
    <p:zoom/>
  </p:transition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>
    <p:zoom/>
  </p:transition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>
    <p:zoom/>
  </p:transition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  <p:transition>
    <p:zoom/>
  </p:transition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  <p:transition>
    <p:zoom/>
  </p:transition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p:transition>
    <p:zoom/>
  </p:transition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p:transition>
    <p:zoom/>
  </p:transition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1.jpeg" /><Relationship Id="rId13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>
    <p:bg>
      <p:bgPr>
        <a:blipFill dpi="0" rotWithShape="1">
          <a:blip r:embed="rId12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>
    <p:zoom/>
  </p:transition>
  <p:timing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anose="02010600030101010101" pitchFamily="2" charset="-122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anose="02010600030101010101" pitchFamily="2" charset="-122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anose="02010600030101010101" pitchFamily="2" charset="-122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anose="02010600030101010101" pitchFamily="2" charset="-122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anose="02010600030101010101" pitchFamily="2" charset="-122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anose="02010600030101010101" pitchFamily="2" charset="-122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anose="02010600030101010101" pitchFamily="2" charset="-122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notesSlide" Target="../notesSlides/notesSlide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notesSlide" Target="../notesSlides/notesSlide2.xml" /><Relationship Id="rId3" Type="http://schemas.openxmlformats.org/officeDocument/2006/relationships/package" Target="../embeddings/Document1.docx" TargetMode="Internal" /><Relationship Id="rId4" Type="http://schemas.openxmlformats.org/officeDocument/2006/relationships/image" Target="../media/image4.emf" /><Relationship Id="rId5" Type="http://schemas.openxmlformats.org/officeDocument/2006/relationships/image" Target="../media/image5.png" /><Relationship Id="rId6" Type="http://schemas.openxmlformats.org/officeDocument/2006/relationships/slide" Target="slide2.xml" TargetMode="Internal" /><Relationship Id="rId7" Type="http://schemas.openxmlformats.org/officeDocument/2006/relationships/vmlDrawing" Target="../drawings/vmlDrawing1.v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png" /><Relationship Id="rId3" Type="http://schemas.openxmlformats.org/officeDocument/2006/relationships/slide" Target="slide2.xml" TargetMode="Internal" /><Relationship Id="rId4" Type="http://schemas.openxmlformats.org/officeDocument/2006/relationships/image" Target="../media/image6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png" /><Relationship Id="rId3" Type="http://schemas.openxmlformats.org/officeDocument/2006/relationships/slide" Target="slide2.xml" TargetMode="Internal" /><Relationship Id="rId4" Type="http://schemas.openxmlformats.org/officeDocument/2006/relationships/image" Target="../media/image7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package" Target="../embeddings/Document2.docx" TargetMode="Internal" /><Relationship Id="rId3" Type="http://schemas.openxmlformats.org/officeDocument/2006/relationships/image" Target="../media/image8.emf" /><Relationship Id="rId4" Type="http://schemas.openxmlformats.org/officeDocument/2006/relationships/image" Target="../media/image9.png" /><Relationship Id="rId5" Type="http://schemas.openxmlformats.org/officeDocument/2006/relationships/vmlDrawing" Target="../drawings/vmlDrawing2.v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notesSlide" Target="../notesSlides/notesSlide3.xml" /><Relationship Id="rId3" Type="http://schemas.openxmlformats.org/officeDocument/2006/relationships/package" Target="../embeddings/Document3.docx" TargetMode="Internal" /><Relationship Id="rId4" Type="http://schemas.openxmlformats.org/officeDocument/2006/relationships/image" Target="../media/image10.emf" /><Relationship Id="rId5" Type="http://schemas.openxmlformats.org/officeDocument/2006/relationships/image" Target="../media/image11.png" /><Relationship Id="rId6" Type="http://schemas.openxmlformats.org/officeDocument/2006/relationships/image" Target="../media/image5.png" /><Relationship Id="rId7" Type="http://schemas.openxmlformats.org/officeDocument/2006/relationships/slide" Target="slide2.xml" TargetMode="Internal" /><Relationship Id="rId8" Type="http://schemas.openxmlformats.org/officeDocument/2006/relationships/vmlDrawing" Target="../drawings/vmlDrawing3.v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5.png" /><Relationship Id="rId4" Type="http://schemas.openxmlformats.org/officeDocument/2006/relationships/slide" Target="slide2.xml" TargetMode="Internal" /><Relationship Id="rId5" Type="http://schemas.openxmlformats.org/officeDocument/2006/relationships/package" Target="../embeddings/Document4.docx" TargetMode="Internal" /><Relationship Id="rId6" Type="http://schemas.openxmlformats.org/officeDocument/2006/relationships/image" Target="../media/image13.emf" /><Relationship Id="rId7" Type="http://schemas.openxmlformats.org/officeDocument/2006/relationships/image" Target="../media/image14.png" /><Relationship Id="rId8" Type="http://schemas.openxmlformats.org/officeDocument/2006/relationships/vmlDrawing" Target="../drawings/vmlDrawing4.v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15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notesSlide" Target="../notesSlides/notesSlide6.xml" /><Relationship Id="rId3" Type="http://schemas.openxmlformats.org/officeDocument/2006/relationships/package" Target="../embeddings/Document5.docx" TargetMode="Internal" /><Relationship Id="rId4" Type="http://schemas.openxmlformats.org/officeDocument/2006/relationships/image" Target="../media/image16.emf" /><Relationship Id="rId5" Type="http://schemas.openxmlformats.org/officeDocument/2006/relationships/image" Target="../media/image17.png" /><Relationship Id="rId6" Type="http://schemas.openxmlformats.org/officeDocument/2006/relationships/image" Target="../media/image5.png" /><Relationship Id="rId7" Type="http://schemas.openxmlformats.org/officeDocument/2006/relationships/slide" Target="slide2.xml" TargetMode="Internal" /><Relationship Id="rId8" Type="http://schemas.openxmlformats.org/officeDocument/2006/relationships/vmlDrawing" Target="../drawings/vmlDrawing5.v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notesSlide" Target="../notesSlides/notesSlide7.xml" /><Relationship Id="rId3" Type="http://schemas.openxmlformats.org/officeDocument/2006/relationships/image" Target="../media/image5.png" /><Relationship Id="rId4" Type="http://schemas.openxmlformats.org/officeDocument/2006/relationships/slide" Target="slide2.xml" TargetMode="Internal" /><Relationship Id="rId5" Type="http://schemas.openxmlformats.org/officeDocument/2006/relationships/package" Target="../embeddings/Document6.docx" TargetMode="Internal" /><Relationship Id="rId6" Type="http://schemas.openxmlformats.org/officeDocument/2006/relationships/image" Target="../media/image19.emf" /><Relationship Id="rId7" Type="http://schemas.openxmlformats.org/officeDocument/2006/relationships/vmlDrawing" Target="../drawings/vmlDrawing6.v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package" Target="../embeddings/Document7.docx" TargetMode="Internal" /><Relationship Id="rId3" Type="http://schemas.openxmlformats.org/officeDocument/2006/relationships/image" Target="../media/image20.emf" /><Relationship Id="rId4" Type="http://schemas.openxmlformats.org/officeDocument/2006/relationships/image" Target="../media/image21.png" /><Relationship Id="rId5" Type="http://schemas.openxmlformats.org/officeDocument/2006/relationships/vmlDrawing" Target="../drawings/vmlDrawing7.v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notesSlide" Target="../notesSlides/notesSlide8.xml" /><Relationship Id="rId3" Type="http://schemas.openxmlformats.org/officeDocument/2006/relationships/image" Target="../media/image5.png" /><Relationship Id="rId4" Type="http://schemas.openxmlformats.org/officeDocument/2006/relationships/slide" Target="slide2.xml" TargetMode="Internal" /><Relationship Id="rId5" Type="http://schemas.openxmlformats.org/officeDocument/2006/relationships/package" Target="../embeddings/Document8.docx" TargetMode="Internal" /><Relationship Id="rId6" Type="http://schemas.openxmlformats.org/officeDocument/2006/relationships/image" Target="../media/image22.emf" /><Relationship Id="rId7" Type="http://schemas.openxmlformats.org/officeDocument/2006/relationships/vmlDrawing" Target="../drawings/vmlDrawing8.v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png" /><Relationship Id="rId3" Type="http://schemas.openxmlformats.org/officeDocument/2006/relationships/package" Target="../embeddings/Document9.docx" TargetMode="Internal" /><Relationship Id="rId4" Type="http://schemas.openxmlformats.org/officeDocument/2006/relationships/image" Target="../media/image24.emf" /><Relationship Id="rId5" Type="http://schemas.openxmlformats.org/officeDocument/2006/relationships/vmlDrawing" Target="../drawings/vmlDrawing9.v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notesSlide" Target="../notesSlides/notesSlide9.xml" /><Relationship Id="rId3" Type="http://schemas.openxmlformats.org/officeDocument/2006/relationships/image" Target="../media/image5.png" /><Relationship Id="rId4" Type="http://schemas.openxmlformats.org/officeDocument/2006/relationships/slide" Target="slide2.xml" TargetMode="Internal" /><Relationship Id="rId5" Type="http://schemas.openxmlformats.org/officeDocument/2006/relationships/package" Target="../embeddings/Document10.docx" TargetMode="Internal" /><Relationship Id="rId6" Type="http://schemas.openxmlformats.org/officeDocument/2006/relationships/image" Target="../media/image25.emf" /><Relationship Id="rId7" Type="http://schemas.openxmlformats.org/officeDocument/2006/relationships/vmlDrawing" Target="../drawings/vmlDrawing10.v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package" Target="../embeddings/Document11.docx" TargetMode="Internal" /><Relationship Id="rId3" Type="http://schemas.openxmlformats.org/officeDocument/2006/relationships/image" Target="../media/image26.emf" /><Relationship Id="rId4" Type="http://schemas.openxmlformats.org/officeDocument/2006/relationships/vmlDrawing" Target="../drawings/vmlDrawing11.v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package" Target="../embeddings/Document12.docx" TargetMode="Internal" /><Relationship Id="rId3" Type="http://schemas.openxmlformats.org/officeDocument/2006/relationships/image" Target="../media/image27.emf" /><Relationship Id="rId4" Type="http://schemas.openxmlformats.org/officeDocument/2006/relationships/image" Target="../media/image28.png" /><Relationship Id="rId5" Type="http://schemas.openxmlformats.org/officeDocument/2006/relationships/vmlDrawing" Target="../drawings/vmlDrawing12.vml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3702313601400605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6" name="矩形 25"/>
          <p:cNvSpPr/>
          <p:nvPr/>
        </p:nvSpPr>
        <p:spPr>
          <a:xfrm>
            <a:off x="445869" y="1363027"/>
            <a:ext cx="8302595" cy="2417445"/>
          </a:xfrm>
          <a:prstGeom prst="rect">
            <a:avLst/>
          </a:prstGeom>
          <a:solidFill>
            <a:srgbClr val="729DB9">
              <a:alpha val="2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" name="文本框 49"/>
          <p:cNvSpPr txBox="1"/>
          <p:nvPr/>
        </p:nvSpPr>
        <p:spPr>
          <a:xfrm>
            <a:off x="2771800" y="1803469"/>
            <a:ext cx="5191732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ctr"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600" b="1" spc="500">
                <a:latin typeface="Times New Roman" panose="02020603050405020304" pitchFamily="18" charset="0"/>
                <a:ea typeface="思源黑体 CN Bold" panose="020b0800000000000000" pitchFamily="34" charset="-122"/>
                <a:cs typeface="Times New Roman" panose="02020603050405020304" pitchFamily="18" charset="0"/>
              </a:rPr>
              <a:t>圆周角和圆心角、弧的关系</a:t>
            </a:r>
            <a:endParaRPr kumimoji="0" lang="zh-CN" altLang="en-US" sz="3600" b="1" i="0" u="none" strike="noStrike" kern="1200" cap="none" spc="500" normalizeH="0" baseline="0" noProof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思源黑体 CN Bold" panose="020b0800000000000000" pitchFamily="34" charset="-122"/>
              <a:cs typeface="Times New Roman" panose="02020603050405020304" pitchFamily="18" charset="0"/>
            </a:endParaRPr>
          </a:p>
        </p:txBody>
      </p:sp>
      <p:sp>
        <p:nvSpPr>
          <p:cNvPr id="13" name="矩形 12"/>
          <p:cNvSpPr/>
          <p:nvPr/>
        </p:nvSpPr>
        <p:spPr bwMode="auto">
          <a:xfrm>
            <a:off x="2987824" y="2934170"/>
            <a:ext cx="4752528" cy="45719"/>
          </a:xfrm>
          <a:prstGeom prst="rect">
            <a:avLst/>
          </a:prstGeom>
          <a:solidFill>
            <a:srgbClr val="31A08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259632" y="2070005"/>
            <a:ext cx="1512168" cy="625213"/>
          </a:xfrm>
          <a:prstGeom prst="rect">
            <a:avLst/>
          </a:prstGeom>
          <a:solidFill>
            <a:srgbClr val="31A0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 panose="020b0502040204020203"/>
              <a:ea typeface="思源黑体 CN Light"/>
              <a:cs typeface="+mn-cs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311092" y="2067694"/>
            <a:ext cx="1656184" cy="64516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3600" b="1" spc="500" smtClean="0">
                <a:solidFill>
                  <a:schemeClr val="bg1"/>
                </a:solidFill>
                <a:latin typeface="+mj-lt"/>
                <a:ea typeface="思源黑体 CN Bold" panose="020b0800000000000000" pitchFamily="34" charset="-122"/>
              </a:rPr>
              <a:t>3.4.1</a:t>
            </a:r>
            <a:endParaRPr lang="zh-CN" altLang="en-US" sz="3600" b="1" spc="500">
              <a:solidFill>
                <a:schemeClr val="bg1"/>
              </a:solidFill>
              <a:latin typeface="+mj-lt"/>
              <a:ea typeface="思源黑体 CN Bold" panose="020b0800000000000000" pitchFamily="34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51520" y="0"/>
            <a:ext cx="2088232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4" name="TextBox 5"/>
          <p:cNvSpPr txBox="1">
            <a:spLocks noChangeArrowheads="1"/>
          </p:cNvSpPr>
          <p:nvPr/>
        </p:nvSpPr>
        <p:spPr bwMode="auto">
          <a:xfrm>
            <a:off x="359043" y="0"/>
            <a:ext cx="3564885" cy="414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lvl="1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lvl="2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lvl="3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lvl="4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lvl="5" indent="-22860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lvl="6" indent="-22860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lvl="7" indent="-22860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lvl="8" indent="-22860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defRPr/>
            </a:pPr>
            <a:r>
              <a:rPr lang="zh-CN" altLang="en-US" sz="21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pitchFamily="49" charset="-122"/>
              </a:rPr>
              <a:t>北师</a:t>
            </a:r>
            <a:r>
              <a:rPr kumimoji="0" lang="zh-CN" altLang="en-US" sz="21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pitchFamily="49" charset="-122"/>
              </a:rPr>
              <a:t>版 九</a:t>
            </a:r>
            <a:r>
              <a:rPr lang="zh-CN" altLang="en-US" sz="21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pitchFamily="49" charset="-122"/>
              </a:rPr>
              <a:t>年级下</a:t>
            </a:r>
            <a:endParaRPr kumimoji="0" lang="zh-CN" altLang="en-US" sz="2100" b="1" i="0" u="none" strike="noStrike" kern="120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黑体" panose="02010609060101010101" pitchFamily="49" charset="-122"/>
            </a:endParaRPr>
          </a:p>
        </p:txBody>
      </p:sp>
      <p:sp>
        <p:nvSpPr>
          <p:cNvPr id="25" name="矩形: 圆角 9"/>
          <p:cNvSpPr/>
          <p:nvPr/>
        </p:nvSpPr>
        <p:spPr>
          <a:xfrm>
            <a:off x="7452320" y="627534"/>
            <a:ext cx="1245810" cy="267084"/>
          </a:xfrm>
          <a:prstGeom prst="roundRect">
            <a:avLst>
              <a:gd name="adj" fmla="val 50000"/>
            </a:avLst>
          </a:prstGeom>
          <a:solidFill>
            <a:srgbClr val="83C4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9pPr>
          </a:lstStyle>
          <a:p>
            <a:pPr algn="dist"/>
            <a:r>
              <a:rPr lang="zh-CN" altLang="en-US" sz="1200" spc="3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第三章 圆</a:t>
            </a:r>
            <a:endParaRPr lang="zh-CN" altLang="en-US" sz="1200" spc="3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31161" y="3858558"/>
            <a:ext cx="8302595" cy="45719"/>
          </a:xfrm>
          <a:prstGeom prst="rect">
            <a:avLst/>
          </a:prstGeom>
          <a:solidFill>
            <a:srgbClr val="729DB9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431161" y="3927833"/>
            <a:ext cx="8302595" cy="45719"/>
          </a:xfrm>
          <a:prstGeom prst="rect">
            <a:avLst/>
          </a:prstGeom>
          <a:solidFill>
            <a:srgbClr val="729DB9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>
    <p:zoom/>
  </p:transition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147" name="矩形 68"/>
          <p:cNvSpPr/>
          <p:nvPr/>
        </p:nvSpPr>
        <p:spPr>
          <a:xfrm>
            <a:off x="1835696" y="2237755"/>
            <a:ext cx="403225" cy="4603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buFont typeface="Arial" pitchFamily="34" charset="0"/>
            </a:pPr>
            <a:r>
              <a:rPr lang="en-US" altLang="zh-CN" sz="24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C</a:t>
            </a:r>
            <a:endParaRPr lang="zh-CN" altLang="en-US" sz="2400" b="1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pSp>
        <p:nvGrpSpPr>
          <p:cNvPr id="14340" name="组合 22"/>
          <p:cNvGrpSpPr/>
          <p:nvPr/>
        </p:nvGrpSpPr>
        <p:grpSpPr>
          <a:xfrm>
            <a:off x="1137841" y="1347614"/>
            <a:ext cx="574675" cy="542925"/>
            <a:chOff x="4440081" y="981292"/>
            <a:chExt cx="574646" cy="543961"/>
          </a:xfrm>
        </p:grpSpPr>
        <p:pic>
          <p:nvPicPr>
            <p:cNvPr id="14415" name="Picture 16" descr="C:\Users\Administrator\Desktop\背景\习题课件\题序框.png"/>
            <p:cNvPicPr>
              <a:picLocks noChangeAspect="1"/>
            </p:cNvPicPr>
            <p:nvPr/>
          </p:nvPicPr>
          <p:blipFill>
            <a:blip r:embed="rId2"/>
            <a:srcRect l="13475" t="9528" r="10065" b="16702"/>
            <a:stretch>
              <a:fillRect/>
            </a:stretch>
          </p:blipFill>
          <p:spPr>
            <a:xfrm>
              <a:off x="4440081" y="981292"/>
              <a:ext cx="574646" cy="543961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4416" name="TextBox 2"/>
            <p:cNvSpPr txBox="1"/>
            <p:nvPr/>
          </p:nvSpPr>
          <p:spPr>
            <a:xfrm>
              <a:off x="4558136" y="1031734"/>
              <a:ext cx="338538" cy="46254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/>
              <a:r>
                <a:rPr lang="en-US" altLang="zh-CN" sz="24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zh-CN" altLang="en-US" sz="2400" b="1"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</p:grpSp>
      <p:grpSp>
        <p:nvGrpSpPr>
          <p:cNvPr id="14341" name="组合 25"/>
          <p:cNvGrpSpPr/>
          <p:nvPr/>
        </p:nvGrpSpPr>
        <p:grpSpPr>
          <a:xfrm>
            <a:off x="1144191" y="2182192"/>
            <a:ext cx="574675" cy="544513"/>
            <a:chOff x="4440081" y="981292"/>
            <a:chExt cx="574646" cy="543961"/>
          </a:xfrm>
        </p:grpSpPr>
        <p:pic>
          <p:nvPicPr>
            <p:cNvPr id="14413" name="Picture 16" descr="C:\Users\Administrator\Desktop\背景\习题课件\题序框.png"/>
            <p:cNvPicPr>
              <a:picLocks noChangeAspect="1"/>
            </p:cNvPicPr>
            <p:nvPr/>
          </p:nvPicPr>
          <p:blipFill>
            <a:blip r:embed="rId2"/>
            <a:srcRect l="13475" t="9528" r="10065" b="16702"/>
            <a:stretch>
              <a:fillRect/>
            </a:stretch>
          </p:blipFill>
          <p:spPr>
            <a:xfrm>
              <a:off x="4440081" y="981292"/>
              <a:ext cx="574646" cy="543961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4414" name="TextBox 2"/>
            <p:cNvSpPr txBox="1"/>
            <p:nvPr/>
          </p:nvSpPr>
          <p:spPr>
            <a:xfrm>
              <a:off x="4558136" y="1005882"/>
              <a:ext cx="338538" cy="46119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/>
              <a:r>
                <a:rPr lang="en-US" altLang="zh-CN" sz="24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zh-CN" altLang="en-US" sz="2400" b="1"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</p:grpSp>
      <p:grpSp>
        <p:nvGrpSpPr>
          <p:cNvPr id="14342" name="组合 28"/>
          <p:cNvGrpSpPr/>
          <p:nvPr/>
        </p:nvGrpSpPr>
        <p:grpSpPr>
          <a:xfrm>
            <a:off x="1137918" y="2964929"/>
            <a:ext cx="574675" cy="542925"/>
            <a:chOff x="4440081" y="981292"/>
            <a:chExt cx="574646" cy="543961"/>
          </a:xfrm>
        </p:grpSpPr>
        <p:pic>
          <p:nvPicPr>
            <p:cNvPr id="14411" name="Picture 16" descr="C:\Users\Administrator\Desktop\背景\习题课件\题序框.png"/>
            <p:cNvPicPr>
              <a:picLocks noChangeAspect="1"/>
            </p:cNvPicPr>
            <p:nvPr/>
          </p:nvPicPr>
          <p:blipFill>
            <a:blip r:embed="rId2"/>
            <a:srcRect l="13475" t="9528" r="10065" b="16702"/>
            <a:stretch>
              <a:fillRect/>
            </a:stretch>
          </p:blipFill>
          <p:spPr>
            <a:xfrm>
              <a:off x="4440081" y="981292"/>
              <a:ext cx="574646" cy="543961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4412" name="TextBox 2"/>
            <p:cNvSpPr txBox="1"/>
            <p:nvPr/>
          </p:nvSpPr>
          <p:spPr>
            <a:xfrm>
              <a:off x="4566762" y="994205"/>
              <a:ext cx="338538" cy="46254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/>
              <a:r>
                <a:rPr lang="en-US" altLang="zh-CN" sz="24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zh-CN" altLang="en-US" sz="2400" b="1"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</p:grpSp>
      <p:grpSp>
        <p:nvGrpSpPr>
          <p:cNvPr id="14343" name="组合 31"/>
          <p:cNvGrpSpPr/>
          <p:nvPr/>
        </p:nvGrpSpPr>
        <p:grpSpPr>
          <a:xfrm>
            <a:off x="1158555" y="3746180"/>
            <a:ext cx="574675" cy="542925"/>
            <a:chOff x="4440081" y="981292"/>
            <a:chExt cx="574646" cy="543961"/>
          </a:xfrm>
        </p:grpSpPr>
        <p:pic>
          <p:nvPicPr>
            <p:cNvPr id="14409" name="Picture 16" descr="C:\Users\Administrator\Desktop\背景\习题课件\题序框.png"/>
            <p:cNvPicPr>
              <a:picLocks noChangeAspect="1"/>
            </p:cNvPicPr>
            <p:nvPr/>
          </p:nvPicPr>
          <p:blipFill>
            <a:blip r:embed="rId2"/>
            <a:srcRect l="13475" t="9528" r="10065" b="16702"/>
            <a:stretch>
              <a:fillRect/>
            </a:stretch>
          </p:blipFill>
          <p:spPr>
            <a:xfrm>
              <a:off x="4440081" y="981292"/>
              <a:ext cx="574646" cy="543961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4410" name="TextBox 2"/>
            <p:cNvSpPr txBox="1"/>
            <p:nvPr/>
          </p:nvSpPr>
          <p:spPr>
            <a:xfrm>
              <a:off x="4514703" y="1002950"/>
              <a:ext cx="338538" cy="46254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/>
              <a:r>
                <a:rPr lang="en-US" altLang="zh-CN" sz="24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zh-CN" altLang="en-US" sz="2400" b="1"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</p:grpSp>
      <p:grpSp>
        <p:nvGrpSpPr>
          <p:cNvPr id="14346" name="组合 39"/>
          <p:cNvGrpSpPr/>
          <p:nvPr/>
        </p:nvGrpSpPr>
        <p:grpSpPr>
          <a:xfrm>
            <a:off x="3839325" y="1347614"/>
            <a:ext cx="574675" cy="542925"/>
            <a:chOff x="4440081" y="981292"/>
            <a:chExt cx="574646" cy="543961"/>
          </a:xfrm>
        </p:grpSpPr>
        <p:pic>
          <p:nvPicPr>
            <p:cNvPr id="14405" name="Picture 16" descr="C:\Users\Administrator\Desktop\背景\习题课件\题序框.png"/>
            <p:cNvPicPr>
              <a:picLocks noChangeAspect="1"/>
            </p:cNvPicPr>
            <p:nvPr/>
          </p:nvPicPr>
          <p:blipFill>
            <a:blip r:embed="rId2"/>
            <a:srcRect l="13475" t="9528" r="10065" b="16702"/>
            <a:stretch>
              <a:fillRect/>
            </a:stretch>
          </p:blipFill>
          <p:spPr>
            <a:xfrm>
              <a:off x="4440081" y="981292"/>
              <a:ext cx="574646" cy="543961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4406" name="TextBox 2"/>
            <p:cNvSpPr txBox="1"/>
            <p:nvPr/>
          </p:nvSpPr>
          <p:spPr>
            <a:xfrm>
              <a:off x="4545505" y="1023092"/>
              <a:ext cx="338538" cy="46254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/>
              <a:r>
                <a:rPr lang="en-US" altLang="zh-CN" sz="24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  <a:endParaRPr lang="zh-CN" altLang="en-US" sz="2400" b="1"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</p:grpSp>
      <p:sp>
        <p:nvSpPr>
          <p:cNvPr id="32" name="矩形 68"/>
          <p:cNvSpPr/>
          <p:nvPr/>
        </p:nvSpPr>
        <p:spPr>
          <a:xfrm>
            <a:off x="1846847" y="3766118"/>
            <a:ext cx="386080" cy="4603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buFont typeface="Arial" pitchFamily="34" charset="0"/>
            </a:pPr>
            <a:r>
              <a:rPr lang="en-US" altLang="zh-CN" sz="24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B</a:t>
            </a:r>
            <a:endParaRPr lang="zh-CN" altLang="en-US" sz="2400" b="1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pSp>
        <p:nvGrpSpPr>
          <p:cNvPr id="14349" name="组合 22"/>
          <p:cNvGrpSpPr/>
          <p:nvPr/>
        </p:nvGrpSpPr>
        <p:grpSpPr>
          <a:xfrm>
            <a:off x="3839249" y="2211710"/>
            <a:ext cx="574675" cy="542925"/>
            <a:chOff x="4440081" y="981292"/>
            <a:chExt cx="574646" cy="543961"/>
          </a:xfrm>
        </p:grpSpPr>
        <p:pic>
          <p:nvPicPr>
            <p:cNvPr id="14403" name="Picture 16" descr="C:\Users\Administrator\Desktop\背景\习题课件\题序框.png"/>
            <p:cNvPicPr>
              <a:picLocks noChangeAspect="1"/>
            </p:cNvPicPr>
            <p:nvPr/>
          </p:nvPicPr>
          <p:blipFill>
            <a:blip r:embed="rId2"/>
            <a:srcRect l="13475" t="9528" r="10065" b="16702"/>
            <a:stretch>
              <a:fillRect/>
            </a:stretch>
          </p:blipFill>
          <p:spPr>
            <a:xfrm>
              <a:off x="4440081" y="981292"/>
              <a:ext cx="574646" cy="543961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4404" name="TextBox 2"/>
            <p:cNvSpPr txBox="1"/>
            <p:nvPr/>
          </p:nvSpPr>
          <p:spPr>
            <a:xfrm>
              <a:off x="4558136" y="1011147"/>
              <a:ext cx="338538" cy="46254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/>
              <a:r>
                <a:rPr lang="en-US" altLang="zh-CN" sz="24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6</a:t>
              </a:r>
              <a:endParaRPr lang="zh-CN" altLang="en-US" sz="2400" b="1"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</p:grpSp>
      <p:grpSp>
        <p:nvGrpSpPr>
          <p:cNvPr id="14350" name="组合 25"/>
          <p:cNvGrpSpPr/>
          <p:nvPr/>
        </p:nvGrpSpPr>
        <p:grpSpPr>
          <a:xfrm>
            <a:off x="3845599" y="2976984"/>
            <a:ext cx="574675" cy="544513"/>
            <a:chOff x="4440081" y="981292"/>
            <a:chExt cx="574646" cy="543961"/>
          </a:xfrm>
        </p:grpSpPr>
        <p:pic>
          <p:nvPicPr>
            <p:cNvPr id="14401" name="Picture 16" descr="C:\Users\Administrator\Desktop\背景\习题课件\题序框.png"/>
            <p:cNvPicPr>
              <a:picLocks noChangeAspect="1"/>
            </p:cNvPicPr>
            <p:nvPr/>
          </p:nvPicPr>
          <p:blipFill>
            <a:blip r:embed="rId2"/>
            <a:srcRect l="13475" t="9528" r="10065" b="16702"/>
            <a:stretch>
              <a:fillRect/>
            </a:stretch>
          </p:blipFill>
          <p:spPr>
            <a:xfrm>
              <a:off x="4440081" y="981292"/>
              <a:ext cx="574646" cy="543961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4402" name="TextBox 2"/>
            <p:cNvSpPr txBox="1"/>
            <p:nvPr/>
          </p:nvSpPr>
          <p:spPr>
            <a:xfrm>
              <a:off x="4558136" y="1005882"/>
              <a:ext cx="338538" cy="46119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/>
              <a:r>
                <a:rPr lang="en-US" altLang="zh-CN" sz="24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7</a:t>
              </a:r>
              <a:endParaRPr lang="zh-CN" altLang="en-US" sz="2400" b="1"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</p:grpSp>
      <p:grpSp>
        <p:nvGrpSpPr>
          <p:cNvPr id="14351" name="组合 28"/>
          <p:cNvGrpSpPr/>
          <p:nvPr/>
        </p:nvGrpSpPr>
        <p:grpSpPr>
          <a:xfrm>
            <a:off x="3839326" y="3751282"/>
            <a:ext cx="574675" cy="542925"/>
            <a:chOff x="4440081" y="981292"/>
            <a:chExt cx="574646" cy="543961"/>
          </a:xfrm>
        </p:grpSpPr>
        <p:pic>
          <p:nvPicPr>
            <p:cNvPr id="14399" name="Picture 16" descr="C:\Users\Administrator\Desktop\背景\习题课件\题序框.png"/>
            <p:cNvPicPr>
              <a:picLocks noChangeAspect="1"/>
            </p:cNvPicPr>
            <p:nvPr/>
          </p:nvPicPr>
          <p:blipFill>
            <a:blip r:embed="rId2"/>
            <a:srcRect l="13475" t="9528" r="10065" b="16702"/>
            <a:stretch>
              <a:fillRect/>
            </a:stretch>
          </p:blipFill>
          <p:spPr>
            <a:xfrm>
              <a:off x="4440081" y="981292"/>
              <a:ext cx="574646" cy="543961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4400" name="TextBox 2"/>
            <p:cNvSpPr txBox="1"/>
            <p:nvPr/>
          </p:nvSpPr>
          <p:spPr>
            <a:xfrm>
              <a:off x="4566762" y="994205"/>
              <a:ext cx="338538" cy="46254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/>
              <a:r>
                <a:rPr lang="en-US" altLang="zh-CN" sz="24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8</a:t>
              </a:r>
              <a:endParaRPr lang="zh-CN" altLang="en-US" sz="2400" b="1"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</p:grpSp>
      <p:grpSp>
        <p:nvGrpSpPr>
          <p:cNvPr id="14353" name="组合 39"/>
          <p:cNvGrpSpPr/>
          <p:nvPr/>
        </p:nvGrpSpPr>
        <p:grpSpPr>
          <a:xfrm>
            <a:off x="6589811" y="2172840"/>
            <a:ext cx="574675" cy="542925"/>
            <a:chOff x="4440081" y="1073269"/>
            <a:chExt cx="574646" cy="543961"/>
          </a:xfrm>
        </p:grpSpPr>
        <p:pic>
          <p:nvPicPr>
            <p:cNvPr id="14395" name="Picture 16" descr="C:\Users\Administrator\Desktop\背景\习题课件\题序框.png"/>
            <p:cNvPicPr>
              <a:picLocks noChangeAspect="1"/>
            </p:cNvPicPr>
            <p:nvPr/>
          </p:nvPicPr>
          <p:blipFill>
            <a:blip r:embed="rId2"/>
            <a:srcRect l="13475" t="9528" r="10065" b="16702"/>
            <a:stretch>
              <a:fillRect/>
            </a:stretch>
          </p:blipFill>
          <p:spPr>
            <a:xfrm>
              <a:off x="4440081" y="1073269"/>
              <a:ext cx="574646" cy="543961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4396" name="TextBox 2"/>
            <p:cNvSpPr txBox="1"/>
            <p:nvPr/>
          </p:nvSpPr>
          <p:spPr>
            <a:xfrm>
              <a:off x="4468565" y="1116056"/>
              <a:ext cx="492419" cy="46254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/>
              <a:r>
                <a:rPr lang="en-US" altLang="zh-CN" sz="24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10</a:t>
              </a:r>
              <a:endParaRPr lang="zh-CN" altLang="en-US" sz="2400" b="1"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</p:grpSp>
      <p:sp>
        <p:nvSpPr>
          <p:cNvPr id="121" name="矩形 67"/>
          <p:cNvSpPr/>
          <p:nvPr/>
        </p:nvSpPr>
        <p:spPr>
          <a:xfrm>
            <a:off x="4572000" y="3782836"/>
            <a:ext cx="403225" cy="4603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buFont typeface="Arial" pitchFamily="34" charset="0"/>
            </a:pPr>
            <a:r>
              <a:rPr lang="en-US" altLang="zh-CN" sz="24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zh-CN" altLang="en-US" sz="2400" b="1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23" name="矩形 67"/>
          <p:cNvSpPr/>
          <p:nvPr/>
        </p:nvSpPr>
        <p:spPr>
          <a:xfrm>
            <a:off x="4572000" y="1389707"/>
            <a:ext cx="403225" cy="4603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buFont typeface="Arial" pitchFamily="34" charset="0"/>
            </a:pPr>
            <a:r>
              <a:rPr lang="en-US" altLang="zh-CN" sz="24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A</a:t>
            </a:r>
            <a:endParaRPr lang="zh-CN" altLang="en-US" sz="2400" b="1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24" name="矩形 68"/>
          <p:cNvSpPr/>
          <p:nvPr/>
        </p:nvSpPr>
        <p:spPr>
          <a:xfrm>
            <a:off x="4549698" y="2238979"/>
            <a:ext cx="403225" cy="4603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buFont typeface="Arial" pitchFamily="34" charset="0"/>
            </a:pPr>
            <a:r>
              <a:rPr lang="en-US" altLang="zh-CN" sz="24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D</a:t>
            </a:r>
            <a:endParaRPr lang="zh-CN" altLang="en-US" sz="2400" b="1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pSp>
        <p:nvGrpSpPr>
          <p:cNvPr id="14358" name="组合 22"/>
          <p:cNvGrpSpPr/>
          <p:nvPr/>
        </p:nvGrpSpPr>
        <p:grpSpPr>
          <a:xfrm>
            <a:off x="6588224" y="2964929"/>
            <a:ext cx="574675" cy="542925"/>
            <a:chOff x="4440081" y="981292"/>
            <a:chExt cx="574646" cy="543961"/>
          </a:xfrm>
        </p:grpSpPr>
        <p:pic>
          <p:nvPicPr>
            <p:cNvPr id="14393" name="Picture 16" descr="C:\Users\Administrator\Desktop\背景\习题课件\题序框.png"/>
            <p:cNvPicPr>
              <a:picLocks noChangeAspect="1"/>
            </p:cNvPicPr>
            <p:nvPr/>
          </p:nvPicPr>
          <p:blipFill>
            <a:blip r:embed="rId2"/>
            <a:srcRect l="13475" t="9528" r="10065" b="16702"/>
            <a:stretch>
              <a:fillRect/>
            </a:stretch>
          </p:blipFill>
          <p:spPr>
            <a:xfrm>
              <a:off x="4440081" y="981292"/>
              <a:ext cx="574646" cy="543961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4394" name="TextBox 2"/>
            <p:cNvSpPr txBox="1"/>
            <p:nvPr/>
          </p:nvSpPr>
          <p:spPr>
            <a:xfrm>
              <a:off x="4489691" y="1007939"/>
              <a:ext cx="475427" cy="46254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/>
              <a:r>
                <a:rPr lang="en-US" altLang="zh-CN" sz="24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11</a:t>
              </a:r>
              <a:endParaRPr lang="zh-CN" altLang="en-US" sz="2400" b="1"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</p:grpSp>
      <p:grpSp>
        <p:nvGrpSpPr>
          <p:cNvPr id="81" name="组合 80"/>
          <p:cNvGrpSpPr/>
          <p:nvPr/>
        </p:nvGrpSpPr>
        <p:grpSpPr>
          <a:xfrm>
            <a:off x="7308304" y="611620"/>
            <a:ext cx="1442707" cy="447962"/>
            <a:chOff x="7088732" y="567070"/>
            <a:chExt cx="1442707" cy="447962"/>
          </a:xfrm>
        </p:grpSpPr>
        <p:sp>
          <p:nvSpPr>
            <p:cNvPr id="82" name="椭圆 81"/>
            <p:cNvSpPr/>
            <p:nvPr/>
          </p:nvSpPr>
          <p:spPr>
            <a:xfrm flipH="1">
              <a:off x="7088732" y="583985"/>
              <a:ext cx="431047" cy="431047"/>
            </a:xfrm>
            <a:prstGeom prst="ellipse">
              <a:avLst/>
            </a:prstGeom>
            <a:solidFill>
              <a:srgbClr val="729DB9">
                <a:alpha val="8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/>
              <a:endParaRPr lang="en-US" altLang="zh-CN" sz="2800">
                <a:latin typeface="腾祥面包体简" panose="01010104010101010101" charset="-122"/>
                <a:ea typeface="腾祥面包体简" panose="01010104010101010101" charset="-122"/>
              </a:endParaRPr>
            </a:p>
          </p:txBody>
        </p:sp>
        <p:sp>
          <p:nvSpPr>
            <p:cNvPr id="83" name="椭圆 82"/>
            <p:cNvSpPr/>
            <p:nvPr/>
          </p:nvSpPr>
          <p:spPr>
            <a:xfrm flipH="1">
              <a:off x="7449773" y="581782"/>
              <a:ext cx="431047" cy="431047"/>
            </a:xfrm>
            <a:prstGeom prst="ellipse">
              <a:avLst/>
            </a:prstGeom>
            <a:solidFill>
              <a:srgbClr val="83C4E0">
                <a:alpha val="8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/>
              <a:endParaRPr lang="en-US" altLang="zh-CN" sz="2800">
                <a:latin typeface="腾祥面包体简" panose="01010104010101010101" charset="-122"/>
                <a:ea typeface="腾祥面包体简" panose="01010104010101010101" charset="-122"/>
              </a:endParaRPr>
            </a:p>
          </p:txBody>
        </p:sp>
        <p:sp>
          <p:nvSpPr>
            <p:cNvPr id="84" name="椭圆 83"/>
            <p:cNvSpPr/>
            <p:nvPr/>
          </p:nvSpPr>
          <p:spPr>
            <a:xfrm flipH="1">
              <a:off x="7760554" y="567071"/>
              <a:ext cx="431047" cy="431047"/>
            </a:xfrm>
            <a:prstGeom prst="ellipse">
              <a:avLst/>
            </a:prstGeom>
            <a:solidFill>
              <a:srgbClr val="729DB9">
                <a:alpha val="8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/>
              <a:endParaRPr lang="en-US" altLang="zh-CN" sz="2800">
                <a:latin typeface="腾祥面包体简" panose="01010104010101010101" charset="-122"/>
                <a:ea typeface="腾祥面包体简" panose="01010104010101010101" charset="-122"/>
              </a:endParaRPr>
            </a:p>
          </p:txBody>
        </p:sp>
        <p:sp>
          <p:nvSpPr>
            <p:cNvPr id="85" name="椭圆 84"/>
            <p:cNvSpPr/>
            <p:nvPr/>
          </p:nvSpPr>
          <p:spPr>
            <a:xfrm flipH="1">
              <a:off x="8100392" y="567070"/>
              <a:ext cx="431047" cy="431047"/>
            </a:xfrm>
            <a:prstGeom prst="ellipse">
              <a:avLst/>
            </a:prstGeom>
            <a:solidFill>
              <a:srgbClr val="83C4E0">
                <a:alpha val="8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/>
              <a:endParaRPr lang="en-US" altLang="zh-CN" sz="2800">
                <a:latin typeface="腾祥面包体简" panose="01010104010101010101" charset="-122"/>
                <a:ea typeface="腾祥面包体简" panose="01010104010101010101" charset="-122"/>
              </a:endParaRPr>
            </a:p>
          </p:txBody>
        </p:sp>
      </p:grpSp>
      <p:sp>
        <p:nvSpPr>
          <p:cNvPr id="28" name="圆角矩形 27"/>
          <p:cNvSpPr/>
          <p:nvPr/>
        </p:nvSpPr>
        <p:spPr>
          <a:xfrm>
            <a:off x="7164288" y="650082"/>
            <a:ext cx="1738758" cy="35083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9pPr>
          </a:lstStyle>
          <a:p>
            <a:pPr marR="0" algn="ctr" eaLnBrk="0" hangingPunct="0">
              <a:buClrTx/>
              <a:buSzTx/>
              <a:defRPr/>
            </a:pPr>
            <a:r>
              <a:rPr lang="zh-CN" altLang="en-US" sz="21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答 案 呈 现</a:t>
            </a:r>
            <a:endParaRPr lang="zh-CN" altLang="en-US" sz="21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7" name="组合 86"/>
          <p:cNvGrpSpPr/>
          <p:nvPr/>
        </p:nvGrpSpPr>
        <p:grpSpPr>
          <a:xfrm>
            <a:off x="769938" y="650132"/>
            <a:ext cx="2073870" cy="259420"/>
            <a:chOff x="7111403" y="565073"/>
            <a:chExt cx="1856675" cy="259770"/>
          </a:xfrm>
        </p:grpSpPr>
        <p:sp>
          <p:nvSpPr>
            <p:cNvPr id="88" name="TextBox 87"/>
            <p:cNvSpPr txBox="1"/>
            <p:nvPr/>
          </p:nvSpPr>
          <p:spPr>
            <a:xfrm>
              <a:off x="7111403" y="570585"/>
              <a:ext cx="1856675" cy="254258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R="0" defTabSz="914400" eaLnBrk="0" hangingPunct="0">
                <a:buClrTx/>
                <a:buSzTx/>
                <a:buFontTx/>
                <a:defRPr/>
              </a:pPr>
              <a:r>
                <a:rPr lang="zh-CN" altLang="en-US" sz="1050">
                  <a:latin typeface="华文行楷" panose="02010800040101010101" pitchFamily="2" charset="-122"/>
                  <a:ea typeface="华文行楷" panose="02010800040101010101" pitchFamily="2" charset="-122"/>
                </a:rPr>
                <a:t>温馨</a:t>
              </a:r>
              <a:r>
                <a:rPr kumimoji="0" lang="zh-CN" altLang="en-US" sz="1050" kern="1200" cap="none" spc="0" normalizeH="0" baseline="0" noProof="0" smtClean="0">
                  <a:latin typeface="华文行楷" panose="02010800040101010101" pitchFamily="2" charset="-122"/>
                  <a:ea typeface="华文行楷" panose="02010800040101010101" pitchFamily="2" charset="-122"/>
                  <a:cs typeface="+mn-cs"/>
                </a:rPr>
                <a:t>提示</a:t>
              </a:r>
              <a:r>
                <a:rPr kumimoji="0" lang="zh-CN" altLang="en-US" sz="1050" kern="1200" cap="none" spc="0" normalizeH="0" baseline="0" noProof="0">
                  <a:latin typeface="+mn-ea"/>
                  <a:ea typeface="+mn-ea"/>
                  <a:cs typeface="+mn-cs"/>
                </a:rPr>
                <a:t>：</a:t>
              </a:r>
              <a:r>
                <a:rPr kumimoji="0" lang="zh-CN" altLang="en-US" sz="1000" kern="1200" cap="none" spc="0" normalizeH="0" baseline="0" noProof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      </a:t>
              </a:r>
              <a:r>
                <a:rPr kumimoji="0" lang="zh-CN" altLang="en-US" sz="1000" kern="1200" cap="none" spc="0" normalizeH="0" baseline="0" noProof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进入</a:t>
              </a:r>
              <a:r>
                <a:rPr kumimoji="0" lang="zh-CN" altLang="en-US" sz="1000" kern="1200" cap="none" spc="0" normalizeH="0" baseline="0" noProof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讲评</a:t>
              </a:r>
              <a:endParaRPr kumimoji="0" lang="zh-CN" altLang="en-US" sz="1000" kern="1200" cap="none" spc="0" normalizeH="0" baseline="0" noProof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89" name="Picture 2" descr="C:\Users\Administrator\Desktop\习题课件\题序框 (2)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89768" y="565073"/>
              <a:ext cx="252268" cy="247943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90" name="TextBox 5"/>
          <p:cNvSpPr txBox="1">
            <a:spLocks noChangeArrowheads="1"/>
          </p:cNvSpPr>
          <p:nvPr/>
        </p:nvSpPr>
        <p:spPr bwMode="auto">
          <a:xfrm>
            <a:off x="773951" y="-4703"/>
            <a:ext cx="2861945" cy="414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sz="2100" b="1" i="0" u="none" strike="noStrike" kern="1200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742950" lvl="1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lvl="2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lvl="3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lvl="4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lvl="5" indent="-22860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lvl="6" indent="-22860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lvl="7" indent="-22860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lvl="8" indent="-22860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/>
              <a:t>习题链接</a:t>
            </a:r>
            <a:endParaRPr lang="zh-CN" altLang="en-US"/>
          </a:p>
        </p:txBody>
      </p:sp>
      <p:grpSp>
        <p:nvGrpSpPr>
          <p:cNvPr id="101" name="组合 25"/>
          <p:cNvGrpSpPr/>
          <p:nvPr/>
        </p:nvGrpSpPr>
        <p:grpSpPr>
          <a:xfrm>
            <a:off x="6588224" y="1347614"/>
            <a:ext cx="574675" cy="544513"/>
            <a:chOff x="4440081" y="981292"/>
            <a:chExt cx="574646" cy="543961"/>
          </a:xfrm>
        </p:grpSpPr>
        <p:pic>
          <p:nvPicPr>
            <p:cNvPr id="102" name="Picture 16" descr="C:\Users\Administrator\Desktop\背景\习题课件\题序框.png"/>
            <p:cNvPicPr>
              <a:picLocks noChangeAspect="1"/>
            </p:cNvPicPr>
            <p:nvPr/>
          </p:nvPicPr>
          <p:blipFill>
            <a:blip r:embed="rId2"/>
            <a:srcRect l="13475" t="9528" r="10065" b="16702"/>
            <a:stretch>
              <a:fillRect/>
            </a:stretch>
          </p:blipFill>
          <p:spPr>
            <a:xfrm>
              <a:off x="4440081" y="981292"/>
              <a:ext cx="574646" cy="543961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03" name="TextBox 2"/>
            <p:cNvSpPr txBox="1"/>
            <p:nvPr/>
          </p:nvSpPr>
          <p:spPr>
            <a:xfrm>
              <a:off x="4558137" y="1005882"/>
              <a:ext cx="338538" cy="46119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/>
              <a:r>
                <a:rPr lang="en-US" altLang="zh-CN" sz="24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9</a:t>
              </a:r>
              <a:endParaRPr lang="zh-CN" altLang="en-US" sz="2400" b="1"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</p:grpSp>
      <p:sp>
        <p:nvSpPr>
          <p:cNvPr id="56" name="矩形 67"/>
          <p:cNvSpPr/>
          <p:nvPr/>
        </p:nvSpPr>
        <p:spPr>
          <a:xfrm>
            <a:off x="4574262" y="2992647"/>
            <a:ext cx="386080" cy="4603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buFont typeface="Arial" pitchFamily="34" charset="0"/>
            </a:pPr>
            <a:r>
              <a:rPr lang="en-US" altLang="zh-CN" sz="24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zh-CN" altLang="en-US" sz="2400" b="1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3" name="矩形 67"/>
          <p:cNvSpPr/>
          <p:nvPr/>
        </p:nvSpPr>
        <p:spPr>
          <a:xfrm>
            <a:off x="1851515" y="2987545"/>
            <a:ext cx="403225" cy="4603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buFont typeface="Arial" pitchFamily="34" charset="0"/>
            </a:pPr>
            <a:r>
              <a:rPr lang="en-US" altLang="zh-CN" sz="24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D</a:t>
            </a:r>
            <a:endParaRPr lang="zh-CN" altLang="en-US" sz="2400" b="1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4" name="矩形 67"/>
          <p:cNvSpPr/>
          <p:nvPr/>
        </p:nvSpPr>
        <p:spPr>
          <a:xfrm>
            <a:off x="7308304" y="3003798"/>
            <a:ext cx="335280" cy="4603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buFont typeface="Arial" pitchFamily="34" charset="0"/>
            </a:pPr>
            <a:r>
              <a:rPr lang="en-US" altLang="zh-CN" sz="24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sz="2400" b="1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pSp>
        <p:nvGrpSpPr>
          <p:cNvPr id="58" name="组合 22"/>
          <p:cNvGrpSpPr/>
          <p:nvPr/>
        </p:nvGrpSpPr>
        <p:grpSpPr>
          <a:xfrm>
            <a:off x="6599375" y="3729613"/>
            <a:ext cx="574675" cy="542925"/>
            <a:chOff x="4440081" y="981292"/>
            <a:chExt cx="574646" cy="543961"/>
          </a:xfrm>
        </p:grpSpPr>
        <p:pic>
          <p:nvPicPr>
            <p:cNvPr id="59" name="Picture 16" descr="C:\Users\Administrator\Desktop\背景\习题课件\题序框.png"/>
            <p:cNvPicPr>
              <a:picLocks noChangeAspect="1"/>
            </p:cNvPicPr>
            <p:nvPr/>
          </p:nvPicPr>
          <p:blipFill>
            <a:blip r:embed="rId2"/>
            <a:srcRect l="13475" t="9528" r="10065" b="16702"/>
            <a:stretch>
              <a:fillRect/>
            </a:stretch>
          </p:blipFill>
          <p:spPr>
            <a:xfrm>
              <a:off x="4440081" y="981292"/>
              <a:ext cx="574646" cy="543961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60" name="TextBox 2"/>
            <p:cNvSpPr txBox="1"/>
            <p:nvPr/>
          </p:nvSpPr>
          <p:spPr>
            <a:xfrm>
              <a:off x="4481195" y="1007939"/>
              <a:ext cx="492419" cy="46254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/>
              <a:r>
                <a:rPr lang="en-US" altLang="zh-CN" sz="2400" b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12</a:t>
              </a:r>
              <a:endParaRPr lang="zh-CN" altLang="en-US" sz="2400" b="1"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</p:grpSp>
      <p:sp>
        <p:nvSpPr>
          <p:cNvPr id="61" name="矩形 67"/>
          <p:cNvSpPr/>
          <p:nvPr/>
        </p:nvSpPr>
        <p:spPr>
          <a:xfrm>
            <a:off x="7309565" y="3777420"/>
            <a:ext cx="403225" cy="4603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buFont typeface="Arial" pitchFamily="34" charset="0"/>
            </a:pPr>
            <a:r>
              <a:rPr lang="en-US" altLang="zh-CN" sz="24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zh-CN" altLang="en-US" sz="2400" b="1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  <p:cond evt="onBegin" delay="0">
                          <p:tn val="7"/>
                        </p:cond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</p:childTnLst>
        </p:cTn>
      </p:par>
    </p:tnLst>
    <p:bldLst>
      <p:bldP spid="6147" grpId="0"/>
      <p:bldP spid="32" grpId="0"/>
      <p:bldP spid="121" grpId="0"/>
      <p:bldP spid="123" grpId="0"/>
      <p:bldP spid="124" grpId="0"/>
      <p:bldP spid="56" grpId="0"/>
      <p:bldP spid="53" grpId="0"/>
      <p:bldP spid="54" grpId="0"/>
      <p:bldP spid="6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4340" name="组合 22"/>
          <p:cNvGrpSpPr/>
          <p:nvPr/>
        </p:nvGrpSpPr>
        <p:grpSpPr>
          <a:xfrm>
            <a:off x="1137841" y="1347614"/>
            <a:ext cx="574675" cy="542925"/>
            <a:chOff x="4440081" y="981292"/>
            <a:chExt cx="574646" cy="543961"/>
          </a:xfrm>
        </p:grpSpPr>
        <p:pic>
          <p:nvPicPr>
            <p:cNvPr id="14415" name="Picture 16" descr="C:\Users\Administrator\Desktop\背景\习题课件\题序框.png"/>
            <p:cNvPicPr>
              <a:picLocks noChangeAspect="1"/>
            </p:cNvPicPr>
            <p:nvPr/>
          </p:nvPicPr>
          <p:blipFill>
            <a:blip r:embed="rId2"/>
            <a:srcRect l="13475" t="9528" r="10065" b="16702"/>
            <a:stretch>
              <a:fillRect/>
            </a:stretch>
          </p:blipFill>
          <p:spPr>
            <a:xfrm>
              <a:off x="4440081" y="981292"/>
              <a:ext cx="574646" cy="543961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4416" name="TextBox 2"/>
            <p:cNvSpPr txBox="1"/>
            <p:nvPr/>
          </p:nvSpPr>
          <p:spPr>
            <a:xfrm>
              <a:off x="4481196" y="1031734"/>
              <a:ext cx="492419" cy="46254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/>
              <a:r>
                <a:rPr lang="en-US" altLang="zh-CN" sz="2400" b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13</a:t>
              </a:r>
              <a:endParaRPr lang="zh-CN" altLang="en-US" sz="2400" b="1"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</p:grpSp>
      <p:grpSp>
        <p:nvGrpSpPr>
          <p:cNvPr id="14341" name="组合 25"/>
          <p:cNvGrpSpPr/>
          <p:nvPr/>
        </p:nvGrpSpPr>
        <p:grpSpPr>
          <a:xfrm>
            <a:off x="1144191" y="2182192"/>
            <a:ext cx="574675" cy="544513"/>
            <a:chOff x="4440081" y="981292"/>
            <a:chExt cx="574646" cy="543961"/>
          </a:xfrm>
        </p:grpSpPr>
        <p:pic>
          <p:nvPicPr>
            <p:cNvPr id="14413" name="Picture 16" descr="C:\Users\Administrator\Desktop\背景\习题课件\题序框.png"/>
            <p:cNvPicPr>
              <a:picLocks noChangeAspect="1"/>
            </p:cNvPicPr>
            <p:nvPr/>
          </p:nvPicPr>
          <p:blipFill>
            <a:blip r:embed="rId2"/>
            <a:srcRect l="13475" t="9528" r="10065" b="16702"/>
            <a:stretch>
              <a:fillRect/>
            </a:stretch>
          </p:blipFill>
          <p:spPr>
            <a:xfrm>
              <a:off x="4440081" y="981292"/>
              <a:ext cx="574646" cy="543961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4414" name="TextBox 2"/>
            <p:cNvSpPr txBox="1"/>
            <p:nvPr/>
          </p:nvSpPr>
          <p:spPr>
            <a:xfrm>
              <a:off x="4481196" y="1005882"/>
              <a:ext cx="492419" cy="46119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/>
              <a:r>
                <a:rPr lang="en-US" altLang="zh-CN" sz="2400" b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14</a:t>
              </a:r>
              <a:endParaRPr lang="zh-CN" altLang="en-US" sz="2400" b="1"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</p:grpSp>
      <p:grpSp>
        <p:nvGrpSpPr>
          <p:cNvPr id="14342" name="组合 28"/>
          <p:cNvGrpSpPr/>
          <p:nvPr/>
        </p:nvGrpSpPr>
        <p:grpSpPr>
          <a:xfrm>
            <a:off x="1137918" y="2964929"/>
            <a:ext cx="574675" cy="542925"/>
            <a:chOff x="4440081" y="981292"/>
            <a:chExt cx="574646" cy="543961"/>
          </a:xfrm>
        </p:grpSpPr>
        <p:pic>
          <p:nvPicPr>
            <p:cNvPr id="14411" name="Picture 16" descr="C:\Users\Administrator\Desktop\背景\习题课件\题序框.png"/>
            <p:cNvPicPr>
              <a:picLocks noChangeAspect="1"/>
            </p:cNvPicPr>
            <p:nvPr/>
          </p:nvPicPr>
          <p:blipFill>
            <a:blip r:embed="rId2"/>
            <a:srcRect l="13475" t="9528" r="10065" b="16702"/>
            <a:stretch>
              <a:fillRect/>
            </a:stretch>
          </p:blipFill>
          <p:spPr>
            <a:xfrm>
              <a:off x="4440081" y="981292"/>
              <a:ext cx="574646" cy="543961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4412" name="TextBox 2"/>
            <p:cNvSpPr txBox="1"/>
            <p:nvPr/>
          </p:nvSpPr>
          <p:spPr>
            <a:xfrm>
              <a:off x="4489821" y="994205"/>
              <a:ext cx="492419" cy="46254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/>
              <a:r>
                <a:rPr lang="en-US" altLang="zh-CN" sz="2400" b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15</a:t>
              </a:r>
              <a:endParaRPr lang="zh-CN" altLang="en-US" sz="2400" b="1"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</p:grpSp>
      <p:grpSp>
        <p:nvGrpSpPr>
          <p:cNvPr id="87" name="组合 86"/>
          <p:cNvGrpSpPr/>
          <p:nvPr/>
        </p:nvGrpSpPr>
        <p:grpSpPr>
          <a:xfrm>
            <a:off x="769938" y="650132"/>
            <a:ext cx="2073870" cy="259420"/>
            <a:chOff x="7111403" y="565073"/>
            <a:chExt cx="1856675" cy="259770"/>
          </a:xfrm>
        </p:grpSpPr>
        <p:sp>
          <p:nvSpPr>
            <p:cNvPr id="88" name="TextBox 87"/>
            <p:cNvSpPr txBox="1"/>
            <p:nvPr/>
          </p:nvSpPr>
          <p:spPr>
            <a:xfrm>
              <a:off x="7111403" y="570585"/>
              <a:ext cx="1856675" cy="254258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R="0" defTabSz="914400" eaLnBrk="0" hangingPunct="0">
                <a:buClrTx/>
                <a:buSzTx/>
                <a:buFontTx/>
                <a:defRPr/>
              </a:pPr>
              <a:r>
                <a:rPr lang="zh-CN" altLang="en-US" sz="1050">
                  <a:latin typeface="华文行楷" panose="02010800040101010101" pitchFamily="2" charset="-122"/>
                  <a:ea typeface="华文行楷" panose="02010800040101010101" pitchFamily="2" charset="-122"/>
                </a:rPr>
                <a:t>温馨</a:t>
              </a:r>
              <a:r>
                <a:rPr kumimoji="0" lang="zh-CN" altLang="en-US" sz="1050" kern="1200" cap="none" spc="0" normalizeH="0" baseline="0" noProof="0" smtClean="0">
                  <a:latin typeface="华文行楷" panose="02010800040101010101" pitchFamily="2" charset="-122"/>
                  <a:ea typeface="华文行楷" panose="02010800040101010101" pitchFamily="2" charset="-122"/>
                  <a:cs typeface="+mn-cs"/>
                </a:rPr>
                <a:t>提示</a:t>
              </a:r>
              <a:r>
                <a:rPr kumimoji="0" lang="zh-CN" altLang="en-US" sz="1050" kern="1200" cap="none" spc="0" normalizeH="0" baseline="0" noProof="0">
                  <a:latin typeface="+mn-ea"/>
                  <a:ea typeface="+mn-ea"/>
                  <a:cs typeface="+mn-cs"/>
                </a:rPr>
                <a:t>：</a:t>
              </a:r>
              <a:r>
                <a:rPr kumimoji="0" lang="zh-CN" altLang="en-US" sz="1000" kern="1200" cap="none" spc="0" normalizeH="0" baseline="0" noProof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      </a:t>
              </a:r>
              <a:r>
                <a:rPr kumimoji="0" lang="zh-CN" altLang="en-US" sz="1000" kern="1200" cap="none" spc="0" normalizeH="0" baseline="0" noProof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进入</a:t>
              </a:r>
              <a:r>
                <a:rPr kumimoji="0" lang="zh-CN" altLang="en-US" sz="1000" kern="1200" cap="none" spc="0" normalizeH="0" baseline="0" noProof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讲评</a:t>
              </a:r>
              <a:endParaRPr kumimoji="0" lang="zh-CN" altLang="en-US" sz="1000" kern="1200" cap="none" spc="0" normalizeH="0" baseline="0" noProof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89" name="Picture 2" descr="C:\Users\Administrator\Desktop\习题课件\题序框 (2)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89768" y="565073"/>
              <a:ext cx="252268" cy="247943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90" name="TextBox 5"/>
          <p:cNvSpPr txBox="1">
            <a:spLocks noChangeArrowheads="1"/>
          </p:cNvSpPr>
          <p:nvPr/>
        </p:nvSpPr>
        <p:spPr bwMode="auto">
          <a:xfrm>
            <a:off x="773951" y="15845"/>
            <a:ext cx="2861945" cy="414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sz="2100" b="1" i="0" u="none" strike="noStrike" kern="1200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742950" lvl="1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lvl="2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lvl="3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lvl="4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lvl="5" indent="-22860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lvl="6" indent="-22860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lvl="7" indent="-22860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lvl="8" indent="-22860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/>
              <a:t>习题链接</a:t>
            </a:r>
            <a:endParaRPr lang="zh-CN" altLang="en-US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2" name="对象 1"/>
          <p:cNvGraphicFramePr>
            <a:graphicFrameLocks noChangeAspect="1"/>
          </p:cNvGraphicFramePr>
          <p:nvPr/>
        </p:nvGraphicFramePr>
        <p:xfrm>
          <a:off x="1263650" y="1052885"/>
          <a:ext cx="7181850" cy="2166937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38" name="文档" r:id="rId3" imgW="7239635" imgH="2195195" progId="Word.Document.12">
                  <p:embed/>
                </p:oleObj>
              </mc:Choice>
              <mc:Fallback>
                <p:oleObj name="文档" r:id="rId3" imgW="7239635" imgH="2195195" progId="Word.Document.12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63650" y="1052885"/>
                        <a:ext cx="7181850" cy="2166937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椭圆 14"/>
          <p:cNvSpPr/>
          <p:nvPr/>
        </p:nvSpPr>
        <p:spPr>
          <a:xfrm>
            <a:off x="622711" y="1151825"/>
            <a:ext cx="526096" cy="526096"/>
          </a:xfrm>
          <a:prstGeom prst="ellipse">
            <a:avLst/>
          </a:prstGeom>
          <a:solidFill>
            <a:srgbClr val="20442D">
              <a:alpha val="84000"/>
            </a:srgb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en-US" altLang="zh-CN" sz="2400" b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endParaRPr lang="en-US" altLang="zh-CN" sz="2400" b="1">
              <a:solidFill>
                <a:schemeClr val="bg1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815996" y="1717928"/>
            <a:ext cx="335280" cy="4603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2400" b="1" smtClean="0">
                <a:solidFill>
                  <a:srgbClr val="C00000"/>
                </a:solidFill>
                <a:latin typeface="Times New Roman" panose="02020603050405020304"/>
                <a:ea typeface="宋体" panose="02010600030101010101" pitchFamily="2" charset="-122"/>
              </a:rPr>
              <a:t>1</a:t>
            </a:r>
            <a:endParaRPr lang="zh-CN" altLang="en-US" sz="2400"/>
          </a:p>
        </p:txBody>
      </p:sp>
      <p:pic>
        <p:nvPicPr>
          <p:cNvPr id="6" name="Picture 7" descr="C:\Users\Administrator\Desktop\习题课件\返回框.png">
            <a:hlinkClick r:id="rId6" action="ppaction://hlinksldjump?num=2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12360" y="4073133"/>
            <a:ext cx="802873" cy="80287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矩形 7"/>
          <p:cNvSpPr/>
          <p:nvPr/>
        </p:nvSpPr>
        <p:spPr>
          <a:xfrm>
            <a:off x="5199524" y="1709798"/>
            <a:ext cx="795020" cy="4603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zh-CN" sz="2400" b="1">
                <a:solidFill>
                  <a:srgbClr val="C00000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无数</a:t>
            </a:r>
            <a:endParaRPr lang="zh-CN" altLang="en-US" sz="2400"/>
          </a:p>
        </p:txBody>
      </p:sp>
      <p:sp>
        <p:nvSpPr>
          <p:cNvPr id="9" name="矩形 8"/>
          <p:cNvSpPr/>
          <p:nvPr/>
        </p:nvSpPr>
        <p:spPr>
          <a:xfrm>
            <a:off x="2865294" y="2299821"/>
            <a:ext cx="335280" cy="4603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2400" b="1" smtClean="0">
                <a:solidFill>
                  <a:srgbClr val="C00000"/>
                </a:solidFill>
                <a:latin typeface="Times New Roman" panose="02020603050405020304"/>
                <a:ea typeface="宋体" panose="02010600030101010101" pitchFamily="2" charset="-122"/>
              </a:rPr>
              <a:t>1</a:t>
            </a:r>
            <a:endParaRPr lang="zh-CN" altLang="en-US" sz="2400"/>
          </a:p>
        </p:txBody>
      </p:sp>
      <p:sp>
        <p:nvSpPr>
          <p:cNvPr id="10" name="矩形 9"/>
          <p:cNvSpPr/>
          <p:nvPr/>
        </p:nvSpPr>
        <p:spPr>
          <a:xfrm>
            <a:off x="6588224" y="2274649"/>
            <a:ext cx="795020" cy="4603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zh-CN" sz="2400" b="1">
                <a:solidFill>
                  <a:srgbClr val="C00000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无数</a:t>
            </a:r>
            <a:endParaRPr lang="zh-CN" altLang="en-US" sz="240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9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矩形 6"/>
          <p:cNvSpPr/>
          <p:nvPr/>
        </p:nvSpPr>
        <p:spPr>
          <a:xfrm>
            <a:off x="611560" y="771550"/>
            <a:ext cx="7921254" cy="6451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538480" indent="1270">
              <a:lnSpc>
                <a:spcPct val="150000"/>
              </a:lnSpc>
              <a:spcAft>
                <a:spcPct val="0"/>
              </a:spcAft>
              <a:tabLst>
                <a:tab pos="3150870"/>
              </a:tabLst>
            </a:pPr>
            <a:r>
              <a:rPr lang="zh-CN" altLang="zh-CN" sz="2400" b="1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下列图中，</a:t>
            </a:r>
            <a:r>
              <a:rPr lang="zh-CN" altLang="zh-CN" sz="2400" b="1">
                <a:latin typeface="Calibri"/>
                <a:ea typeface="宋体" panose="02010600030101010101" pitchFamily="2" charset="-122"/>
                <a:cs typeface="宋体" panose="02010600030101010101" pitchFamily="2" charset="-122"/>
              </a:rPr>
              <a:t>∠</a:t>
            </a:r>
            <a:r>
              <a:rPr lang="en-US" altLang="zh-CN" sz="2400" b="1" i="1">
                <a:latin typeface="Times New Roman" panose="02020603050405020304"/>
                <a:ea typeface="宋体" panose="02010600030101010101" pitchFamily="2" charset="-122"/>
              </a:rPr>
              <a:t>α</a:t>
            </a:r>
            <a:r>
              <a:rPr lang="zh-CN" altLang="zh-CN" sz="2400" b="1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为圆周角的是</a:t>
            </a:r>
            <a:r>
              <a:rPr lang="en-US" altLang="zh-CN" sz="2400" b="1">
                <a:latin typeface="Times New Roman" panose="02020603050405020304"/>
                <a:ea typeface="宋体" panose="02010600030101010101" pitchFamily="2" charset="-122"/>
              </a:rPr>
              <a:t>(</a:t>
            </a:r>
            <a:r>
              <a:rPr lang="zh-CN" altLang="zh-CN" sz="2400" b="1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　　</a:t>
            </a:r>
            <a:r>
              <a:rPr lang="en-US" altLang="zh-CN" sz="2400" b="1">
                <a:latin typeface="Times New Roman" panose="02020603050405020304"/>
                <a:ea typeface="宋体" panose="02010600030101010101" pitchFamily="2" charset="-122"/>
              </a:rPr>
              <a:t>)</a:t>
            </a:r>
            <a:endParaRPr lang="zh-CN" altLang="zh-CN" sz="1600" kern="100">
              <a:effectLst/>
              <a:latin typeface="宋体" panose="02010600030101010101" pitchFamily="2" charset="-122"/>
              <a:cs typeface="Courier New" panose="02070309020205020404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616924" y="838019"/>
            <a:ext cx="526096" cy="526096"/>
          </a:xfrm>
          <a:prstGeom prst="ellipse">
            <a:avLst/>
          </a:prstGeom>
          <a:solidFill>
            <a:srgbClr val="20442D">
              <a:alpha val="84000"/>
            </a:srgb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en-US" altLang="zh-CN" sz="2400" b="1" smtClean="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endParaRPr lang="en-US" altLang="zh-CN" sz="2400" b="1">
              <a:solidFill>
                <a:schemeClr val="bg1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292080" y="932037"/>
            <a:ext cx="403225" cy="4603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2400" b="1" smtClean="0">
                <a:solidFill>
                  <a:srgbClr val="C00000"/>
                </a:solidFill>
                <a:latin typeface="Times New Roman" panose="02020603050405020304"/>
                <a:ea typeface="宋体" panose="02010600030101010101" pitchFamily="2" charset="-122"/>
              </a:rPr>
              <a:t>C</a:t>
            </a:r>
            <a:endParaRPr lang="zh-CN" altLang="en-US" sz="2400"/>
          </a:p>
        </p:txBody>
      </p:sp>
      <p:pic>
        <p:nvPicPr>
          <p:cNvPr id="8" name="Picture 7" descr="C:\Users\Administrator\Desktop\习题课件\返回框.png">
            <a:hlinkClick r:id="rId3" action="ppaction://hlinksldjump?num=2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2360" y="4073133"/>
            <a:ext cx="802873" cy="80287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40496" y="1588931"/>
            <a:ext cx="5263381" cy="1541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8"/>
          <p:cNvSpPr/>
          <p:nvPr/>
        </p:nvSpPr>
        <p:spPr>
          <a:xfrm>
            <a:off x="1187252" y="3245115"/>
            <a:ext cx="7273180" cy="105029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just">
              <a:lnSpc>
                <a:spcPct val="130000"/>
              </a:lnSpc>
              <a:spcAft>
                <a:spcPct val="0"/>
              </a:spcAft>
              <a:defRPr/>
            </a:pPr>
            <a:r>
              <a:rPr kumimoji="0" lang="zh-CN" altLang="zh-CN" sz="2400" b="1" i="0" u="none" strike="noStrike" kern="100" cap="none" spc="0" normalizeH="0" baseline="0" noProof="0" smtClean="0">
                <a:ln>
                  <a:noFill/>
                </a:ln>
                <a:solidFill>
                  <a:srgbClr val="139DD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/>
              </a:rPr>
              <a:t>【</a:t>
            </a:r>
            <a:r>
              <a:rPr kumimoji="0" lang="zh-CN" altLang="zh-CN" sz="2400" i="0" u="none" strike="noStrike" kern="100" cap="none" spc="0" normalizeH="0" baseline="0" noProof="0" smtClean="0">
                <a:ln>
                  <a:noFill/>
                </a:ln>
                <a:solidFill>
                  <a:srgbClr val="139DD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/>
              </a:rPr>
              <a:t>点拨</a:t>
            </a:r>
            <a:r>
              <a:rPr kumimoji="0" lang="zh-CN" altLang="zh-CN" sz="2400" b="1" i="0" u="none" strike="noStrike" kern="100" cap="none" spc="0" normalizeH="0" baseline="0" noProof="0" smtClean="0">
                <a:ln>
                  <a:noFill/>
                </a:ln>
                <a:solidFill>
                  <a:srgbClr val="139DD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/>
              </a:rPr>
              <a:t>】</a:t>
            </a:r>
            <a:r>
              <a:rPr lang="zh-CN" altLang="zh-CN" sz="2400" b="1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圆周角必须具备两个条件：①顶点在圆上；②两边都与圆相交．</a:t>
            </a:r>
            <a:endParaRPr kumimoji="0" lang="en-US" altLang="zh-CN" sz="2400" b="1" i="0" u="none" strike="noStrike" kern="100" cap="none" spc="0" normalizeH="0" baseline="0" noProof="0" smtClean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611188" y="771550"/>
            <a:ext cx="7921625" cy="341503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539750">
              <a:lnSpc>
                <a:spcPct val="150000"/>
              </a:lnSpc>
              <a:spcAft>
                <a:spcPct val="0"/>
              </a:spcAft>
              <a:tabLst>
                <a:tab pos="2790825"/>
              </a:tabLst>
            </a:pPr>
            <a:r>
              <a:rPr lang="zh-CN" altLang="zh-CN" sz="2400" b="1" kern="100">
                <a:latin typeface="Times New Roman" panose="02020603050405020304"/>
                <a:cs typeface="Times New Roman" panose="02020603050405020304"/>
              </a:rPr>
              <a:t>如图，点</a:t>
            </a:r>
            <a:r>
              <a:rPr lang="en-US" altLang="zh-CN" sz="2400" b="1" i="1" kern="100">
                <a:latin typeface="Times New Roman" panose="02020603050405020304"/>
                <a:cs typeface="Courier New" panose="02070309020205020404"/>
              </a:rPr>
              <a:t>A</a:t>
            </a:r>
            <a:r>
              <a:rPr lang="zh-CN" altLang="zh-CN" sz="2400" b="1" kern="100">
                <a:latin typeface="Times New Roman" panose="02020603050405020304"/>
                <a:cs typeface="Times New Roman" panose="02020603050405020304"/>
              </a:rPr>
              <a:t>，</a:t>
            </a:r>
            <a:r>
              <a:rPr lang="en-US" altLang="zh-CN" sz="2400" b="1" i="1" kern="100">
                <a:latin typeface="Times New Roman" panose="02020603050405020304"/>
                <a:cs typeface="Courier New" panose="02070309020205020404"/>
              </a:rPr>
              <a:t>B</a:t>
            </a:r>
            <a:r>
              <a:rPr lang="zh-CN" altLang="zh-CN" sz="2400" b="1" kern="100">
                <a:latin typeface="Times New Roman" panose="02020603050405020304"/>
                <a:cs typeface="Times New Roman" panose="02020603050405020304"/>
              </a:rPr>
              <a:t>，</a:t>
            </a:r>
            <a:r>
              <a:rPr lang="en-US" altLang="zh-CN" sz="2400" b="1" i="1" kern="100">
                <a:latin typeface="Times New Roman" panose="02020603050405020304"/>
                <a:cs typeface="Courier New" panose="02070309020205020404"/>
              </a:rPr>
              <a:t>C</a:t>
            </a:r>
            <a:r>
              <a:rPr lang="zh-CN" altLang="zh-CN" sz="2400" b="1" kern="100">
                <a:latin typeface="Times New Roman" panose="02020603050405020304"/>
                <a:cs typeface="Times New Roman" panose="02020603050405020304"/>
              </a:rPr>
              <a:t>在</a:t>
            </a:r>
            <a:r>
              <a:rPr lang="zh-CN" altLang="zh-CN" sz="2400" b="1" kern="100">
                <a:latin typeface="宋体" panose="02010600030101010101" pitchFamily="2" charset="-122"/>
                <a:cs typeface="宋体" panose="02010600030101010101" pitchFamily="2" charset="-122"/>
              </a:rPr>
              <a:t>⊙</a:t>
            </a:r>
            <a:r>
              <a:rPr lang="en-US" altLang="zh-CN" sz="2400" b="1" i="1" kern="100">
                <a:latin typeface="Times New Roman" panose="02020603050405020304"/>
                <a:cs typeface="Courier New" panose="02070309020205020404"/>
              </a:rPr>
              <a:t>O</a:t>
            </a:r>
            <a:r>
              <a:rPr lang="zh-CN" altLang="zh-CN" sz="2400" b="1" kern="100">
                <a:latin typeface="Times New Roman" panose="02020603050405020304"/>
                <a:cs typeface="Times New Roman" panose="02020603050405020304"/>
              </a:rPr>
              <a:t>上，若</a:t>
            </a:r>
            <a:r>
              <a:rPr lang="zh-CN" altLang="zh-CN" sz="2400" b="1" kern="100">
                <a:latin typeface="宋体" panose="02010600030101010101" pitchFamily="2" charset="-122"/>
                <a:cs typeface="宋体" panose="02010600030101010101" pitchFamily="2" charset="-122"/>
              </a:rPr>
              <a:t>∠</a:t>
            </a:r>
            <a:r>
              <a:rPr lang="en-US" altLang="zh-CN" sz="2400" b="1" i="1" kern="100">
                <a:latin typeface="Times New Roman" panose="02020603050405020304"/>
                <a:cs typeface="Courier New" panose="02070309020205020404"/>
              </a:rPr>
              <a:t>C</a:t>
            </a:r>
            <a:r>
              <a:rPr lang="zh-CN" altLang="zh-CN" sz="2400" b="1" kern="100">
                <a:latin typeface="Times New Roman" panose="02020603050405020304"/>
                <a:cs typeface="Times New Roman" panose="02020603050405020304"/>
              </a:rPr>
              <a:t>＝</a:t>
            </a:r>
            <a:r>
              <a:rPr lang="en-US" altLang="zh-CN" sz="2400" b="1" kern="100">
                <a:latin typeface="Times New Roman" panose="02020603050405020304"/>
                <a:cs typeface="Courier New" panose="02070309020205020404"/>
              </a:rPr>
              <a:t>55°</a:t>
            </a:r>
            <a:r>
              <a:rPr lang="zh-CN" altLang="zh-CN" sz="2400" b="1" kern="100">
                <a:latin typeface="Times New Roman" panose="02020603050405020304"/>
                <a:cs typeface="Times New Roman" panose="02020603050405020304"/>
              </a:rPr>
              <a:t>，则∠</a:t>
            </a:r>
            <a:r>
              <a:rPr lang="en-US" altLang="zh-CN" sz="2400" b="1" i="1" kern="100">
                <a:latin typeface="Times New Roman" panose="02020603050405020304"/>
                <a:cs typeface="Courier New" panose="02070309020205020404"/>
              </a:rPr>
              <a:t>AOB</a:t>
            </a:r>
            <a:r>
              <a:rPr lang="zh-CN" altLang="zh-CN" sz="2400" b="1" kern="100">
                <a:latin typeface="Times New Roman" panose="02020603050405020304"/>
                <a:cs typeface="Times New Roman" panose="02020603050405020304"/>
              </a:rPr>
              <a:t>的度数为</a:t>
            </a:r>
            <a:r>
              <a:rPr lang="en-US" altLang="zh-CN" sz="2400" b="1" kern="100">
                <a:latin typeface="Times New Roman" panose="02020603050405020304"/>
                <a:cs typeface="Courier New" panose="02070309020205020404"/>
              </a:rPr>
              <a:t>(</a:t>
            </a:r>
            <a:r>
              <a:rPr lang="zh-CN" altLang="zh-CN" sz="2400" b="1" kern="100">
                <a:latin typeface="Times New Roman" panose="02020603050405020304"/>
                <a:cs typeface="Times New Roman" panose="02020603050405020304"/>
              </a:rPr>
              <a:t>　　</a:t>
            </a:r>
            <a:r>
              <a:rPr lang="en-US" altLang="zh-CN" sz="2400" b="1" kern="100">
                <a:latin typeface="Times New Roman" panose="02020603050405020304"/>
                <a:cs typeface="Courier New" panose="02070309020205020404"/>
              </a:rPr>
              <a:t>)</a:t>
            </a:r>
            <a:endParaRPr lang="zh-CN" altLang="zh-CN" sz="1050" kern="100">
              <a:latin typeface="宋体" panose="02010600030101010101" pitchFamily="2" charset="-122"/>
              <a:cs typeface="Courier New" panose="02070309020205020404"/>
            </a:endParaRPr>
          </a:p>
          <a:p>
            <a:pPr marL="539750">
              <a:lnSpc>
                <a:spcPct val="150000"/>
              </a:lnSpc>
              <a:spcAft>
                <a:spcPct val="0"/>
              </a:spcAft>
              <a:tabLst>
                <a:tab pos="2790825"/>
              </a:tabLst>
            </a:pPr>
            <a:r>
              <a:rPr lang="en-US" altLang="zh-CN" sz="2400" b="1" kern="100">
                <a:latin typeface="Times New Roman" panose="02020603050405020304"/>
                <a:cs typeface="Courier New" panose="02070309020205020404"/>
              </a:rPr>
              <a:t>A</a:t>
            </a:r>
            <a:r>
              <a:rPr lang="zh-CN" altLang="zh-CN" sz="2400" b="1" kern="100">
                <a:latin typeface="Times New Roman" panose="02020603050405020304"/>
                <a:cs typeface="Times New Roman" panose="02020603050405020304"/>
              </a:rPr>
              <a:t>．</a:t>
            </a:r>
            <a:r>
              <a:rPr lang="en-US" altLang="zh-CN" sz="2400" b="1" kern="100">
                <a:latin typeface="Times New Roman" panose="02020603050405020304"/>
                <a:cs typeface="Courier New" panose="02070309020205020404"/>
              </a:rPr>
              <a:t>95°  </a:t>
            </a:r>
            <a:endParaRPr lang="en-US" altLang="zh-CN" sz="2400" b="1" kern="100" smtClean="0">
              <a:latin typeface="Times New Roman" panose="02020603050405020304"/>
              <a:cs typeface="Courier New" panose="02070309020205020404"/>
            </a:endParaRPr>
          </a:p>
          <a:p>
            <a:pPr marL="539750">
              <a:lnSpc>
                <a:spcPct val="150000"/>
              </a:lnSpc>
              <a:spcAft>
                <a:spcPct val="0"/>
              </a:spcAft>
              <a:tabLst>
                <a:tab pos="2790825"/>
              </a:tabLst>
            </a:pPr>
            <a:r>
              <a:rPr lang="en-US" altLang="zh-CN" sz="2400" b="1" kern="100" smtClean="0">
                <a:latin typeface="Times New Roman" panose="02020603050405020304"/>
                <a:cs typeface="Courier New" panose="02070309020205020404"/>
              </a:rPr>
              <a:t>B</a:t>
            </a:r>
            <a:r>
              <a:rPr lang="zh-CN" altLang="zh-CN" sz="2400" b="1" kern="100">
                <a:latin typeface="Times New Roman" panose="02020603050405020304"/>
                <a:cs typeface="Times New Roman" panose="02020603050405020304"/>
              </a:rPr>
              <a:t>．</a:t>
            </a:r>
            <a:r>
              <a:rPr lang="en-US" altLang="zh-CN" sz="2400" b="1" kern="100">
                <a:latin typeface="Times New Roman" panose="02020603050405020304"/>
                <a:cs typeface="Courier New" panose="02070309020205020404"/>
              </a:rPr>
              <a:t>100°</a:t>
            </a:r>
            <a:endParaRPr lang="zh-CN" altLang="zh-CN" sz="1050" kern="100">
              <a:latin typeface="宋体" panose="02010600030101010101" pitchFamily="2" charset="-122"/>
              <a:cs typeface="Courier New" panose="02070309020205020404"/>
            </a:endParaRPr>
          </a:p>
          <a:p>
            <a:pPr marL="539750">
              <a:lnSpc>
                <a:spcPct val="150000"/>
              </a:lnSpc>
              <a:spcAft>
                <a:spcPct val="0"/>
              </a:spcAft>
              <a:tabLst>
                <a:tab pos="2790825"/>
              </a:tabLst>
            </a:pPr>
            <a:r>
              <a:rPr lang="en-US" altLang="zh-CN" sz="2400" b="1" kern="100">
                <a:latin typeface="Times New Roman" panose="02020603050405020304"/>
                <a:cs typeface="Courier New" panose="02070309020205020404"/>
              </a:rPr>
              <a:t>C</a:t>
            </a:r>
            <a:r>
              <a:rPr lang="zh-CN" altLang="zh-CN" sz="2400" b="1" kern="100">
                <a:latin typeface="Times New Roman" panose="02020603050405020304"/>
                <a:cs typeface="Times New Roman" panose="02020603050405020304"/>
              </a:rPr>
              <a:t>．</a:t>
            </a:r>
            <a:r>
              <a:rPr lang="en-US" altLang="zh-CN" sz="2400" b="1" kern="100">
                <a:latin typeface="Times New Roman" panose="02020603050405020304"/>
                <a:cs typeface="Courier New" panose="02070309020205020404"/>
              </a:rPr>
              <a:t>105°  </a:t>
            </a:r>
            <a:endParaRPr lang="en-US" altLang="zh-CN" sz="2400" b="1" kern="100" smtClean="0">
              <a:latin typeface="Times New Roman" panose="02020603050405020304"/>
              <a:cs typeface="Courier New" panose="02070309020205020404"/>
            </a:endParaRPr>
          </a:p>
          <a:p>
            <a:pPr marL="539750">
              <a:lnSpc>
                <a:spcPct val="150000"/>
              </a:lnSpc>
              <a:spcAft>
                <a:spcPct val="0"/>
              </a:spcAft>
              <a:tabLst>
                <a:tab pos="2790825"/>
              </a:tabLst>
            </a:pPr>
            <a:r>
              <a:rPr lang="en-US" altLang="zh-CN" sz="2400" b="1" kern="100" smtClean="0">
                <a:latin typeface="Times New Roman" panose="02020603050405020304"/>
                <a:cs typeface="Courier New" panose="02070309020205020404"/>
              </a:rPr>
              <a:t>D</a:t>
            </a:r>
            <a:r>
              <a:rPr lang="zh-CN" altLang="zh-CN" sz="2400" b="1" kern="100">
                <a:latin typeface="Times New Roman" panose="02020603050405020304"/>
                <a:cs typeface="Times New Roman" panose="02020603050405020304"/>
              </a:rPr>
              <a:t>．</a:t>
            </a:r>
            <a:r>
              <a:rPr lang="en-US" altLang="zh-CN" sz="2400" b="1" kern="100">
                <a:latin typeface="Times New Roman" panose="02020603050405020304"/>
                <a:cs typeface="Courier New" panose="02070309020205020404"/>
              </a:rPr>
              <a:t>110°</a:t>
            </a:r>
            <a:endParaRPr lang="zh-CN" altLang="zh-CN" sz="1050" kern="100">
              <a:effectLst/>
              <a:latin typeface="宋体" panose="02010600030101010101" pitchFamily="2" charset="-122"/>
              <a:cs typeface="Courier New" panose="02070309020205020404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589520" y="844831"/>
            <a:ext cx="526096" cy="526096"/>
          </a:xfrm>
          <a:prstGeom prst="ellipse">
            <a:avLst/>
          </a:prstGeom>
          <a:solidFill>
            <a:srgbClr val="20442D">
              <a:alpha val="84000"/>
            </a:srgb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en-US" altLang="zh-CN" sz="2400" b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endParaRPr lang="en-US" altLang="zh-CN" sz="2400" b="1">
              <a:solidFill>
                <a:schemeClr val="bg1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699792" y="1482561"/>
            <a:ext cx="403225" cy="4603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2400" b="1" smtClean="0">
                <a:solidFill>
                  <a:srgbClr val="C00000"/>
                </a:solidFill>
                <a:latin typeface="Times New Roman" panose="02020603050405020304"/>
                <a:ea typeface="宋体" panose="02010600030101010101" pitchFamily="2" charset="-122"/>
              </a:rPr>
              <a:t>D</a:t>
            </a:r>
            <a:endParaRPr lang="zh-CN" altLang="en-US" sz="2400"/>
          </a:p>
        </p:txBody>
      </p:sp>
      <p:pic>
        <p:nvPicPr>
          <p:cNvPr id="7" name="Picture 7" descr="C:\Users\Administrator\Desktop\习题课件\返回框.png">
            <a:hlinkClick r:id="rId3" action="ppaction://hlinksldjump?num=2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2360" y="4073133"/>
            <a:ext cx="802873" cy="80287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98788" y="1998986"/>
            <a:ext cx="1983746" cy="18994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2" name="对象 1"/>
          <p:cNvGraphicFramePr>
            <a:graphicFrameLocks noChangeAspect="1"/>
          </p:cNvGraphicFramePr>
          <p:nvPr/>
        </p:nvGraphicFramePr>
        <p:xfrm>
          <a:off x="1253376" y="1083171"/>
          <a:ext cx="7202488" cy="235267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39" name="文档" r:id="rId2" imgW="7260590" imgH="2378075" progId="Word.Document.12">
                  <p:embed/>
                </p:oleObj>
              </mc:Choice>
              <mc:Fallback>
                <p:oleObj name="文档" r:id="rId2" imgW="7260590" imgH="2378075" progId="Word.Document.12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253376" y="1083171"/>
                        <a:ext cx="7202488" cy="2352675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椭圆 4"/>
          <p:cNvSpPr/>
          <p:nvPr/>
        </p:nvSpPr>
        <p:spPr>
          <a:xfrm>
            <a:off x="637020" y="1110429"/>
            <a:ext cx="526096" cy="526096"/>
          </a:xfrm>
          <a:prstGeom prst="ellipse">
            <a:avLst/>
          </a:prstGeom>
          <a:solidFill>
            <a:srgbClr val="20442D">
              <a:alpha val="84000"/>
            </a:srgb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en-US" altLang="zh-CN" sz="2400" b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</a:t>
            </a:r>
            <a:endParaRPr lang="en-US" altLang="zh-CN" sz="2400" b="1">
              <a:solidFill>
                <a:schemeClr val="bg1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52120" y="1763788"/>
            <a:ext cx="1735832" cy="1615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zoom/>
  </p:transition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矩形 2"/>
          <p:cNvSpPr/>
          <p:nvPr/>
        </p:nvSpPr>
        <p:spPr>
          <a:xfrm>
            <a:off x="611189" y="448389"/>
            <a:ext cx="3528764" cy="64516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zh-CN" sz="2400" b="1" i="0" u="none" strike="noStrike" kern="100" cap="none" spc="0" normalizeH="0" baseline="0" noProof="0" smtClean="0">
                <a:ln>
                  <a:noFill/>
                </a:ln>
                <a:solidFill>
                  <a:srgbClr val="139DD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/>
              </a:rPr>
              <a:t>【</a:t>
            </a:r>
            <a:r>
              <a:rPr kumimoji="0" lang="zh-CN" altLang="zh-CN" sz="2400" i="0" u="none" strike="noStrike" kern="100" cap="none" spc="0" normalizeH="0" baseline="0" noProof="0" smtClean="0">
                <a:ln>
                  <a:noFill/>
                </a:ln>
                <a:solidFill>
                  <a:srgbClr val="139DD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/>
              </a:rPr>
              <a:t>点拨</a:t>
            </a:r>
            <a:r>
              <a:rPr kumimoji="0" lang="zh-CN" altLang="zh-CN" sz="2400" b="1" i="0" u="none" strike="noStrike" kern="100" cap="none" spc="0" normalizeH="0" baseline="0" noProof="0" smtClean="0">
                <a:ln>
                  <a:noFill/>
                </a:ln>
                <a:solidFill>
                  <a:srgbClr val="139DD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/>
              </a:rPr>
              <a:t>】</a:t>
            </a:r>
            <a:endParaRPr kumimoji="0" lang="en-US" altLang="zh-CN" sz="2400" b="1" i="0" u="none" strike="noStrike" kern="100" cap="none" spc="0" normalizeH="0" baseline="0" noProof="0" smtClean="0">
              <a:ln>
                <a:noFill/>
              </a:ln>
              <a:solidFill>
                <a:srgbClr val="139DDB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11560" y="4238208"/>
            <a:ext cx="2160240" cy="64516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zh-CN" sz="2400" b="1" i="0" u="none" strike="noStrike" kern="100" cap="none" spc="0" normalizeH="0" baseline="0" noProof="0" smtClean="0">
                <a:ln>
                  <a:noFill/>
                </a:ln>
                <a:solidFill>
                  <a:srgbClr val="139DD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/>
              </a:rPr>
              <a:t>【</a:t>
            </a:r>
            <a:r>
              <a:rPr lang="zh-CN" altLang="en-US" sz="2400" kern="100" noProof="0" smtClean="0">
                <a:solidFill>
                  <a:srgbClr val="139DD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/>
              </a:rPr>
              <a:t>答案</a:t>
            </a:r>
            <a:r>
              <a:rPr kumimoji="0" lang="zh-CN" altLang="zh-CN" sz="2400" b="1" i="0" u="none" strike="noStrike" kern="100" cap="none" spc="0" normalizeH="0" baseline="0" noProof="0" smtClean="0">
                <a:ln>
                  <a:noFill/>
                </a:ln>
                <a:solidFill>
                  <a:srgbClr val="139DD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/>
              </a:rPr>
              <a:t>】</a:t>
            </a:r>
            <a:r>
              <a:rPr lang="en-US" altLang="zh-CN" sz="2400" b="1" kern="100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B</a:t>
            </a:r>
            <a:endParaRPr kumimoji="0" lang="zh-CN" altLang="zh-CN" sz="2400" b="1" i="0" u="none" strike="noStrike" kern="1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/>
        </p:nvGraphicFramePr>
        <p:xfrm>
          <a:off x="688975" y="1023163"/>
          <a:ext cx="7807325" cy="3338513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0" name="文档" r:id="rId3" imgW="7872730" imgH="3368675" progId="Word.Document.12">
                  <p:embed/>
                </p:oleObj>
              </mc:Choice>
              <mc:Fallback>
                <p:oleObj name="文档" r:id="rId3" imgW="7872730" imgH="3368675" progId="Word.Document.12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88975" y="1023163"/>
                        <a:ext cx="7807325" cy="3338513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85062" y="2160557"/>
            <a:ext cx="2047751" cy="1960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 descr="C:\Users\Administrator\Desktop\习题课件\返回框.png">
            <a:hlinkClick r:id="rId7" action="ppaction://hlinksldjump?num=2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12360" y="4073133"/>
            <a:ext cx="802873" cy="80287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611559" y="811614"/>
            <a:ext cx="7921253" cy="341503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539750">
              <a:lnSpc>
                <a:spcPct val="150000"/>
              </a:lnSpc>
              <a:spcAft>
                <a:spcPct val="0"/>
              </a:spcAft>
              <a:tabLst>
                <a:tab pos="2790825"/>
              </a:tabLst>
            </a:pPr>
            <a:r>
              <a:rPr lang="en-US" altLang="zh-CN" sz="2400" b="1" kern="100">
                <a:solidFill>
                  <a:srgbClr val="C00000"/>
                </a:solidFill>
                <a:latin typeface="Times New Roman" panose="02020603050405020304"/>
                <a:cs typeface="Arial"/>
              </a:rPr>
              <a:t>[2023·</a:t>
            </a:r>
            <a:r>
              <a:rPr lang="zh-CN" altLang="zh-CN" sz="2400" b="1" kern="100">
                <a:solidFill>
                  <a:srgbClr val="C00000"/>
                </a:solidFill>
                <a:latin typeface="Times New Roman" panose="02020603050405020304"/>
                <a:cs typeface="Arial"/>
              </a:rPr>
              <a:t>泰安</a:t>
            </a:r>
            <a:r>
              <a:rPr lang="en-US" altLang="zh-CN" sz="2400" b="1" kern="100">
                <a:solidFill>
                  <a:srgbClr val="C00000"/>
                </a:solidFill>
                <a:latin typeface="Times New Roman" panose="02020603050405020304"/>
                <a:cs typeface="Arial"/>
              </a:rPr>
              <a:t>]</a:t>
            </a:r>
            <a:r>
              <a:rPr lang="zh-CN" altLang="zh-CN" sz="2400" b="1" kern="100">
                <a:latin typeface="Times New Roman" panose="02020603050405020304"/>
                <a:cs typeface="Times New Roman" panose="02020603050405020304"/>
              </a:rPr>
              <a:t>如图，</a:t>
            </a:r>
            <a:r>
              <a:rPr lang="en-US" altLang="zh-CN" sz="2400" b="1" i="1" kern="100">
                <a:latin typeface="Times New Roman" panose="02020603050405020304"/>
                <a:cs typeface="Courier New" panose="02070309020205020404"/>
              </a:rPr>
              <a:t>AB</a:t>
            </a:r>
            <a:r>
              <a:rPr lang="zh-CN" altLang="zh-CN" sz="2400" b="1" kern="100">
                <a:latin typeface="Times New Roman" panose="02020603050405020304"/>
                <a:cs typeface="Times New Roman" panose="02020603050405020304"/>
              </a:rPr>
              <a:t>是</a:t>
            </a:r>
            <a:r>
              <a:rPr lang="zh-CN" altLang="zh-CN" sz="2400" b="1" kern="100">
                <a:latin typeface="宋体" panose="02010600030101010101" pitchFamily="2" charset="-122"/>
                <a:cs typeface="宋体" panose="02010600030101010101" pitchFamily="2" charset="-122"/>
              </a:rPr>
              <a:t>⊙</a:t>
            </a:r>
            <a:r>
              <a:rPr lang="en-US" altLang="zh-CN" sz="2400" b="1" i="1" kern="100">
                <a:latin typeface="Times New Roman" panose="02020603050405020304"/>
                <a:cs typeface="Courier New" panose="02070309020205020404"/>
              </a:rPr>
              <a:t>O</a:t>
            </a:r>
            <a:r>
              <a:rPr lang="zh-CN" altLang="zh-CN" sz="2400" b="1" kern="100">
                <a:latin typeface="Times New Roman" panose="02020603050405020304"/>
                <a:cs typeface="Times New Roman" panose="02020603050405020304"/>
              </a:rPr>
              <a:t>的直径，</a:t>
            </a:r>
            <a:r>
              <a:rPr lang="en-US" altLang="zh-CN" sz="2400" b="1" i="1" kern="100">
                <a:latin typeface="Times New Roman" panose="02020603050405020304"/>
                <a:cs typeface="Courier New" panose="02070309020205020404"/>
              </a:rPr>
              <a:t>D</a:t>
            </a:r>
            <a:r>
              <a:rPr lang="zh-CN" altLang="zh-CN" sz="2400" b="1" kern="100">
                <a:latin typeface="Times New Roman" panose="02020603050405020304"/>
                <a:cs typeface="Times New Roman" panose="02020603050405020304"/>
              </a:rPr>
              <a:t>，</a:t>
            </a:r>
            <a:r>
              <a:rPr lang="en-US" altLang="zh-CN" sz="2400" b="1" i="1" kern="100">
                <a:latin typeface="Times New Roman" panose="02020603050405020304"/>
                <a:cs typeface="Courier New" panose="02070309020205020404"/>
              </a:rPr>
              <a:t>C</a:t>
            </a:r>
            <a:r>
              <a:rPr lang="zh-CN" altLang="zh-CN" sz="2400" b="1" kern="100">
                <a:latin typeface="Times New Roman" panose="02020603050405020304"/>
                <a:cs typeface="Times New Roman" panose="02020603050405020304"/>
              </a:rPr>
              <a:t>是</a:t>
            </a:r>
            <a:r>
              <a:rPr lang="zh-CN" altLang="zh-CN" sz="2400" b="1" kern="100">
                <a:latin typeface="宋体" panose="02010600030101010101" pitchFamily="2" charset="-122"/>
                <a:cs typeface="宋体" panose="02010600030101010101" pitchFamily="2" charset="-122"/>
              </a:rPr>
              <a:t>⊙</a:t>
            </a:r>
            <a:r>
              <a:rPr lang="en-US" altLang="zh-CN" sz="2400" b="1" i="1" kern="100">
                <a:latin typeface="Times New Roman" panose="02020603050405020304"/>
                <a:cs typeface="Courier New" panose="02070309020205020404"/>
              </a:rPr>
              <a:t>O</a:t>
            </a:r>
            <a:r>
              <a:rPr lang="zh-CN" altLang="zh-CN" sz="2400" b="1" kern="100">
                <a:latin typeface="Times New Roman" panose="02020603050405020304"/>
                <a:cs typeface="Times New Roman" panose="02020603050405020304"/>
              </a:rPr>
              <a:t>上的点，</a:t>
            </a:r>
            <a:r>
              <a:rPr lang="zh-CN" altLang="zh-CN" sz="2400" b="1" kern="100">
                <a:latin typeface="宋体" panose="02010600030101010101" pitchFamily="2" charset="-122"/>
                <a:cs typeface="宋体" panose="02010600030101010101" pitchFamily="2" charset="-122"/>
              </a:rPr>
              <a:t>∠</a:t>
            </a:r>
            <a:r>
              <a:rPr lang="en-US" altLang="zh-CN" sz="2400" b="1" i="1" kern="100">
                <a:latin typeface="Times New Roman" panose="02020603050405020304"/>
                <a:cs typeface="Courier New" panose="02070309020205020404"/>
              </a:rPr>
              <a:t>ADC</a:t>
            </a:r>
            <a:r>
              <a:rPr lang="zh-CN" altLang="zh-CN" sz="2400" b="1" kern="100">
                <a:latin typeface="Times New Roman" panose="02020603050405020304"/>
                <a:cs typeface="Times New Roman" panose="02020603050405020304"/>
              </a:rPr>
              <a:t>＝</a:t>
            </a:r>
            <a:r>
              <a:rPr lang="en-US" altLang="zh-CN" sz="2400" b="1" kern="100">
                <a:latin typeface="Times New Roman" panose="02020603050405020304"/>
                <a:cs typeface="Courier New" panose="02070309020205020404"/>
              </a:rPr>
              <a:t>115°</a:t>
            </a:r>
            <a:r>
              <a:rPr lang="zh-CN" altLang="zh-CN" sz="2400" b="1" kern="100">
                <a:latin typeface="Times New Roman" panose="02020603050405020304"/>
                <a:cs typeface="Times New Roman" panose="02020603050405020304"/>
              </a:rPr>
              <a:t>，则</a:t>
            </a:r>
            <a:r>
              <a:rPr lang="zh-CN" altLang="zh-CN" sz="2400" b="1" kern="100">
                <a:latin typeface="宋体" panose="02010600030101010101" pitchFamily="2" charset="-122"/>
                <a:cs typeface="宋体" panose="02010600030101010101" pitchFamily="2" charset="-122"/>
              </a:rPr>
              <a:t>∠</a:t>
            </a:r>
            <a:r>
              <a:rPr lang="en-US" altLang="zh-CN" sz="2400" b="1" i="1" kern="100">
                <a:latin typeface="Times New Roman" panose="02020603050405020304"/>
                <a:cs typeface="Courier New" panose="02070309020205020404"/>
              </a:rPr>
              <a:t>BAC</a:t>
            </a:r>
            <a:r>
              <a:rPr lang="zh-CN" altLang="zh-CN" sz="2400" b="1" kern="100">
                <a:latin typeface="Times New Roman" panose="02020603050405020304"/>
                <a:cs typeface="Times New Roman" panose="02020603050405020304"/>
              </a:rPr>
              <a:t>的度数是</a:t>
            </a:r>
            <a:r>
              <a:rPr lang="en-US" altLang="zh-CN" sz="2400" b="1" kern="100">
                <a:latin typeface="Times New Roman" panose="02020603050405020304"/>
                <a:cs typeface="Courier New" panose="02070309020205020404"/>
              </a:rPr>
              <a:t>(</a:t>
            </a:r>
            <a:r>
              <a:rPr lang="zh-CN" altLang="zh-CN" sz="2400" b="1" kern="100">
                <a:latin typeface="Times New Roman" panose="02020603050405020304"/>
                <a:cs typeface="Times New Roman" panose="02020603050405020304"/>
              </a:rPr>
              <a:t>　　</a:t>
            </a:r>
            <a:r>
              <a:rPr lang="en-US" altLang="zh-CN" sz="2400" b="1" kern="100">
                <a:latin typeface="Times New Roman" panose="02020603050405020304"/>
                <a:cs typeface="Courier New" panose="02070309020205020404"/>
              </a:rPr>
              <a:t>)</a:t>
            </a:r>
            <a:endParaRPr lang="zh-CN" altLang="zh-CN" sz="1050" kern="100">
              <a:latin typeface="宋体" panose="02010600030101010101" pitchFamily="2" charset="-122"/>
              <a:cs typeface="Courier New" panose="02070309020205020404"/>
            </a:endParaRPr>
          </a:p>
          <a:p>
            <a:pPr marL="539750">
              <a:lnSpc>
                <a:spcPct val="150000"/>
              </a:lnSpc>
              <a:spcAft>
                <a:spcPct val="0"/>
              </a:spcAft>
              <a:tabLst>
                <a:tab pos="2790825"/>
              </a:tabLst>
            </a:pPr>
            <a:r>
              <a:rPr lang="en-US" altLang="zh-CN" sz="2400" b="1" kern="100">
                <a:latin typeface="Times New Roman" panose="02020603050405020304"/>
                <a:cs typeface="Courier New" panose="02070309020205020404"/>
              </a:rPr>
              <a:t>A</a:t>
            </a:r>
            <a:r>
              <a:rPr lang="zh-CN" altLang="zh-CN" sz="2400" b="1" kern="100">
                <a:latin typeface="Times New Roman" panose="02020603050405020304"/>
                <a:cs typeface="Times New Roman" panose="02020603050405020304"/>
              </a:rPr>
              <a:t>．</a:t>
            </a:r>
            <a:r>
              <a:rPr lang="en-US" altLang="zh-CN" sz="2400" b="1" kern="100">
                <a:latin typeface="Times New Roman" panose="02020603050405020304"/>
                <a:cs typeface="Courier New" panose="02070309020205020404"/>
              </a:rPr>
              <a:t>25°  </a:t>
            </a:r>
            <a:endParaRPr lang="en-US" altLang="zh-CN" sz="2400" b="1" kern="100" smtClean="0">
              <a:latin typeface="Times New Roman" panose="02020603050405020304"/>
              <a:cs typeface="Courier New" panose="02070309020205020404"/>
            </a:endParaRPr>
          </a:p>
          <a:p>
            <a:pPr marL="539750">
              <a:lnSpc>
                <a:spcPct val="150000"/>
              </a:lnSpc>
              <a:spcAft>
                <a:spcPct val="0"/>
              </a:spcAft>
              <a:tabLst>
                <a:tab pos="2790825"/>
              </a:tabLst>
            </a:pPr>
            <a:r>
              <a:rPr lang="en-US" altLang="zh-CN" sz="2400" b="1" kern="100" smtClean="0">
                <a:latin typeface="Times New Roman" panose="02020603050405020304"/>
                <a:cs typeface="Courier New" panose="02070309020205020404"/>
              </a:rPr>
              <a:t>B</a:t>
            </a:r>
            <a:r>
              <a:rPr lang="zh-CN" altLang="zh-CN" sz="2400" b="1" kern="100">
                <a:latin typeface="Times New Roman" panose="02020603050405020304"/>
                <a:cs typeface="Times New Roman" panose="02020603050405020304"/>
              </a:rPr>
              <a:t>．</a:t>
            </a:r>
            <a:r>
              <a:rPr lang="en-US" altLang="zh-CN" sz="2400" b="1" kern="100">
                <a:latin typeface="Times New Roman" panose="02020603050405020304"/>
                <a:cs typeface="Courier New" panose="02070309020205020404"/>
              </a:rPr>
              <a:t>30°  </a:t>
            </a:r>
            <a:endParaRPr lang="en-US" altLang="zh-CN" sz="2400" b="1" kern="100" smtClean="0">
              <a:latin typeface="Times New Roman" panose="02020603050405020304"/>
              <a:cs typeface="Courier New" panose="02070309020205020404"/>
            </a:endParaRPr>
          </a:p>
          <a:p>
            <a:pPr marL="539750">
              <a:lnSpc>
                <a:spcPct val="150000"/>
              </a:lnSpc>
              <a:spcAft>
                <a:spcPct val="0"/>
              </a:spcAft>
              <a:tabLst>
                <a:tab pos="2790825"/>
              </a:tabLst>
            </a:pPr>
            <a:r>
              <a:rPr lang="en-US" altLang="zh-CN" sz="2400" b="1" kern="100" smtClean="0">
                <a:latin typeface="Times New Roman" panose="02020603050405020304"/>
                <a:cs typeface="Courier New" panose="02070309020205020404"/>
              </a:rPr>
              <a:t>C</a:t>
            </a:r>
            <a:r>
              <a:rPr lang="zh-CN" altLang="zh-CN" sz="2400" b="1" kern="100">
                <a:latin typeface="Times New Roman" panose="02020603050405020304"/>
                <a:cs typeface="Times New Roman" panose="02020603050405020304"/>
              </a:rPr>
              <a:t>．</a:t>
            </a:r>
            <a:r>
              <a:rPr lang="en-US" altLang="zh-CN" sz="2400" b="1" kern="100">
                <a:latin typeface="Times New Roman" panose="02020603050405020304"/>
                <a:cs typeface="Courier New" panose="02070309020205020404"/>
              </a:rPr>
              <a:t>35°  </a:t>
            </a:r>
            <a:endParaRPr lang="en-US" altLang="zh-CN" sz="2400" b="1" kern="100" smtClean="0">
              <a:latin typeface="Times New Roman" panose="02020603050405020304"/>
              <a:cs typeface="Courier New" panose="02070309020205020404"/>
            </a:endParaRPr>
          </a:p>
          <a:p>
            <a:pPr marL="539750">
              <a:lnSpc>
                <a:spcPct val="150000"/>
              </a:lnSpc>
              <a:spcAft>
                <a:spcPct val="0"/>
              </a:spcAft>
              <a:tabLst>
                <a:tab pos="2790825"/>
              </a:tabLst>
            </a:pPr>
            <a:r>
              <a:rPr lang="en-US" altLang="zh-CN" sz="2400" b="1" kern="100" smtClean="0">
                <a:latin typeface="Times New Roman" panose="02020603050405020304"/>
                <a:cs typeface="Courier New" panose="02070309020205020404"/>
              </a:rPr>
              <a:t>D</a:t>
            </a:r>
            <a:r>
              <a:rPr lang="zh-CN" altLang="zh-CN" sz="2400" b="1" kern="100">
                <a:latin typeface="Times New Roman" panose="02020603050405020304"/>
                <a:cs typeface="Times New Roman" panose="02020603050405020304"/>
              </a:rPr>
              <a:t>．</a:t>
            </a:r>
            <a:r>
              <a:rPr lang="en-US" altLang="zh-CN" sz="2400" b="1" kern="100">
                <a:latin typeface="Times New Roman" panose="02020603050405020304"/>
                <a:cs typeface="Courier New" panose="02070309020205020404"/>
              </a:rPr>
              <a:t>40°</a:t>
            </a:r>
            <a:endParaRPr lang="zh-CN" altLang="zh-CN" sz="1050" kern="100">
              <a:effectLst/>
              <a:latin typeface="宋体" panose="02010600030101010101" pitchFamily="2" charset="-122"/>
              <a:cs typeface="Courier New" panose="02070309020205020404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637020" y="913567"/>
            <a:ext cx="526096" cy="526096"/>
          </a:xfrm>
          <a:prstGeom prst="ellipse">
            <a:avLst/>
          </a:prstGeom>
          <a:solidFill>
            <a:srgbClr val="20442D">
              <a:alpha val="84000"/>
            </a:srgb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en-US" altLang="zh-CN" sz="2400" b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</a:t>
            </a:r>
            <a:endParaRPr lang="en-US" altLang="zh-CN" sz="2400" b="1">
              <a:solidFill>
                <a:schemeClr val="bg1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2000" y="2190040"/>
            <a:ext cx="2353617" cy="18389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zoom/>
  </p:transition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矩形 2"/>
          <p:cNvSpPr/>
          <p:nvPr/>
        </p:nvSpPr>
        <p:spPr>
          <a:xfrm>
            <a:off x="611189" y="843558"/>
            <a:ext cx="3528764" cy="64516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zh-CN" sz="2400" b="1" i="0" u="none" strike="noStrike" kern="100" cap="none" spc="0" normalizeH="0" baseline="0" noProof="0" smtClean="0">
                <a:ln>
                  <a:noFill/>
                </a:ln>
                <a:solidFill>
                  <a:srgbClr val="139DD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/>
              </a:rPr>
              <a:t>【</a:t>
            </a:r>
            <a:r>
              <a:rPr kumimoji="0" lang="zh-CN" altLang="zh-CN" sz="2400" i="0" u="none" strike="noStrike" kern="100" cap="none" spc="0" normalizeH="0" baseline="0" noProof="0" smtClean="0">
                <a:ln>
                  <a:noFill/>
                </a:ln>
                <a:solidFill>
                  <a:srgbClr val="139DD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/>
              </a:rPr>
              <a:t>点拨</a:t>
            </a:r>
            <a:r>
              <a:rPr kumimoji="0" lang="zh-CN" altLang="zh-CN" sz="2400" b="1" i="0" u="none" strike="noStrike" kern="100" cap="none" spc="0" normalizeH="0" baseline="0" noProof="0" smtClean="0">
                <a:ln>
                  <a:noFill/>
                </a:ln>
                <a:solidFill>
                  <a:srgbClr val="139DD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/>
              </a:rPr>
              <a:t>】</a:t>
            </a:r>
            <a:endParaRPr kumimoji="0" lang="en-US" altLang="zh-CN" sz="2400" b="1" i="0" u="none" strike="noStrike" kern="100" cap="none" spc="0" normalizeH="0" baseline="0" noProof="0" smtClean="0">
              <a:ln>
                <a:noFill/>
              </a:ln>
              <a:solidFill>
                <a:srgbClr val="139DDB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11560" y="3862901"/>
            <a:ext cx="2160240" cy="64516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zh-CN" sz="2400" b="1" i="0" u="none" strike="noStrike" kern="100" cap="none" spc="0" normalizeH="0" baseline="0" noProof="0" smtClean="0">
                <a:ln>
                  <a:noFill/>
                </a:ln>
                <a:solidFill>
                  <a:srgbClr val="139DD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/>
              </a:rPr>
              <a:t>【</a:t>
            </a:r>
            <a:r>
              <a:rPr lang="zh-CN" altLang="en-US" sz="2400" kern="100" noProof="0" smtClean="0">
                <a:solidFill>
                  <a:srgbClr val="139DD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/>
              </a:rPr>
              <a:t>答案</a:t>
            </a:r>
            <a:r>
              <a:rPr kumimoji="0" lang="zh-CN" altLang="zh-CN" sz="2400" b="1" i="0" u="none" strike="noStrike" kern="100" cap="none" spc="0" normalizeH="0" baseline="0" noProof="0" smtClean="0">
                <a:ln>
                  <a:noFill/>
                </a:ln>
                <a:solidFill>
                  <a:srgbClr val="139DD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/>
              </a:rPr>
              <a:t>】</a:t>
            </a:r>
            <a:r>
              <a:rPr lang="en-US" altLang="zh-CN" sz="2400" b="1" kern="100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</a:t>
            </a:r>
            <a:endParaRPr kumimoji="0" lang="zh-CN" altLang="zh-CN" sz="2400" b="1" i="0" u="none" strike="noStrike" kern="1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5" name="Picture 7" descr="C:\Users\Administrator\Desktop\习题课件\返回框.png">
            <a:hlinkClick r:id="rId4" action="ppaction://hlinksldjump?num=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2360" y="4073133"/>
            <a:ext cx="802873" cy="802873"/>
          </a:xfrm>
          <a:prstGeom prst="rect">
            <a:avLst/>
          </a:prstGeom>
          <a:noFill/>
          <a:ln w="9525">
            <a:noFill/>
          </a:ln>
        </p:spPr>
      </p:pic>
      <p:graphicFrame>
        <p:nvGraphicFramePr>
          <p:cNvPr id="2" name="对象 1"/>
          <p:cNvGraphicFramePr>
            <a:graphicFrameLocks noChangeAspect="1"/>
          </p:cNvGraphicFramePr>
          <p:nvPr/>
        </p:nvGraphicFramePr>
        <p:xfrm>
          <a:off x="688975" y="1428874"/>
          <a:ext cx="7766050" cy="2547938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1" name="文档" r:id="rId5" imgW="7832090" imgH="2576195" progId="Word.Document.12">
                  <p:embed/>
                </p:oleObj>
              </mc:Choice>
              <mc:Fallback>
                <p:oleObj name="文档" r:id="rId5" imgW="7832090" imgH="2576195" progId="Word.Document.12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88975" y="1428874"/>
                        <a:ext cx="7766050" cy="2547938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01905" y="1877151"/>
            <a:ext cx="2030535" cy="1774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矩形 6"/>
          <p:cNvSpPr/>
          <p:nvPr/>
        </p:nvSpPr>
        <p:spPr>
          <a:xfrm>
            <a:off x="611560" y="739606"/>
            <a:ext cx="7895420" cy="341503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539750">
              <a:lnSpc>
                <a:spcPct val="150000"/>
              </a:lnSpc>
              <a:spcAft>
                <a:spcPct val="0"/>
              </a:spcAft>
              <a:tabLst>
                <a:tab pos="2790825"/>
              </a:tabLst>
            </a:pPr>
            <a:r>
              <a:rPr lang="en-US" altLang="zh-CN" sz="2400" b="1" kern="100">
                <a:solidFill>
                  <a:srgbClr val="C00000"/>
                </a:solidFill>
                <a:latin typeface="Times New Roman" panose="02020603050405020304"/>
                <a:cs typeface="Arial"/>
              </a:rPr>
              <a:t>[2023·</a:t>
            </a:r>
            <a:r>
              <a:rPr lang="zh-CN" altLang="zh-CN" sz="2400" b="1" kern="100">
                <a:solidFill>
                  <a:srgbClr val="C00000"/>
                </a:solidFill>
                <a:latin typeface="Times New Roman" panose="02020603050405020304"/>
                <a:cs typeface="Arial"/>
              </a:rPr>
              <a:t>吉林</a:t>
            </a:r>
            <a:r>
              <a:rPr lang="en-US" altLang="zh-CN" sz="2400" b="1" kern="100">
                <a:solidFill>
                  <a:srgbClr val="C00000"/>
                </a:solidFill>
                <a:latin typeface="Times New Roman" panose="02020603050405020304"/>
                <a:cs typeface="Arial"/>
              </a:rPr>
              <a:t>]</a:t>
            </a:r>
            <a:r>
              <a:rPr lang="zh-CN" altLang="zh-CN" sz="2400" b="1" kern="100">
                <a:latin typeface="Times New Roman" panose="02020603050405020304"/>
                <a:cs typeface="Times New Roman" panose="02020603050405020304"/>
              </a:rPr>
              <a:t>如图，</a:t>
            </a:r>
            <a:r>
              <a:rPr lang="en-US" altLang="zh-CN" sz="2400" b="1" i="1" kern="100">
                <a:latin typeface="Times New Roman" panose="02020603050405020304"/>
                <a:cs typeface="Courier New" panose="02070309020205020404"/>
              </a:rPr>
              <a:t>AB</a:t>
            </a:r>
            <a:r>
              <a:rPr lang="zh-CN" altLang="zh-CN" sz="2400" b="1" kern="100">
                <a:latin typeface="Times New Roman" panose="02020603050405020304"/>
                <a:cs typeface="Times New Roman" panose="02020603050405020304"/>
              </a:rPr>
              <a:t>，</a:t>
            </a:r>
            <a:r>
              <a:rPr lang="en-US" altLang="zh-CN" sz="2400" b="1" i="1" kern="100">
                <a:latin typeface="Times New Roman" panose="02020603050405020304"/>
                <a:cs typeface="Courier New" panose="02070309020205020404"/>
              </a:rPr>
              <a:t>AC</a:t>
            </a:r>
            <a:r>
              <a:rPr lang="zh-CN" altLang="zh-CN" sz="2400" b="1" kern="100">
                <a:latin typeface="Times New Roman" panose="02020603050405020304"/>
                <a:cs typeface="Times New Roman" panose="02020603050405020304"/>
              </a:rPr>
              <a:t>是</a:t>
            </a:r>
            <a:r>
              <a:rPr lang="zh-CN" altLang="zh-CN" sz="2400" b="1" kern="100">
                <a:latin typeface="宋体" panose="02010600030101010101" pitchFamily="2" charset="-122"/>
                <a:cs typeface="宋体" panose="02010600030101010101" pitchFamily="2" charset="-122"/>
              </a:rPr>
              <a:t>⊙</a:t>
            </a:r>
            <a:r>
              <a:rPr lang="en-US" altLang="zh-CN" sz="2400" b="1" i="1" kern="100">
                <a:latin typeface="Times New Roman" panose="02020603050405020304"/>
                <a:cs typeface="Courier New" panose="02070309020205020404"/>
              </a:rPr>
              <a:t>O</a:t>
            </a:r>
            <a:r>
              <a:rPr lang="zh-CN" altLang="zh-CN" sz="2400" b="1" kern="100">
                <a:latin typeface="Times New Roman" panose="02020603050405020304"/>
                <a:cs typeface="Times New Roman" panose="02020603050405020304"/>
              </a:rPr>
              <a:t>的弦，</a:t>
            </a:r>
            <a:r>
              <a:rPr lang="en-US" altLang="zh-CN" sz="2400" b="1" i="1" kern="100">
                <a:latin typeface="Times New Roman" panose="02020603050405020304"/>
                <a:cs typeface="Courier New" panose="02070309020205020404"/>
              </a:rPr>
              <a:t>OB</a:t>
            </a:r>
            <a:r>
              <a:rPr lang="zh-CN" altLang="zh-CN" sz="2400" b="1" kern="100">
                <a:latin typeface="Times New Roman" panose="02020603050405020304"/>
                <a:cs typeface="Times New Roman" panose="02020603050405020304"/>
              </a:rPr>
              <a:t>，</a:t>
            </a:r>
            <a:r>
              <a:rPr lang="en-US" altLang="zh-CN" sz="2400" b="1" i="1" kern="100">
                <a:latin typeface="Times New Roman" panose="02020603050405020304"/>
                <a:cs typeface="Courier New" panose="02070309020205020404"/>
              </a:rPr>
              <a:t>OC</a:t>
            </a:r>
            <a:r>
              <a:rPr lang="zh-CN" altLang="zh-CN" sz="2400" b="1" kern="100">
                <a:latin typeface="Times New Roman" panose="02020603050405020304"/>
                <a:cs typeface="Times New Roman" panose="02020603050405020304"/>
              </a:rPr>
              <a:t>是</a:t>
            </a:r>
            <a:r>
              <a:rPr lang="zh-CN" altLang="zh-CN" sz="2400" b="1" kern="100">
                <a:latin typeface="宋体" panose="02010600030101010101" pitchFamily="2" charset="-122"/>
                <a:cs typeface="宋体" panose="02010600030101010101" pitchFamily="2" charset="-122"/>
              </a:rPr>
              <a:t>⊙</a:t>
            </a:r>
            <a:r>
              <a:rPr lang="en-US" altLang="zh-CN" sz="2400" b="1" i="1" kern="100">
                <a:latin typeface="Times New Roman" panose="02020603050405020304"/>
                <a:cs typeface="Courier New" panose="02070309020205020404"/>
              </a:rPr>
              <a:t>O</a:t>
            </a:r>
            <a:r>
              <a:rPr lang="zh-CN" altLang="zh-CN" sz="2400" b="1" kern="100">
                <a:latin typeface="Times New Roman" panose="02020603050405020304"/>
                <a:cs typeface="Times New Roman" panose="02020603050405020304"/>
              </a:rPr>
              <a:t>的半径，点</a:t>
            </a:r>
            <a:r>
              <a:rPr lang="en-US" altLang="zh-CN" sz="2400" b="1" i="1" kern="100">
                <a:latin typeface="Times New Roman" panose="02020603050405020304"/>
                <a:cs typeface="Courier New" panose="02070309020205020404"/>
              </a:rPr>
              <a:t>P</a:t>
            </a:r>
            <a:r>
              <a:rPr lang="zh-CN" altLang="zh-CN" sz="2400" b="1" kern="100">
                <a:latin typeface="Times New Roman" panose="02020603050405020304"/>
                <a:cs typeface="Times New Roman" panose="02020603050405020304"/>
              </a:rPr>
              <a:t>为</a:t>
            </a:r>
            <a:r>
              <a:rPr lang="en-US" altLang="zh-CN" sz="2400" b="1" i="1" kern="100">
                <a:latin typeface="Times New Roman" panose="02020603050405020304"/>
                <a:cs typeface="Courier New" panose="02070309020205020404"/>
              </a:rPr>
              <a:t>OB</a:t>
            </a:r>
            <a:r>
              <a:rPr lang="zh-CN" altLang="zh-CN" sz="2400" b="1" kern="100">
                <a:latin typeface="Times New Roman" panose="02020603050405020304"/>
                <a:cs typeface="Times New Roman" panose="02020603050405020304"/>
              </a:rPr>
              <a:t>上任意一点</a:t>
            </a:r>
            <a:r>
              <a:rPr lang="en-US" altLang="zh-CN" sz="2400" b="1" kern="100">
                <a:latin typeface="Times New Roman" panose="02020603050405020304"/>
                <a:cs typeface="Courier New" panose="02070309020205020404"/>
              </a:rPr>
              <a:t>(</a:t>
            </a:r>
            <a:r>
              <a:rPr lang="zh-CN" altLang="zh-CN" sz="2400" b="1" kern="100">
                <a:latin typeface="Times New Roman" panose="02020603050405020304"/>
                <a:cs typeface="Times New Roman" panose="02020603050405020304"/>
              </a:rPr>
              <a:t>点</a:t>
            </a:r>
            <a:r>
              <a:rPr lang="en-US" altLang="zh-CN" sz="2400" b="1" i="1" kern="100">
                <a:latin typeface="Times New Roman" panose="02020603050405020304"/>
                <a:cs typeface="Courier New" panose="02070309020205020404"/>
              </a:rPr>
              <a:t>P</a:t>
            </a:r>
            <a:r>
              <a:rPr lang="zh-CN" altLang="zh-CN" sz="2400" b="1" kern="100">
                <a:latin typeface="Times New Roman" panose="02020603050405020304"/>
                <a:cs typeface="Times New Roman" panose="02020603050405020304"/>
              </a:rPr>
              <a:t>不与点</a:t>
            </a:r>
            <a:r>
              <a:rPr lang="en-US" altLang="zh-CN" sz="2400" b="1" i="1" kern="100">
                <a:latin typeface="Times New Roman" panose="02020603050405020304"/>
                <a:cs typeface="Courier New" panose="02070309020205020404"/>
              </a:rPr>
              <a:t>B</a:t>
            </a:r>
            <a:r>
              <a:rPr lang="zh-CN" altLang="zh-CN" sz="2400" b="1" kern="100">
                <a:latin typeface="Times New Roman" panose="02020603050405020304"/>
                <a:cs typeface="Times New Roman" panose="02020603050405020304"/>
              </a:rPr>
              <a:t>重合</a:t>
            </a:r>
            <a:r>
              <a:rPr lang="en-US" altLang="zh-CN" sz="2400" b="1" kern="100">
                <a:latin typeface="Times New Roman" panose="02020603050405020304"/>
                <a:cs typeface="Courier New" panose="02070309020205020404"/>
              </a:rPr>
              <a:t>)</a:t>
            </a:r>
            <a:r>
              <a:rPr lang="zh-CN" altLang="zh-CN" sz="2400" b="1" kern="100">
                <a:latin typeface="Times New Roman" panose="02020603050405020304"/>
                <a:cs typeface="Times New Roman" panose="02020603050405020304"/>
              </a:rPr>
              <a:t>，连接</a:t>
            </a:r>
            <a:r>
              <a:rPr lang="en-US" altLang="zh-CN" sz="2400" b="1" i="1" kern="100">
                <a:latin typeface="Times New Roman" panose="02020603050405020304"/>
                <a:cs typeface="Courier New" panose="02070309020205020404"/>
              </a:rPr>
              <a:t>CP</a:t>
            </a:r>
            <a:r>
              <a:rPr lang="en-US" altLang="zh-CN" sz="2400" b="1" kern="100">
                <a:latin typeface="Times New Roman" panose="02020603050405020304"/>
                <a:cs typeface="Courier New" panose="02070309020205020404"/>
              </a:rPr>
              <a:t>.</a:t>
            </a:r>
            <a:r>
              <a:rPr lang="zh-CN" altLang="zh-CN" sz="2400" b="1" kern="100">
                <a:latin typeface="Times New Roman" panose="02020603050405020304"/>
                <a:cs typeface="Times New Roman" panose="02020603050405020304"/>
              </a:rPr>
              <a:t>若</a:t>
            </a:r>
            <a:r>
              <a:rPr lang="zh-CN" altLang="zh-CN" sz="2400" b="1" kern="100">
                <a:latin typeface="宋体" panose="02010600030101010101" pitchFamily="2" charset="-122"/>
                <a:cs typeface="宋体" panose="02010600030101010101" pitchFamily="2" charset="-122"/>
              </a:rPr>
              <a:t>∠</a:t>
            </a:r>
            <a:r>
              <a:rPr lang="en-US" altLang="zh-CN" sz="2400" b="1" i="1" kern="100">
                <a:latin typeface="Times New Roman" panose="02020603050405020304"/>
                <a:cs typeface="Courier New" panose="02070309020205020404"/>
              </a:rPr>
              <a:t>BAC</a:t>
            </a:r>
            <a:r>
              <a:rPr lang="zh-CN" altLang="zh-CN" sz="2400" b="1" kern="100">
                <a:latin typeface="Times New Roman" panose="02020603050405020304"/>
                <a:cs typeface="Times New Roman" panose="02020603050405020304"/>
              </a:rPr>
              <a:t>＝</a:t>
            </a:r>
            <a:r>
              <a:rPr lang="en-US" altLang="zh-CN" sz="2400" b="1" kern="100">
                <a:latin typeface="Times New Roman" panose="02020603050405020304"/>
                <a:cs typeface="Courier New" panose="02070309020205020404"/>
              </a:rPr>
              <a:t>70°</a:t>
            </a:r>
            <a:r>
              <a:rPr lang="zh-CN" altLang="zh-CN" sz="2400" b="1" kern="100">
                <a:latin typeface="Times New Roman" panose="02020603050405020304"/>
                <a:cs typeface="Times New Roman" panose="02020603050405020304"/>
              </a:rPr>
              <a:t>，</a:t>
            </a:r>
            <a:r>
              <a:rPr lang="zh-CN" altLang="zh-CN" sz="2400" b="1" kern="100" smtClean="0">
                <a:latin typeface="Times New Roman" panose="02020603050405020304"/>
                <a:cs typeface="Times New Roman" panose="02020603050405020304"/>
              </a:rPr>
              <a:t>则</a:t>
            </a:r>
            <a:endParaRPr lang="en-US" altLang="zh-CN" sz="2400" b="1" kern="100" smtClean="0">
              <a:latin typeface="Times New Roman" panose="02020603050405020304"/>
              <a:cs typeface="Times New Roman" panose="02020603050405020304"/>
            </a:endParaRPr>
          </a:p>
          <a:p>
            <a:pPr marL="539750">
              <a:lnSpc>
                <a:spcPct val="150000"/>
              </a:lnSpc>
              <a:spcAft>
                <a:spcPct val="0"/>
              </a:spcAft>
              <a:tabLst>
                <a:tab pos="2790825"/>
              </a:tabLst>
            </a:pPr>
            <a:r>
              <a:rPr lang="zh-CN" altLang="zh-CN" sz="2400" b="1" kern="100" smtClean="0">
                <a:latin typeface="宋体" panose="02010600030101010101" pitchFamily="2" charset="-122"/>
                <a:cs typeface="宋体" panose="02010600030101010101" pitchFamily="2" charset="-122"/>
              </a:rPr>
              <a:t>∠</a:t>
            </a:r>
            <a:r>
              <a:rPr lang="en-US" altLang="zh-CN" sz="2400" b="1" i="1" kern="100">
                <a:latin typeface="Times New Roman" panose="02020603050405020304"/>
                <a:cs typeface="Courier New" panose="02070309020205020404"/>
              </a:rPr>
              <a:t>BPC</a:t>
            </a:r>
            <a:r>
              <a:rPr lang="zh-CN" altLang="zh-CN" sz="2400" b="1" kern="100">
                <a:latin typeface="Times New Roman" panose="02020603050405020304"/>
                <a:cs typeface="Times New Roman" panose="02020603050405020304"/>
              </a:rPr>
              <a:t>的度数可能是</a:t>
            </a:r>
            <a:r>
              <a:rPr lang="en-US" altLang="zh-CN" sz="2400" b="1" kern="100">
                <a:latin typeface="Times New Roman" panose="02020603050405020304"/>
                <a:cs typeface="Courier New" panose="02070309020205020404"/>
              </a:rPr>
              <a:t>(</a:t>
            </a:r>
            <a:r>
              <a:rPr lang="zh-CN" altLang="zh-CN" sz="2400" b="1" kern="100">
                <a:latin typeface="Times New Roman" panose="02020603050405020304"/>
                <a:cs typeface="Times New Roman" panose="02020603050405020304"/>
              </a:rPr>
              <a:t>　　</a:t>
            </a:r>
            <a:r>
              <a:rPr lang="en-US" altLang="zh-CN" sz="2400" b="1" kern="100">
                <a:latin typeface="Times New Roman" panose="02020603050405020304"/>
                <a:cs typeface="Courier New" panose="02070309020205020404"/>
              </a:rPr>
              <a:t>)</a:t>
            </a:r>
            <a:endParaRPr lang="zh-CN" altLang="zh-CN" sz="1050" kern="100">
              <a:latin typeface="宋体" panose="02010600030101010101" pitchFamily="2" charset="-122"/>
              <a:cs typeface="Courier New" panose="02070309020205020404"/>
            </a:endParaRPr>
          </a:p>
          <a:p>
            <a:pPr marL="539750">
              <a:lnSpc>
                <a:spcPct val="150000"/>
              </a:lnSpc>
              <a:spcAft>
                <a:spcPct val="0"/>
              </a:spcAft>
              <a:tabLst>
                <a:tab pos="2790825"/>
              </a:tabLst>
            </a:pPr>
            <a:r>
              <a:rPr lang="en-US" altLang="zh-CN" sz="2400" b="1" kern="100">
                <a:latin typeface="Times New Roman" panose="02020603050405020304"/>
                <a:cs typeface="Courier New" panose="02070309020205020404"/>
              </a:rPr>
              <a:t>A</a:t>
            </a:r>
            <a:r>
              <a:rPr lang="zh-CN" altLang="zh-CN" sz="2400" b="1" kern="100">
                <a:latin typeface="Times New Roman" panose="02020603050405020304"/>
                <a:cs typeface="Times New Roman" panose="02020603050405020304"/>
              </a:rPr>
              <a:t>．</a:t>
            </a:r>
            <a:r>
              <a:rPr lang="en-US" altLang="zh-CN" sz="2400" b="1" kern="100">
                <a:latin typeface="Times New Roman" panose="02020603050405020304"/>
                <a:cs typeface="Courier New" panose="02070309020205020404"/>
              </a:rPr>
              <a:t>70°  </a:t>
            </a:r>
            <a:r>
              <a:rPr lang="en-US" altLang="zh-CN" sz="2400" b="1" kern="100" smtClean="0">
                <a:latin typeface="Times New Roman" panose="02020603050405020304"/>
                <a:cs typeface="Courier New" panose="02070309020205020404"/>
              </a:rPr>
              <a:t>	B</a:t>
            </a:r>
            <a:r>
              <a:rPr lang="zh-CN" altLang="zh-CN" sz="2400" b="1" kern="100">
                <a:latin typeface="Times New Roman" panose="02020603050405020304"/>
                <a:cs typeface="Times New Roman" panose="02020603050405020304"/>
              </a:rPr>
              <a:t>．</a:t>
            </a:r>
            <a:r>
              <a:rPr lang="en-US" altLang="zh-CN" sz="2400" b="1" kern="100">
                <a:latin typeface="Times New Roman" panose="02020603050405020304"/>
                <a:cs typeface="Courier New" panose="02070309020205020404"/>
              </a:rPr>
              <a:t>105° </a:t>
            </a:r>
            <a:endParaRPr lang="en-US" altLang="zh-CN" sz="2400" b="1" kern="100" smtClean="0">
              <a:latin typeface="Times New Roman" panose="02020603050405020304"/>
              <a:cs typeface="Courier New" panose="02070309020205020404"/>
            </a:endParaRPr>
          </a:p>
          <a:p>
            <a:pPr marL="539750">
              <a:lnSpc>
                <a:spcPct val="150000"/>
              </a:lnSpc>
              <a:spcAft>
                <a:spcPct val="0"/>
              </a:spcAft>
              <a:tabLst>
                <a:tab pos="2790825"/>
              </a:tabLst>
            </a:pPr>
            <a:r>
              <a:rPr lang="en-US" altLang="zh-CN" sz="2400" b="1" kern="100" smtClean="0">
                <a:latin typeface="Times New Roman" panose="02020603050405020304"/>
                <a:cs typeface="Courier New" panose="02070309020205020404"/>
              </a:rPr>
              <a:t>C</a:t>
            </a:r>
            <a:r>
              <a:rPr lang="zh-CN" altLang="zh-CN" sz="2400" b="1" kern="100">
                <a:latin typeface="Times New Roman" panose="02020603050405020304"/>
                <a:cs typeface="Times New Roman" panose="02020603050405020304"/>
              </a:rPr>
              <a:t>．</a:t>
            </a:r>
            <a:r>
              <a:rPr lang="en-US" altLang="zh-CN" sz="2400" b="1" kern="100">
                <a:latin typeface="Times New Roman" panose="02020603050405020304"/>
                <a:cs typeface="Courier New" panose="02070309020205020404"/>
              </a:rPr>
              <a:t>125°  </a:t>
            </a:r>
            <a:r>
              <a:rPr lang="en-US" altLang="zh-CN" sz="2400" b="1" kern="100" smtClean="0">
                <a:latin typeface="Times New Roman" panose="02020603050405020304"/>
                <a:cs typeface="Courier New" panose="02070309020205020404"/>
              </a:rPr>
              <a:t>	D</a:t>
            </a:r>
            <a:r>
              <a:rPr lang="zh-CN" altLang="zh-CN" sz="2400" b="1" kern="100">
                <a:latin typeface="Times New Roman" panose="02020603050405020304"/>
                <a:cs typeface="Times New Roman" panose="02020603050405020304"/>
              </a:rPr>
              <a:t>．</a:t>
            </a:r>
            <a:r>
              <a:rPr lang="en-US" altLang="zh-CN" sz="2400" b="1" kern="100">
                <a:latin typeface="Times New Roman" panose="02020603050405020304"/>
                <a:cs typeface="Courier New" panose="02070309020205020404"/>
              </a:rPr>
              <a:t>155</a:t>
            </a:r>
            <a:r>
              <a:rPr lang="zh-CN" altLang="zh-CN" sz="2400" b="1" kern="100">
                <a:latin typeface="Times New Roman" panose="02020603050405020304"/>
                <a:cs typeface="Times New Roman" panose="02020603050405020304"/>
              </a:rPr>
              <a:t>°</a:t>
            </a:r>
            <a:endParaRPr lang="zh-CN" altLang="zh-CN" sz="1050" kern="100">
              <a:effectLst/>
              <a:latin typeface="宋体" panose="02010600030101010101" pitchFamily="2" charset="-122"/>
              <a:cs typeface="Courier New" panose="02070309020205020404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637020" y="833039"/>
            <a:ext cx="526096" cy="526096"/>
          </a:xfrm>
          <a:prstGeom prst="ellipse">
            <a:avLst/>
          </a:prstGeom>
          <a:solidFill>
            <a:srgbClr val="20442D">
              <a:alpha val="84000"/>
            </a:srgb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en-US" altLang="zh-CN" sz="2400" b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6</a:t>
            </a:r>
            <a:endParaRPr lang="en-US" altLang="zh-CN" sz="2400" b="1">
              <a:solidFill>
                <a:schemeClr val="bg1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52120" y="2118908"/>
            <a:ext cx="1977189" cy="1900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zoom/>
  </p:transition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矩形 2"/>
          <p:cNvSpPr/>
          <p:nvPr/>
        </p:nvSpPr>
        <p:spPr>
          <a:xfrm>
            <a:off x="611189" y="483518"/>
            <a:ext cx="3528764" cy="64516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zh-CN" sz="2400" b="1" i="0" u="none" strike="noStrike" kern="100" cap="none" spc="0" normalizeH="0" baseline="0" noProof="0" smtClean="0">
                <a:ln>
                  <a:noFill/>
                </a:ln>
                <a:solidFill>
                  <a:srgbClr val="139DD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/>
              </a:rPr>
              <a:t>【</a:t>
            </a:r>
            <a:r>
              <a:rPr kumimoji="0" lang="zh-CN" altLang="zh-CN" sz="2400" i="0" u="none" strike="noStrike" kern="100" cap="none" spc="0" normalizeH="0" baseline="0" noProof="0" smtClean="0">
                <a:ln>
                  <a:noFill/>
                </a:ln>
                <a:solidFill>
                  <a:srgbClr val="139DD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/>
              </a:rPr>
              <a:t>点拨</a:t>
            </a:r>
            <a:r>
              <a:rPr kumimoji="0" lang="zh-CN" altLang="zh-CN" sz="2400" b="1" i="0" u="none" strike="noStrike" kern="100" cap="none" spc="0" normalizeH="0" baseline="0" noProof="0" smtClean="0">
                <a:ln>
                  <a:noFill/>
                </a:ln>
                <a:solidFill>
                  <a:srgbClr val="139DD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/>
              </a:rPr>
              <a:t>】</a:t>
            </a:r>
            <a:endParaRPr kumimoji="0" lang="en-US" altLang="zh-CN" sz="2400" b="1" i="0" u="none" strike="noStrike" kern="100" cap="none" spc="0" normalizeH="0" baseline="0" noProof="0" smtClean="0">
              <a:ln>
                <a:noFill/>
              </a:ln>
              <a:solidFill>
                <a:srgbClr val="139DDB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555776" y="4140659"/>
            <a:ext cx="2160240" cy="64516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zh-CN" sz="2400" b="1" i="0" u="none" strike="noStrike" kern="100" cap="none" spc="0" normalizeH="0" baseline="0" noProof="0" smtClean="0">
                <a:ln>
                  <a:noFill/>
                </a:ln>
                <a:solidFill>
                  <a:srgbClr val="139DD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/>
              </a:rPr>
              <a:t>【</a:t>
            </a:r>
            <a:r>
              <a:rPr lang="zh-CN" altLang="en-US" sz="2400" kern="100" noProof="0" smtClean="0">
                <a:solidFill>
                  <a:srgbClr val="139DD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/>
              </a:rPr>
              <a:t>答案</a:t>
            </a:r>
            <a:r>
              <a:rPr kumimoji="0" lang="zh-CN" altLang="zh-CN" sz="2400" b="1" i="0" u="none" strike="noStrike" kern="100" cap="none" spc="0" normalizeH="0" baseline="0" noProof="0" smtClean="0">
                <a:ln>
                  <a:noFill/>
                </a:ln>
                <a:solidFill>
                  <a:srgbClr val="139DD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/>
              </a:rPr>
              <a:t>】</a:t>
            </a:r>
            <a:r>
              <a:rPr lang="en-US" altLang="zh-CN" sz="2400" b="1" kern="100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D</a:t>
            </a:r>
            <a:endParaRPr kumimoji="0" lang="zh-CN" altLang="zh-CN" sz="2400" b="1" i="0" u="none" strike="noStrike" kern="1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/>
        </p:nvGraphicFramePr>
        <p:xfrm>
          <a:off x="688975" y="1038225"/>
          <a:ext cx="7786688" cy="3729038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2" name="文档" r:id="rId3" imgW="7853045" imgH="3764915" progId="Word.Document.12">
                  <p:embed/>
                </p:oleObj>
              </mc:Choice>
              <mc:Fallback>
                <p:oleObj name="文档" r:id="rId3" imgW="7853045" imgH="3764915" progId="Word.Document.12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88975" y="1038225"/>
                        <a:ext cx="7786688" cy="3729038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82378" y="2525790"/>
            <a:ext cx="2150062" cy="2062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 descr="C:\Users\Administrator\Desktop\习题课件\返回框.png">
            <a:hlinkClick r:id="rId7" action="ppaction://hlinksldjump?num=2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12360" y="4217149"/>
            <a:ext cx="802873" cy="80287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矩形 6"/>
          <p:cNvSpPr/>
          <p:nvPr/>
        </p:nvSpPr>
        <p:spPr>
          <a:xfrm>
            <a:off x="610699" y="1055514"/>
            <a:ext cx="7922114" cy="23069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539750">
              <a:lnSpc>
                <a:spcPct val="150000"/>
              </a:lnSpc>
              <a:spcAft>
                <a:spcPct val="0"/>
              </a:spcAft>
              <a:tabLst>
                <a:tab pos="2790825"/>
              </a:tabLst>
            </a:pPr>
            <a:r>
              <a:rPr lang="zh-CN" altLang="zh-CN" sz="2400" b="1" kern="100">
                <a:latin typeface="Times New Roman" panose="02020603050405020304"/>
                <a:cs typeface="Times New Roman" panose="02020603050405020304"/>
              </a:rPr>
              <a:t>如图，</a:t>
            </a:r>
            <a:r>
              <a:rPr lang="en-US" altLang="zh-CN" sz="2400" b="1" i="1" kern="100">
                <a:latin typeface="Times New Roman" panose="02020603050405020304"/>
                <a:cs typeface="Courier New" panose="02070309020205020404"/>
              </a:rPr>
              <a:t>AB</a:t>
            </a:r>
            <a:r>
              <a:rPr lang="zh-CN" altLang="zh-CN" sz="2400" b="1" kern="100">
                <a:latin typeface="Times New Roman" panose="02020603050405020304"/>
                <a:cs typeface="Times New Roman" panose="02020603050405020304"/>
              </a:rPr>
              <a:t>是</a:t>
            </a:r>
            <a:r>
              <a:rPr lang="zh-CN" altLang="zh-CN" sz="2400" b="1" kern="100">
                <a:latin typeface="宋体" panose="02010600030101010101" pitchFamily="2" charset="-122"/>
                <a:cs typeface="宋体" panose="02010600030101010101" pitchFamily="2" charset="-122"/>
              </a:rPr>
              <a:t>⊙</a:t>
            </a:r>
            <a:r>
              <a:rPr lang="en-US" altLang="zh-CN" sz="2400" b="1" i="1" kern="100">
                <a:latin typeface="Times New Roman" panose="02020603050405020304"/>
                <a:cs typeface="Courier New" panose="02070309020205020404"/>
              </a:rPr>
              <a:t>O</a:t>
            </a:r>
            <a:r>
              <a:rPr lang="zh-CN" altLang="zh-CN" sz="2400" b="1" kern="100">
                <a:latin typeface="Times New Roman" panose="02020603050405020304"/>
                <a:cs typeface="Times New Roman" panose="02020603050405020304"/>
              </a:rPr>
              <a:t>的直径，</a:t>
            </a:r>
            <a:r>
              <a:rPr lang="zh-CN" altLang="zh-CN" sz="2400" b="1" kern="100">
                <a:latin typeface="宋体" panose="02010600030101010101" pitchFamily="2" charset="-122"/>
                <a:cs typeface="宋体" panose="02010600030101010101" pitchFamily="2" charset="-122"/>
              </a:rPr>
              <a:t>∠</a:t>
            </a:r>
            <a:r>
              <a:rPr lang="en-US" altLang="zh-CN" sz="2400" b="1" i="1" kern="100">
                <a:latin typeface="Times New Roman" panose="02020603050405020304"/>
                <a:cs typeface="Courier New" panose="02070309020205020404"/>
              </a:rPr>
              <a:t>BAC</a:t>
            </a:r>
            <a:r>
              <a:rPr lang="zh-CN" altLang="zh-CN" sz="2400" b="1" kern="100">
                <a:latin typeface="Times New Roman" panose="02020603050405020304"/>
                <a:cs typeface="Times New Roman" panose="02020603050405020304"/>
              </a:rPr>
              <a:t>＝</a:t>
            </a:r>
            <a:r>
              <a:rPr lang="en-US" altLang="zh-CN" sz="2400" b="1" kern="100">
                <a:latin typeface="Times New Roman" panose="02020603050405020304"/>
                <a:cs typeface="Courier New" panose="02070309020205020404"/>
              </a:rPr>
              <a:t>50°</a:t>
            </a:r>
            <a:r>
              <a:rPr lang="zh-CN" altLang="zh-CN" sz="2400" b="1" kern="100">
                <a:latin typeface="Times New Roman" panose="02020603050405020304"/>
                <a:cs typeface="Times New Roman" panose="02020603050405020304"/>
              </a:rPr>
              <a:t>，则</a:t>
            </a:r>
            <a:r>
              <a:rPr lang="zh-CN" altLang="zh-CN" sz="2400" b="1" kern="100">
                <a:latin typeface="宋体" panose="02010600030101010101" pitchFamily="2" charset="-122"/>
                <a:cs typeface="宋体" panose="02010600030101010101" pitchFamily="2" charset="-122"/>
              </a:rPr>
              <a:t>∠</a:t>
            </a:r>
            <a:r>
              <a:rPr lang="en-US" altLang="zh-CN" sz="2400" b="1" i="1" kern="100">
                <a:latin typeface="Times New Roman" panose="02020603050405020304"/>
                <a:cs typeface="Courier New" panose="02070309020205020404"/>
              </a:rPr>
              <a:t>D</a:t>
            </a:r>
            <a:r>
              <a:rPr lang="zh-CN" altLang="zh-CN" sz="2400" b="1" kern="100">
                <a:latin typeface="Times New Roman" panose="02020603050405020304"/>
                <a:cs typeface="Times New Roman" panose="02020603050405020304"/>
              </a:rPr>
              <a:t>＝</a:t>
            </a:r>
            <a:r>
              <a:rPr lang="en-US" altLang="zh-CN" sz="2400" b="1" kern="100">
                <a:latin typeface="Times New Roman" panose="02020603050405020304"/>
                <a:cs typeface="Courier New" panose="02070309020205020404"/>
              </a:rPr>
              <a:t>(</a:t>
            </a:r>
            <a:r>
              <a:rPr lang="zh-CN" altLang="zh-CN" sz="2400" b="1" kern="100">
                <a:latin typeface="Times New Roman" panose="02020603050405020304"/>
                <a:cs typeface="Times New Roman" panose="02020603050405020304"/>
              </a:rPr>
              <a:t>　　</a:t>
            </a:r>
            <a:r>
              <a:rPr lang="en-US" altLang="zh-CN" sz="2400" b="1" kern="100">
                <a:latin typeface="Times New Roman" panose="02020603050405020304"/>
                <a:cs typeface="Courier New" panose="02070309020205020404"/>
              </a:rPr>
              <a:t>)</a:t>
            </a:r>
            <a:endParaRPr lang="zh-CN" altLang="zh-CN" sz="1050" kern="100">
              <a:latin typeface="宋体" panose="02010600030101010101" pitchFamily="2" charset="-122"/>
              <a:cs typeface="Courier New" panose="02070309020205020404"/>
            </a:endParaRPr>
          </a:p>
          <a:p>
            <a:pPr marL="539750">
              <a:lnSpc>
                <a:spcPct val="150000"/>
              </a:lnSpc>
              <a:spcAft>
                <a:spcPct val="0"/>
              </a:spcAft>
              <a:tabLst>
                <a:tab pos="2790825"/>
              </a:tabLst>
            </a:pPr>
            <a:r>
              <a:rPr lang="en-US" altLang="zh-CN" sz="2400" b="1" kern="100">
                <a:latin typeface="Times New Roman" panose="02020603050405020304"/>
                <a:cs typeface="Courier New" panose="02070309020205020404"/>
              </a:rPr>
              <a:t>A</a:t>
            </a:r>
            <a:r>
              <a:rPr lang="zh-CN" altLang="zh-CN" sz="2400" b="1" kern="100">
                <a:latin typeface="Times New Roman" panose="02020603050405020304"/>
                <a:cs typeface="Times New Roman" panose="02020603050405020304"/>
              </a:rPr>
              <a:t>．</a:t>
            </a:r>
            <a:r>
              <a:rPr lang="en-US" altLang="zh-CN" sz="2400" b="1" kern="100">
                <a:latin typeface="Times New Roman" panose="02020603050405020304"/>
                <a:cs typeface="Courier New" panose="02070309020205020404"/>
              </a:rPr>
              <a:t>20°  </a:t>
            </a:r>
            <a:r>
              <a:rPr lang="en-US" altLang="zh-CN" sz="2400" b="1" kern="100" smtClean="0">
                <a:latin typeface="Times New Roman" panose="02020603050405020304"/>
                <a:cs typeface="Courier New" panose="02070309020205020404"/>
              </a:rPr>
              <a:t>	B</a:t>
            </a:r>
            <a:r>
              <a:rPr lang="zh-CN" altLang="zh-CN" sz="2400" b="1" kern="100">
                <a:latin typeface="Times New Roman" panose="02020603050405020304"/>
                <a:cs typeface="Times New Roman" panose="02020603050405020304"/>
              </a:rPr>
              <a:t>．</a:t>
            </a:r>
            <a:r>
              <a:rPr lang="en-US" altLang="zh-CN" sz="2400" b="1" kern="100">
                <a:latin typeface="Times New Roman" panose="02020603050405020304"/>
                <a:cs typeface="Courier New" panose="02070309020205020404"/>
              </a:rPr>
              <a:t>40°  </a:t>
            </a:r>
            <a:endParaRPr lang="en-US" altLang="zh-CN" sz="2400" b="1" kern="100" smtClean="0">
              <a:latin typeface="Times New Roman" panose="02020603050405020304"/>
              <a:cs typeface="Courier New" panose="02070309020205020404"/>
            </a:endParaRPr>
          </a:p>
          <a:p>
            <a:pPr marL="539750">
              <a:lnSpc>
                <a:spcPct val="150000"/>
              </a:lnSpc>
              <a:spcAft>
                <a:spcPct val="0"/>
              </a:spcAft>
              <a:tabLst>
                <a:tab pos="2790825"/>
              </a:tabLst>
            </a:pPr>
            <a:r>
              <a:rPr lang="en-US" altLang="zh-CN" sz="2400" b="1" kern="100" smtClean="0">
                <a:latin typeface="Times New Roman" panose="02020603050405020304"/>
                <a:cs typeface="Courier New" panose="02070309020205020404"/>
              </a:rPr>
              <a:t>C</a:t>
            </a:r>
            <a:r>
              <a:rPr lang="zh-CN" altLang="zh-CN" sz="2400" b="1" kern="100">
                <a:latin typeface="Times New Roman" panose="02020603050405020304"/>
                <a:cs typeface="Times New Roman" panose="02020603050405020304"/>
              </a:rPr>
              <a:t>．</a:t>
            </a:r>
            <a:r>
              <a:rPr lang="en-US" altLang="zh-CN" sz="2400" b="1" kern="100">
                <a:latin typeface="Times New Roman" panose="02020603050405020304"/>
                <a:cs typeface="Courier New" panose="02070309020205020404"/>
              </a:rPr>
              <a:t>50°  </a:t>
            </a:r>
            <a:r>
              <a:rPr lang="en-US" altLang="zh-CN" sz="2400" b="1" kern="100" smtClean="0">
                <a:latin typeface="Times New Roman" panose="02020603050405020304"/>
                <a:cs typeface="Courier New" panose="02070309020205020404"/>
              </a:rPr>
              <a:t>	D</a:t>
            </a:r>
            <a:r>
              <a:rPr lang="zh-CN" altLang="zh-CN" sz="2400" b="1" kern="100">
                <a:latin typeface="Times New Roman" panose="02020603050405020304"/>
                <a:cs typeface="Times New Roman" panose="02020603050405020304"/>
              </a:rPr>
              <a:t>．</a:t>
            </a:r>
            <a:r>
              <a:rPr lang="en-US" altLang="zh-CN" sz="2400" b="1" kern="100">
                <a:latin typeface="Times New Roman" panose="02020603050405020304"/>
                <a:cs typeface="Courier New" panose="02070309020205020404"/>
              </a:rPr>
              <a:t>80°</a:t>
            </a:r>
            <a:endParaRPr lang="zh-CN" altLang="zh-CN" sz="1050" kern="100">
              <a:effectLst/>
              <a:latin typeface="宋体" panose="02010600030101010101" pitchFamily="2" charset="-122"/>
              <a:cs typeface="Courier New" panose="02070309020205020404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589520" y="1121998"/>
            <a:ext cx="526096" cy="526096"/>
          </a:xfrm>
          <a:prstGeom prst="ellipse">
            <a:avLst/>
          </a:prstGeom>
          <a:solidFill>
            <a:srgbClr val="20442D">
              <a:alpha val="84000"/>
            </a:srgb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en-US" altLang="zh-CN" sz="2400" b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7</a:t>
            </a:r>
            <a:endParaRPr lang="en-US" altLang="zh-CN" sz="2400" b="1">
              <a:solidFill>
                <a:schemeClr val="bg1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68070" y="1699837"/>
            <a:ext cx="1701353" cy="1592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zoom/>
  </p:transition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矩形 2"/>
          <p:cNvSpPr/>
          <p:nvPr/>
        </p:nvSpPr>
        <p:spPr>
          <a:xfrm>
            <a:off x="885925" y="771550"/>
            <a:ext cx="3528764" cy="64516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zh-CN" sz="2400" b="1" i="0" u="none" strike="noStrike" kern="100" cap="none" spc="0" normalizeH="0" baseline="0" noProof="0" smtClean="0">
                <a:ln>
                  <a:noFill/>
                </a:ln>
                <a:solidFill>
                  <a:srgbClr val="139DD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/>
              </a:rPr>
              <a:t>【</a:t>
            </a:r>
            <a:r>
              <a:rPr kumimoji="0" lang="zh-CN" altLang="zh-CN" sz="2400" i="0" u="none" strike="noStrike" kern="100" cap="none" spc="0" normalizeH="0" baseline="0" noProof="0" smtClean="0">
                <a:ln>
                  <a:noFill/>
                </a:ln>
                <a:solidFill>
                  <a:srgbClr val="139DD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/>
              </a:rPr>
              <a:t>点拨</a:t>
            </a:r>
            <a:r>
              <a:rPr kumimoji="0" lang="zh-CN" altLang="zh-CN" sz="2400" b="1" i="0" u="none" strike="noStrike" kern="100" cap="none" spc="0" normalizeH="0" baseline="0" noProof="0" smtClean="0">
                <a:ln>
                  <a:noFill/>
                </a:ln>
                <a:solidFill>
                  <a:srgbClr val="139DD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/>
              </a:rPr>
              <a:t>】</a:t>
            </a:r>
            <a:endParaRPr kumimoji="0" lang="en-US" altLang="zh-CN" sz="2400" b="1" i="0" u="none" strike="noStrike" kern="100" cap="none" spc="0" normalizeH="0" baseline="0" noProof="0" smtClean="0">
              <a:ln>
                <a:noFill/>
              </a:ln>
              <a:solidFill>
                <a:srgbClr val="139DDB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886296" y="3810639"/>
            <a:ext cx="2160240" cy="64516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zh-CN" sz="2400" b="1" i="0" u="none" strike="noStrike" kern="100" cap="none" spc="0" normalizeH="0" baseline="0" noProof="0" smtClean="0">
                <a:ln>
                  <a:noFill/>
                </a:ln>
                <a:solidFill>
                  <a:srgbClr val="139DD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/>
              </a:rPr>
              <a:t>【</a:t>
            </a:r>
            <a:r>
              <a:rPr lang="zh-CN" altLang="en-US" sz="2400" kern="100" noProof="0" smtClean="0">
                <a:solidFill>
                  <a:srgbClr val="139DD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/>
              </a:rPr>
              <a:t>答案</a:t>
            </a:r>
            <a:r>
              <a:rPr kumimoji="0" lang="zh-CN" altLang="zh-CN" sz="2400" b="1" i="0" u="none" strike="noStrike" kern="100" cap="none" spc="0" normalizeH="0" baseline="0" noProof="0" smtClean="0">
                <a:ln>
                  <a:noFill/>
                </a:ln>
                <a:solidFill>
                  <a:srgbClr val="139DD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/>
              </a:rPr>
              <a:t>】</a:t>
            </a:r>
            <a:r>
              <a:rPr lang="en-US" altLang="zh-CN" sz="2400" b="1" kern="100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B</a:t>
            </a:r>
            <a:endParaRPr kumimoji="0" lang="zh-CN" altLang="zh-CN" sz="2400" b="1" i="0" u="none" strike="noStrike" kern="1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5" name="Picture 7" descr="C:\Users\Administrator\Desktop\习题课件\返回框.png">
            <a:hlinkClick r:id="rId4" action="ppaction://hlinksldjump?num=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2360" y="4073133"/>
            <a:ext cx="802873" cy="802873"/>
          </a:xfrm>
          <a:prstGeom prst="rect">
            <a:avLst/>
          </a:prstGeom>
          <a:noFill/>
          <a:ln w="9525">
            <a:noFill/>
          </a:ln>
        </p:spPr>
      </p:pic>
      <p:graphicFrame>
        <p:nvGraphicFramePr>
          <p:cNvPr id="2" name="对象 1"/>
          <p:cNvGraphicFramePr>
            <a:graphicFrameLocks noChangeAspect="1"/>
          </p:cNvGraphicFramePr>
          <p:nvPr/>
        </p:nvGraphicFramePr>
        <p:xfrm>
          <a:off x="1678384" y="1439368"/>
          <a:ext cx="6350000" cy="235267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3" name="文档" r:id="rId5" imgW="6408420" imgH="2378075" progId="Word.Document.12">
                  <p:embed/>
                </p:oleObj>
              </mc:Choice>
              <mc:Fallback>
                <p:oleObj name="文档" r:id="rId5" imgW="6408420" imgH="2378075" progId="Word.Document.12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78384" y="1439368"/>
                        <a:ext cx="6350000" cy="2352675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2" name="对象 1"/>
          <p:cNvGraphicFramePr>
            <a:graphicFrameLocks noChangeAspect="1"/>
          </p:cNvGraphicFramePr>
          <p:nvPr/>
        </p:nvGraphicFramePr>
        <p:xfrm>
          <a:off x="1192213" y="1083171"/>
          <a:ext cx="7221537" cy="235267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4" name="文档" r:id="rId2" imgW="7281545" imgH="2378075" progId="Word.Document.12">
                  <p:embed/>
                </p:oleObj>
              </mc:Choice>
              <mc:Fallback>
                <p:oleObj name="文档" r:id="rId2" imgW="7281545" imgH="2378075" progId="Word.Document.12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192213" y="1083171"/>
                        <a:ext cx="7221537" cy="2352675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椭圆 6"/>
          <p:cNvSpPr/>
          <p:nvPr/>
        </p:nvSpPr>
        <p:spPr>
          <a:xfrm>
            <a:off x="611560" y="1190133"/>
            <a:ext cx="526096" cy="526096"/>
          </a:xfrm>
          <a:prstGeom prst="ellipse">
            <a:avLst/>
          </a:prstGeom>
          <a:solidFill>
            <a:srgbClr val="20442D">
              <a:alpha val="84000"/>
            </a:srgb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en-US" altLang="zh-CN" sz="2400" b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8</a:t>
            </a:r>
            <a:endParaRPr lang="en-US" altLang="zh-CN" sz="2400" b="1">
              <a:solidFill>
                <a:schemeClr val="bg1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24128" y="1847868"/>
            <a:ext cx="1534666" cy="1466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zoom/>
  </p:transition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矩形 2"/>
          <p:cNvSpPr/>
          <p:nvPr/>
        </p:nvSpPr>
        <p:spPr>
          <a:xfrm>
            <a:off x="909216" y="967828"/>
            <a:ext cx="3528764" cy="64516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zh-CN" sz="2400" b="1" i="0" u="none" strike="noStrike" kern="100" cap="none" spc="0" normalizeH="0" baseline="0" noProof="0" smtClean="0">
                <a:ln>
                  <a:noFill/>
                </a:ln>
                <a:solidFill>
                  <a:srgbClr val="139DD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/>
              </a:rPr>
              <a:t>【</a:t>
            </a:r>
            <a:r>
              <a:rPr kumimoji="0" lang="zh-CN" altLang="zh-CN" sz="2400" i="0" u="none" strike="noStrike" kern="100" cap="none" spc="0" normalizeH="0" baseline="0" noProof="0" smtClean="0">
                <a:ln>
                  <a:noFill/>
                </a:ln>
                <a:solidFill>
                  <a:srgbClr val="139DD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/>
              </a:rPr>
              <a:t>点拨</a:t>
            </a:r>
            <a:r>
              <a:rPr kumimoji="0" lang="zh-CN" altLang="zh-CN" sz="2400" b="1" i="0" u="none" strike="noStrike" kern="100" cap="none" spc="0" normalizeH="0" baseline="0" noProof="0" smtClean="0">
                <a:ln>
                  <a:noFill/>
                </a:ln>
                <a:solidFill>
                  <a:srgbClr val="139DD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/>
              </a:rPr>
              <a:t>】</a:t>
            </a:r>
            <a:endParaRPr kumimoji="0" lang="en-US" altLang="zh-CN" sz="2400" b="1" i="0" u="none" strike="noStrike" kern="100" cap="none" spc="0" normalizeH="0" baseline="0" noProof="0" smtClean="0">
              <a:ln>
                <a:noFill/>
              </a:ln>
              <a:solidFill>
                <a:srgbClr val="139DDB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909587" y="3219822"/>
            <a:ext cx="2160240" cy="64516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zh-CN" sz="2400" b="1" i="0" u="none" strike="noStrike" kern="100" cap="none" spc="0" normalizeH="0" baseline="0" noProof="0" smtClean="0">
                <a:ln>
                  <a:noFill/>
                </a:ln>
                <a:solidFill>
                  <a:srgbClr val="139DD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/>
              </a:rPr>
              <a:t>【</a:t>
            </a:r>
            <a:r>
              <a:rPr lang="zh-CN" altLang="en-US" sz="2400" kern="100" noProof="0" smtClean="0">
                <a:solidFill>
                  <a:srgbClr val="139DD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/>
              </a:rPr>
              <a:t>答案</a:t>
            </a:r>
            <a:r>
              <a:rPr kumimoji="0" lang="zh-CN" altLang="zh-CN" sz="2400" b="1" i="0" u="none" strike="noStrike" kern="100" cap="none" spc="0" normalizeH="0" baseline="0" noProof="0" smtClean="0">
                <a:ln>
                  <a:noFill/>
                </a:ln>
                <a:solidFill>
                  <a:srgbClr val="139DD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/>
              </a:rPr>
              <a:t>】</a:t>
            </a:r>
            <a:r>
              <a:rPr kumimoji="0" lang="en-US" altLang="zh-CN" sz="2400" b="1" i="0" u="none" strike="noStrike" kern="1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C</a:t>
            </a:r>
            <a:endParaRPr kumimoji="0" lang="zh-CN" altLang="zh-CN" sz="2400" b="1" i="0" u="none" strike="noStrike" kern="1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5" name="Picture 7" descr="C:\Users\Administrator\Desktop\习题课件\返回框.png">
            <a:hlinkClick r:id="rId4" action="ppaction://hlinksldjump?num=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2360" y="4073133"/>
            <a:ext cx="802873" cy="802873"/>
          </a:xfrm>
          <a:prstGeom prst="rect">
            <a:avLst/>
          </a:prstGeom>
          <a:noFill/>
          <a:ln w="9525">
            <a:noFill/>
          </a:ln>
        </p:spPr>
      </p:pic>
      <p:graphicFrame>
        <p:nvGraphicFramePr>
          <p:cNvPr id="2" name="对象 1"/>
          <p:cNvGraphicFramePr>
            <a:graphicFrameLocks noChangeAspect="1"/>
          </p:cNvGraphicFramePr>
          <p:nvPr/>
        </p:nvGraphicFramePr>
        <p:xfrm>
          <a:off x="1053603" y="1563638"/>
          <a:ext cx="7262813" cy="176847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5" name="文档" r:id="rId5" imgW="7322820" imgH="1783715" progId="Word.Document.12">
                  <p:embed/>
                </p:oleObj>
              </mc:Choice>
              <mc:Fallback>
                <p:oleObj name="文档" r:id="rId5" imgW="7322820" imgH="1783715" progId="Word.Document.12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053603" y="1563638"/>
                        <a:ext cx="7262813" cy="1768475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矩形 6"/>
          <p:cNvSpPr/>
          <p:nvPr/>
        </p:nvSpPr>
        <p:spPr>
          <a:xfrm>
            <a:off x="611188" y="878210"/>
            <a:ext cx="7921626" cy="119888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539750">
              <a:lnSpc>
                <a:spcPct val="150000"/>
              </a:lnSpc>
              <a:spcAft>
                <a:spcPct val="0"/>
              </a:spcAft>
              <a:tabLst>
                <a:tab pos="2790825"/>
              </a:tabLst>
            </a:pPr>
            <a:r>
              <a:rPr lang="zh-CN" altLang="zh-CN" sz="2400" b="1" kern="100">
                <a:latin typeface="Times New Roman" panose="02020603050405020304"/>
                <a:cs typeface="Times New Roman" panose="02020603050405020304"/>
              </a:rPr>
              <a:t>如图，在边长为</a:t>
            </a:r>
            <a:r>
              <a:rPr lang="en-US" altLang="zh-CN" sz="2400" b="1" kern="100">
                <a:latin typeface="Times New Roman" panose="02020603050405020304"/>
                <a:cs typeface="Courier New" panose="02070309020205020404"/>
              </a:rPr>
              <a:t>1</a:t>
            </a:r>
            <a:r>
              <a:rPr lang="zh-CN" altLang="zh-CN" sz="2400" b="1" kern="100">
                <a:latin typeface="Times New Roman" panose="02020603050405020304"/>
                <a:cs typeface="Times New Roman" panose="02020603050405020304"/>
              </a:rPr>
              <a:t>的小正方形构成的网格中，半径为</a:t>
            </a:r>
            <a:r>
              <a:rPr lang="en-US" altLang="zh-CN" sz="2400" b="1" kern="100">
                <a:latin typeface="Times New Roman" panose="02020603050405020304"/>
                <a:cs typeface="Courier New" panose="02070309020205020404"/>
              </a:rPr>
              <a:t>1</a:t>
            </a:r>
            <a:r>
              <a:rPr lang="zh-CN" altLang="zh-CN" sz="2400" b="1" kern="100">
                <a:latin typeface="Times New Roman" panose="02020603050405020304"/>
                <a:cs typeface="Times New Roman" panose="02020603050405020304"/>
              </a:rPr>
              <a:t>的</a:t>
            </a:r>
            <a:r>
              <a:rPr lang="zh-CN" altLang="zh-CN" sz="2400" b="1" kern="100">
                <a:latin typeface="宋体" panose="02010600030101010101" pitchFamily="2" charset="-122"/>
                <a:cs typeface="宋体" panose="02010600030101010101" pitchFamily="2" charset="-122"/>
              </a:rPr>
              <a:t>⊙</a:t>
            </a:r>
            <a:r>
              <a:rPr lang="en-US" altLang="zh-CN" sz="2400" b="1" i="1" kern="100">
                <a:latin typeface="Times New Roman" panose="02020603050405020304"/>
                <a:cs typeface="Courier New" panose="02070309020205020404"/>
              </a:rPr>
              <a:t>O</a:t>
            </a:r>
            <a:r>
              <a:rPr lang="zh-CN" altLang="zh-CN" sz="2400" b="1" kern="100">
                <a:latin typeface="Times New Roman" panose="02020603050405020304"/>
                <a:cs typeface="Times New Roman" panose="02020603050405020304"/>
              </a:rPr>
              <a:t>的圆心</a:t>
            </a:r>
            <a:r>
              <a:rPr lang="en-US" altLang="zh-CN" sz="2400" b="1" i="1" kern="100">
                <a:latin typeface="Times New Roman" panose="02020603050405020304"/>
                <a:cs typeface="Courier New" panose="02070309020205020404"/>
              </a:rPr>
              <a:t>O</a:t>
            </a:r>
            <a:r>
              <a:rPr lang="zh-CN" altLang="zh-CN" sz="2400" b="1" kern="100">
                <a:latin typeface="Times New Roman" panose="02020603050405020304"/>
                <a:cs typeface="Times New Roman" panose="02020603050405020304"/>
              </a:rPr>
              <a:t>在格点上，则</a:t>
            </a:r>
            <a:r>
              <a:rPr lang="zh-CN" altLang="zh-CN" sz="2400" b="1" kern="100">
                <a:latin typeface="宋体" panose="02010600030101010101" pitchFamily="2" charset="-122"/>
                <a:cs typeface="宋体" panose="02010600030101010101" pitchFamily="2" charset="-122"/>
              </a:rPr>
              <a:t>∠</a:t>
            </a:r>
            <a:r>
              <a:rPr lang="en-US" altLang="zh-CN" sz="2400" b="1" i="1" kern="100">
                <a:latin typeface="Times New Roman" panose="02020603050405020304"/>
                <a:cs typeface="Courier New" panose="02070309020205020404"/>
              </a:rPr>
              <a:t>AED</a:t>
            </a:r>
            <a:r>
              <a:rPr lang="zh-CN" altLang="zh-CN" sz="2400" b="1" kern="100">
                <a:latin typeface="Times New Roman" panose="02020603050405020304"/>
                <a:cs typeface="Times New Roman" panose="02020603050405020304"/>
              </a:rPr>
              <a:t>的正切值为</a:t>
            </a:r>
            <a:r>
              <a:rPr lang="en-US" altLang="zh-CN" sz="2400" b="1" kern="100" smtClean="0">
                <a:latin typeface="Times New Roman" panose="02020603050405020304"/>
                <a:cs typeface="Courier New" panose="02070309020205020404"/>
              </a:rPr>
              <a:t>____</a:t>
            </a:r>
            <a:r>
              <a:rPr lang="zh-CN" altLang="zh-CN" sz="2400" b="1" kern="100">
                <a:latin typeface="Times New Roman" panose="02020603050405020304"/>
                <a:cs typeface="Times New Roman" panose="02020603050405020304"/>
              </a:rPr>
              <a:t>．</a:t>
            </a:r>
            <a:endParaRPr lang="zh-CN" altLang="zh-CN" sz="1050" kern="100">
              <a:effectLst/>
              <a:latin typeface="宋体" panose="02010600030101010101" pitchFamily="2" charset="-122"/>
              <a:cs typeface="Courier New" panose="02070309020205020404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589520" y="929670"/>
            <a:ext cx="526096" cy="526096"/>
          </a:xfrm>
          <a:prstGeom prst="ellipse">
            <a:avLst/>
          </a:prstGeom>
          <a:solidFill>
            <a:srgbClr val="20442D">
              <a:alpha val="84000"/>
            </a:srgb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en-US" altLang="zh-CN" sz="2400" b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9</a:t>
            </a:r>
            <a:endParaRPr lang="en-US" altLang="zh-CN" sz="2400" b="1">
              <a:solidFill>
                <a:schemeClr val="bg1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13051" y="2467972"/>
            <a:ext cx="1851304" cy="16879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对象 1"/>
          <p:cNvGraphicFramePr>
            <a:graphicFrameLocks noChangeAspect="1"/>
          </p:cNvGraphicFramePr>
          <p:nvPr/>
        </p:nvGraphicFramePr>
        <p:xfrm>
          <a:off x="7740352" y="1254110"/>
          <a:ext cx="677862" cy="78105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6" name="文档" r:id="rId3" imgW="694055" imgH="793750" progId="Word.Document.12">
                  <p:embed/>
                </p:oleObj>
              </mc:Choice>
              <mc:Fallback>
                <p:oleObj name="文档" r:id="rId3" imgW="694055" imgH="793750" progId="Word.Document.12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740352" y="1254110"/>
                        <a:ext cx="677862" cy="781050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矩形 2"/>
          <p:cNvSpPr/>
          <p:nvPr/>
        </p:nvSpPr>
        <p:spPr>
          <a:xfrm>
            <a:off x="1030834" y="967828"/>
            <a:ext cx="3528764" cy="64516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zh-CN" sz="2400" b="1" i="0" u="none" strike="noStrike" kern="100" cap="none" spc="0" normalizeH="0" baseline="0" noProof="0" smtClean="0">
                <a:ln>
                  <a:noFill/>
                </a:ln>
                <a:solidFill>
                  <a:srgbClr val="139DD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/>
              </a:rPr>
              <a:t>【</a:t>
            </a:r>
            <a:r>
              <a:rPr kumimoji="0" lang="zh-CN" altLang="zh-CN" sz="2400" i="0" u="none" strike="noStrike" kern="100" cap="none" spc="0" normalizeH="0" baseline="0" noProof="0" smtClean="0">
                <a:ln>
                  <a:noFill/>
                </a:ln>
                <a:solidFill>
                  <a:srgbClr val="139DD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/>
              </a:rPr>
              <a:t>点拨</a:t>
            </a:r>
            <a:r>
              <a:rPr kumimoji="0" lang="zh-CN" altLang="zh-CN" sz="2400" b="1" i="0" u="none" strike="noStrike" kern="100" cap="none" spc="0" normalizeH="0" baseline="0" noProof="0" smtClean="0">
                <a:ln>
                  <a:noFill/>
                </a:ln>
                <a:solidFill>
                  <a:srgbClr val="139DD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/>
              </a:rPr>
              <a:t>】</a:t>
            </a:r>
            <a:endParaRPr kumimoji="0" lang="en-US" altLang="zh-CN" sz="2400" b="1" i="0" u="none" strike="noStrike" kern="100" cap="none" spc="0" normalizeH="0" baseline="0" noProof="0" smtClean="0">
              <a:ln>
                <a:noFill/>
              </a:ln>
              <a:solidFill>
                <a:srgbClr val="139DDB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/>
            </a:endParaRPr>
          </a:p>
        </p:txBody>
      </p:sp>
      <p:pic>
        <p:nvPicPr>
          <p:cNvPr id="5" name="Picture 7" descr="C:\Users\Administrator\Desktop\习题课件\返回框.png">
            <a:hlinkClick r:id="rId4" action="ppaction://hlinksldjump?num=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2360" y="4073133"/>
            <a:ext cx="802873" cy="802873"/>
          </a:xfrm>
          <a:prstGeom prst="rect">
            <a:avLst/>
          </a:prstGeom>
          <a:noFill/>
          <a:ln w="9525">
            <a:noFill/>
          </a:ln>
        </p:spPr>
      </p:pic>
      <p:graphicFrame>
        <p:nvGraphicFramePr>
          <p:cNvPr id="2" name="对象 1"/>
          <p:cNvGraphicFramePr>
            <a:graphicFrameLocks noChangeAspect="1"/>
          </p:cNvGraphicFramePr>
          <p:nvPr/>
        </p:nvGraphicFramePr>
        <p:xfrm>
          <a:off x="1247229" y="1563638"/>
          <a:ext cx="6061075" cy="2157412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7" name="文档" r:id="rId5" imgW="6138545" imgH="2179955" progId="Word.Document.12">
                  <p:embed/>
                </p:oleObj>
              </mc:Choice>
              <mc:Fallback>
                <p:oleObj name="文档" r:id="rId5" imgW="6138545" imgH="2179955" progId="Word.Document.12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247229" y="1563638"/>
                        <a:ext cx="6061075" cy="215741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3" name="对象 2"/>
          <p:cNvGraphicFramePr>
            <a:graphicFrameLocks noChangeAspect="1"/>
          </p:cNvGraphicFramePr>
          <p:nvPr/>
        </p:nvGraphicFramePr>
        <p:xfrm>
          <a:off x="1304176" y="1216025"/>
          <a:ext cx="7131050" cy="135572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8" name="文档" r:id="rId2" imgW="7186930" imgH="1376680" progId="Word.Document.12">
                  <p:embed/>
                </p:oleObj>
              </mc:Choice>
              <mc:Fallback>
                <p:oleObj name="文档" r:id="rId2" imgW="7186930" imgH="1376680" progId="Word.Document.12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304176" y="1216025"/>
                        <a:ext cx="7131050" cy="1355725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椭圆 15"/>
          <p:cNvSpPr/>
          <p:nvPr/>
        </p:nvSpPr>
        <p:spPr>
          <a:xfrm>
            <a:off x="669411" y="1244845"/>
            <a:ext cx="526096" cy="526096"/>
          </a:xfrm>
          <a:prstGeom prst="ellipse">
            <a:avLst/>
          </a:prstGeom>
          <a:solidFill>
            <a:srgbClr val="20442D">
              <a:alpha val="84000"/>
            </a:srgb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endParaRPr lang="en-US" altLang="zh-CN" sz="2400" b="1">
              <a:solidFill>
                <a:schemeClr val="bg1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69411" y="1263486"/>
            <a:ext cx="487680" cy="4603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>
              <a:defRPr/>
            </a:pPr>
            <a:r>
              <a:rPr lang="en-US" altLang="zh-CN" sz="2400" b="1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en-US" altLang="zh-CN" sz="2400" b="1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矩形 67"/>
          <p:cNvSpPr/>
          <p:nvPr/>
        </p:nvSpPr>
        <p:spPr>
          <a:xfrm>
            <a:off x="2771800" y="1719897"/>
            <a:ext cx="1863090" cy="64516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Arial" pitchFamily="34" charset="0"/>
            </a:pPr>
            <a:r>
              <a:rPr lang="en-US" altLang="zh-CN" sz="2400" b="1">
                <a:solidFill>
                  <a:srgbClr val="C00000"/>
                </a:solidFill>
                <a:latin typeface="Times New Roman" panose="02020603050405020304"/>
                <a:ea typeface="宋体" panose="02010600030101010101" pitchFamily="2" charset="-122"/>
              </a:rPr>
              <a:t>60°</a:t>
            </a:r>
            <a:r>
              <a:rPr lang="zh-CN" altLang="zh-CN" sz="2400" b="1">
                <a:solidFill>
                  <a:srgbClr val="C00000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或</a:t>
            </a:r>
            <a:r>
              <a:rPr lang="en-US" altLang="zh-CN" sz="2400" b="1">
                <a:solidFill>
                  <a:srgbClr val="C00000"/>
                </a:solidFill>
                <a:latin typeface="Times New Roman" panose="02020603050405020304"/>
                <a:ea typeface="宋体" panose="02010600030101010101" pitchFamily="2" charset="-122"/>
              </a:rPr>
              <a:t>120°</a:t>
            </a:r>
            <a:endParaRPr lang="zh-CN" altLang="en-US" sz="2400" b="1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/>
        </p:nvSpPr>
        <p:spPr>
          <a:xfrm>
            <a:off x="611189" y="627534"/>
            <a:ext cx="3528764" cy="64516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zh-CN" sz="2400" b="1" i="0" u="none" strike="noStrike" kern="100" cap="none" spc="0" normalizeH="0" baseline="0" noProof="0" smtClean="0">
                <a:ln>
                  <a:noFill/>
                </a:ln>
                <a:solidFill>
                  <a:srgbClr val="139DD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/>
              </a:rPr>
              <a:t>【</a:t>
            </a:r>
            <a:r>
              <a:rPr kumimoji="0" lang="zh-CN" altLang="zh-CN" sz="2400" i="0" u="none" strike="noStrike" kern="100" cap="none" spc="0" normalizeH="0" baseline="0" noProof="0" smtClean="0">
                <a:ln>
                  <a:noFill/>
                </a:ln>
                <a:solidFill>
                  <a:srgbClr val="139DD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/>
              </a:rPr>
              <a:t>点拨</a:t>
            </a:r>
            <a:r>
              <a:rPr kumimoji="0" lang="zh-CN" altLang="zh-CN" sz="2400" b="1" i="0" u="none" strike="noStrike" kern="100" cap="none" spc="0" normalizeH="0" baseline="0" noProof="0" smtClean="0">
                <a:ln>
                  <a:noFill/>
                </a:ln>
                <a:solidFill>
                  <a:srgbClr val="139DD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/>
              </a:rPr>
              <a:t>】</a:t>
            </a:r>
            <a:endParaRPr kumimoji="0" lang="en-US" altLang="zh-CN" sz="2400" b="1" i="0" u="none" strike="noStrike" kern="100" cap="none" spc="0" normalizeH="0" baseline="0" noProof="0" smtClean="0">
              <a:ln>
                <a:noFill/>
              </a:ln>
              <a:solidFill>
                <a:srgbClr val="139DDB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/>
            </a:endParaRPr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/>
        </p:nvGraphicFramePr>
        <p:xfrm>
          <a:off x="755576" y="1275606"/>
          <a:ext cx="7499350" cy="117157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9" name="文档" r:id="rId2" imgW="7565390" imgH="1189355" progId="Word.Document.12">
                  <p:embed/>
                </p:oleObj>
              </mc:Choice>
              <mc:Fallback>
                <p:oleObj name="文档" r:id="rId2" imgW="7565390" imgH="1189355" progId="Word.Document.12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755576" y="1275606"/>
                        <a:ext cx="7499350" cy="1171575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91880" y="2355726"/>
            <a:ext cx="1970906" cy="2156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7874000" cy="38735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https://d.book118.com/437023136014006052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主题1">
  <a:themeElements>
    <a:clrScheme name="1_自定义设计方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自定义设计方案">
      <a:majorFont>
        <a:latin typeface="Arial"/>
        <a:ea typeface="宋体"/>
        <a:cs typeface="Arial"/>
      </a:majorFont>
      <a:minorFont>
        <a:latin typeface="Arial"/>
        <a:ea typeface="宋体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2800" b="0" i="0" u="none" strike="noStrike" cap="none" normalizeH="0" baseline="0" smtClean="0">
            <a:ln>
              <a:noFill/>
            </a:ln>
            <a:solidFill>
              <a:srgbClr val="FF0000"/>
            </a:solidFill>
            <a:effectLst/>
            <a:latin typeface="Times New Roman" panose="02020603050405020304" pitchFamily="18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2800" b="0" i="0" u="none" strike="noStrike" cap="none" normalizeH="0" baseline="0" smtClean="0">
            <a:ln>
              <a:noFill/>
            </a:ln>
            <a:solidFill>
              <a:srgbClr val="FF0000"/>
            </a:solidFill>
            <a:effectLst/>
            <a:latin typeface="Times New Roman" panose="02020603050405020304" pitchFamily="18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1_自定义设计方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自定义设计方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自定义设计方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自定义设计方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自定义设计方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自定义设计方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自定义设计方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自定义设计方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自定义设计方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自定义设计方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自定义设计方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自定义设计方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83</Paragraphs>
  <Slides>21</Slides>
  <Notes>9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baseType="lpstr" size="34">
      <vt:lpstr>Arial</vt:lpstr>
      <vt:lpstr>Calibri</vt:lpstr>
      <vt:lpstr>宋体</vt:lpstr>
      <vt:lpstr>Times New Roman</vt:lpstr>
      <vt:lpstr>思源黑体 CN Bold</vt:lpstr>
      <vt:lpstr>微软雅黑</vt:lpstr>
      <vt:lpstr>Segoe UI</vt:lpstr>
      <vt:lpstr>思源黑体 CN Light</vt:lpstr>
      <vt:lpstr>黑体</vt:lpstr>
      <vt:lpstr>腾祥面包体简</vt:lpstr>
      <vt:lpstr>华文行楷</vt:lpstr>
      <vt:lpstr>Courier New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2024-09-25T11:40:05.920</cp:lastPrinted>
  <dcterms:created xsi:type="dcterms:W3CDTF">2024-09-25T03:40:05Z</dcterms:created>
  <dcterms:modified xsi:type="dcterms:W3CDTF">2024-09-25T03:40:07Z</dcterms:modified>
</cp:coreProperties>
</file>