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2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63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46EA9-7A31-4453-AE74-2CE522A3A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CA177-7DBD-4E9E-B40D-B7F91076D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81659-F06E-4D62-822F-E96484218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55DEE-CBF8-41FA-885D-E30B1FC13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FD787C-6CB0-4FAB-A2D0-E7DB93E91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66638C-D875-40C0-9FE7-984D2D289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114EE3-3145-46A5-8032-832C504F3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05CAC-0331-4DC5-9613-B536AC1BA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A8124-1AF1-4A64-AB2C-B1BFE3840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E8CC0-E4FB-47E4-948C-AAF3D22AB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74483-FC31-460D-A90B-0330221FA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203" r:id="rId2"/>
    <p:sldLayoutId id="2147497204" r:id="rId3"/>
    <p:sldLayoutId id="2147497205" r:id="rId4"/>
    <p:sldLayoutId id="2147497206" r:id="rId5"/>
    <p:sldLayoutId id="2147497207" r:id="rId6"/>
    <p:sldLayoutId id="2147497208" r:id="rId7"/>
    <p:sldLayoutId id="2147497209" r:id="rId8"/>
    <p:sldLayoutId id="2147497210" r:id="rId9"/>
    <p:sldLayoutId id="2147497211" r:id="rId10"/>
    <p:sldLayoutId id="214749721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22" Type="http://schemas.openxmlformats.org/officeDocument/2006/relationships/tags" Target="../tags/tag150.xml" /><Relationship Id="rId23" Type="http://schemas.openxmlformats.org/officeDocument/2006/relationships/tags" Target="../tags/tag151.xml" /><Relationship Id="rId24" Type="http://schemas.openxmlformats.org/officeDocument/2006/relationships/tags" Target="../tags/tag152.xml" /><Relationship Id="rId25" Type="http://schemas.openxmlformats.org/officeDocument/2006/relationships/tags" Target="../tags/tag153.xml" /><Relationship Id="rId26" Type="http://schemas.openxmlformats.org/officeDocument/2006/relationships/tags" Target="../tags/tag154.xml" /><Relationship Id="rId27" Type="http://schemas.openxmlformats.org/officeDocument/2006/relationships/tags" Target="../tags/tag155.xml" /><Relationship Id="rId28" Type="http://schemas.openxmlformats.org/officeDocument/2006/relationships/tags" Target="../tags/tag156.xml" /><Relationship Id="rId29" Type="http://schemas.openxmlformats.org/officeDocument/2006/relationships/tags" Target="../tags/tag157.xml" /><Relationship Id="rId3" Type="http://schemas.openxmlformats.org/officeDocument/2006/relationships/tags" Target="../tags/tag131.xml" /><Relationship Id="rId30" Type="http://schemas.openxmlformats.org/officeDocument/2006/relationships/tags" Target="../tags/tag158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22" Type="http://schemas.openxmlformats.org/officeDocument/2006/relationships/tags" Target="../tags/tag227.xml" /><Relationship Id="rId23" Type="http://schemas.openxmlformats.org/officeDocument/2006/relationships/tags" Target="../tags/tag228.xml" /><Relationship Id="rId24" Type="http://schemas.openxmlformats.org/officeDocument/2006/relationships/tags" Target="../tags/tag229.xml" /><Relationship Id="rId25" Type="http://schemas.openxmlformats.org/officeDocument/2006/relationships/tags" Target="../tags/tag230.xml" /><Relationship Id="rId26" Type="http://schemas.openxmlformats.org/officeDocument/2006/relationships/tags" Target="../tags/tag231.xml" /><Relationship Id="rId27" Type="http://schemas.openxmlformats.org/officeDocument/2006/relationships/tags" Target="../tags/tag232.xml" /><Relationship Id="rId28" Type="http://schemas.openxmlformats.org/officeDocument/2006/relationships/tags" Target="../tags/tag233.xml" /><Relationship Id="rId29" Type="http://schemas.openxmlformats.org/officeDocument/2006/relationships/tags" Target="../tags/tag234.xml" /><Relationship Id="rId3" Type="http://schemas.openxmlformats.org/officeDocument/2006/relationships/tags" Target="../tags/tag208.xml" /><Relationship Id="rId30" Type="http://schemas.openxmlformats.org/officeDocument/2006/relationships/tags" Target="../tags/tag235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251101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人才选育用留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人才选育用留的重要性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人才选拔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人才培养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人才使用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人才留用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人才选育用留的重要性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企业发展的核心要素</a:t>
            </a:r>
            <a:endParaRPr lang="zh-CN" altLang="en-US"/>
          </a:p>
        </p:txBody>
      </p:sp>
      <p:sp>
        <p:nvSpPr>
          <p:cNvPr id="1048958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人才是企业发展的核心要素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人才选育用留是提升企业竞争力的关键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人才选育用留可以提高企业的创新能力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人才选育用留可以增强企业的凝聚力和向心力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提升组织竞争力的关键</a:t>
            </a:r>
            <a:endParaRPr lang="zh-CN" altLang="en-US"/>
          </a:p>
        </p:txBody>
      </p:sp>
      <p:sp>
        <p:nvSpPr>
          <p:cNvPr id="1049000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人才是组织的核心竞争力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选育用留是人才管理的重要环节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选育用留可以提高组织的创新能力和执行力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选育用留可以提升组织的凝聚力和向心力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保持企业持续发展的基石</a:t>
            </a:r>
            <a:endParaRPr lang="zh-CN" altLang="en-US"/>
          </a:p>
        </p:txBody>
      </p:sp>
      <p:sp>
        <p:nvSpPr>
          <p:cNvPr id="1049058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60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62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64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66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7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7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7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8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9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9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6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人才是企业发展的核心竞争力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选育用留可以促进企业的可持续发展和长远发展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选育用留可以提高企业的创新能力和竞争力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选育用留是人才管理的重要环节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人才选拔</a:t>
            </a:r>
            <a:endParaRPr lang="zh-CN" altLang="en-US"/>
          </a:p>
        </p:txBody>
      </p:sp>
      <p:sp>
        <p:nvSpPr>
          <p:cNvPr id="104913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制定选拔标准</a:t>
            </a:r>
            <a:endParaRPr lang="zh-CN" altLang="en-US"/>
          </a:p>
        </p:txBody>
      </p:sp>
      <p:sp>
        <p:nvSpPr>
          <p:cNvPr id="104920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700" y="3977005"/>
            <a:ext cx="3458273" cy="223157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4"/>
          <p:cNvSpPr/>
          <p:nvPr>
            <p:custDataLst>
              <p:tags r:id="rId3"/>
            </p:custDataLst>
          </p:nvPr>
        </p:nvSpPr>
        <p:spPr>
          <a:xfrm>
            <a:off x="2463165" y="4337050"/>
            <a:ext cx="178862" cy="18023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5"/>
          <p:cNvSpPr txBox="1"/>
          <p:nvPr>
            <p:custDataLst>
              <p:tags r:id="rId4"/>
            </p:custDataLst>
          </p:nvPr>
        </p:nvSpPr>
        <p:spPr>
          <a:xfrm>
            <a:off x="2761615" y="4293235"/>
            <a:ext cx="3040084" cy="12619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选拔流程：制定选拔流程，包括报名、初选、复选、终选等环节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640" y="3977005"/>
            <a:ext cx="3458273" cy="223157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8" name="矩形 57"/>
          <p:cNvSpPr/>
          <p:nvPr>
            <p:custDataLst>
              <p:tags r:id="rId6"/>
            </p:custDataLst>
          </p:nvPr>
        </p:nvSpPr>
        <p:spPr>
          <a:xfrm>
            <a:off x="6174105" y="4337050"/>
            <a:ext cx="178862" cy="18023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58"/>
          <p:cNvSpPr txBox="1"/>
          <p:nvPr>
            <p:custDataLst>
              <p:tags r:id="rId7"/>
            </p:custDataLst>
          </p:nvPr>
        </p:nvSpPr>
        <p:spPr>
          <a:xfrm>
            <a:off x="6472555" y="4293235"/>
            <a:ext cx="3040084" cy="12619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选拔结果：根据选拔结果，确定入选人才名单，并进行公示和通知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2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230" y="1473835"/>
            <a:ext cx="3458273" cy="223157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4" name="矩形 65"/>
          <p:cNvSpPr/>
          <p:nvPr>
            <p:custDataLst>
              <p:tags r:id="rId9"/>
            </p:custDataLst>
          </p:nvPr>
        </p:nvSpPr>
        <p:spPr>
          <a:xfrm>
            <a:off x="608330" y="1833245"/>
            <a:ext cx="178862" cy="18023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66"/>
          <p:cNvSpPr txBox="1"/>
          <p:nvPr>
            <p:custDataLst>
              <p:tags r:id="rId10"/>
            </p:custDataLst>
          </p:nvPr>
        </p:nvSpPr>
        <p:spPr>
          <a:xfrm>
            <a:off x="906780" y="1789430"/>
            <a:ext cx="3040084" cy="12619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明确选拔目的：确定选拔人才的具体需求和目标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8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170" y="1473835"/>
            <a:ext cx="3458273" cy="223157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69"/>
          <p:cNvSpPr/>
          <p:nvPr>
            <p:custDataLst>
              <p:tags r:id="rId12"/>
            </p:custDataLst>
          </p:nvPr>
        </p:nvSpPr>
        <p:spPr>
          <a:xfrm>
            <a:off x="4318635" y="1833245"/>
            <a:ext cx="178862" cy="18023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70"/>
          <p:cNvSpPr txBox="1"/>
          <p:nvPr>
            <p:custDataLst>
              <p:tags r:id="rId13"/>
            </p:custDataLst>
          </p:nvPr>
        </p:nvSpPr>
        <p:spPr>
          <a:xfrm>
            <a:off x="4617085" y="1789430"/>
            <a:ext cx="3040084" cy="12619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制定选拔标准：根据岗位需求，制定相应的选拔标准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4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110" y="1473835"/>
            <a:ext cx="3458273" cy="223157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6" name="文本框 74"/>
          <p:cNvSpPr txBox="1"/>
          <p:nvPr>
            <p:custDataLst>
              <p:tags r:id="rId15"/>
            </p:custDataLst>
          </p:nvPr>
        </p:nvSpPr>
        <p:spPr>
          <a:xfrm>
            <a:off x="8328025" y="1789430"/>
            <a:ext cx="3040084" cy="12619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选拔方式：选择合适的选拔方式，如笔试、面试、实操等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8" name="矩形 73"/>
          <p:cNvSpPr/>
          <p:nvPr>
            <p:custDataLst>
              <p:tags r:id="rId16"/>
            </p:custDataLst>
          </p:nvPr>
        </p:nvSpPr>
        <p:spPr>
          <a:xfrm>
            <a:off x="8029575" y="1833245"/>
            <a:ext cx="178862" cy="18023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选拔方式多样化</a:t>
            </a:r>
            <a:endParaRPr lang="zh-CN" altLang="en-US"/>
          </a:p>
        </p:txBody>
      </p:sp>
      <p:sp>
        <p:nvSpPr>
          <p:cNvPr id="1049264" name="矩形 15"/>
          <p:cNvSpPr/>
          <p:nvPr>
            <p:custDataLst>
              <p:tags r:id="rId2"/>
            </p:custDataLst>
          </p:nvPr>
        </p:nvSpPr>
        <p:spPr>
          <a:xfrm>
            <a:off x="3022335" y="1514344"/>
            <a:ext cx="6143712" cy="45073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笔试：考察专业知识和技能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任意多边形 17"/>
          <p:cNvSpPr/>
          <p:nvPr>
            <p:custDataLst>
              <p:tags r:id="rId3"/>
            </p:custDataLst>
          </p:nvPr>
        </p:nvSpPr>
        <p:spPr>
          <a:xfrm flipV="1">
            <a:off x="2956773" y="1452880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任意多边形 18"/>
          <p:cNvSpPr/>
          <p:nvPr>
            <p:custDataLst>
              <p:tags r:id="rId4"/>
            </p:custDataLst>
          </p:nvPr>
        </p:nvSpPr>
        <p:spPr>
          <a:xfrm flipH="1">
            <a:off x="8130713" y="1799130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27"/>
          <p:cNvSpPr/>
          <p:nvPr>
            <p:custDataLst>
              <p:tags r:id="rId5"/>
            </p:custDataLst>
          </p:nvPr>
        </p:nvSpPr>
        <p:spPr>
          <a:xfrm>
            <a:off x="3022335" y="2359139"/>
            <a:ext cx="6143712" cy="45073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面试：考察沟通能力、应变能力等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任意多边形 29"/>
          <p:cNvSpPr/>
          <p:nvPr>
            <p:custDataLst>
              <p:tags r:id="rId6"/>
            </p:custDataLst>
          </p:nvPr>
        </p:nvSpPr>
        <p:spPr>
          <a:xfrm flipV="1">
            <a:off x="2956773" y="2297675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任意多边形 30"/>
          <p:cNvSpPr/>
          <p:nvPr>
            <p:custDataLst>
              <p:tags r:id="rId7"/>
            </p:custDataLst>
          </p:nvPr>
        </p:nvSpPr>
        <p:spPr>
          <a:xfrm flipH="1">
            <a:off x="8130713" y="2643924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5"/>
          <p:cNvSpPr/>
          <p:nvPr>
            <p:custDataLst>
              <p:tags r:id="rId8"/>
            </p:custDataLst>
          </p:nvPr>
        </p:nvSpPr>
        <p:spPr>
          <a:xfrm>
            <a:off x="3022335" y="3203934"/>
            <a:ext cx="6143712" cy="45073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实践考核：考察实际操作能力和解决问题的能力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任意多边形 7"/>
          <p:cNvSpPr/>
          <p:nvPr>
            <p:custDataLst>
              <p:tags r:id="rId9"/>
            </p:custDataLst>
          </p:nvPr>
        </p:nvSpPr>
        <p:spPr>
          <a:xfrm flipV="1">
            <a:off x="2956773" y="3142469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任意多边形 8"/>
          <p:cNvSpPr/>
          <p:nvPr>
            <p:custDataLst>
              <p:tags r:id="rId10"/>
            </p:custDataLst>
          </p:nvPr>
        </p:nvSpPr>
        <p:spPr>
          <a:xfrm flipH="1">
            <a:off x="8130713" y="3488719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10"/>
          <p:cNvSpPr/>
          <p:nvPr>
            <p:custDataLst>
              <p:tags r:id="rId11"/>
            </p:custDataLst>
          </p:nvPr>
        </p:nvSpPr>
        <p:spPr>
          <a:xfrm>
            <a:off x="3022335" y="4048728"/>
            <a:ext cx="6143712" cy="45073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团队协作：考察团队合作能力和领导能力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任意多边形 12"/>
          <p:cNvSpPr/>
          <p:nvPr>
            <p:custDataLst>
              <p:tags r:id="rId12"/>
            </p:custDataLst>
          </p:nvPr>
        </p:nvSpPr>
        <p:spPr>
          <a:xfrm flipV="1">
            <a:off x="2956773" y="3987264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任意多边形 13"/>
          <p:cNvSpPr/>
          <p:nvPr>
            <p:custDataLst>
              <p:tags r:id="rId13"/>
            </p:custDataLst>
          </p:nvPr>
        </p:nvSpPr>
        <p:spPr>
          <a:xfrm flipH="1">
            <a:off x="8130713" y="4333514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19"/>
          <p:cNvSpPr/>
          <p:nvPr>
            <p:custDataLst>
              <p:tags r:id="rId14"/>
            </p:custDataLst>
          </p:nvPr>
        </p:nvSpPr>
        <p:spPr>
          <a:xfrm>
            <a:off x="3022335" y="4893523"/>
            <a:ext cx="6143712" cy="45073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背景调查：了解候选人的教育背景、工作经历等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任意多边形 21"/>
          <p:cNvSpPr/>
          <p:nvPr>
            <p:custDataLst>
              <p:tags r:id="rId15"/>
            </p:custDataLst>
          </p:nvPr>
        </p:nvSpPr>
        <p:spPr>
          <a:xfrm flipV="1">
            <a:off x="2956773" y="4832058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任意多边形 22"/>
          <p:cNvSpPr/>
          <p:nvPr>
            <p:custDataLst>
              <p:tags r:id="rId16"/>
            </p:custDataLst>
          </p:nvPr>
        </p:nvSpPr>
        <p:spPr>
          <a:xfrm flipH="1">
            <a:off x="8130713" y="5178308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38"/>
          <p:cNvSpPr/>
          <p:nvPr>
            <p:custDataLst>
              <p:tags r:id="rId17"/>
            </p:custDataLst>
          </p:nvPr>
        </p:nvSpPr>
        <p:spPr>
          <a:xfrm>
            <a:off x="3022335" y="5738317"/>
            <a:ext cx="6143712" cy="45073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推荐信：了解候选人的口碑和信誉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任意多边形 40"/>
          <p:cNvSpPr/>
          <p:nvPr>
            <p:custDataLst>
              <p:tags r:id="rId18"/>
            </p:custDataLst>
          </p:nvPr>
        </p:nvSpPr>
        <p:spPr>
          <a:xfrm flipV="1">
            <a:off x="2956773" y="5676853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 41"/>
          <p:cNvSpPr/>
          <p:nvPr>
            <p:custDataLst>
              <p:tags r:id="rId19"/>
            </p:custDataLst>
          </p:nvPr>
        </p:nvSpPr>
        <p:spPr>
          <a:xfrm flipH="1">
            <a:off x="8130713" y="6023103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选拔过程公正公平</a:t>
            </a:r>
            <a:endParaRPr lang="zh-CN" altLang="en-US"/>
          </a:p>
        </p:txBody>
      </p:sp>
      <p:sp>
        <p:nvSpPr>
          <p:cNvPr id="1049334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制定明确的选拔标准和流程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确保选拔过程透明、公开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避免个人偏见和主观判断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建立有效的监督和反馈机制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选拔结果有效性评估</a:t>
            </a:r>
            <a:endParaRPr lang="zh-CN" altLang="en-US"/>
          </a:p>
        </p:txBody>
      </p:sp>
      <p:sp>
        <p:nvSpPr>
          <p:cNvPr id="1049392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94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96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398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00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2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0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0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2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3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1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1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3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3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3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0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2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4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8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选拔标准：明确、客观、公正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选拔反馈：及时、准确、有效，有助于改进选拔过程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选拔结果：符合岗位需求，具备胜任能力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选拔过程：公平、透明、公开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人才培养</a:t>
            </a:r>
            <a:endParaRPr lang="zh-CN" altLang="en-US"/>
          </a:p>
        </p:txBody>
      </p:sp>
      <p:sp>
        <p:nvSpPr>
          <p:cNvPr id="10494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培训需求分析</a:t>
            </a:r>
            <a:endParaRPr lang="zh-CN" altLang="en-US"/>
          </a:p>
        </p:txBody>
      </p:sp>
      <p:sp>
        <p:nvSpPr>
          <p:cNvPr id="1049534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6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8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员工能力评估：了解员工现有技能和知识水平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40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2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4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岗位需求分析：明确岗位所需技能和知识要求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46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8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0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差距分析：找出员工现有能力与岗位需求之间的差距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52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4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6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培训目标设定：根据差距分析结果设定培训目标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培训内容设计</a:t>
            </a:r>
            <a:endParaRPr lang="zh-CN" altLang="en-US"/>
          </a:p>
        </p:txBody>
      </p:sp>
      <p:sp>
        <p:nvSpPr>
          <p:cNvPr id="1049592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9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0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培训师资：选择具有丰富经验和专业知识的培训师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0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培训效果评估：通过考试、实践等方式评估培训效果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2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课程设置：根据岗位需求，设置相应的课程内容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4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教学方法：采用多种教学方法，如案例分析、角色扮演等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https://d.book118.com/437025110161006025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3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人才选育用留</vt:lpstr>
      <vt:lpstr>目录</vt:lpstr>
      <vt:lpstr>添加章节标题</vt:lpstr>
      <vt:lpstr>人才选育用留的重要性</vt:lpstr>
      <vt:lpstr>PowerPoint Presentation</vt:lpstr>
      <vt:lpstr>企业发展的核心要素</vt:lpstr>
      <vt:lpstr>提升组织竞争力的关键</vt:lpstr>
      <vt:lpstr>保持企业持续发展的基石</vt:lpstr>
      <vt:lpstr>人才选拔</vt:lpstr>
      <vt:lpstr>PowerPoint Presentation</vt:lpstr>
      <vt:lpstr>制定选拔标准</vt:lpstr>
      <vt:lpstr>选拔方式多样化</vt:lpstr>
      <vt:lpstr>选拔过程公正公平</vt:lpstr>
      <vt:lpstr>选拔结果有效性评估</vt:lpstr>
      <vt:lpstr>人才培养</vt:lpstr>
      <vt:lpstr>PowerPoint Presentation</vt:lpstr>
      <vt:lpstr>培训需求分析</vt:lpstr>
      <vt:lpstr>培训内容设计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2024-08-30T16:58:54.545</cp:lastPrinted>
  <dcterms:created xsi:type="dcterms:W3CDTF">2024-08-30T08:58:54Z</dcterms:created>
  <dcterms:modified xsi:type="dcterms:W3CDTF">2024-08-30T08:58:57Z</dcterms:modified>
</cp:coreProperties>
</file>