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564E51-2AD8-4A9C-96A5-51FF91F9A3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EADDC8-0E61-4FBC-8242-936E404015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A91727-64F6-4410-AB37-BB718E8D87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C1B67E-26CD-42A9-9E10-ACE1EA9875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D53265E-D217-4FAE-BF7B-7C1ADC27C0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3F2861B-79AE-4CAB-A8AD-2CCBE6EE4C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ADE33E2-4732-4FF2-B041-F67BCFCFDD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8ADF9D-45F2-4756-9824-F47A59DA9A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EC8BC3-B21A-4DAA-9FD8-7225B8552C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36CB57-D5F8-429D-B4DF-4DF8B53C28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BBA5B2-381B-4C41-8191-4FA6250349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Relationship Id="rId3" Type="http://schemas.openxmlformats.org/officeDocument/2006/relationships/image" Target="../media/image6.jpeg" /><Relationship Id="rId4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pn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Relationship Id="rId3" Type="http://schemas.openxmlformats.org/officeDocument/2006/relationships/image" Target="../media/image9.jpeg" /><Relationship Id="rId4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3.jpeg" /><Relationship Id="rId4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pn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7044153020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</p:spPr>
        <p:txBody>
          <a:bodyPr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医院知识竞赛主题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739291" y="3540703"/>
            <a:ext cx="3401434" cy="489827"/>
          </a:xfrm>
          <a:prstGeom prst="rect">
            <a:avLst/>
          </a:prstGeom>
        </p:spPr>
        <p:txBody>
          <a:bodyPr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140725" y="3540703"/>
            <a:ext cx="3311984" cy="489827"/>
          </a:xfrm>
          <a:prstGeom prst="rect">
            <a:avLst/>
          </a:prstGeom>
        </p:spPr>
        <p:txBody>
          <a:bodyPr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2024-01-03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医院基础知识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医疗服务与技术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医疗伦理与法规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健康教育与促进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医院管理与运营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案例分享与启示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医院基础知识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6829" y="2313537"/>
            <a:ext cx="4066829" cy="3122624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6022" b="6022"/>
          <a:stretch>
            <a:fillRect/>
          </a:stretch>
        </p:blipFill>
        <p:spPr>
          <a:xfrm>
            <a:off x="1132390" y="2491315"/>
            <a:ext cx="3735703" cy="209744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5893187" y="1760560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893187" y="3108818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893187" y="4383763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43776" y="2069502"/>
            <a:ext cx="3618828" cy="79547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古代医院起源于宗教团体和军队，主要提供医疗和康复服务。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43776" y="3332225"/>
            <a:ext cx="3618828" cy="771122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随着医学科学的发展，医院逐渐成为专门的医疗机构，提供全面的医疗服务。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443776" y="4665990"/>
            <a:ext cx="3618828" cy="78329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现代医院具备高度专业化的医疗技术和设备，致力于提高医疗质量和患者满意度。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443776" y="1661692"/>
            <a:ext cx="3514429" cy="44718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古代医院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443776" y="3011282"/>
            <a:ext cx="3514429" cy="44718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近代医院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443776" y="4310611"/>
            <a:ext cx="3514429" cy="44718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现代医院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医院历史与发展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9975" y="1234972"/>
            <a:ext cx="4812942" cy="481294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563746" y="1358224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63746" y="2706482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63746" y="3981427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563746" y="5334806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114336" y="1667166"/>
            <a:ext cx="3618828" cy="79547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负责医院的行政管理和决策，监督医院的运营和医疗质量。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114336" y="2929889"/>
            <a:ext cx="3618828" cy="771122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负责提供各种疾病的诊断和治疗服务，包括内科、外科、妇产科等。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114336" y="4263654"/>
            <a:ext cx="3618828" cy="78329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负责提供各种医学检查和实验室服务，如影像科、检验科等。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114336" y="5567038"/>
            <a:ext cx="3618828" cy="807651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负责医院的物资保障、设施维护和环境卫生等工作。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114336" y="1259356"/>
            <a:ext cx="3514429" cy="44718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院长办公室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114336" y="2608945"/>
            <a:ext cx="3514429" cy="44718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临床科室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114336" y="3908275"/>
            <a:ext cx="3514429" cy="44718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医技科室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114336" y="5229577"/>
            <a:ext cx="3514429" cy="44718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后勤部门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医院组织架构与职能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428" t="47900" r="43371"/>
          <a:stretch>
            <a:fillRect/>
          </a:stretch>
        </p:blipFill>
        <p:spPr>
          <a:xfrm>
            <a:off x="253270" y="3125078"/>
            <a:ext cx="5790019" cy="2808769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527171" y="1236304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27171" y="2584561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27171" y="3859507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527171" y="5212886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077760" y="1545246"/>
            <a:ext cx="3618828" cy="79547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医院应遵循医疗伦理，尊重患者的权利，保护患者的隐私，提供优质的医疗服务。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077760" y="2807969"/>
            <a:ext cx="3618828" cy="771122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医院内部的医护人员应相互协作，共同为患者提供最佳的医疗服务。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077760" y="4141734"/>
            <a:ext cx="3618828" cy="78329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医院应关注患者的心理需求，提供人性化的服务，使患者感受到温暖和关爱。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077760" y="5445118"/>
            <a:ext cx="3618828" cy="807651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医院应不断引进新技术和设备，提高医疗水平，推动医学科学的发展。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077760" y="1137436"/>
            <a:ext cx="3514429" cy="44718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医疗伦理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077760" y="2487026"/>
            <a:ext cx="3514429" cy="44718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077760" y="3786355"/>
            <a:ext cx="3514429" cy="44718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人文关怀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077760" y="5107657"/>
            <a:ext cx="3514429" cy="44718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创新与发展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医院文化与价值观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医疗服务与技术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3133" y="2130657"/>
            <a:ext cx="4066829" cy="3122624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1927" b="21927"/>
          <a:stretch>
            <a:fillRect/>
          </a:stretch>
        </p:blipFill>
        <p:spPr>
          <a:xfrm>
            <a:off x="1278694" y="2308435"/>
            <a:ext cx="3735703" cy="209744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52917" y="2077612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252917" y="3173862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52917" y="4318644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3507" y="1856835"/>
            <a:ext cx="3618828" cy="79547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感冒、发烧等常见疾病的症状、诊断及治疗方法。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803507" y="2973254"/>
            <a:ext cx="3618828" cy="771122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高血压、糖尿病等慢性疾病的预防、控制及治疗方案。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803507" y="4099755"/>
            <a:ext cx="3618828" cy="78329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癌症、心脏病等重大疾病的早期发现、治疗及康复指导。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常见疾病与治疗方法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44286" y="2972012"/>
            <a:ext cx="2353053" cy="1956378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现代医学影像技术（如CT、MRI、X光等）的原理及应用。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995439"/>
            <a:ext cx="2382848" cy="1991137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手术技术的创新与发展，如微创手术、机器人手术等。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3927704"/>
            <a:ext cx="2382848" cy="196256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新型治疗技术，如基因治疗、干细胞治疗等。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40343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9541" r="29541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3239789" y="3141586"/>
            <a:ext cx="1463040" cy="14630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612771" y="4122895"/>
            <a:ext cx="702092" cy="21236"/>
          </a:xfrm>
          <a:custGeom>
            <a:rect l="l" t="t" r="r" b="b"/>
            <a:pathLst>
              <a:path w="76" h="2">
                <a:moveTo>
                  <a:pt x="2" y="2"/>
                </a:moveTo>
                <a:cubicBezTo>
                  <a:pt x="1" y="2"/>
                  <a:pt x="0" y="2"/>
                  <a:pt x="0" y="1"/>
                </a:cubicBezTo>
                <a:cubicBezTo>
                  <a:pt x="0" y="0"/>
                  <a:pt x="1" y="0"/>
                  <a:pt x="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5" y="0"/>
                  <a:pt x="76" y="0"/>
                  <a:pt x="76" y="1"/>
                </a:cubicBezTo>
                <a:cubicBezTo>
                  <a:pt x="76" y="2"/>
                  <a:pt x="75" y="2"/>
                  <a:pt x="75" y="2"/>
                </a:cubicBezTo>
                <a:lnTo>
                  <a:pt x="2" y="2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702447" y="3690774"/>
            <a:ext cx="101383" cy="372745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850662" y="3559447"/>
            <a:ext cx="101383" cy="504071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998877" y="3720392"/>
            <a:ext cx="101383" cy="343126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47092" y="3830623"/>
            <a:ext cx="101383" cy="233035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364596" y="1565888"/>
            <a:ext cx="575749" cy="390208"/>
          </a:xfrm>
          <a:custGeom>
            <a:rect l="l" t="t" r="r" b="b"/>
            <a:pathLst>
              <a:path w="56" h="35">
                <a:moveTo>
                  <a:pt x="52" y="0"/>
                </a:moveTo>
                <a:cubicBezTo>
                  <a:pt x="4" y="0"/>
                  <a:pt x="4" y="0"/>
                  <a:pt x="4" y="0"/>
                </a:cubicBezTo>
                <a:cubicBezTo>
                  <a:pt x="2" y="0"/>
                  <a:pt x="0" y="2"/>
                  <a:pt x="0" y="4"/>
                </a:cubicBezTo>
                <a:cubicBezTo>
                  <a:pt x="0" y="31"/>
                  <a:pt x="0" y="31"/>
                  <a:pt x="0" y="31"/>
                </a:cubicBezTo>
                <a:cubicBezTo>
                  <a:pt x="0" y="33"/>
                  <a:pt x="2" y="35"/>
                  <a:pt x="4" y="35"/>
                </a:cubicBezTo>
                <a:cubicBezTo>
                  <a:pt x="52" y="35"/>
                  <a:pt x="52" y="35"/>
                  <a:pt x="52" y="35"/>
                </a:cubicBezTo>
                <a:cubicBezTo>
                  <a:pt x="54" y="35"/>
                  <a:pt x="56" y="33"/>
                  <a:pt x="56" y="31"/>
                </a:cubicBezTo>
                <a:cubicBezTo>
                  <a:pt x="56" y="4"/>
                  <a:pt x="56" y="4"/>
                  <a:pt x="56" y="4"/>
                </a:cubicBezTo>
                <a:cubicBezTo>
                  <a:pt x="56" y="2"/>
                  <a:pt x="54" y="0"/>
                  <a:pt x="52" y="0"/>
                </a:cubicBezTo>
                <a:close/>
                <a:moveTo>
                  <a:pt x="49" y="27"/>
                </a:moveTo>
                <a:cubicBezTo>
                  <a:pt x="49" y="29"/>
                  <a:pt x="48" y="30"/>
                  <a:pt x="46" y="30"/>
                </a:cubicBezTo>
                <a:cubicBezTo>
                  <a:pt x="9" y="30"/>
                  <a:pt x="9" y="30"/>
                  <a:pt x="9" y="30"/>
                </a:cubicBezTo>
                <a:cubicBezTo>
                  <a:pt x="7" y="30"/>
                  <a:pt x="6" y="29"/>
                  <a:pt x="6" y="27"/>
                </a:cubicBezTo>
                <a:cubicBezTo>
                  <a:pt x="6" y="8"/>
                  <a:pt x="6" y="8"/>
                  <a:pt x="6" y="8"/>
                </a:cubicBezTo>
                <a:cubicBezTo>
                  <a:pt x="6" y="6"/>
                  <a:pt x="7" y="5"/>
                  <a:pt x="9" y="5"/>
                </a:cubicBezTo>
                <a:cubicBezTo>
                  <a:pt x="46" y="5"/>
                  <a:pt x="46" y="5"/>
                  <a:pt x="46" y="5"/>
                </a:cubicBezTo>
                <a:cubicBezTo>
                  <a:pt x="48" y="5"/>
                  <a:pt x="49" y="6"/>
                  <a:pt x="49" y="8"/>
                </a:cubicBezTo>
                <a:lnTo>
                  <a:pt x="49" y="2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273763" y="1974818"/>
            <a:ext cx="748924" cy="211520"/>
          </a:xfrm>
          <a:custGeom>
            <a:rect l="l" t="t" r="r" b="b"/>
            <a:pathLst>
              <a:path w="73" h="19">
                <a:moveTo>
                  <a:pt x="67" y="3"/>
                </a:moveTo>
                <a:cubicBezTo>
                  <a:pt x="66" y="1"/>
                  <a:pt x="65" y="0"/>
                  <a:pt x="63" y="0"/>
                </a:cubicBezTo>
                <a:cubicBezTo>
                  <a:pt x="10" y="0"/>
                  <a:pt x="10" y="0"/>
                  <a:pt x="10" y="0"/>
                </a:cubicBezTo>
                <a:cubicBezTo>
                  <a:pt x="8" y="0"/>
                  <a:pt x="7" y="2"/>
                  <a:pt x="7" y="3"/>
                </a:cubicBezTo>
                <a:cubicBezTo>
                  <a:pt x="1" y="13"/>
                  <a:pt x="1" y="13"/>
                  <a:pt x="1" y="13"/>
                </a:cubicBezTo>
                <a:cubicBezTo>
                  <a:pt x="73" y="13"/>
                  <a:pt x="73" y="13"/>
                  <a:pt x="73" y="13"/>
                </a:cubicBezTo>
                <a:lnTo>
                  <a:pt x="67" y="3"/>
                </a:lnTo>
                <a:close/>
                <a:moveTo>
                  <a:pt x="25" y="12"/>
                </a:moveTo>
                <a:cubicBezTo>
                  <a:pt x="27" y="9"/>
                  <a:pt x="27" y="9"/>
                  <a:pt x="27" y="9"/>
                </a:cubicBezTo>
                <a:cubicBezTo>
                  <a:pt x="47" y="9"/>
                  <a:pt x="47" y="9"/>
                  <a:pt x="47" y="9"/>
                </a:cubicBezTo>
                <a:cubicBezTo>
                  <a:pt x="48" y="12"/>
                  <a:pt x="48" y="12"/>
                  <a:pt x="48" y="12"/>
                </a:cubicBezTo>
                <a:lnTo>
                  <a:pt x="25" y="12"/>
                </a:lnTo>
                <a:close/>
                <a:moveTo>
                  <a:pt x="62" y="7"/>
                </a:moveTo>
                <a:cubicBezTo>
                  <a:pt x="12" y="7"/>
                  <a:pt x="12" y="7"/>
                  <a:pt x="12" y="7"/>
                </a:cubicBezTo>
                <a:cubicBezTo>
                  <a:pt x="9" y="7"/>
                  <a:pt x="9" y="6"/>
                  <a:pt x="9" y="6"/>
                </a:cubicBezTo>
                <a:cubicBezTo>
                  <a:pt x="10" y="3"/>
                  <a:pt x="10" y="3"/>
                  <a:pt x="10" y="3"/>
                </a:cubicBezTo>
                <a:cubicBezTo>
                  <a:pt x="11" y="3"/>
                  <a:pt x="11" y="2"/>
                  <a:pt x="13" y="2"/>
                </a:cubicBezTo>
                <a:cubicBezTo>
                  <a:pt x="61" y="2"/>
                  <a:pt x="61" y="2"/>
                  <a:pt x="61" y="2"/>
                </a:cubicBezTo>
                <a:cubicBezTo>
                  <a:pt x="62" y="2"/>
                  <a:pt x="63" y="3"/>
                  <a:pt x="63" y="3"/>
                </a:cubicBezTo>
                <a:cubicBezTo>
                  <a:pt x="65" y="6"/>
                  <a:pt x="65" y="6"/>
                  <a:pt x="65" y="6"/>
                </a:cubicBezTo>
                <a:cubicBezTo>
                  <a:pt x="65" y="6"/>
                  <a:pt x="65" y="7"/>
                  <a:pt x="62" y="7"/>
                </a:cubicBezTo>
                <a:close/>
                <a:moveTo>
                  <a:pt x="0" y="15"/>
                </a:moveTo>
                <a:cubicBezTo>
                  <a:pt x="0" y="16"/>
                  <a:pt x="2" y="17"/>
                  <a:pt x="3" y="19"/>
                </a:cubicBezTo>
                <a:cubicBezTo>
                  <a:pt x="70" y="19"/>
                  <a:pt x="70" y="19"/>
                  <a:pt x="70" y="19"/>
                </a:cubicBezTo>
                <a:cubicBezTo>
                  <a:pt x="72" y="17"/>
                  <a:pt x="73" y="16"/>
                  <a:pt x="73" y="15"/>
                </a:cubicBezTo>
                <a:lnTo>
                  <a:pt x="0" y="1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24196" y="1127033"/>
            <a:ext cx="1463040" cy="146304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364596" y="1565888"/>
            <a:ext cx="575749" cy="390208"/>
          </a:xfrm>
          <a:custGeom>
            <a:rect l="l" t="t" r="r" b="b"/>
            <a:pathLst>
              <a:path w="56" h="35">
                <a:moveTo>
                  <a:pt x="52" y="0"/>
                </a:moveTo>
                <a:cubicBezTo>
                  <a:pt x="4" y="0"/>
                  <a:pt x="4" y="0"/>
                  <a:pt x="4" y="0"/>
                </a:cubicBezTo>
                <a:cubicBezTo>
                  <a:pt x="2" y="0"/>
                  <a:pt x="0" y="2"/>
                  <a:pt x="0" y="4"/>
                </a:cubicBezTo>
                <a:cubicBezTo>
                  <a:pt x="0" y="31"/>
                  <a:pt x="0" y="31"/>
                  <a:pt x="0" y="31"/>
                </a:cubicBezTo>
                <a:cubicBezTo>
                  <a:pt x="0" y="33"/>
                  <a:pt x="2" y="35"/>
                  <a:pt x="4" y="35"/>
                </a:cubicBezTo>
                <a:cubicBezTo>
                  <a:pt x="52" y="35"/>
                  <a:pt x="52" y="35"/>
                  <a:pt x="52" y="35"/>
                </a:cubicBezTo>
                <a:cubicBezTo>
                  <a:pt x="54" y="35"/>
                  <a:pt x="56" y="33"/>
                  <a:pt x="56" y="31"/>
                </a:cubicBezTo>
                <a:cubicBezTo>
                  <a:pt x="56" y="4"/>
                  <a:pt x="56" y="4"/>
                  <a:pt x="56" y="4"/>
                </a:cubicBezTo>
                <a:cubicBezTo>
                  <a:pt x="56" y="2"/>
                  <a:pt x="54" y="0"/>
                  <a:pt x="52" y="0"/>
                </a:cubicBezTo>
                <a:close/>
                <a:moveTo>
                  <a:pt x="49" y="27"/>
                </a:moveTo>
                <a:cubicBezTo>
                  <a:pt x="49" y="29"/>
                  <a:pt x="48" y="30"/>
                  <a:pt x="46" y="30"/>
                </a:cubicBezTo>
                <a:cubicBezTo>
                  <a:pt x="9" y="30"/>
                  <a:pt x="9" y="30"/>
                  <a:pt x="9" y="30"/>
                </a:cubicBezTo>
                <a:cubicBezTo>
                  <a:pt x="7" y="30"/>
                  <a:pt x="6" y="29"/>
                  <a:pt x="6" y="27"/>
                </a:cubicBezTo>
                <a:cubicBezTo>
                  <a:pt x="6" y="8"/>
                  <a:pt x="6" y="8"/>
                  <a:pt x="6" y="8"/>
                </a:cubicBezTo>
                <a:cubicBezTo>
                  <a:pt x="6" y="6"/>
                  <a:pt x="7" y="5"/>
                  <a:pt x="9" y="5"/>
                </a:cubicBezTo>
                <a:cubicBezTo>
                  <a:pt x="46" y="5"/>
                  <a:pt x="46" y="5"/>
                  <a:pt x="46" y="5"/>
                </a:cubicBezTo>
                <a:cubicBezTo>
                  <a:pt x="48" y="5"/>
                  <a:pt x="49" y="6"/>
                  <a:pt x="49" y="8"/>
                </a:cubicBezTo>
                <a:lnTo>
                  <a:pt x="49" y="2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7273763" y="1974818"/>
            <a:ext cx="748924" cy="211520"/>
          </a:xfrm>
          <a:custGeom>
            <a:rect l="l" t="t" r="r" b="b"/>
            <a:pathLst>
              <a:path w="73" h="19">
                <a:moveTo>
                  <a:pt x="67" y="3"/>
                </a:moveTo>
                <a:cubicBezTo>
                  <a:pt x="66" y="1"/>
                  <a:pt x="65" y="0"/>
                  <a:pt x="63" y="0"/>
                </a:cubicBezTo>
                <a:cubicBezTo>
                  <a:pt x="10" y="0"/>
                  <a:pt x="10" y="0"/>
                  <a:pt x="10" y="0"/>
                </a:cubicBezTo>
                <a:cubicBezTo>
                  <a:pt x="8" y="0"/>
                  <a:pt x="7" y="2"/>
                  <a:pt x="7" y="3"/>
                </a:cubicBezTo>
                <a:cubicBezTo>
                  <a:pt x="1" y="13"/>
                  <a:pt x="1" y="13"/>
                  <a:pt x="1" y="13"/>
                </a:cubicBezTo>
                <a:cubicBezTo>
                  <a:pt x="73" y="13"/>
                  <a:pt x="73" y="13"/>
                  <a:pt x="73" y="13"/>
                </a:cubicBezTo>
                <a:lnTo>
                  <a:pt x="67" y="3"/>
                </a:lnTo>
                <a:close/>
                <a:moveTo>
                  <a:pt x="25" y="12"/>
                </a:moveTo>
                <a:cubicBezTo>
                  <a:pt x="27" y="9"/>
                  <a:pt x="27" y="9"/>
                  <a:pt x="27" y="9"/>
                </a:cubicBezTo>
                <a:cubicBezTo>
                  <a:pt x="47" y="9"/>
                  <a:pt x="47" y="9"/>
                  <a:pt x="47" y="9"/>
                </a:cubicBezTo>
                <a:cubicBezTo>
                  <a:pt x="48" y="12"/>
                  <a:pt x="48" y="12"/>
                  <a:pt x="48" y="12"/>
                </a:cubicBezTo>
                <a:lnTo>
                  <a:pt x="25" y="12"/>
                </a:lnTo>
                <a:close/>
                <a:moveTo>
                  <a:pt x="62" y="7"/>
                </a:moveTo>
                <a:cubicBezTo>
                  <a:pt x="12" y="7"/>
                  <a:pt x="12" y="7"/>
                  <a:pt x="12" y="7"/>
                </a:cubicBezTo>
                <a:cubicBezTo>
                  <a:pt x="9" y="7"/>
                  <a:pt x="9" y="6"/>
                  <a:pt x="9" y="6"/>
                </a:cubicBezTo>
                <a:cubicBezTo>
                  <a:pt x="10" y="3"/>
                  <a:pt x="10" y="3"/>
                  <a:pt x="10" y="3"/>
                </a:cubicBezTo>
                <a:cubicBezTo>
                  <a:pt x="11" y="3"/>
                  <a:pt x="11" y="2"/>
                  <a:pt x="13" y="2"/>
                </a:cubicBezTo>
                <a:cubicBezTo>
                  <a:pt x="61" y="2"/>
                  <a:pt x="61" y="2"/>
                  <a:pt x="61" y="2"/>
                </a:cubicBezTo>
                <a:cubicBezTo>
                  <a:pt x="62" y="2"/>
                  <a:pt x="63" y="3"/>
                  <a:pt x="63" y="3"/>
                </a:cubicBezTo>
                <a:cubicBezTo>
                  <a:pt x="65" y="6"/>
                  <a:pt x="65" y="6"/>
                  <a:pt x="65" y="6"/>
                </a:cubicBezTo>
                <a:cubicBezTo>
                  <a:pt x="65" y="6"/>
                  <a:pt x="65" y="7"/>
                  <a:pt x="62" y="7"/>
                </a:cubicBezTo>
                <a:close/>
                <a:moveTo>
                  <a:pt x="0" y="15"/>
                </a:moveTo>
                <a:cubicBezTo>
                  <a:pt x="0" y="16"/>
                  <a:pt x="2" y="17"/>
                  <a:pt x="3" y="19"/>
                </a:cubicBezTo>
                <a:cubicBezTo>
                  <a:pt x="70" y="19"/>
                  <a:pt x="70" y="19"/>
                  <a:pt x="70" y="19"/>
                </a:cubicBezTo>
                <a:cubicBezTo>
                  <a:pt x="72" y="17"/>
                  <a:pt x="73" y="16"/>
                  <a:pt x="73" y="15"/>
                </a:cubicBezTo>
                <a:lnTo>
                  <a:pt x="0" y="1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285470" y="4642335"/>
            <a:ext cx="725508" cy="572110"/>
          </a:xfrm>
          <a:prstGeom prst="wedgeEllipseCallou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924196" y="4151964"/>
            <a:ext cx="1463040" cy="146304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285470" y="4642335"/>
            <a:ext cx="725508" cy="572110"/>
          </a:xfrm>
          <a:prstGeom prst="wedgeEllipseCallou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TextBox 4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医疗技术与设备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98583" y="3042229"/>
            <a:ext cx="997196" cy="997196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613390" y="3042229"/>
            <a:ext cx="3121017" cy="997196"/>
          </a:xfrm>
          <a:prstGeom prst="rect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98583" y="4176423"/>
            <a:ext cx="997196" cy="99719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613390" y="4176423"/>
            <a:ext cx="3121017" cy="997196"/>
          </a:xfrm>
          <a:prstGeom prst="rect">
            <a:avLst/>
          </a:prstGeom>
          <a:solidFill>
            <a:schemeClr val="accent1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994943" y="3417320"/>
            <a:ext cx="204472" cy="247009"/>
          </a:xfrm>
          <a:custGeom>
            <a:rect l="l" t="t" r="r" b="b"/>
            <a:pathLst>
              <a:path w="115" h="140">
                <a:moveTo>
                  <a:pt x="75" y="56"/>
                </a:moveTo>
                <a:cubicBezTo>
                  <a:pt x="97" y="56"/>
                  <a:pt x="97" y="56"/>
                  <a:pt x="97" y="56"/>
                </a:cubicBezTo>
                <a:cubicBezTo>
                  <a:pt x="100" y="56"/>
                  <a:pt x="103" y="58"/>
                  <a:pt x="103" y="61"/>
                </a:cubicBezTo>
                <a:cubicBezTo>
                  <a:pt x="103" y="63"/>
                  <a:pt x="102" y="65"/>
                  <a:pt x="100" y="66"/>
                </a:cubicBezTo>
                <a:cubicBezTo>
                  <a:pt x="9" y="138"/>
                  <a:pt x="9" y="138"/>
                  <a:pt x="9" y="138"/>
                </a:cubicBezTo>
                <a:cubicBezTo>
                  <a:pt x="6" y="140"/>
                  <a:pt x="3" y="140"/>
                  <a:pt x="1" y="137"/>
                </a:cubicBezTo>
                <a:cubicBezTo>
                  <a:pt x="0" y="136"/>
                  <a:pt x="0" y="133"/>
                  <a:pt x="1" y="131"/>
                </a:cubicBezTo>
                <a:cubicBezTo>
                  <a:pt x="36" y="67"/>
                  <a:pt x="36" y="67"/>
                  <a:pt x="36" y="67"/>
                </a:cubicBezTo>
                <a:cubicBezTo>
                  <a:pt x="15" y="67"/>
                  <a:pt x="15" y="67"/>
                  <a:pt x="15" y="67"/>
                </a:cubicBezTo>
                <a:cubicBezTo>
                  <a:pt x="12" y="67"/>
                  <a:pt x="10" y="64"/>
                  <a:pt x="10" y="61"/>
                </a:cubicBezTo>
                <a:cubicBezTo>
                  <a:pt x="10" y="60"/>
                  <a:pt x="10" y="59"/>
                  <a:pt x="11" y="58"/>
                </a:cubicBezTo>
                <a:cubicBezTo>
                  <a:pt x="49" y="3"/>
                  <a:pt x="49" y="3"/>
                  <a:pt x="49" y="3"/>
                </a:cubicBezTo>
                <a:cubicBezTo>
                  <a:pt x="50" y="1"/>
                  <a:pt x="52" y="1"/>
                  <a:pt x="54" y="1"/>
                </a:cubicBezTo>
                <a:cubicBezTo>
                  <a:pt x="54" y="0"/>
                  <a:pt x="54" y="0"/>
                  <a:pt x="54" y="0"/>
                </a:cubicBezTo>
                <a:cubicBezTo>
                  <a:pt x="111" y="0"/>
                  <a:pt x="111" y="0"/>
                  <a:pt x="111" y="0"/>
                </a:cubicBezTo>
                <a:cubicBezTo>
                  <a:pt x="114" y="0"/>
                  <a:pt x="116" y="3"/>
                  <a:pt x="116" y="6"/>
                </a:cubicBezTo>
                <a:cubicBezTo>
                  <a:pt x="116" y="7"/>
                  <a:pt x="115" y="9"/>
                  <a:pt x="114" y="10"/>
                </a:cubicBezTo>
                <a:cubicBezTo>
                  <a:pt x="75" y="56"/>
                  <a:pt x="75" y="56"/>
                  <a:pt x="75" y="56"/>
                </a:cubicBezTo>
                <a:close/>
                <a:moveTo>
                  <a:pt x="81" y="67"/>
                </a:moveTo>
                <a:cubicBezTo>
                  <a:pt x="81" y="67"/>
                  <a:pt x="81" y="67"/>
                  <a:pt x="81" y="67"/>
                </a:cubicBezTo>
                <a:cubicBezTo>
                  <a:pt x="63" y="67"/>
                  <a:pt x="63" y="67"/>
                  <a:pt x="63" y="67"/>
                </a:cubicBezTo>
                <a:cubicBezTo>
                  <a:pt x="63" y="67"/>
                  <a:pt x="63" y="67"/>
                  <a:pt x="63" y="67"/>
                </a:cubicBezTo>
                <a:cubicBezTo>
                  <a:pt x="62" y="67"/>
                  <a:pt x="61" y="66"/>
                  <a:pt x="60" y="65"/>
                </a:cubicBezTo>
                <a:cubicBezTo>
                  <a:pt x="57" y="63"/>
                  <a:pt x="57" y="60"/>
                  <a:pt x="59" y="58"/>
                </a:cubicBezTo>
                <a:cubicBezTo>
                  <a:pt x="99" y="11"/>
                  <a:pt x="99" y="11"/>
                  <a:pt x="99" y="11"/>
                </a:cubicBezTo>
                <a:cubicBezTo>
                  <a:pt x="57" y="11"/>
                  <a:pt x="57" y="11"/>
                  <a:pt x="57" y="11"/>
                </a:cubicBezTo>
                <a:cubicBezTo>
                  <a:pt x="26" y="56"/>
                  <a:pt x="26" y="56"/>
                  <a:pt x="26" y="56"/>
                </a:cubicBezTo>
                <a:cubicBezTo>
                  <a:pt x="45" y="56"/>
                  <a:pt x="45" y="56"/>
                  <a:pt x="45" y="56"/>
                </a:cubicBezTo>
                <a:cubicBezTo>
                  <a:pt x="45" y="56"/>
                  <a:pt x="45" y="56"/>
                  <a:pt x="45" y="56"/>
                </a:cubicBezTo>
                <a:cubicBezTo>
                  <a:pt x="46" y="56"/>
                  <a:pt x="47" y="56"/>
                  <a:pt x="48" y="56"/>
                </a:cubicBezTo>
                <a:cubicBezTo>
                  <a:pt x="51" y="58"/>
                  <a:pt x="52" y="61"/>
                  <a:pt x="50" y="64"/>
                </a:cubicBezTo>
                <a:cubicBezTo>
                  <a:pt x="23" y="113"/>
                  <a:pt x="23" y="113"/>
                  <a:pt x="23" y="113"/>
                </a:cubicBezTo>
                <a:cubicBezTo>
                  <a:pt x="81" y="67"/>
                  <a:pt x="81" y="67"/>
                  <a:pt x="81" y="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974048" y="4550398"/>
            <a:ext cx="247009" cy="249248"/>
          </a:xfrm>
          <a:custGeom>
            <a:rect l="l" t="t" r="r" b="b"/>
            <a:pathLst>
              <a:path w="140" h="141">
                <a:moveTo>
                  <a:pt x="98" y="20"/>
                </a:moveTo>
                <a:cubicBezTo>
                  <a:pt x="116" y="2"/>
                  <a:pt x="116" y="2"/>
                  <a:pt x="116" y="2"/>
                </a:cubicBezTo>
                <a:cubicBezTo>
                  <a:pt x="118" y="0"/>
                  <a:pt x="120" y="0"/>
                  <a:pt x="121" y="2"/>
                </a:cubicBezTo>
                <a:cubicBezTo>
                  <a:pt x="121" y="2"/>
                  <a:pt x="122" y="3"/>
                  <a:pt x="122" y="3"/>
                </a:cubicBezTo>
                <a:cubicBezTo>
                  <a:pt x="122" y="3"/>
                  <a:pt x="122" y="3"/>
                  <a:pt x="122" y="3"/>
                </a:cubicBezTo>
                <a:cubicBezTo>
                  <a:pt x="122" y="3"/>
                  <a:pt x="122" y="3"/>
                  <a:pt x="122" y="3"/>
                </a:cubicBezTo>
                <a:cubicBezTo>
                  <a:pt x="125" y="16"/>
                  <a:pt x="125" y="16"/>
                  <a:pt x="125" y="16"/>
                </a:cubicBezTo>
                <a:cubicBezTo>
                  <a:pt x="138" y="19"/>
                  <a:pt x="138" y="19"/>
                  <a:pt x="138" y="19"/>
                </a:cubicBezTo>
                <a:cubicBezTo>
                  <a:pt x="138" y="19"/>
                  <a:pt x="138" y="19"/>
                  <a:pt x="138" y="19"/>
                </a:cubicBezTo>
                <a:cubicBezTo>
                  <a:pt x="138" y="19"/>
                  <a:pt x="138" y="19"/>
                  <a:pt x="138" y="19"/>
                </a:cubicBezTo>
                <a:cubicBezTo>
                  <a:pt x="138" y="19"/>
                  <a:pt x="139" y="19"/>
                  <a:pt x="139" y="20"/>
                </a:cubicBezTo>
                <a:cubicBezTo>
                  <a:pt x="140" y="21"/>
                  <a:pt x="140" y="23"/>
                  <a:pt x="139" y="25"/>
                </a:cubicBezTo>
                <a:cubicBezTo>
                  <a:pt x="121" y="43"/>
                  <a:pt x="121" y="43"/>
                  <a:pt x="121" y="43"/>
                </a:cubicBezTo>
                <a:cubicBezTo>
                  <a:pt x="120" y="43"/>
                  <a:pt x="119" y="44"/>
                  <a:pt x="118" y="43"/>
                </a:cubicBezTo>
                <a:cubicBezTo>
                  <a:pt x="108" y="41"/>
                  <a:pt x="108" y="41"/>
                  <a:pt x="108" y="41"/>
                </a:cubicBezTo>
                <a:cubicBezTo>
                  <a:pt x="103" y="46"/>
                  <a:pt x="103" y="46"/>
                  <a:pt x="103" y="46"/>
                </a:cubicBezTo>
                <a:cubicBezTo>
                  <a:pt x="108" y="53"/>
                  <a:pt x="112" y="62"/>
                  <a:pt x="112" y="72"/>
                </a:cubicBezTo>
                <a:cubicBezTo>
                  <a:pt x="112" y="84"/>
                  <a:pt x="107" y="95"/>
                  <a:pt x="99" y="102"/>
                </a:cubicBezTo>
                <a:cubicBezTo>
                  <a:pt x="99" y="102"/>
                  <a:pt x="99" y="102"/>
                  <a:pt x="99" y="102"/>
                </a:cubicBezTo>
                <a:cubicBezTo>
                  <a:pt x="91" y="110"/>
                  <a:pt x="81" y="115"/>
                  <a:pt x="69" y="115"/>
                </a:cubicBezTo>
                <a:cubicBezTo>
                  <a:pt x="57" y="115"/>
                  <a:pt x="46" y="110"/>
                  <a:pt x="39" y="102"/>
                </a:cubicBezTo>
                <a:cubicBezTo>
                  <a:pt x="31" y="95"/>
                  <a:pt x="26" y="84"/>
                  <a:pt x="26" y="72"/>
                </a:cubicBezTo>
                <a:cubicBezTo>
                  <a:pt x="26" y="60"/>
                  <a:pt x="31" y="50"/>
                  <a:pt x="39" y="42"/>
                </a:cubicBezTo>
                <a:cubicBezTo>
                  <a:pt x="46" y="34"/>
                  <a:pt x="57" y="29"/>
                  <a:pt x="69" y="29"/>
                </a:cubicBezTo>
                <a:cubicBezTo>
                  <a:pt x="79" y="29"/>
                  <a:pt x="88" y="33"/>
                  <a:pt x="95" y="38"/>
                </a:cubicBezTo>
                <a:cubicBezTo>
                  <a:pt x="100" y="33"/>
                  <a:pt x="100" y="33"/>
                  <a:pt x="100" y="33"/>
                </a:cubicBezTo>
                <a:cubicBezTo>
                  <a:pt x="98" y="23"/>
                  <a:pt x="98" y="23"/>
                  <a:pt x="98" y="23"/>
                </a:cubicBezTo>
                <a:cubicBezTo>
                  <a:pt x="97" y="22"/>
                  <a:pt x="98" y="21"/>
                  <a:pt x="98" y="20"/>
                </a:cubicBezTo>
                <a:close/>
                <a:moveTo>
                  <a:pt x="124" y="55"/>
                </a:moveTo>
                <a:cubicBezTo>
                  <a:pt x="124" y="55"/>
                  <a:pt x="124" y="55"/>
                  <a:pt x="124" y="55"/>
                </a:cubicBezTo>
                <a:cubicBezTo>
                  <a:pt x="124" y="52"/>
                  <a:pt x="125" y="49"/>
                  <a:pt x="128" y="48"/>
                </a:cubicBezTo>
                <a:cubicBezTo>
                  <a:pt x="131" y="47"/>
                  <a:pt x="134" y="49"/>
                  <a:pt x="135" y="52"/>
                </a:cubicBezTo>
                <a:cubicBezTo>
                  <a:pt x="136" y="55"/>
                  <a:pt x="137" y="58"/>
                  <a:pt x="137" y="62"/>
                </a:cubicBezTo>
                <a:cubicBezTo>
                  <a:pt x="138" y="65"/>
                  <a:pt x="138" y="69"/>
                  <a:pt x="138" y="72"/>
                </a:cubicBezTo>
                <a:cubicBezTo>
                  <a:pt x="138" y="91"/>
                  <a:pt x="130" y="108"/>
                  <a:pt x="118" y="121"/>
                </a:cubicBezTo>
                <a:cubicBezTo>
                  <a:pt x="105" y="133"/>
                  <a:pt x="88" y="141"/>
                  <a:pt x="69" y="141"/>
                </a:cubicBezTo>
                <a:cubicBezTo>
                  <a:pt x="50" y="141"/>
                  <a:pt x="33" y="133"/>
                  <a:pt x="20" y="121"/>
                </a:cubicBezTo>
                <a:cubicBezTo>
                  <a:pt x="8" y="108"/>
                  <a:pt x="0" y="91"/>
                  <a:pt x="0" y="72"/>
                </a:cubicBezTo>
                <a:cubicBezTo>
                  <a:pt x="0" y="53"/>
                  <a:pt x="8" y="36"/>
                  <a:pt x="20" y="23"/>
                </a:cubicBezTo>
                <a:cubicBezTo>
                  <a:pt x="33" y="11"/>
                  <a:pt x="50" y="3"/>
                  <a:pt x="69" y="3"/>
                </a:cubicBezTo>
                <a:cubicBezTo>
                  <a:pt x="72" y="3"/>
                  <a:pt x="76" y="3"/>
                  <a:pt x="79" y="4"/>
                </a:cubicBezTo>
                <a:cubicBezTo>
                  <a:pt x="82" y="4"/>
                  <a:pt x="86" y="5"/>
                  <a:pt x="89" y="6"/>
                </a:cubicBezTo>
                <a:cubicBezTo>
                  <a:pt x="92" y="7"/>
                  <a:pt x="93" y="10"/>
                  <a:pt x="93" y="13"/>
                </a:cubicBezTo>
                <a:cubicBezTo>
                  <a:pt x="92" y="16"/>
                  <a:pt x="89" y="17"/>
                  <a:pt x="86" y="16"/>
                </a:cubicBezTo>
                <a:cubicBezTo>
                  <a:pt x="83" y="16"/>
                  <a:pt x="80" y="15"/>
                  <a:pt x="77" y="15"/>
                </a:cubicBezTo>
                <a:cubicBezTo>
                  <a:pt x="75" y="14"/>
                  <a:pt x="72" y="14"/>
                  <a:pt x="69" y="14"/>
                </a:cubicBezTo>
                <a:cubicBezTo>
                  <a:pt x="53" y="14"/>
                  <a:pt x="38" y="21"/>
                  <a:pt x="28" y="31"/>
                </a:cubicBezTo>
                <a:cubicBezTo>
                  <a:pt x="17" y="42"/>
                  <a:pt x="11" y="56"/>
                  <a:pt x="11" y="72"/>
                </a:cubicBezTo>
                <a:cubicBezTo>
                  <a:pt x="11" y="88"/>
                  <a:pt x="17" y="103"/>
                  <a:pt x="28" y="113"/>
                </a:cubicBezTo>
                <a:cubicBezTo>
                  <a:pt x="38" y="124"/>
                  <a:pt x="53" y="130"/>
                  <a:pt x="69" y="130"/>
                </a:cubicBezTo>
                <a:cubicBezTo>
                  <a:pt x="85" y="130"/>
                  <a:pt x="99" y="124"/>
                  <a:pt x="110" y="113"/>
                </a:cubicBezTo>
                <a:cubicBezTo>
                  <a:pt x="120" y="103"/>
                  <a:pt x="127" y="88"/>
                  <a:pt x="127" y="72"/>
                </a:cubicBezTo>
                <a:cubicBezTo>
                  <a:pt x="127" y="69"/>
                  <a:pt x="127" y="66"/>
                  <a:pt x="126" y="64"/>
                </a:cubicBezTo>
                <a:cubicBezTo>
                  <a:pt x="126" y="61"/>
                  <a:pt x="125" y="58"/>
                  <a:pt x="124" y="55"/>
                </a:cubicBezTo>
                <a:close/>
                <a:moveTo>
                  <a:pt x="69" y="52"/>
                </a:moveTo>
                <a:cubicBezTo>
                  <a:pt x="69" y="52"/>
                  <a:pt x="69" y="52"/>
                  <a:pt x="69" y="52"/>
                </a:cubicBezTo>
                <a:cubicBezTo>
                  <a:pt x="72" y="52"/>
                  <a:pt x="76" y="53"/>
                  <a:pt x="78" y="55"/>
                </a:cubicBezTo>
                <a:cubicBezTo>
                  <a:pt x="90" y="43"/>
                  <a:pt x="90" y="43"/>
                  <a:pt x="90" y="43"/>
                </a:cubicBezTo>
                <a:cubicBezTo>
                  <a:pt x="84" y="38"/>
                  <a:pt x="77" y="36"/>
                  <a:pt x="69" y="36"/>
                </a:cubicBezTo>
                <a:cubicBezTo>
                  <a:pt x="59" y="36"/>
                  <a:pt x="50" y="40"/>
                  <a:pt x="43" y="46"/>
                </a:cubicBezTo>
                <a:cubicBezTo>
                  <a:pt x="43" y="46"/>
                  <a:pt x="43" y="46"/>
                  <a:pt x="43" y="46"/>
                </a:cubicBezTo>
                <a:cubicBezTo>
                  <a:pt x="43" y="46"/>
                  <a:pt x="43" y="46"/>
                  <a:pt x="43" y="46"/>
                </a:cubicBezTo>
                <a:cubicBezTo>
                  <a:pt x="37" y="53"/>
                  <a:pt x="33" y="62"/>
                  <a:pt x="33" y="72"/>
                </a:cubicBezTo>
                <a:cubicBezTo>
                  <a:pt x="33" y="82"/>
                  <a:pt x="37" y="91"/>
                  <a:pt x="43" y="98"/>
                </a:cubicBezTo>
                <a:cubicBezTo>
                  <a:pt x="50" y="104"/>
                  <a:pt x="59" y="108"/>
                  <a:pt x="69" y="108"/>
                </a:cubicBezTo>
                <a:cubicBezTo>
                  <a:pt x="79" y="108"/>
                  <a:pt x="88" y="104"/>
                  <a:pt x="94" y="98"/>
                </a:cubicBezTo>
                <a:cubicBezTo>
                  <a:pt x="95" y="98"/>
                  <a:pt x="95" y="98"/>
                  <a:pt x="95" y="98"/>
                </a:cubicBezTo>
                <a:cubicBezTo>
                  <a:pt x="101" y="91"/>
                  <a:pt x="105" y="82"/>
                  <a:pt x="105" y="72"/>
                </a:cubicBezTo>
                <a:cubicBezTo>
                  <a:pt x="105" y="64"/>
                  <a:pt x="103" y="57"/>
                  <a:pt x="98" y="51"/>
                </a:cubicBezTo>
                <a:cubicBezTo>
                  <a:pt x="86" y="62"/>
                  <a:pt x="86" y="62"/>
                  <a:pt x="86" y="62"/>
                </a:cubicBezTo>
                <a:cubicBezTo>
                  <a:pt x="88" y="65"/>
                  <a:pt x="89" y="69"/>
                  <a:pt x="89" y="72"/>
                </a:cubicBezTo>
                <a:cubicBezTo>
                  <a:pt x="89" y="77"/>
                  <a:pt x="86" y="82"/>
                  <a:pt x="83" y="86"/>
                </a:cubicBezTo>
                <a:cubicBezTo>
                  <a:pt x="83" y="86"/>
                  <a:pt x="83" y="86"/>
                  <a:pt x="83" y="86"/>
                </a:cubicBezTo>
                <a:cubicBezTo>
                  <a:pt x="79" y="90"/>
                  <a:pt x="74" y="92"/>
                  <a:pt x="69" y="92"/>
                </a:cubicBezTo>
                <a:cubicBezTo>
                  <a:pt x="63" y="92"/>
                  <a:pt x="59" y="90"/>
                  <a:pt x="55" y="86"/>
                </a:cubicBezTo>
                <a:cubicBezTo>
                  <a:pt x="55" y="86"/>
                  <a:pt x="55" y="86"/>
                  <a:pt x="55" y="86"/>
                </a:cubicBezTo>
                <a:cubicBezTo>
                  <a:pt x="51" y="82"/>
                  <a:pt x="49" y="78"/>
                  <a:pt x="49" y="72"/>
                </a:cubicBezTo>
                <a:cubicBezTo>
                  <a:pt x="49" y="67"/>
                  <a:pt x="51" y="62"/>
                  <a:pt x="55" y="58"/>
                </a:cubicBezTo>
                <a:cubicBezTo>
                  <a:pt x="55" y="58"/>
                  <a:pt x="55" y="58"/>
                  <a:pt x="55" y="58"/>
                </a:cubicBezTo>
                <a:cubicBezTo>
                  <a:pt x="59" y="55"/>
                  <a:pt x="63" y="52"/>
                  <a:pt x="69" y="52"/>
                </a:cubicBezTo>
                <a:close/>
                <a:moveTo>
                  <a:pt x="73" y="60"/>
                </a:moveTo>
                <a:cubicBezTo>
                  <a:pt x="73" y="60"/>
                  <a:pt x="73" y="60"/>
                  <a:pt x="73" y="60"/>
                </a:cubicBezTo>
                <a:cubicBezTo>
                  <a:pt x="72" y="59"/>
                  <a:pt x="71" y="59"/>
                  <a:pt x="69" y="59"/>
                </a:cubicBezTo>
                <a:cubicBezTo>
                  <a:pt x="65" y="59"/>
                  <a:pt x="62" y="60"/>
                  <a:pt x="60" y="63"/>
                </a:cubicBezTo>
                <a:cubicBezTo>
                  <a:pt x="60" y="63"/>
                  <a:pt x="60" y="63"/>
                  <a:pt x="60" y="63"/>
                </a:cubicBezTo>
                <a:cubicBezTo>
                  <a:pt x="57" y="65"/>
                  <a:pt x="56" y="68"/>
                  <a:pt x="56" y="72"/>
                </a:cubicBezTo>
                <a:cubicBezTo>
                  <a:pt x="56" y="76"/>
                  <a:pt x="57" y="79"/>
                  <a:pt x="60" y="81"/>
                </a:cubicBezTo>
                <a:cubicBezTo>
                  <a:pt x="62" y="84"/>
                  <a:pt x="65" y="85"/>
                  <a:pt x="69" y="85"/>
                </a:cubicBezTo>
                <a:cubicBezTo>
                  <a:pt x="73" y="85"/>
                  <a:pt x="76" y="84"/>
                  <a:pt x="78" y="81"/>
                </a:cubicBezTo>
                <a:cubicBezTo>
                  <a:pt x="78" y="81"/>
                  <a:pt x="78" y="81"/>
                  <a:pt x="78" y="81"/>
                </a:cubicBezTo>
                <a:cubicBezTo>
                  <a:pt x="81" y="79"/>
                  <a:pt x="82" y="76"/>
                  <a:pt x="82" y="72"/>
                </a:cubicBezTo>
                <a:cubicBezTo>
                  <a:pt x="82" y="70"/>
                  <a:pt x="82" y="69"/>
                  <a:pt x="81" y="68"/>
                </a:cubicBezTo>
                <a:cubicBezTo>
                  <a:pt x="73" y="76"/>
                  <a:pt x="73" y="76"/>
                  <a:pt x="73" y="76"/>
                </a:cubicBezTo>
                <a:cubicBezTo>
                  <a:pt x="71" y="78"/>
                  <a:pt x="67" y="78"/>
                  <a:pt x="65" y="76"/>
                </a:cubicBezTo>
                <a:cubicBezTo>
                  <a:pt x="63" y="74"/>
                  <a:pt x="63" y="70"/>
                  <a:pt x="65" y="68"/>
                </a:cubicBezTo>
                <a:cubicBezTo>
                  <a:pt x="73" y="60"/>
                  <a:pt x="73" y="60"/>
                  <a:pt x="73" y="60"/>
                </a:cubicBezTo>
                <a:close/>
                <a:moveTo>
                  <a:pt x="117" y="10"/>
                </a:moveTo>
                <a:cubicBezTo>
                  <a:pt x="117" y="10"/>
                  <a:pt x="117" y="10"/>
                  <a:pt x="117" y="10"/>
                </a:cubicBezTo>
                <a:cubicBezTo>
                  <a:pt x="104" y="23"/>
                  <a:pt x="104" y="23"/>
                  <a:pt x="104" y="23"/>
                </a:cubicBezTo>
                <a:cubicBezTo>
                  <a:pt x="106" y="30"/>
                  <a:pt x="106" y="30"/>
                  <a:pt x="106" y="30"/>
                </a:cubicBezTo>
                <a:cubicBezTo>
                  <a:pt x="119" y="17"/>
                  <a:pt x="119" y="17"/>
                  <a:pt x="119" y="17"/>
                </a:cubicBezTo>
                <a:cubicBezTo>
                  <a:pt x="117" y="10"/>
                  <a:pt x="117" y="10"/>
                  <a:pt x="117" y="10"/>
                </a:cubicBezTo>
                <a:close/>
                <a:moveTo>
                  <a:pt x="123" y="22"/>
                </a:moveTo>
                <a:cubicBezTo>
                  <a:pt x="123" y="22"/>
                  <a:pt x="123" y="22"/>
                  <a:pt x="123" y="22"/>
                </a:cubicBezTo>
                <a:cubicBezTo>
                  <a:pt x="111" y="35"/>
                  <a:pt x="111" y="35"/>
                  <a:pt x="111" y="35"/>
                </a:cubicBezTo>
                <a:cubicBezTo>
                  <a:pt x="118" y="37"/>
                  <a:pt x="118" y="37"/>
                  <a:pt x="118" y="37"/>
                </a:cubicBezTo>
                <a:cubicBezTo>
                  <a:pt x="131" y="24"/>
                  <a:pt x="131" y="24"/>
                  <a:pt x="131" y="24"/>
                </a:cubicBezTo>
                <a:cubicBezTo>
                  <a:pt x="123" y="22"/>
                  <a:pt x="123" y="22"/>
                  <a:pt x="123" y="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98583" y="1924029"/>
            <a:ext cx="997196" cy="99719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613390" y="1924029"/>
            <a:ext cx="3121017" cy="997196"/>
          </a:xfrm>
          <a:prstGeom prst="rect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974048" y="2298002"/>
            <a:ext cx="247009" cy="249248"/>
          </a:xfrm>
          <a:custGeom>
            <a:rect l="l" t="t" r="r" b="b"/>
            <a:pathLst>
              <a:path w="140" h="141">
                <a:moveTo>
                  <a:pt x="98" y="20"/>
                </a:moveTo>
                <a:cubicBezTo>
                  <a:pt x="116" y="2"/>
                  <a:pt x="116" y="2"/>
                  <a:pt x="116" y="2"/>
                </a:cubicBezTo>
                <a:cubicBezTo>
                  <a:pt x="118" y="0"/>
                  <a:pt x="120" y="0"/>
                  <a:pt x="121" y="2"/>
                </a:cubicBezTo>
                <a:cubicBezTo>
                  <a:pt x="121" y="2"/>
                  <a:pt x="122" y="3"/>
                  <a:pt x="122" y="3"/>
                </a:cubicBezTo>
                <a:cubicBezTo>
                  <a:pt x="122" y="3"/>
                  <a:pt x="122" y="3"/>
                  <a:pt x="122" y="3"/>
                </a:cubicBezTo>
                <a:cubicBezTo>
                  <a:pt x="122" y="3"/>
                  <a:pt x="122" y="3"/>
                  <a:pt x="122" y="3"/>
                </a:cubicBezTo>
                <a:cubicBezTo>
                  <a:pt x="125" y="16"/>
                  <a:pt x="125" y="16"/>
                  <a:pt x="125" y="16"/>
                </a:cubicBezTo>
                <a:cubicBezTo>
                  <a:pt x="138" y="19"/>
                  <a:pt x="138" y="19"/>
                  <a:pt x="138" y="19"/>
                </a:cubicBezTo>
                <a:cubicBezTo>
                  <a:pt x="138" y="19"/>
                  <a:pt x="138" y="19"/>
                  <a:pt x="138" y="19"/>
                </a:cubicBezTo>
                <a:cubicBezTo>
                  <a:pt x="138" y="19"/>
                  <a:pt x="138" y="19"/>
                  <a:pt x="138" y="19"/>
                </a:cubicBezTo>
                <a:cubicBezTo>
                  <a:pt x="138" y="19"/>
                  <a:pt x="139" y="19"/>
                  <a:pt x="139" y="20"/>
                </a:cubicBezTo>
                <a:cubicBezTo>
                  <a:pt x="140" y="21"/>
                  <a:pt x="140" y="23"/>
                  <a:pt x="139" y="25"/>
                </a:cubicBezTo>
                <a:cubicBezTo>
                  <a:pt x="121" y="43"/>
                  <a:pt x="121" y="43"/>
                  <a:pt x="121" y="43"/>
                </a:cubicBezTo>
                <a:cubicBezTo>
                  <a:pt x="120" y="43"/>
                  <a:pt x="119" y="44"/>
                  <a:pt x="118" y="43"/>
                </a:cubicBezTo>
                <a:cubicBezTo>
                  <a:pt x="108" y="41"/>
                  <a:pt x="108" y="41"/>
                  <a:pt x="108" y="41"/>
                </a:cubicBezTo>
                <a:cubicBezTo>
                  <a:pt x="103" y="46"/>
                  <a:pt x="103" y="46"/>
                  <a:pt x="103" y="46"/>
                </a:cubicBezTo>
                <a:cubicBezTo>
                  <a:pt x="108" y="53"/>
                  <a:pt x="112" y="62"/>
                  <a:pt x="112" y="72"/>
                </a:cubicBezTo>
                <a:cubicBezTo>
                  <a:pt x="112" y="84"/>
                  <a:pt x="107" y="95"/>
                  <a:pt x="99" y="102"/>
                </a:cubicBezTo>
                <a:cubicBezTo>
                  <a:pt x="99" y="102"/>
                  <a:pt x="99" y="102"/>
                  <a:pt x="99" y="102"/>
                </a:cubicBezTo>
                <a:cubicBezTo>
                  <a:pt x="91" y="110"/>
                  <a:pt x="81" y="115"/>
                  <a:pt x="69" y="115"/>
                </a:cubicBezTo>
                <a:cubicBezTo>
                  <a:pt x="57" y="115"/>
                  <a:pt x="46" y="110"/>
                  <a:pt x="39" y="102"/>
                </a:cubicBezTo>
                <a:cubicBezTo>
                  <a:pt x="31" y="95"/>
                  <a:pt x="26" y="84"/>
                  <a:pt x="26" y="72"/>
                </a:cubicBezTo>
                <a:cubicBezTo>
                  <a:pt x="26" y="60"/>
                  <a:pt x="31" y="50"/>
                  <a:pt x="39" y="42"/>
                </a:cubicBezTo>
                <a:cubicBezTo>
                  <a:pt x="46" y="34"/>
                  <a:pt x="57" y="29"/>
                  <a:pt x="69" y="29"/>
                </a:cubicBezTo>
                <a:cubicBezTo>
                  <a:pt x="79" y="29"/>
                  <a:pt x="88" y="33"/>
                  <a:pt x="95" y="38"/>
                </a:cubicBezTo>
                <a:cubicBezTo>
                  <a:pt x="100" y="33"/>
                  <a:pt x="100" y="33"/>
                  <a:pt x="100" y="33"/>
                </a:cubicBezTo>
                <a:cubicBezTo>
                  <a:pt x="98" y="23"/>
                  <a:pt x="98" y="23"/>
                  <a:pt x="98" y="23"/>
                </a:cubicBezTo>
                <a:cubicBezTo>
                  <a:pt x="97" y="22"/>
                  <a:pt x="98" y="21"/>
                  <a:pt x="98" y="20"/>
                </a:cubicBezTo>
                <a:close/>
                <a:moveTo>
                  <a:pt x="124" y="55"/>
                </a:moveTo>
                <a:cubicBezTo>
                  <a:pt x="124" y="55"/>
                  <a:pt x="124" y="55"/>
                  <a:pt x="124" y="55"/>
                </a:cubicBezTo>
                <a:cubicBezTo>
                  <a:pt x="124" y="52"/>
                  <a:pt x="125" y="49"/>
                  <a:pt x="128" y="48"/>
                </a:cubicBezTo>
                <a:cubicBezTo>
                  <a:pt x="131" y="47"/>
                  <a:pt x="134" y="49"/>
                  <a:pt x="135" y="52"/>
                </a:cubicBezTo>
                <a:cubicBezTo>
                  <a:pt x="136" y="55"/>
                  <a:pt x="137" y="58"/>
                  <a:pt x="137" y="62"/>
                </a:cubicBezTo>
                <a:cubicBezTo>
                  <a:pt x="138" y="65"/>
                  <a:pt x="138" y="69"/>
                  <a:pt x="138" y="72"/>
                </a:cubicBezTo>
                <a:cubicBezTo>
                  <a:pt x="138" y="91"/>
                  <a:pt x="130" y="108"/>
                  <a:pt x="118" y="121"/>
                </a:cubicBezTo>
                <a:cubicBezTo>
                  <a:pt x="105" y="133"/>
                  <a:pt x="88" y="141"/>
                  <a:pt x="69" y="141"/>
                </a:cubicBezTo>
                <a:cubicBezTo>
                  <a:pt x="50" y="141"/>
                  <a:pt x="33" y="133"/>
                  <a:pt x="20" y="121"/>
                </a:cubicBezTo>
                <a:cubicBezTo>
                  <a:pt x="8" y="108"/>
                  <a:pt x="0" y="91"/>
                  <a:pt x="0" y="72"/>
                </a:cubicBezTo>
                <a:cubicBezTo>
                  <a:pt x="0" y="53"/>
                  <a:pt x="8" y="36"/>
                  <a:pt x="20" y="23"/>
                </a:cubicBezTo>
                <a:cubicBezTo>
                  <a:pt x="33" y="11"/>
                  <a:pt x="50" y="3"/>
                  <a:pt x="69" y="3"/>
                </a:cubicBezTo>
                <a:cubicBezTo>
                  <a:pt x="72" y="3"/>
                  <a:pt x="76" y="3"/>
                  <a:pt x="79" y="4"/>
                </a:cubicBezTo>
                <a:cubicBezTo>
                  <a:pt x="82" y="4"/>
                  <a:pt x="86" y="5"/>
                  <a:pt x="89" y="6"/>
                </a:cubicBezTo>
                <a:cubicBezTo>
                  <a:pt x="92" y="7"/>
                  <a:pt x="93" y="10"/>
                  <a:pt x="93" y="13"/>
                </a:cubicBezTo>
                <a:cubicBezTo>
                  <a:pt x="92" y="16"/>
                  <a:pt x="89" y="17"/>
                  <a:pt x="86" y="16"/>
                </a:cubicBezTo>
                <a:cubicBezTo>
                  <a:pt x="83" y="16"/>
                  <a:pt x="80" y="15"/>
                  <a:pt x="77" y="15"/>
                </a:cubicBezTo>
                <a:cubicBezTo>
                  <a:pt x="75" y="14"/>
                  <a:pt x="72" y="14"/>
                  <a:pt x="69" y="14"/>
                </a:cubicBezTo>
                <a:cubicBezTo>
                  <a:pt x="53" y="14"/>
                  <a:pt x="38" y="21"/>
                  <a:pt x="28" y="31"/>
                </a:cubicBezTo>
                <a:cubicBezTo>
                  <a:pt x="17" y="42"/>
                  <a:pt x="11" y="56"/>
                  <a:pt x="11" y="72"/>
                </a:cubicBezTo>
                <a:cubicBezTo>
                  <a:pt x="11" y="88"/>
                  <a:pt x="17" y="103"/>
                  <a:pt x="28" y="113"/>
                </a:cubicBezTo>
                <a:cubicBezTo>
                  <a:pt x="38" y="124"/>
                  <a:pt x="53" y="130"/>
                  <a:pt x="69" y="130"/>
                </a:cubicBezTo>
                <a:cubicBezTo>
                  <a:pt x="85" y="130"/>
                  <a:pt x="99" y="124"/>
                  <a:pt x="110" y="113"/>
                </a:cubicBezTo>
                <a:cubicBezTo>
                  <a:pt x="120" y="103"/>
                  <a:pt x="127" y="88"/>
                  <a:pt x="127" y="72"/>
                </a:cubicBezTo>
                <a:cubicBezTo>
                  <a:pt x="127" y="69"/>
                  <a:pt x="127" y="66"/>
                  <a:pt x="126" y="64"/>
                </a:cubicBezTo>
                <a:cubicBezTo>
                  <a:pt x="126" y="61"/>
                  <a:pt x="125" y="58"/>
                  <a:pt x="124" y="55"/>
                </a:cubicBezTo>
                <a:close/>
                <a:moveTo>
                  <a:pt x="69" y="52"/>
                </a:moveTo>
                <a:cubicBezTo>
                  <a:pt x="69" y="52"/>
                  <a:pt x="69" y="52"/>
                  <a:pt x="69" y="52"/>
                </a:cubicBezTo>
                <a:cubicBezTo>
                  <a:pt x="72" y="52"/>
                  <a:pt x="76" y="53"/>
                  <a:pt x="78" y="55"/>
                </a:cubicBezTo>
                <a:cubicBezTo>
                  <a:pt x="90" y="43"/>
                  <a:pt x="90" y="43"/>
                  <a:pt x="90" y="43"/>
                </a:cubicBezTo>
                <a:cubicBezTo>
                  <a:pt x="84" y="38"/>
                  <a:pt x="77" y="36"/>
                  <a:pt x="69" y="36"/>
                </a:cubicBezTo>
                <a:cubicBezTo>
                  <a:pt x="59" y="36"/>
                  <a:pt x="50" y="40"/>
                  <a:pt x="43" y="46"/>
                </a:cubicBezTo>
                <a:cubicBezTo>
                  <a:pt x="43" y="46"/>
                  <a:pt x="43" y="46"/>
                  <a:pt x="43" y="46"/>
                </a:cubicBezTo>
                <a:cubicBezTo>
                  <a:pt x="43" y="46"/>
                  <a:pt x="43" y="46"/>
                  <a:pt x="43" y="46"/>
                </a:cubicBezTo>
                <a:cubicBezTo>
                  <a:pt x="37" y="53"/>
                  <a:pt x="33" y="62"/>
                  <a:pt x="33" y="72"/>
                </a:cubicBezTo>
                <a:cubicBezTo>
                  <a:pt x="33" y="82"/>
                  <a:pt x="37" y="91"/>
                  <a:pt x="43" y="98"/>
                </a:cubicBezTo>
                <a:cubicBezTo>
                  <a:pt x="50" y="104"/>
                  <a:pt x="59" y="108"/>
                  <a:pt x="69" y="108"/>
                </a:cubicBezTo>
                <a:cubicBezTo>
                  <a:pt x="79" y="108"/>
                  <a:pt x="88" y="104"/>
                  <a:pt x="94" y="98"/>
                </a:cubicBezTo>
                <a:cubicBezTo>
                  <a:pt x="95" y="98"/>
                  <a:pt x="95" y="98"/>
                  <a:pt x="95" y="98"/>
                </a:cubicBezTo>
                <a:cubicBezTo>
                  <a:pt x="101" y="91"/>
                  <a:pt x="105" y="82"/>
                  <a:pt x="105" y="72"/>
                </a:cubicBezTo>
                <a:cubicBezTo>
                  <a:pt x="105" y="64"/>
                  <a:pt x="103" y="57"/>
                  <a:pt x="98" y="51"/>
                </a:cubicBezTo>
                <a:cubicBezTo>
                  <a:pt x="86" y="62"/>
                  <a:pt x="86" y="62"/>
                  <a:pt x="86" y="62"/>
                </a:cubicBezTo>
                <a:cubicBezTo>
                  <a:pt x="88" y="65"/>
                  <a:pt x="89" y="69"/>
                  <a:pt x="89" y="72"/>
                </a:cubicBezTo>
                <a:cubicBezTo>
                  <a:pt x="89" y="77"/>
                  <a:pt x="86" y="82"/>
                  <a:pt x="83" y="86"/>
                </a:cubicBezTo>
                <a:cubicBezTo>
                  <a:pt x="83" y="86"/>
                  <a:pt x="83" y="86"/>
                  <a:pt x="83" y="86"/>
                </a:cubicBezTo>
                <a:cubicBezTo>
                  <a:pt x="79" y="90"/>
                  <a:pt x="74" y="92"/>
                  <a:pt x="69" y="92"/>
                </a:cubicBezTo>
                <a:cubicBezTo>
                  <a:pt x="63" y="92"/>
                  <a:pt x="59" y="90"/>
                  <a:pt x="55" y="86"/>
                </a:cubicBezTo>
                <a:cubicBezTo>
                  <a:pt x="55" y="86"/>
                  <a:pt x="55" y="86"/>
                  <a:pt x="55" y="86"/>
                </a:cubicBezTo>
                <a:cubicBezTo>
                  <a:pt x="51" y="82"/>
                  <a:pt x="49" y="78"/>
                  <a:pt x="49" y="72"/>
                </a:cubicBezTo>
                <a:cubicBezTo>
                  <a:pt x="49" y="67"/>
                  <a:pt x="51" y="62"/>
                  <a:pt x="55" y="58"/>
                </a:cubicBezTo>
                <a:cubicBezTo>
                  <a:pt x="55" y="58"/>
                  <a:pt x="55" y="58"/>
                  <a:pt x="55" y="58"/>
                </a:cubicBezTo>
                <a:cubicBezTo>
                  <a:pt x="59" y="55"/>
                  <a:pt x="63" y="52"/>
                  <a:pt x="69" y="52"/>
                </a:cubicBezTo>
                <a:close/>
                <a:moveTo>
                  <a:pt x="73" y="60"/>
                </a:moveTo>
                <a:cubicBezTo>
                  <a:pt x="73" y="60"/>
                  <a:pt x="73" y="60"/>
                  <a:pt x="73" y="60"/>
                </a:cubicBezTo>
                <a:cubicBezTo>
                  <a:pt x="72" y="59"/>
                  <a:pt x="71" y="59"/>
                  <a:pt x="69" y="59"/>
                </a:cubicBezTo>
                <a:cubicBezTo>
                  <a:pt x="65" y="59"/>
                  <a:pt x="62" y="60"/>
                  <a:pt x="60" y="63"/>
                </a:cubicBezTo>
                <a:cubicBezTo>
                  <a:pt x="60" y="63"/>
                  <a:pt x="60" y="63"/>
                  <a:pt x="60" y="63"/>
                </a:cubicBezTo>
                <a:cubicBezTo>
                  <a:pt x="57" y="65"/>
                  <a:pt x="56" y="68"/>
                  <a:pt x="56" y="72"/>
                </a:cubicBezTo>
                <a:cubicBezTo>
                  <a:pt x="56" y="76"/>
                  <a:pt x="57" y="79"/>
                  <a:pt x="60" y="81"/>
                </a:cubicBezTo>
                <a:cubicBezTo>
                  <a:pt x="62" y="84"/>
                  <a:pt x="65" y="85"/>
                  <a:pt x="69" y="85"/>
                </a:cubicBezTo>
                <a:cubicBezTo>
                  <a:pt x="73" y="85"/>
                  <a:pt x="76" y="84"/>
                  <a:pt x="78" y="81"/>
                </a:cubicBezTo>
                <a:cubicBezTo>
                  <a:pt x="78" y="81"/>
                  <a:pt x="78" y="81"/>
                  <a:pt x="78" y="81"/>
                </a:cubicBezTo>
                <a:cubicBezTo>
                  <a:pt x="81" y="79"/>
                  <a:pt x="82" y="76"/>
                  <a:pt x="82" y="72"/>
                </a:cubicBezTo>
                <a:cubicBezTo>
                  <a:pt x="82" y="70"/>
                  <a:pt x="82" y="69"/>
                  <a:pt x="81" y="68"/>
                </a:cubicBezTo>
                <a:cubicBezTo>
                  <a:pt x="73" y="76"/>
                  <a:pt x="73" y="76"/>
                  <a:pt x="73" y="76"/>
                </a:cubicBezTo>
                <a:cubicBezTo>
                  <a:pt x="71" y="78"/>
                  <a:pt x="67" y="78"/>
                  <a:pt x="65" y="76"/>
                </a:cubicBezTo>
                <a:cubicBezTo>
                  <a:pt x="63" y="74"/>
                  <a:pt x="63" y="70"/>
                  <a:pt x="65" y="68"/>
                </a:cubicBezTo>
                <a:cubicBezTo>
                  <a:pt x="73" y="60"/>
                  <a:pt x="73" y="60"/>
                  <a:pt x="73" y="60"/>
                </a:cubicBezTo>
                <a:close/>
                <a:moveTo>
                  <a:pt x="117" y="10"/>
                </a:moveTo>
                <a:cubicBezTo>
                  <a:pt x="117" y="10"/>
                  <a:pt x="117" y="10"/>
                  <a:pt x="117" y="10"/>
                </a:cubicBezTo>
                <a:cubicBezTo>
                  <a:pt x="104" y="23"/>
                  <a:pt x="104" y="23"/>
                  <a:pt x="104" y="23"/>
                </a:cubicBezTo>
                <a:cubicBezTo>
                  <a:pt x="106" y="30"/>
                  <a:pt x="106" y="30"/>
                  <a:pt x="106" y="30"/>
                </a:cubicBezTo>
                <a:cubicBezTo>
                  <a:pt x="119" y="17"/>
                  <a:pt x="119" y="17"/>
                  <a:pt x="119" y="17"/>
                </a:cubicBezTo>
                <a:cubicBezTo>
                  <a:pt x="117" y="10"/>
                  <a:pt x="117" y="10"/>
                  <a:pt x="117" y="10"/>
                </a:cubicBezTo>
                <a:close/>
                <a:moveTo>
                  <a:pt x="123" y="22"/>
                </a:moveTo>
                <a:cubicBezTo>
                  <a:pt x="123" y="22"/>
                  <a:pt x="123" y="22"/>
                  <a:pt x="123" y="22"/>
                </a:cubicBezTo>
                <a:cubicBezTo>
                  <a:pt x="111" y="35"/>
                  <a:pt x="111" y="35"/>
                  <a:pt x="111" y="35"/>
                </a:cubicBezTo>
                <a:cubicBezTo>
                  <a:pt x="118" y="37"/>
                  <a:pt x="118" y="37"/>
                  <a:pt x="118" y="37"/>
                </a:cubicBezTo>
                <a:cubicBezTo>
                  <a:pt x="131" y="24"/>
                  <a:pt x="131" y="24"/>
                  <a:pt x="131" y="24"/>
                </a:cubicBezTo>
                <a:cubicBezTo>
                  <a:pt x="123" y="22"/>
                  <a:pt x="123" y="22"/>
                  <a:pt x="123" y="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719601" y="1984122"/>
            <a:ext cx="2870545" cy="87700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医院挂号、就诊、检查、治疗等流程及注意事项。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2719601" y="3102322"/>
            <a:ext cx="2870545" cy="87700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医疗纠纷的处理及医疗事故的预防。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2719601" y="4236516"/>
            <a:ext cx="2870545" cy="87700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医疗服务质量评估与持续改进的方法与措施。</a:t>
            </a:r>
            <a:endParaRPr lang="en-US" sz="1100"/>
          </a:p>
        </p:txBody>
      </p: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t="13953" b="13953"/>
          <a:stretch>
            <a:fillRect/>
          </a:stretch>
        </p:blipFill>
        <p:spPr>
          <a:xfrm>
            <a:off x="6123197" y="1950902"/>
            <a:ext cx="4470220" cy="3222717"/>
          </a:xfrm>
          <a:prstGeom prst="rect">
            <a:avLst/>
          </a:prstGeom>
        </p:spPr>
      </p:pic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医疗服务流程与质量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医疗伦理与法规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2605" y="2972012"/>
            <a:ext cx="2353053" cy="1956378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尊重患者的自主权、不伤害、有利和公正，是医疗伦理的核心原则。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1462164"/>
            <a:ext cx="2382848" cy="1991137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医务人员应遵循医德规范，以患者为中心，全心全意为患者服务。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4394429"/>
            <a:ext cx="2382848" cy="196256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医务人员应向患者充分告知病情、治疗方案及风险，尊重患者的知情同意权。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38438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9304" r="19304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3239789" y="3141586"/>
            <a:ext cx="1463040" cy="14630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612771" y="4122895"/>
            <a:ext cx="702092" cy="21236"/>
          </a:xfrm>
          <a:custGeom>
            <a:rect l="l" t="t" r="r" b="b"/>
            <a:pathLst>
              <a:path w="76" h="2">
                <a:moveTo>
                  <a:pt x="2" y="2"/>
                </a:moveTo>
                <a:cubicBezTo>
                  <a:pt x="1" y="2"/>
                  <a:pt x="0" y="2"/>
                  <a:pt x="0" y="1"/>
                </a:cubicBezTo>
                <a:cubicBezTo>
                  <a:pt x="0" y="0"/>
                  <a:pt x="1" y="0"/>
                  <a:pt x="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5" y="0"/>
                  <a:pt x="76" y="0"/>
                  <a:pt x="76" y="1"/>
                </a:cubicBezTo>
                <a:cubicBezTo>
                  <a:pt x="76" y="2"/>
                  <a:pt x="75" y="2"/>
                  <a:pt x="75" y="2"/>
                </a:cubicBezTo>
                <a:lnTo>
                  <a:pt x="2" y="2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702447" y="3690774"/>
            <a:ext cx="101383" cy="372745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850662" y="3559447"/>
            <a:ext cx="101383" cy="504071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998877" y="3720392"/>
            <a:ext cx="101383" cy="343126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47092" y="3830623"/>
            <a:ext cx="101383" cy="233035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364596" y="1565888"/>
            <a:ext cx="575749" cy="390208"/>
          </a:xfrm>
          <a:custGeom>
            <a:rect l="l" t="t" r="r" b="b"/>
            <a:pathLst>
              <a:path w="56" h="35">
                <a:moveTo>
                  <a:pt x="52" y="0"/>
                </a:moveTo>
                <a:cubicBezTo>
                  <a:pt x="4" y="0"/>
                  <a:pt x="4" y="0"/>
                  <a:pt x="4" y="0"/>
                </a:cubicBezTo>
                <a:cubicBezTo>
                  <a:pt x="2" y="0"/>
                  <a:pt x="0" y="2"/>
                  <a:pt x="0" y="4"/>
                </a:cubicBezTo>
                <a:cubicBezTo>
                  <a:pt x="0" y="31"/>
                  <a:pt x="0" y="31"/>
                  <a:pt x="0" y="31"/>
                </a:cubicBezTo>
                <a:cubicBezTo>
                  <a:pt x="0" y="33"/>
                  <a:pt x="2" y="35"/>
                  <a:pt x="4" y="35"/>
                </a:cubicBezTo>
                <a:cubicBezTo>
                  <a:pt x="52" y="35"/>
                  <a:pt x="52" y="35"/>
                  <a:pt x="52" y="35"/>
                </a:cubicBezTo>
                <a:cubicBezTo>
                  <a:pt x="54" y="35"/>
                  <a:pt x="56" y="33"/>
                  <a:pt x="56" y="31"/>
                </a:cubicBezTo>
                <a:cubicBezTo>
                  <a:pt x="56" y="4"/>
                  <a:pt x="56" y="4"/>
                  <a:pt x="56" y="4"/>
                </a:cubicBezTo>
                <a:cubicBezTo>
                  <a:pt x="56" y="2"/>
                  <a:pt x="54" y="0"/>
                  <a:pt x="52" y="0"/>
                </a:cubicBezTo>
                <a:close/>
                <a:moveTo>
                  <a:pt x="49" y="27"/>
                </a:moveTo>
                <a:cubicBezTo>
                  <a:pt x="49" y="29"/>
                  <a:pt x="48" y="30"/>
                  <a:pt x="46" y="30"/>
                </a:cubicBezTo>
                <a:cubicBezTo>
                  <a:pt x="9" y="30"/>
                  <a:pt x="9" y="30"/>
                  <a:pt x="9" y="30"/>
                </a:cubicBezTo>
                <a:cubicBezTo>
                  <a:pt x="7" y="30"/>
                  <a:pt x="6" y="29"/>
                  <a:pt x="6" y="27"/>
                </a:cubicBezTo>
                <a:cubicBezTo>
                  <a:pt x="6" y="8"/>
                  <a:pt x="6" y="8"/>
                  <a:pt x="6" y="8"/>
                </a:cubicBezTo>
                <a:cubicBezTo>
                  <a:pt x="6" y="6"/>
                  <a:pt x="7" y="5"/>
                  <a:pt x="9" y="5"/>
                </a:cubicBezTo>
                <a:cubicBezTo>
                  <a:pt x="46" y="5"/>
                  <a:pt x="46" y="5"/>
                  <a:pt x="46" y="5"/>
                </a:cubicBezTo>
                <a:cubicBezTo>
                  <a:pt x="48" y="5"/>
                  <a:pt x="49" y="6"/>
                  <a:pt x="49" y="8"/>
                </a:cubicBezTo>
                <a:lnTo>
                  <a:pt x="49" y="2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273763" y="1974818"/>
            <a:ext cx="748924" cy="211520"/>
          </a:xfrm>
          <a:custGeom>
            <a:rect l="l" t="t" r="r" b="b"/>
            <a:pathLst>
              <a:path w="73" h="19">
                <a:moveTo>
                  <a:pt x="67" y="3"/>
                </a:moveTo>
                <a:cubicBezTo>
                  <a:pt x="66" y="1"/>
                  <a:pt x="65" y="0"/>
                  <a:pt x="63" y="0"/>
                </a:cubicBezTo>
                <a:cubicBezTo>
                  <a:pt x="10" y="0"/>
                  <a:pt x="10" y="0"/>
                  <a:pt x="10" y="0"/>
                </a:cubicBezTo>
                <a:cubicBezTo>
                  <a:pt x="8" y="0"/>
                  <a:pt x="7" y="2"/>
                  <a:pt x="7" y="3"/>
                </a:cubicBezTo>
                <a:cubicBezTo>
                  <a:pt x="1" y="13"/>
                  <a:pt x="1" y="13"/>
                  <a:pt x="1" y="13"/>
                </a:cubicBezTo>
                <a:cubicBezTo>
                  <a:pt x="73" y="13"/>
                  <a:pt x="73" y="13"/>
                  <a:pt x="73" y="13"/>
                </a:cubicBezTo>
                <a:lnTo>
                  <a:pt x="67" y="3"/>
                </a:lnTo>
                <a:close/>
                <a:moveTo>
                  <a:pt x="25" y="12"/>
                </a:moveTo>
                <a:cubicBezTo>
                  <a:pt x="27" y="9"/>
                  <a:pt x="27" y="9"/>
                  <a:pt x="27" y="9"/>
                </a:cubicBezTo>
                <a:cubicBezTo>
                  <a:pt x="47" y="9"/>
                  <a:pt x="47" y="9"/>
                  <a:pt x="47" y="9"/>
                </a:cubicBezTo>
                <a:cubicBezTo>
                  <a:pt x="48" y="12"/>
                  <a:pt x="48" y="12"/>
                  <a:pt x="48" y="12"/>
                </a:cubicBezTo>
                <a:lnTo>
                  <a:pt x="25" y="12"/>
                </a:lnTo>
                <a:close/>
                <a:moveTo>
                  <a:pt x="62" y="7"/>
                </a:moveTo>
                <a:cubicBezTo>
                  <a:pt x="12" y="7"/>
                  <a:pt x="12" y="7"/>
                  <a:pt x="12" y="7"/>
                </a:cubicBezTo>
                <a:cubicBezTo>
                  <a:pt x="9" y="7"/>
                  <a:pt x="9" y="6"/>
                  <a:pt x="9" y="6"/>
                </a:cubicBezTo>
                <a:cubicBezTo>
                  <a:pt x="10" y="3"/>
                  <a:pt x="10" y="3"/>
                  <a:pt x="10" y="3"/>
                </a:cubicBezTo>
                <a:cubicBezTo>
                  <a:pt x="11" y="3"/>
                  <a:pt x="11" y="2"/>
                  <a:pt x="13" y="2"/>
                </a:cubicBezTo>
                <a:cubicBezTo>
                  <a:pt x="61" y="2"/>
                  <a:pt x="61" y="2"/>
                  <a:pt x="61" y="2"/>
                </a:cubicBezTo>
                <a:cubicBezTo>
                  <a:pt x="62" y="2"/>
                  <a:pt x="63" y="3"/>
                  <a:pt x="63" y="3"/>
                </a:cubicBezTo>
                <a:cubicBezTo>
                  <a:pt x="65" y="6"/>
                  <a:pt x="65" y="6"/>
                  <a:pt x="65" y="6"/>
                </a:cubicBezTo>
                <a:cubicBezTo>
                  <a:pt x="65" y="6"/>
                  <a:pt x="65" y="7"/>
                  <a:pt x="62" y="7"/>
                </a:cubicBezTo>
                <a:close/>
                <a:moveTo>
                  <a:pt x="0" y="15"/>
                </a:moveTo>
                <a:cubicBezTo>
                  <a:pt x="0" y="16"/>
                  <a:pt x="2" y="17"/>
                  <a:pt x="3" y="19"/>
                </a:cubicBezTo>
                <a:cubicBezTo>
                  <a:pt x="70" y="19"/>
                  <a:pt x="70" y="19"/>
                  <a:pt x="70" y="19"/>
                </a:cubicBezTo>
                <a:cubicBezTo>
                  <a:pt x="72" y="17"/>
                  <a:pt x="73" y="16"/>
                  <a:pt x="73" y="15"/>
                </a:cubicBezTo>
                <a:lnTo>
                  <a:pt x="0" y="1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24196" y="1127033"/>
            <a:ext cx="1463040" cy="146304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364596" y="1565888"/>
            <a:ext cx="575749" cy="390208"/>
          </a:xfrm>
          <a:custGeom>
            <a:rect l="l" t="t" r="r" b="b"/>
            <a:pathLst>
              <a:path w="56" h="35">
                <a:moveTo>
                  <a:pt x="52" y="0"/>
                </a:moveTo>
                <a:cubicBezTo>
                  <a:pt x="4" y="0"/>
                  <a:pt x="4" y="0"/>
                  <a:pt x="4" y="0"/>
                </a:cubicBezTo>
                <a:cubicBezTo>
                  <a:pt x="2" y="0"/>
                  <a:pt x="0" y="2"/>
                  <a:pt x="0" y="4"/>
                </a:cubicBezTo>
                <a:cubicBezTo>
                  <a:pt x="0" y="31"/>
                  <a:pt x="0" y="31"/>
                  <a:pt x="0" y="31"/>
                </a:cubicBezTo>
                <a:cubicBezTo>
                  <a:pt x="0" y="33"/>
                  <a:pt x="2" y="35"/>
                  <a:pt x="4" y="35"/>
                </a:cubicBezTo>
                <a:cubicBezTo>
                  <a:pt x="52" y="35"/>
                  <a:pt x="52" y="35"/>
                  <a:pt x="52" y="35"/>
                </a:cubicBezTo>
                <a:cubicBezTo>
                  <a:pt x="54" y="35"/>
                  <a:pt x="56" y="33"/>
                  <a:pt x="56" y="31"/>
                </a:cubicBezTo>
                <a:cubicBezTo>
                  <a:pt x="56" y="4"/>
                  <a:pt x="56" y="4"/>
                  <a:pt x="56" y="4"/>
                </a:cubicBezTo>
                <a:cubicBezTo>
                  <a:pt x="56" y="2"/>
                  <a:pt x="54" y="0"/>
                  <a:pt x="52" y="0"/>
                </a:cubicBezTo>
                <a:close/>
                <a:moveTo>
                  <a:pt x="49" y="27"/>
                </a:moveTo>
                <a:cubicBezTo>
                  <a:pt x="49" y="29"/>
                  <a:pt x="48" y="30"/>
                  <a:pt x="46" y="30"/>
                </a:cubicBezTo>
                <a:cubicBezTo>
                  <a:pt x="9" y="30"/>
                  <a:pt x="9" y="30"/>
                  <a:pt x="9" y="30"/>
                </a:cubicBezTo>
                <a:cubicBezTo>
                  <a:pt x="7" y="30"/>
                  <a:pt x="6" y="29"/>
                  <a:pt x="6" y="27"/>
                </a:cubicBezTo>
                <a:cubicBezTo>
                  <a:pt x="6" y="8"/>
                  <a:pt x="6" y="8"/>
                  <a:pt x="6" y="8"/>
                </a:cubicBezTo>
                <a:cubicBezTo>
                  <a:pt x="6" y="6"/>
                  <a:pt x="7" y="5"/>
                  <a:pt x="9" y="5"/>
                </a:cubicBezTo>
                <a:cubicBezTo>
                  <a:pt x="46" y="5"/>
                  <a:pt x="46" y="5"/>
                  <a:pt x="46" y="5"/>
                </a:cubicBezTo>
                <a:cubicBezTo>
                  <a:pt x="48" y="5"/>
                  <a:pt x="49" y="6"/>
                  <a:pt x="49" y="8"/>
                </a:cubicBezTo>
                <a:lnTo>
                  <a:pt x="49" y="2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7273763" y="1974818"/>
            <a:ext cx="748924" cy="211520"/>
          </a:xfrm>
          <a:custGeom>
            <a:rect l="l" t="t" r="r" b="b"/>
            <a:pathLst>
              <a:path w="73" h="19">
                <a:moveTo>
                  <a:pt x="67" y="3"/>
                </a:moveTo>
                <a:cubicBezTo>
                  <a:pt x="66" y="1"/>
                  <a:pt x="65" y="0"/>
                  <a:pt x="63" y="0"/>
                </a:cubicBezTo>
                <a:cubicBezTo>
                  <a:pt x="10" y="0"/>
                  <a:pt x="10" y="0"/>
                  <a:pt x="10" y="0"/>
                </a:cubicBezTo>
                <a:cubicBezTo>
                  <a:pt x="8" y="0"/>
                  <a:pt x="7" y="2"/>
                  <a:pt x="7" y="3"/>
                </a:cubicBezTo>
                <a:cubicBezTo>
                  <a:pt x="1" y="13"/>
                  <a:pt x="1" y="13"/>
                  <a:pt x="1" y="13"/>
                </a:cubicBezTo>
                <a:cubicBezTo>
                  <a:pt x="73" y="13"/>
                  <a:pt x="73" y="13"/>
                  <a:pt x="73" y="13"/>
                </a:cubicBezTo>
                <a:lnTo>
                  <a:pt x="67" y="3"/>
                </a:lnTo>
                <a:close/>
                <a:moveTo>
                  <a:pt x="25" y="12"/>
                </a:moveTo>
                <a:cubicBezTo>
                  <a:pt x="27" y="9"/>
                  <a:pt x="27" y="9"/>
                  <a:pt x="27" y="9"/>
                </a:cubicBezTo>
                <a:cubicBezTo>
                  <a:pt x="47" y="9"/>
                  <a:pt x="47" y="9"/>
                  <a:pt x="47" y="9"/>
                </a:cubicBezTo>
                <a:cubicBezTo>
                  <a:pt x="48" y="12"/>
                  <a:pt x="48" y="12"/>
                  <a:pt x="48" y="12"/>
                </a:cubicBezTo>
                <a:lnTo>
                  <a:pt x="25" y="12"/>
                </a:lnTo>
                <a:close/>
                <a:moveTo>
                  <a:pt x="62" y="7"/>
                </a:moveTo>
                <a:cubicBezTo>
                  <a:pt x="12" y="7"/>
                  <a:pt x="12" y="7"/>
                  <a:pt x="12" y="7"/>
                </a:cubicBezTo>
                <a:cubicBezTo>
                  <a:pt x="9" y="7"/>
                  <a:pt x="9" y="6"/>
                  <a:pt x="9" y="6"/>
                </a:cubicBezTo>
                <a:cubicBezTo>
                  <a:pt x="10" y="3"/>
                  <a:pt x="10" y="3"/>
                  <a:pt x="10" y="3"/>
                </a:cubicBezTo>
                <a:cubicBezTo>
                  <a:pt x="11" y="3"/>
                  <a:pt x="11" y="2"/>
                  <a:pt x="13" y="2"/>
                </a:cubicBezTo>
                <a:cubicBezTo>
                  <a:pt x="61" y="2"/>
                  <a:pt x="61" y="2"/>
                  <a:pt x="61" y="2"/>
                </a:cubicBezTo>
                <a:cubicBezTo>
                  <a:pt x="62" y="2"/>
                  <a:pt x="63" y="3"/>
                  <a:pt x="63" y="3"/>
                </a:cubicBezTo>
                <a:cubicBezTo>
                  <a:pt x="65" y="6"/>
                  <a:pt x="65" y="6"/>
                  <a:pt x="65" y="6"/>
                </a:cubicBezTo>
                <a:cubicBezTo>
                  <a:pt x="65" y="6"/>
                  <a:pt x="65" y="7"/>
                  <a:pt x="62" y="7"/>
                </a:cubicBezTo>
                <a:close/>
                <a:moveTo>
                  <a:pt x="0" y="15"/>
                </a:moveTo>
                <a:cubicBezTo>
                  <a:pt x="0" y="16"/>
                  <a:pt x="2" y="17"/>
                  <a:pt x="3" y="19"/>
                </a:cubicBezTo>
                <a:cubicBezTo>
                  <a:pt x="70" y="19"/>
                  <a:pt x="70" y="19"/>
                  <a:pt x="70" y="19"/>
                </a:cubicBezTo>
                <a:cubicBezTo>
                  <a:pt x="72" y="17"/>
                  <a:pt x="73" y="16"/>
                  <a:pt x="73" y="15"/>
                </a:cubicBezTo>
                <a:lnTo>
                  <a:pt x="0" y="1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285470" y="4642335"/>
            <a:ext cx="725508" cy="572110"/>
          </a:xfrm>
          <a:prstGeom prst="wedgeEllipseCallou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924196" y="4151964"/>
            <a:ext cx="1463040" cy="146304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285470" y="4642335"/>
            <a:ext cx="725508" cy="572110"/>
          </a:xfrm>
          <a:prstGeom prst="wedgeEllipseCallou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5981" y="2535936"/>
            <a:ext cx="2746302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医疗伦理原则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8503125" y="1054893"/>
            <a:ext cx="2746302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医德规范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8503125" y="4009655"/>
            <a:ext cx="2746302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知情同意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医疗伦理与道德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9975" y="1234972"/>
            <a:ext cx="4812942" cy="481294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563746" y="1760560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63746" y="3108818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63746" y="4383763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114336" y="2069502"/>
            <a:ext cx="3618828" cy="79547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包括医疗机构管理、医护人员管理、医疗技术管理等规定。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114336" y="3332225"/>
            <a:ext cx="3618828" cy="771122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涉及医疗纠纷处理、医疗事故鉴定、医疗保障等方面的法律法规。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114336" y="4665990"/>
            <a:ext cx="3618828" cy="78329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包括药品注册、生产、流通、使用等方面的法律法规。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114336" y="1661692"/>
            <a:ext cx="3514429" cy="44718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医疗管理法律法规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114336" y="3011282"/>
            <a:ext cx="3514429" cy="44718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医疗服务法律法规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114336" y="4310611"/>
            <a:ext cx="3514429" cy="44718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药品管理法律法规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医疗法律法规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https://d.book118.com/437044153020006050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2024-09-22T13:16:05.658</cp:lastPrinted>
  <dcterms:created xsi:type="dcterms:W3CDTF">2024-09-22T05:16:05Z</dcterms:created>
  <dcterms:modified xsi:type="dcterms:W3CDTF">2024-09-22T05:16:07Z</dcterms:modified>
</cp:coreProperties>
</file>