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2D2179-2F21-430A-8379-B0BC53226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ED24D4-56C2-4114-AFC5-E42DE29D4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C9ACA4-E5C6-4DC2-BC8F-0573FF4BCC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EEA097-0CEE-49B8-8162-9DFC44434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8CEA42-7CB8-4564-BE89-1320C83BF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2A96E4-1DDF-47FA-BC3F-1E9C609F5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31EAD3-B4C8-481A-992D-F2964A7DE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9B6BD7-ECDA-4430-AC22-4DE06B829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0E49A5-AE1D-4F8F-83A7-8718A794A0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58951A-4074-42D3-96DF-6E634E314E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2B90C4-7B66-4F62-B567-BBDEF15F4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706006316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中国邮政配送案例分析报告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中国邮政配送概述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中国邮政配送案例选择与分析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中国邮政配送的运营模式与策略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中国邮政配送的未来发展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中国邮政配送概述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成立于1949年，作为中国主要的邮政服务提供商，承担着国家重要通信和信息传递任务。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成立时间与背景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667" r="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服务范围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包括国家邮政局、省级邮政局、地市级邮政局和县级邮政局等层级。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覆盖全国城乡，提供邮政储蓄、快递、报刊发行等多种服务。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中国邮政简介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包括信函、包裹、快递等物品的寄递服务。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583" r="135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750" r="14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业务范围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依托全国范围内的邮政网点和配送队伍，构建了完善的配送网络。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服务网络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包括陆运、航空和铁路等多种运输方式，以满足不同客户需求。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配送方式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邮政配送业务简介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邮政配送的优势与挑战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覆盖面广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全国范围内的邮政网点和配送队伍，能够覆盖城乡各个角落。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成本较低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作为国有企业，具有一定的成本优势，价格相对较低。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安全可靠：具有较高的保密和安全意识，能够保证邮件和物品的安全。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0346" b="10346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邮政配送的优势与挑战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由于配送人员素质和服务意识参差不齐，服务质量有时不稳定。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服务质量不稳定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958" r="1595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随着快递市场的快速发展，邮政配送面临着来自私营企业的竞争压力。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竞争压力大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在信息技术应用方面相对滞后，影响了服务效率和客户体验。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技术更新滞后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邮政配送的优势与挑战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中国邮政配送案例选择与分析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选择具有代表性的邮政配送案例，考虑地域、业务类型、规模等多个因素。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收集邮政配送相关案例，筛选符合标准的案例，进行深入分析。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案例选择标准与流程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某城市邮政速递服务，提供同城快递、异地快递、国际快递等多种业务。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某邮政网点开展的电商物流服务，与当地中小企业合作，提供仓储、打包、配送一站式服务。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典型案例介绍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网络覆盖广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中国邮政拥有完善的配送网络，覆盖城乡各个角落。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品牌信誉好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作为国有企业，中国邮政在消费者心中具有良好信誉。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案例分析：优势、劣势、机会与威胁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案例分析：优势、劣势、机会与威胁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743355" y="1681124"/>
            <a:ext cx="2074094" cy="2320671"/>
            <a:chOff x="6743355" y="1681124"/>
            <a:chExt cx="2074094" cy="2320671"/>
          </a:xfrm>
        </p:grpSpPr>
        <p:sp>
          <p:nvSpPr>
            <p:cNvPr id="25" name="Freeform 25"/>
            <p:cNvSpPr/>
            <p:nvPr/>
          </p:nvSpPr>
          <p:spPr>
            <a:xfrm>
              <a:off x="6743355" y="1681124"/>
              <a:ext cx="2074094" cy="1546479"/>
            </a:xfrm>
            <a:custGeom>
              <a:rect l="l" t="t" r="r" b="b"/>
              <a:pathLst>
                <a:path w="1186" h="837">
                  <a:moveTo>
                    <a:pt x="0" y="246"/>
                  </a:moveTo>
                  <a:lnTo>
                    <a:pt x="0" y="246"/>
                  </a:lnTo>
                  <a:lnTo>
                    <a:pt x="58" y="218"/>
                  </a:lnTo>
                  <a:lnTo>
                    <a:pt x="120" y="192"/>
                  </a:lnTo>
                  <a:lnTo>
                    <a:pt x="182" y="167"/>
                  </a:lnTo>
                  <a:lnTo>
                    <a:pt x="248" y="144"/>
                  </a:lnTo>
                  <a:lnTo>
                    <a:pt x="316" y="121"/>
                  </a:lnTo>
                  <a:lnTo>
                    <a:pt x="386" y="101"/>
                  </a:lnTo>
                  <a:lnTo>
                    <a:pt x="459" y="82"/>
                  </a:lnTo>
                  <a:lnTo>
                    <a:pt x="533" y="65"/>
                  </a:lnTo>
                  <a:lnTo>
                    <a:pt x="610" y="51"/>
                  </a:lnTo>
                  <a:lnTo>
                    <a:pt x="687" y="38"/>
                  </a:lnTo>
                  <a:lnTo>
                    <a:pt x="767" y="27"/>
                  </a:lnTo>
                  <a:lnTo>
                    <a:pt x="848" y="17"/>
                  </a:lnTo>
                  <a:lnTo>
                    <a:pt x="930" y="10"/>
                  </a:lnTo>
                  <a:lnTo>
                    <a:pt x="1015" y="4"/>
                  </a:lnTo>
                  <a:lnTo>
                    <a:pt x="1099" y="1"/>
                  </a:lnTo>
                  <a:lnTo>
                    <a:pt x="1186" y="0"/>
                  </a:lnTo>
                  <a:lnTo>
                    <a:pt x="1186" y="837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743355" y="2135657"/>
              <a:ext cx="2074094" cy="1866138"/>
            </a:xfrm>
            <a:custGeom>
              <a:rect l="l" t="t" r="r" b="b"/>
              <a:pathLst>
                <a:path w="1186" h="1010">
                  <a:moveTo>
                    <a:pt x="1186" y="591"/>
                  </a:moveTo>
                  <a:lnTo>
                    <a:pt x="0" y="0"/>
                  </a:lnTo>
                  <a:lnTo>
                    <a:pt x="0" y="419"/>
                  </a:lnTo>
                  <a:lnTo>
                    <a:pt x="1186" y="1010"/>
                  </a:lnTo>
                  <a:lnTo>
                    <a:pt x="1186" y="591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8817538" y="1875910"/>
            <a:ext cx="2074094" cy="2125980"/>
            <a:chOff x="8817538" y="1875910"/>
            <a:chExt cx="2074094" cy="2125980"/>
          </a:xfrm>
        </p:grpSpPr>
        <p:sp>
          <p:nvSpPr>
            <p:cNvPr id="28" name="Freeform 28"/>
            <p:cNvSpPr/>
            <p:nvPr/>
          </p:nvSpPr>
          <p:spPr>
            <a:xfrm>
              <a:off x="8817538" y="1875910"/>
              <a:ext cx="2074094" cy="1547813"/>
            </a:xfrm>
            <a:custGeom>
              <a:rect l="l" t="t" r="r" b="b"/>
              <a:pathLst>
                <a:path w="1185" h="838">
                  <a:moveTo>
                    <a:pt x="1185" y="245"/>
                  </a:moveTo>
                  <a:lnTo>
                    <a:pt x="1185" y="245"/>
                  </a:lnTo>
                  <a:lnTo>
                    <a:pt x="1127" y="218"/>
                  </a:lnTo>
                  <a:lnTo>
                    <a:pt x="1065" y="191"/>
                  </a:lnTo>
                  <a:lnTo>
                    <a:pt x="1003" y="167"/>
                  </a:lnTo>
                  <a:lnTo>
                    <a:pt x="937" y="143"/>
                  </a:lnTo>
                  <a:lnTo>
                    <a:pt x="869" y="121"/>
                  </a:lnTo>
                  <a:lnTo>
                    <a:pt x="799" y="101"/>
                  </a:lnTo>
                  <a:lnTo>
                    <a:pt x="726" y="83"/>
                  </a:lnTo>
                  <a:lnTo>
                    <a:pt x="652" y="66"/>
                  </a:lnTo>
                  <a:lnTo>
                    <a:pt x="575" y="50"/>
                  </a:lnTo>
                  <a:lnTo>
                    <a:pt x="498" y="37"/>
                  </a:lnTo>
                  <a:lnTo>
                    <a:pt x="418" y="26"/>
                  </a:lnTo>
                  <a:lnTo>
                    <a:pt x="337" y="17"/>
                  </a:lnTo>
                  <a:lnTo>
                    <a:pt x="255" y="10"/>
                  </a:lnTo>
                  <a:lnTo>
                    <a:pt x="170" y="5"/>
                  </a:lnTo>
                  <a:lnTo>
                    <a:pt x="86" y="2"/>
                  </a:lnTo>
                  <a:lnTo>
                    <a:pt x="0" y="0"/>
                  </a:lnTo>
                  <a:lnTo>
                    <a:pt x="0" y="838"/>
                  </a:lnTo>
                  <a:lnTo>
                    <a:pt x="1185" y="24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8817538" y="2328443"/>
              <a:ext cx="2074094" cy="1673447"/>
            </a:xfrm>
            <a:custGeom>
              <a:rect l="l" t="t" r="r" b="b"/>
              <a:pathLst>
                <a:path w="1185" h="905">
                  <a:moveTo>
                    <a:pt x="0" y="593"/>
                  </a:moveTo>
                  <a:lnTo>
                    <a:pt x="1185" y="0"/>
                  </a:lnTo>
                  <a:lnTo>
                    <a:pt x="1185" y="315"/>
                  </a:lnTo>
                  <a:lnTo>
                    <a:pt x="0" y="906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882896" y="1940109"/>
            <a:ext cx="2932659" cy="2059781"/>
            <a:chOff x="5882896" y="1940109"/>
            <a:chExt cx="2932659" cy="2059781"/>
          </a:xfrm>
        </p:grpSpPr>
        <p:sp>
          <p:nvSpPr>
            <p:cNvPr id="31" name="Freeform 31"/>
            <p:cNvSpPr/>
            <p:nvPr/>
          </p:nvSpPr>
          <p:spPr>
            <a:xfrm>
              <a:off x="5882896" y="1940109"/>
              <a:ext cx="2932659" cy="1093565"/>
            </a:xfrm>
            <a:custGeom>
              <a:rect l="l" t="t" r="r" b="b"/>
              <a:pathLst>
                <a:path w="1676" h="592">
                  <a:moveTo>
                    <a:pt x="1676" y="592"/>
                  </a:moveTo>
                  <a:lnTo>
                    <a:pt x="490" y="0"/>
                  </a:lnTo>
                  <a:lnTo>
                    <a:pt x="436" y="28"/>
                  </a:lnTo>
                  <a:lnTo>
                    <a:pt x="383" y="60"/>
                  </a:lnTo>
                  <a:lnTo>
                    <a:pt x="333" y="91"/>
                  </a:lnTo>
                  <a:lnTo>
                    <a:pt x="286" y="124"/>
                  </a:lnTo>
                  <a:lnTo>
                    <a:pt x="242" y="158"/>
                  </a:lnTo>
                  <a:lnTo>
                    <a:pt x="202" y="194"/>
                  </a:lnTo>
                  <a:lnTo>
                    <a:pt x="165" y="229"/>
                  </a:lnTo>
                  <a:lnTo>
                    <a:pt x="131" y="266"/>
                  </a:lnTo>
                  <a:lnTo>
                    <a:pt x="101" y="305"/>
                  </a:lnTo>
                  <a:lnTo>
                    <a:pt x="88" y="323"/>
                  </a:lnTo>
                  <a:lnTo>
                    <a:pt x="75" y="343"/>
                  </a:lnTo>
                  <a:lnTo>
                    <a:pt x="64" y="363"/>
                  </a:lnTo>
                  <a:lnTo>
                    <a:pt x="53" y="383"/>
                  </a:lnTo>
                  <a:lnTo>
                    <a:pt x="43" y="403"/>
                  </a:lnTo>
                  <a:lnTo>
                    <a:pt x="34" y="423"/>
                  </a:lnTo>
                  <a:lnTo>
                    <a:pt x="25" y="444"/>
                  </a:lnTo>
                  <a:lnTo>
                    <a:pt x="20" y="464"/>
                  </a:lnTo>
                  <a:lnTo>
                    <a:pt x="13" y="486"/>
                  </a:lnTo>
                  <a:lnTo>
                    <a:pt x="8" y="507"/>
                  </a:lnTo>
                  <a:lnTo>
                    <a:pt x="4" y="528"/>
                  </a:lnTo>
                  <a:lnTo>
                    <a:pt x="3" y="550"/>
                  </a:lnTo>
                  <a:lnTo>
                    <a:pt x="0" y="571"/>
                  </a:lnTo>
                  <a:lnTo>
                    <a:pt x="0" y="592"/>
                  </a:lnTo>
                  <a:lnTo>
                    <a:pt x="1676" y="592"/>
                  </a:lnTo>
                  <a:close/>
                </a:path>
              </a:pathLst>
            </a:custGeom>
            <a:solidFill>
              <a:srgbClr val="BDBBB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882896" y="3033769"/>
              <a:ext cx="2932659" cy="966121"/>
            </a:xfrm>
            <a:prstGeom prst="rect">
              <a:avLst/>
            </a:prstGeom>
            <a:gradFill>
              <a:gsLst>
                <a:gs pos="0">
                  <a:srgbClr val="969696">
                    <a:alpha val="100000"/>
                  </a:srgbClr>
                </a:gs>
                <a:gs pos="100000">
                  <a:srgbClr val="808080">
                    <a:alpha val="100000"/>
                  </a:srgbClr>
                </a:gs>
              </a:gsLst>
              <a:lin ang="0"/>
            </a:gra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8817538" y="2524372"/>
            <a:ext cx="2930767" cy="1477518"/>
            <a:chOff x="8817538" y="2524372"/>
            <a:chExt cx="2930767" cy="1477518"/>
          </a:xfrm>
        </p:grpSpPr>
        <p:sp>
          <p:nvSpPr>
            <p:cNvPr id="34" name="Freeform 34"/>
            <p:cNvSpPr/>
            <p:nvPr/>
          </p:nvSpPr>
          <p:spPr>
            <a:xfrm>
              <a:off x="8817538" y="2524372"/>
              <a:ext cx="2930767" cy="1091565"/>
            </a:xfrm>
            <a:custGeom>
              <a:rect l="l" t="t" r="r" b="b"/>
              <a:pathLst>
                <a:path w="1674" h="591">
                  <a:moveTo>
                    <a:pt x="0" y="591"/>
                  </a:moveTo>
                  <a:lnTo>
                    <a:pt x="1185" y="0"/>
                  </a:lnTo>
                  <a:lnTo>
                    <a:pt x="1239" y="28"/>
                  </a:lnTo>
                  <a:lnTo>
                    <a:pt x="1292" y="58"/>
                  </a:lnTo>
                  <a:lnTo>
                    <a:pt x="1342" y="89"/>
                  </a:lnTo>
                  <a:lnTo>
                    <a:pt x="1389" y="124"/>
                  </a:lnTo>
                  <a:lnTo>
                    <a:pt x="1433" y="156"/>
                  </a:lnTo>
                  <a:lnTo>
                    <a:pt x="1473" y="192"/>
                  </a:lnTo>
                  <a:lnTo>
                    <a:pt x="1510" y="228"/>
                  </a:lnTo>
                  <a:lnTo>
                    <a:pt x="1544" y="265"/>
                  </a:lnTo>
                  <a:lnTo>
                    <a:pt x="1574" y="303"/>
                  </a:lnTo>
                  <a:lnTo>
                    <a:pt x="1587" y="323"/>
                  </a:lnTo>
                  <a:lnTo>
                    <a:pt x="1600" y="342"/>
                  </a:lnTo>
                  <a:lnTo>
                    <a:pt x="1611" y="361"/>
                  </a:lnTo>
                  <a:lnTo>
                    <a:pt x="1622" y="381"/>
                  </a:lnTo>
                  <a:lnTo>
                    <a:pt x="1632" y="401"/>
                  </a:lnTo>
                  <a:lnTo>
                    <a:pt x="1641" y="423"/>
                  </a:lnTo>
                  <a:lnTo>
                    <a:pt x="1650" y="443"/>
                  </a:lnTo>
                  <a:lnTo>
                    <a:pt x="1655" y="464"/>
                  </a:lnTo>
                  <a:lnTo>
                    <a:pt x="1662" y="484"/>
                  </a:lnTo>
                  <a:lnTo>
                    <a:pt x="1667" y="505"/>
                  </a:lnTo>
                  <a:lnTo>
                    <a:pt x="1671" y="527"/>
                  </a:lnTo>
                  <a:lnTo>
                    <a:pt x="1672" y="548"/>
                  </a:lnTo>
                  <a:lnTo>
                    <a:pt x="1675" y="569"/>
                  </a:lnTo>
                  <a:lnTo>
                    <a:pt x="1675" y="591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8817538" y="3615842"/>
              <a:ext cx="2930767" cy="386048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5890466" y="2841555"/>
            <a:ext cx="2930767" cy="2254472"/>
            <a:chOff x="5890466" y="2841555"/>
            <a:chExt cx="2930767" cy="2254472"/>
          </a:xfrm>
        </p:grpSpPr>
        <p:sp>
          <p:nvSpPr>
            <p:cNvPr id="37" name="Freeform 37"/>
            <p:cNvSpPr/>
            <p:nvPr/>
          </p:nvSpPr>
          <p:spPr>
            <a:xfrm>
              <a:off x="5890466" y="2841555"/>
              <a:ext cx="2930767" cy="1094899"/>
            </a:xfrm>
            <a:custGeom>
              <a:rect l="l" t="t" r="r" b="b"/>
              <a:pathLst>
                <a:path w="1676" h="593">
                  <a:moveTo>
                    <a:pt x="1676" y="0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890466" y="2841555"/>
              <a:ext cx="856853" cy="2254472"/>
            </a:xfrm>
            <a:custGeom>
              <a:rect l="l" t="t" r="r" b="b"/>
              <a:pathLst>
                <a:path w="490" h="1221">
                  <a:moveTo>
                    <a:pt x="490" y="593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0" y="628"/>
                  </a:lnTo>
                  <a:lnTo>
                    <a:pt x="0" y="650"/>
                  </a:lnTo>
                  <a:lnTo>
                    <a:pt x="3" y="672"/>
                  </a:lnTo>
                  <a:lnTo>
                    <a:pt x="4" y="694"/>
                  </a:lnTo>
                  <a:lnTo>
                    <a:pt x="8" y="714"/>
                  </a:lnTo>
                  <a:lnTo>
                    <a:pt x="13" y="735"/>
                  </a:lnTo>
                  <a:lnTo>
                    <a:pt x="20" y="756"/>
                  </a:lnTo>
                  <a:lnTo>
                    <a:pt x="25" y="776"/>
                  </a:lnTo>
                  <a:lnTo>
                    <a:pt x="34" y="798"/>
                  </a:lnTo>
                  <a:lnTo>
                    <a:pt x="43" y="818"/>
                  </a:lnTo>
                  <a:lnTo>
                    <a:pt x="53" y="838"/>
                  </a:lnTo>
                  <a:lnTo>
                    <a:pt x="64" y="858"/>
                  </a:lnTo>
                  <a:lnTo>
                    <a:pt x="75" y="877"/>
                  </a:lnTo>
                  <a:lnTo>
                    <a:pt x="88" y="897"/>
                  </a:lnTo>
                  <a:lnTo>
                    <a:pt x="101" y="916"/>
                  </a:lnTo>
                  <a:lnTo>
                    <a:pt x="131" y="954"/>
                  </a:lnTo>
                  <a:lnTo>
                    <a:pt x="165" y="991"/>
                  </a:lnTo>
                  <a:lnTo>
                    <a:pt x="202" y="1028"/>
                  </a:lnTo>
                  <a:lnTo>
                    <a:pt x="242" y="1063"/>
                  </a:lnTo>
                  <a:lnTo>
                    <a:pt x="286" y="1097"/>
                  </a:lnTo>
                  <a:lnTo>
                    <a:pt x="333" y="1130"/>
                  </a:lnTo>
                  <a:lnTo>
                    <a:pt x="383" y="1161"/>
                  </a:lnTo>
                  <a:lnTo>
                    <a:pt x="436" y="1192"/>
                  </a:lnTo>
                  <a:lnTo>
                    <a:pt x="490" y="1221"/>
                  </a:lnTo>
                  <a:lnTo>
                    <a:pt x="490" y="593"/>
                  </a:lnTo>
                  <a:close/>
                </a:path>
              </a:pathLst>
            </a:custGeom>
            <a:solidFill>
              <a:srgbClr val="A19F9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6747320" y="2841555"/>
              <a:ext cx="2073913" cy="2254472"/>
            </a:xfrm>
            <a:custGeom>
              <a:rect l="l" t="t" r="r" b="b"/>
              <a:pathLst>
                <a:path w="1186" h="1221">
                  <a:moveTo>
                    <a:pt x="1186" y="628"/>
                  </a:moveTo>
                  <a:lnTo>
                    <a:pt x="0" y="1221"/>
                  </a:lnTo>
                  <a:lnTo>
                    <a:pt x="0" y="593"/>
                  </a:lnTo>
                  <a:lnTo>
                    <a:pt x="1186" y="0"/>
                  </a:lnTo>
                  <a:lnTo>
                    <a:pt x="1186" y="628"/>
                  </a:lnTo>
                  <a:close/>
                </a:path>
              </a:pathLst>
            </a:custGeom>
            <a:solidFill>
              <a:srgbClr val="BDBBB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8821594" y="3809199"/>
            <a:ext cx="2930767" cy="1286828"/>
            <a:chOff x="8821594" y="3809199"/>
            <a:chExt cx="2930767" cy="1286828"/>
          </a:xfrm>
        </p:grpSpPr>
        <p:sp>
          <p:nvSpPr>
            <p:cNvPr id="41" name="Freeform 41"/>
            <p:cNvSpPr/>
            <p:nvPr/>
          </p:nvSpPr>
          <p:spPr>
            <a:xfrm>
              <a:off x="8821594" y="3809199"/>
              <a:ext cx="2930767" cy="1094804"/>
            </a:xfrm>
            <a:custGeom>
              <a:rect l="l" t="t" r="r" b="b"/>
              <a:pathLst>
                <a:path w="1674" h="593">
                  <a:moveTo>
                    <a:pt x="0" y="0"/>
                  </a:moveTo>
                  <a:lnTo>
                    <a:pt x="1185" y="593"/>
                  </a:lnTo>
                  <a:lnTo>
                    <a:pt x="1239" y="563"/>
                  </a:lnTo>
                  <a:lnTo>
                    <a:pt x="1292" y="533"/>
                  </a:lnTo>
                  <a:lnTo>
                    <a:pt x="1342" y="502"/>
                  </a:lnTo>
                  <a:lnTo>
                    <a:pt x="1389" y="469"/>
                  </a:lnTo>
                  <a:lnTo>
                    <a:pt x="1433" y="435"/>
                  </a:lnTo>
                  <a:lnTo>
                    <a:pt x="1473" y="399"/>
                  </a:lnTo>
                  <a:lnTo>
                    <a:pt x="1510" y="363"/>
                  </a:lnTo>
                  <a:lnTo>
                    <a:pt x="1544" y="326"/>
                  </a:lnTo>
                  <a:lnTo>
                    <a:pt x="1574" y="288"/>
                  </a:lnTo>
                  <a:lnTo>
                    <a:pt x="1587" y="268"/>
                  </a:lnTo>
                  <a:lnTo>
                    <a:pt x="1600" y="249"/>
                  </a:lnTo>
                  <a:lnTo>
                    <a:pt x="1611" y="230"/>
                  </a:lnTo>
                  <a:lnTo>
                    <a:pt x="1622" y="210"/>
                  </a:lnTo>
                  <a:lnTo>
                    <a:pt x="1632" y="190"/>
                  </a:lnTo>
                  <a:lnTo>
                    <a:pt x="1641" y="168"/>
                  </a:lnTo>
                  <a:lnTo>
                    <a:pt x="1650" y="148"/>
                  </a:lnTo>
                  <a:lnTo>
                    <a:pt x="1655" y="127"/>
                  </a:lnTo>
                  <a:lnTo>
                    <a:pt x="1662" y="107"/>
                  </a:lnTo>
                  <a:lnTo>
                    <a:pt x="1667" y="86"/>
                  </a:lnTo>
                  <a:lnTo>
                    <a:pt x="1671" y="64"/>
                  </a:lnTo>
                  <a:lnTo>
                    <a:pt x="1672" y="43"/>
                  </a:lnTo>
                  <a:lnTo>
                    <a:pt x="1675" y="22"/>
                  </a:lnTo>
                  <a:lnTo>
                    <a:pt x="16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10894966" y="3809199"/>
              <a:ext cx="857394" cy="1286828"/>
            </a:xfrm>
            <a:custGeom>
              <a:rect l="l" t="t" r="r" b="b"/>
              <a:pathLst>
                <a:path w="490" h="697">
                  <a:moveTo>
                    <a:pt x="0" y="593"/>
                  </a:moveTo>
                  <a:lnTo>
                    <a:pt x="0" y="593"/>
                  </a:lnTo>
                  <a:lnTo>
                    <a:pt x="54" y="563"/>
                  </a:lnTo>
                  <a:lnTo>
                    <a:pt x="107" y="533"/>
                  </a:lnTo>
                  <a:lnTo>
                    <a:pt x="157" y="502"/>
                  </a:lnTo>
                  <a:lnTo>
                    <a:pt x="204" y="469"/>
                  </a:lnTo>
                  <a:lnTo>
                    <a:pt x="248" y="435"/>
                  </a:lnTo>
                  <a:lnTo>
                    <a:pt x="288" y="399"/>
                  </a:lnTo>
                  <a:lnTo>
                    <a:pt x="325" y="363"/>
                  </a:lnTo>
                  <a:lnTo>
                    <a:pt x="359" y="326"/>
                  </a:lnTo>
                  <a:lnTo>
                    <a:pt x="389" y="288"/>
                  </a:lnTo>
                  <a:lnTo>
                    <a:pt x="402" y="268"/>
                  </a:lnTo>
                  <a:lnTo>
                    <a:pt x="415" y="249"/>
                  </a:lnTo>
                  <a:lnTo>
                    <a:pt x="426" y="230"/>
                  </a:lnTo>
                  <a:lnTo>
                    <a:pt x="437" y="210"/>
                  </a:lnTo>
                  <a:lnTo>
                    <a:pt x="447" y="190"/>
                  </a:lnTo>
                  <a:lnTo>
                    <a:pt x="456" y="168"/>
                  </a:lnTo>
                  <a:lnTo>
                    <a:pt x="465" y="148"/>
                  </a:lnTo>
                  <a:lnTo>
                    <a:pt x="470" y="127"/>
                  </a:lnTo>
                  <a:lnTo>
                    <a:pt x="477" y="107"/>
                  </a:lnTo>
                  <a:lnTo>
                    <a:pt x="482" y="86"/>
                  </a:lnTo>
                  <a:lnTo>
                    <a:pt x="486" y="64"/>
                  </a:lnTo>
                  <a:lnTo>
                    <a:pt x="487" y="43"/>
                  </a:lnTo>
                  <a:lnTo>
                    <a:pt x="490" y="22"/>
                  </a:lnTo>
                  <a:lnTo>
                    <a:pt x="490" y="0"/>
                  </a:lnTo>
                  <a:lnTo>
                    <a:pt x="490" y="104"/>
                  </a:lnTo>
                  <a:lnTo>
                    <a:pt x="490" y="126"/>
                  </a:lnTo>
                  <a:lnTo>
                    <a:pt x="487" y="148"/>
                  </a:lnTo>
                  <a:lnTo>
                    <a:pt x="486" y="170"/>
                  </a:lnTo>
                  <a:lnTo>
                    <a:pt x="482" y="190"/>
                  </a:lnTo>
                  <a:lnTo>
                    <a:pt x="477" y="211"/>
                  </a:lnTo>
                  <a:lnTo>
                    <a:pt x="470" y="232"/>
                  </a:lnTo>
                  <a:lnTo>
                    <a:pt x="465" y="252"/>
                  </a:lnTo>
                  <a:lnTo>
                    <a:pt x="456" y="274"/>
                  </a:lnTo>
                  <a:lnTo>
                    <a:pt x="447" y="294"/>
                  </a:lnTo>
                  <a:lnTo>
                    <a:pt x="437" y="314"/>
                  </a:lnTo>
                  <a:lnTo>
                    <a:pt x="426" y="334"/>
                  </a:lnTo>
                  <a:lnTo>
                    <a:pt x="415" y="353"/>
                  </a:lnTo>
                  <a:lnTo>
                    <a:pt x="402" y="373"/>
                  </a:lnTo>
                  <a:lnTo>
                    <a:pt x="389" y="392"/>
                  </a:lnTo>
                  <a:lnTo>
                    <a:pt x="359" y="430"/>
                  </a:lnTo>
                  <a:lnTo>
                    <a:pt x="325" y="467"/>
                  </a:lnTo>
                  <a:lnTo>
                    <a:pt x="288" y="504"/>
                  </a:lnTo>
                  <a:lnTo>
                    <a:pt x="248" y="539"/>
                  </a:lnTo>
                  <a:lnTo>
                    <a:pt x="204" y="573"/>
                  </a:lnTo>
                  <a:lnTo>
                    <a:pt x="157" y="606"/>
                  </a:lnTo>
                  <a:lnTo>
                    <a:pt x="107" y="637"/>
                  </a:lnTo>
                  <a:lnTo>
                    <a:pt x="54" y="668"/>
                  </a:lnTo>
                  <a:lnTo>
                    <a:pt x="0" y="697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A19F9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8821594" y="3809199"/>
              <a:ext cx="2073373" cy="1286828"/>
            </a:xfrm>
            <a:custGeom>
              <a:rect l="l" t="t" r="r" b="b"/>
              <a:pathLst>
                <a:path w="1185" h="697">
                  <a:moveTo>
                    <a:pt x="0" y="104"/>
                  </a:moveTo>
                  <a:lnTo>
                    <a:pt x="1185" y="697"/>
                  </a:lnTo>
                  <a:lnTo>
                    <a:pt x="1185" y="593"/>
                  </a:lnTo>
                  <a:lnTo>
                    <a:pt x="0" y="0"/>
                  </a:lnTo>
                  <a:lnTo>
                    <a:pt x="0" y="104"/>
                  </a:lnTo>
                  <a:close/>
                </a:path>
              </a:pathLst>
            </a:custGeom>
            <a:gradFill>
              <a:gsLst>
                <a:gs pos="0">
                  <a:srgbClr val="A19F9F">
                    <a:alpha val="100000"/>
                  </a:srgbClr>
                </a:gs>
                <a:gs pos="100000">
                  <a:srgbClr val="808080">
                    <a:alpha val="100000"/>
                  </a:srgbClr>
                </a:gs>
              </a:gsLst>
              <a:lin ang="0"/>
            </a:gra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970539" y="205560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8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成本优势：规模化运营使得中国邮政在成本方面具有一定优势。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510302" y="1681124"/>
            <a:ext cx="655484" cy="815989"/>
          </a:xfrm>
          <a:prstGeom prst="halfFram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 rot="10800000">
            <a:off x="4705935" y="4665821"/>
            <a:ext cx="655484" cy="815989"/>
          </a:xfrm>
          <a:prstGeom prst="halfFram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000" r="16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相比一些民营快递公司，中国邮政在某些业务上的服务效率稍显不足。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服务效率相对较低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在产品和服务创新方面，中国邮政相对滞后于市场变化。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创新能力不足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案例分析：优势、劣势、机会与威胁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40684" y="1569551"/>
            <a:ext cx="3418416" cy="407348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51615" y="2379250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03256" y="1797082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420201" y="5637371"/>
            <a:ext cx="826770" cy="460343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46696" y="4534330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10170" y="2701925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087620" y="3214540"/>
            <a:ext cx="1139293" cy="113929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案例分析：优势、劣势、机会与威胁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262052" y="1991277"/>
            <a:ext cx="630767" cy="630767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705598" y="4728631"/>
            <a:ext cx="630555" cy="63055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291556" y="4966363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 rot="-10800000">
            <a:off x="10781066" y="205192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7581403" y="1797082"/>
            <a:ext cx="3111273" cy="3664926"/>
            <a:chOff x="7581403" y="1797082"/>
            <a:chExt cx="3111273" cy="3664926"/>
          </a:xfrm>
        </p:grpSpPr>
        <p:sp>
          <p:nvSpPr>
            <p:cNvPr id="36" name="TextBox 36"/>
            <p:cNvSpPr txBox="1"/>
            <p:nvPr/>
          </p:nvSpPr>
          <p:spPr>
            <a:xfrm>
              <a:off x="7581403" y="1797082"/>
              <a:ext cx="3111273" cy="36649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人员素质有待提高：部分地区存在人员素质不高，影响服务质量的问题。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https://d.book118.com/437060063164006043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2024-09-18T00:32:35.124</cp:lastPrinted>
  <dcterms:created xsi:type="dcterms:W3CDTF">2024-09-17T16:32:35Z</dcterms:created>
  <dcterms:modified xsi:type="dcterms:W3CDTF">2024-09-17T16:32:37Z</dcterms:modified>
</cp:coreProperties>
</file>