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817B88D-7A32-48AD-BF3A-0B21000F81D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4" name="PlaceHolder 1"/>
          <p:cNvSpPr>
            <a:spLocks noGrp="1"/>
          </p:cNvSpPr>
          <p:nvPr>
            <p:ph type="sldImg"/>
          </p:nvPr>
        </p:nvSpPr>
        <p:spPr>
          <a:xfrm>
            <a:off x="685800" y="1143000"/>
            <a:ext cx="5486040" cy="3085920"/>
          </a:xfrm>
          <a:prstGeom prst="rect">
            <a:avLst/>
          </a:prstGeom>
          <a:ln w="0">
            <a:noFill/>
          </a:ln>
        </p:spPr>
      </p:sp>
      <p:sp>
        <p:nvSpPr>
          <p:cNvPr id="28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7" name="PlaceHolder 1"/>
          <p:cNvSpPr>
            <a:spLocks noGrp="1"/>
          </p:cNvSpPr>
          <p:nvPr>
            <p:ph type="sldImg"/>
          </p:nvPr>
        </p:nvSpPr>
        <p:spPr>
          <a:xfrm>
            <a:off x="685800" y="1143000"/>
            <a:ext cx="5486040" cy="3085920"/>
          </a:xfrm>
          <a:prstGeom prst="rect">
            <a:avLst/>
          </a:prstGeom>
          <a:ln w="0">
            <a:noFill/>
          </a:ln>
        </p:spPr>
      </p:sp>
      <p:sp>
        <p:nvSpPr>
          <p:cNvPr id="28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0" name="PlaceHolder 1"/>
          <p:cNvSpPr>
            <a:spLocks noGrp="1"/>
          </p:cNvSpPr>
          <p:nvPr>
            <p:ph type="sldImg"/>
          </p:nvPr>
        </p:nvSpPr>
        <p:spPr>
          <a:xfrm>
            <a:off x="685800" y="1143000"/>
            <a:ext cx="5486040" cy="3085920"/>
          </a:xfrm>
          <a:prstGeom prst="rect">
            <a:avLst/>
          </a:prstGeom>
          <a:ln w="0">
            <a:noFill/>
          </a:ln>
        </p:spPr>
      </p:sp>
      <p:sp>
        <p:nvSpPr>
          <p:cNvPr id="29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sldImg"/>
          </p:nvPr>
        </p:nvSpPr>
        <p:spPr>
          <a:xfrm>
            <a:off x="685800" y="1143000"/>
            <a:ext cx="5486040" cy="3085920"/>
          </a:xfrm>
          <a:prstGeom prst="rect">
            <a:avLst/>
          </a:prstGeom>
          <a:ln w="0">
            <a:noFill/>
          </a:ln>
        </p:spPr>
      </p:sp>
      <p:sp>
        <p:nvSpPr>
          <p:cNvPr id="29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 name="PlaceHolder 1"/>
          <p:cNvSpPr>
            <a:spLocks noGrp="1"/>
          </p:cNvSpPr>
          <p:nvPr>
            <p:ph type="sldImg"/>
          </p:nvPr>
        </p:nvSpPr>
        <p:spPr>
          <a:xfrm>
            <a:off x="685800" y="1143000"/>
            <a:ext cx="5486040" cy="3085920"/>
          </a:xfrm>
          <a:prstGeom prst="rect">
            <a:avLst/>
          </a:prstGeom>
          <a:ln w="0">
            <a:noFill/>
          </a:ln>
        </p:spPr>
      </p:sp>
      <p:sp>
        <p:nvSpPr>
          <p:cNvPr id="29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sldImg"/>
          </p:nvPr>
        </p:nvSpPr>
        <p:spPr>
          <a:xfrm>
            <a:off x="685800" y="1143000"/>
            <a:ext cx="5486040" cy="3085920"/>
          </a:xfrm>
          <a:prstGeom prst="rect">
            <a:avLst/>
          </a:prstGeom>
          <a:ln w="0">
            <a:noFill/>
          </a:ln>
        </p:spPr>
      </p:sp>
      <p:sp>
        <p:nvSpPr>
          <p:cNvPr id="30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919366-9CC6-4A11-8F39-56D26A0A8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4BFAA-D09A-4851-A67F-D20F20FC4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43FF88-E20B-42A5-AC05-F9F649C5D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9F9B73-9117-479C-8964-0DFDEC626A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D71E5B-8B83-4023-BA52-6CADF1DCB4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74C3FD-98EF-4927-BCBF-372934EEC3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348C62-C536-4830-9080-E8C7CE1216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02C77-F264-4FDC-8CE9-B00C007F8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4A82D-0843-4F7A-BE7B-F40F9538B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34E6A-87C2-45BD-AC4C-C364539C8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E025D-2D32-4226-B345-133515E13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9A9E2CA-F759-44AF-B508-33176981574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5A5C9C3-345E-4524-B46B-46D6CD5FF4E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64165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企业风险管理的风险评估</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风险评估方法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内部风险评估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外部风险评估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风险应对策略</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企业风险管理是指企业在经营过程中识别、评估和应对各种内外部风险的过程。风险管理是企业管理的重要组成部分，有助于提升企业的稳定性和可持续发展。</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市场波动可能导致收益下降</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市场风险</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资金链断裂可能导致破产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财务风险</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市场变化影响企业发展方向</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战略风险</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企业风险管理的目标</a:t>
            </a:r>
            <a:endParaRPr lang="en-US" sz="3600" b="0" strike="noStrike" spc="-1">
              <a:solidFill>
                <a:schemeClr val="dk1"/>
              </a:solidFill>
              <a:latin typeface="Arial"/>
            </a:endParaRPr>
          </a:p>
        </p:txBody>
      </p:sp>
      <p:sp>
        <p:nvSpPr>
          <p:cNvPr id="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企业风险管理的目标包括保障企业的生存和发展、提升企业价值、保护股东和利益相关者的利益、遵守法律法规等。有效的风险管理可以降低企业面临风险的可能性和影响，提高企业的抵御能力和竞争优势。</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企业风险管理的框架</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识别潜在风险因素</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风险识别</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制定应对措施</a:t>
            </a:r>
            <a:endParaRPr lang="en-US" sz="2000" b="0" strike="noStrike" spc="-1">
              <a:solidFill>
                <a:srgbClr val="000000"/>
              </a:solidFill>
              <a:latin typeface="Arial"/>
            </a:endParaRPr>
          </a:p>
        </p:txBody>
      </p:sp>
      <p:sp>
        <p:nvSpPr>
          <p:cNvPr id="1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风险应对</a:t>
            </a:r>
            <a:endParaRPr lang="en-US" sz="3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评估风险的可能性和影响</a:t>
            </a:r>
            <a:endParaRPr lang="en-US" sz="2000" b="0" strike="noStrike" spc="-1">
              <a:solidFill>
                <a:srgbClr val="000000"/>
              </a:solidFill>
              <a:latin typeface="Arial"/>
            </a:endParaRPr>
          </a:p>
        </p:txBody>
      </p:sp>
      <p:sp>
        <p:nvSpPr>
          <p:cNvPr id="1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a:t>
            </a:r>
            <a:endParaRPr lang="en-US" sz="3000" b="0" strike="noStrike" spc="-1">
              <a:solidFill>
                <a:srgbClr val="000000"/>
              </a:solidFill>
              <a:latin typeface="Arial"/>
            </a:endParaRPr>
          </a:p>
        </p:txBody>
      </p:sp>
      <p:sp>
        <p:nvSpPr>
          <p:cNvPr id="10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企业风险管理策略</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分散风险</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多样化投资组合</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转移风险</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保险保障</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及时调整策略</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定期风险评估</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提高风险意识</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员工培训</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风险评估方法</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定性风险评估方法</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定性风险评估是通过专家判断和经验分析等方式对风险进行主观评估。常见的定性风险评估方法包括敏感性分析、影响矩阵法等。这些方法可以帮助企业识别和评估潜在风险，提前做好风险管理准备。</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定量风险评估方法</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通过随机模拟多次风险事件，计算风险发生的概率和影响</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蒙特卡洛模拟</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根据风险事件的可能性和结果，绘制事件树进行风险评估和分析</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事件树分析</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通过调整不同输入参数，分析对风险影响最大的因素</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敏感性分析</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风险评估工具</a:t>
            </a:r>
            <a:endParaRPr lang="en-US" sz="3600" b="0" strike="noStrike" spc="-1">
              <a:solidFill>
                <a:schemeClr val="dk1"/>
              </a:solidFill>
              <a:latin typeface="Arial"/>
            </a:endParaRPr>
          </a:p>
        </p:txBody>
      </p:sp>
      <p:sp>
        <p:nvSpPr>
          <p:cNvPr id="13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帮助企业识别关键风险因素和敏感性分析的工具软件</a:t>
            </a:r>
            <a:endParaRPr lang="en-US" sz="2000" b="0" strike="noStrike" spc="-1">
              <a:solidFill>
                <a:srgbClr val="000000"/>
              </a:solidFill>
              <a:latin typeface="Arial"/>
            </a:endParaRPr>
          </a:p>
        </p:txBody>
      </p:sp>
      <p:sp>
        <p:nvSpPr>
          <p:cNvPr id="13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敏感性分析工具</a:t>
            </a:r>
            <a:endParaRPr lang="en-US" sz="3000" b="0" strike="noStrike" spc="-1">
              <a:solidFill>
                <a:srgbClr val="000000"/>
              </a:solidFill>
              <a:latin typeface="Arial"/>
            </a:endParaRPr>
          </a:p>
        </p:txBody>
      </p:sp>
      <p:sp>
        <p:nvSpPr>
          <p:cNvPr id="13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通过模拟随机变量的概率分布来评估风险的软件工具</a:t>
            </a:r>
            <a:endParaRPr lang="en-US" sz="2000" b="0" strike="noStrike" spc="-1">
              <a:solidFill>
                <a:srgbClr val="000000"/>
              </a:solidFill>
              <a:latin typeface="Arial"/>
            </a:endParaRPr>
          </a:p>
        </p:txBody>
      </p:sp>
      <p:sp>
        <p:nvSpPr>
          <p:cNvPr id="13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蒙特卡洛模拟软件</a:t>
            </a:r>
            <a:endParaRPr lang="en-US" sz="3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用于绘制风险影响矩阵来评估风险的工具软件</a:t>
            </a:r>
            <a:endParaRPr lang="en-US" sz="2000" b="0" strike="noStrike" spc="-1">
              <a:solidFill>
                <a:srgbClr val="000000"/>
              </a:solidFill>
              <a:latin typeface="Arial"/>
            </a:endParaRPr>
          </a:p>
        </p:txBody>
      </p:sp>
      <p:sp>
        <p:nvSpPr>
          <p:cNvPr id="13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影响矩阵工具</a:t>
            </a:r>
            <a:endParaRPr lang="en-US" sz="3000" b="0" strike="noStrike" spc="-1">
              <a:solidFill>
                <a:srgbClr val="000000"/>
              </a:solidFill>
              <a:latin typeface="Arial"/>
            </a:endParaRPr>
          </a:p>
        </p:txBody>
      </p:sp>
      <p:sp>
        <p:nvSpPr>
          <p:cNvPr id="13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B</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利用事件树分析方法评估风险，发现关键风险节点并加强控制措施。</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C</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结合敏感性分析和影响矩阵法评估风险，制定风险管理计划并监控执行效果。</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D</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采用定性风险评估方法，通过专家判断和分析评估风险，提高风险感知度。</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风险评估实践案例分析</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A</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采用蒙特卡洛模拟进行风险评估，提前发现潜在风险并制定相应应对措施。</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评估是企业风险管理中的重要环节，通过定性和定量方法对风险进行评估可以帮助企业更好地识别、评估和管理风险。风险评估工具的使用能够提高评估效率和准确性，实践案例分析则为企业提供了宝贵的经验和教训。</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内部风险评估</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内部风险的分类</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内部风险包括管理风险、操作风险、信息风险等，了解内部风险的分类有助于企业更好地识别和评估内部风险。</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内部风险评估方法</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详细分析企业内部流程，找出潜在风险点。</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流程分析</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定期进行内部审计，发现并解决潜在风险问题。</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内部审计</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对企业风险控制措施进行测试，评估实际效果。</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控制测试</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https://d.book118.com/437064165011006055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企业风险管理的风险评估</vt:lpstr>
      <vt:lpstr>目录</vt:lpstr>
      <vt:lpstr>第一章 企业风险管理概述</vt:lpstr>
      <vt:lpstr> </vt:lpstr>
      <vt:lpstr>企业风险管理的重要性</vt:lpstr>
      <vt:lpstr>企业风险管理的目标</vt:lpstr>
      <vt:lpstr>企业风险管理的框架</vt:lpstr>
      <vt:lpstr>企业风险管理策略</vt:lpstr>
      <vt:lpstr>第2章 风险评估方法</vt:lpstr>
      <vt:lpstr> </vt:lpstr>
      <vt:lpstr>定量风险评估方法</vt:lpstr>
      <vt:lpstr>风险评估工具</vt:lpstr>
      <vt:lpstr>风险评估实践案例分析</vt:lpstr>
      <vt:lpstr>总结</vt:lpstr>
      <vt:lpstr>第3章 内部风险评估</vt:lpstr>
      <vt:lpstr> </vt:lpstr>
      <vt:lpstr>内部风险评估方法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2024-09-29T14:14:20.691</cp:lastPrinted>
  <dcterms:created xsi:type="dcterms:W3CDTF">2024-09-29T06:14:20Z</dcterms:created>
  <dcterms:modified xsi:type="dcterms:W3CDTF">2024-09-29T06:14:22Z</dcterms:modified>
</cp:coreProperties>
</file>