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4FA475-B2F2-4762-B0B0-EE59B1CCB3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C8F48E-3A86-4FCA-82C6-B1C9F5236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C416A8-8BF4-4331-B495-BD98E06B21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B68B64-DABA-4223-9828-CF1FFBA454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870357-F308-42F2-BD47-388CCCF1FA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0DBEED-5F32-4635-B8DD-BE879E413E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F8F4B3-EC5F-4FCF-A8A2-E43738E4A3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DB1382-A674-45F9-AD47-D8ADD440F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018F04-E921-431D-AB23-3D6CBC48D5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9DC7B-83B0-467A-8523-F06BEC2AA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762971-0D42-4CFD-9BDD-09A00C030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11214205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年产医学美容类及医用敷料类产品180吨项目投资计划书</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XX-01-25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项目概述与目标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市场分析与定位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产品方案与技术路线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厂址选择与建设条件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生产管理与运营策略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投资估算与资金筹措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财务评价与经济效益分析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社会效益评价及风险防范措施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项目概述与目标</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随着人们生活水平的提高和审美观念的转变，医学美容及医用敷料类产品的市场需求不断增长。</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市场需求增长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先进的生物技术和医学技术的不断发展，为医学美容及医用敷料类产品的研发和生产提供了有力支持。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技术发展推动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政府对于医疗器械和医美行业的支持力度不断加大，为项目的实施提供了良好的政策环境。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项目建设目标</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建设年产180吨医学美容类及医用敷料类产品的生产线，满足市场需求。</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引进先进的生产技术和设备，提高产品质量和生产效率。</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建立健全的销售网络和售后服务体系，提升品牌影响力。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项目投资规模及预期收益</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投资规模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项目总投资额为1亿元人民币，包括设备购置、厂房建设、人员培训、市场推广等费用。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预期收益</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项目达产后，预计年销售收入为2亿元人民币，年利润为3000万元人民币，投资回收期为5年。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市场分析与定位</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医学美容类及医用敷料类产品市场需求分析</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随着人们生活水平的提高和审美观念的转变，医学美容类产品的市场需求不断增长。消费者对于皮肤保养、抗衰老、美白等方面的需求日益旺盛，推动了医学美容类产品的市场发展。</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医学美容类产品市场需求</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医用敷料作为医疗领域的基础用品，市场需求稳定。随着医疗水平的提高和人们健康意识的增强，医用敷料类产品的品质和功能性要求不断提升，为市场提供了更多的发展机遇。</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医用敷料类产品市场需求</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本项目将目标市场定位为中高端消费群体，注重产品品质和消费体验。通过提供高品质、安全有效的医学美容类及医用敷料类产品，满足目标消费者的美丽与健康需求。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目标市场定位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根据消费者需求、购买力和消费习惯等因素，将市场细分为不同的子市场。例如，可以按照年龄段、性别、地域、职业等进行细分，以便更精准地满足目标消费者的需求。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市场细分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目标市场定位与细分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主要竞争对手概况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目前市场上主要的竞争对手包括国内外知名的医学美容品牌和医用敷料生产商。这些竞争对手在品牌影响力、技术研发、市场份额等方面具有一定优势，但同时也存在产品同质化、价格战等问题。</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竞争对手产品分析</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通过对竞争对手的产品进行深入分析，了解其产品类型、功能特点、价格策略等方面的信息。这有助于发现竞争对手产品的不足之处，为本项目产品的差异化创新提供依据。</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竞争策略制定</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针对竞争对手的优劣势和市场状况，制定相应的竞争策略。例如，可以通过加强品牌建设、提升产品品质、加大研发投入等方式提高项目竞争力；同时，也可以采取灵活的价格策略、营销策略等抢占市场份额。</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产品方案与技术路线</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医学美容类产品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包括注射用美容产品、外用美容产品等，规格多样，满足不同客户需求。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医用敷料类产品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包括手术敷料、创伤敷料、造口敷料等，规格齐全，适应不同医疗场景。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23" r="2482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产品种类与规格</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选用优质原料，确保产品质量。</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原料准备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采用先进生产工艺，确保产品精度和稳定性。</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加工制造</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严格把控生产过程中的质量关键点，确保产品合格率。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质量控制</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采用适宜的包装材料，确保产品储存安全。</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包装储存</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关键技术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采用先进的生物技术、纳米技术等，提升产品功效和安全性。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设备选型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选用高精度、高效率的生产设备，确保生产效率和产品质量。同时，配置完善的检测设备，确保产品质量可控。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关键技术与设备选型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厂址选择与建设条件</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地理位置</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自然环境</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政策支持</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配套设施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厂址选择原则及要求</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121" r="12121"/>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457" r="13457"/>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5044" r="150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选择交通便利、物流成本低廉的地理位置，便于原材料采购和产品运输。</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优先考虑生态环境良好、气候适宜的地区，有利于员工的生产和生活。</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关注当地政府对于医美产业的政策扶持力度，选择政策优惠、投资环境良好的区域。</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选择基础设施完善、公共服务健全的区域，降低企业建设和运营成本。</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交通条件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评估选址地区的交通状况，包括公路、铁路、航空和水路等交通方式是否便捷，以及物流成本是否合理。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基础设施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考察选址地区的基础设施状况，如供水、供电、供气、通信等是否完善，以及生活配套设施如住房、教育、医疗等是否齐全。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人力资源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了解当地人力资源市场情况，包括劳动力数量、技能水平、薪资水平等，确保企业能够招聘到合适的员工。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建设条件评估（交通、基础设施等）</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https://d.book118.com/437112142052006046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2024-09-21T10:45:37.912</cp:lastPrinted>
  <dcterms:created xsi:type="dcterms:W3CDTF">2024-09-21T02:45:37Z</dcterms:created>
  <dcterms:modified xsi:type="dcterms:W3CDTF">2024-09-21T02:45:40Z</dcterms:modified>
</cp:coreProperties>
</file>