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1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CB8F5A-4183-441B-9548-A89C18A57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195D2A-17C9-4D47-9081-9C82B67E8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9365AC-56FF-4E10-A88B-23224160E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4268AA-7C5B-4FC2-A080-0B4C738B8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CD1D0C-643A-4C4D-A1DC-BE991B223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40FB0B-D8CD-4E47-9C60-548063945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AECAFB-0318-42DF-BF35-913648765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65C403-8CC2-4ECD-A237-58E0C575B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5960DE-2279-4519-A022-2D0B0AFD2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B96DBD-D2BF-4FB4-A12C-1A744F398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B2EA8F-4905-4811-834B-55B193D52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11314304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企业法律知识培训讲座培训课件——法律风险识别与预防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法律风险概述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企业常见法律风险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法律风险识别方法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法律风险预防措施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合同管理风险防范策略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知识产权保护策略部署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劳动用工风险防范措施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税务筹划风险防范建议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法律风险概述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法律风险定义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法律风险分类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指企业在经营活动中，因违反法律规定或合同约定，而可能遭受法律制裁、经济损失或声誉损害的风险。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根据来源不同，可分为内部风险和外部风险；根据性质不同，可分为刑事风险、民事风险和行政风险。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经济损失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声誉损害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经营受限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因违法行为导致的罚款、赔偿金等直接经济损失。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企业形象受损，影响客户信任度和市场竞争力。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可能面临吊销营业执照、撤销资质等行政处罚，导致企业无法正常经营。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法律风险对企业影响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识别与预防重要性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通过识别潜在的法律风险，企业可以及时采取措施予以规避，避免或减少损失。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加强法律风险预防，有助于提升企业员工的合规意识，确保企业依法经营。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建立健全的法律风险防范机制，有助于企业在安全稳定的环境中实现可持续发展。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规避潜在风险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提升合规意识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保障企业稳健发展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企业常见法律风险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合同订立风险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合同履行风险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合同纠纷处理风险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合同管理风险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包括合同违约、合同变更、合同解除等。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包括协商、调解、仲裁、诉讼等方式的选择和应对。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包括合同主体不适格、合同内容不明确、合同条款不完备等。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541262"/>
            <a:ext cx="492347" cy="492347"/>
            <a:chOff x="1474591" y="3541262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541262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15096"/>
            <a:ext cx="2139982" cy="2139982"/>
            <a:chOff x="2372036" y="2215096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15096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063107"/>
            <a:ext cx="330613" cy="588550"/>
            <a:chOff x="3274244" y="3063107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063107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32121"/>
            <a:ext cx="492347" cy="492347"/>
            <a:chOff x="3195854" y="2032121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3212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551835"/>
            <a:ext cx="492347" cy="492347"/>
            <a:chOff x="4948930" y="3551835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551835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72" name="TextBox 72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知识产权申请风险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知识产权维护风险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知识产权运用风险</a:t>
            </a:r>
          </a:p>
        </p:txBody>
      </p:sp>
      <p:grpSp>
        <p:nvGrpSpPr>
          <p:cNvPr id="75" name="Group 7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6" name="AutoShape 7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TextBox 9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知识产权保护风险</a:t>
              </a:r>
            </a:p>
          </p:txBody>
        </p:sp>
      </p:grpSp>
      <p:grpSp>
        <p:nvGrpSpPr>
          <p:cNvPr id="97" name="Group 97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8" name="AutoShape 98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6647497" y="3377126"/>
            <a:ext cx="587026" cy="585597"/>
            <a:chOff x="6647497" y="3377126"/>
            <a:chExt cx="587026" cy="585597"/>
          </a:xfrm>
        </p:grpSpPr>
        <p:sp>
          <p:nvSpPr>
            <p:cNvPr id="101" name="AutoShape 101"/>
            <p:cNvSpPr/>
            <p:nvPr/>
          </p:nvSpPr>
          <p:spPr>
            <a:xfrm>
              <a:off x="6647497" y="337712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103" name="Freeform 103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Freeform 147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55" name="AutoShape 155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Freeform 156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7" name="TextBox 157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包括申请被驳回、被异议等。</a:t>
            </a:r>
          </a:p>
        </p:txBody>
      </p:sp>
      <p:sp>
        <p:nvSpPr>
          <p:cNvPr id="158" name="TextBox 158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包括被侵权、被无效宣告等。</a:t>
            </a:r>
          </a:p>
        </p:txBody>
      </p:sp>
      <p:sp>
        <p:nvSpPr>
          <p:cNvPr id="159" name="TextBox 159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包括技术转让、许可使用、质押融资等过程中的风险。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168" r="2316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包括招聘广告不实、录用条件不明确等。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招聘与录用风险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包括合同订立不规范、合同条款不完备等。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劳动合同管理风险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包括工资拖欠、福利不到位等。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薪酬与福利管理风险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包括未按时足额缴纳社会保险费、住房公积金等。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社会保险与住房公积金管理风险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劳动用工风险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包括未按时办理税务登记、未按期进行纳税申报等。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税务登记与申报风险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包括偷税漏税、虚开发票等。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税款缴纳与核算风险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包括不符合优惠条件而享受优惠、违规操作导致减免失效等。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税收优惠与减免风险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包括跨国经营中的重复征税、税收协定适用不当等。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国际税收风险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税务筹划风险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法律风险识别方法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针对企业可能面临的法律风险，设计涵盖各个方面的问题，形成问卷。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设计问卷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发放与收集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将问卷发放给企业员工、管理层、法务人员等，确保问卷填写的完整性和真实性。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对收集到的问卷数据进行统计分析，识别出潜在的法律风险点。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问卷调查法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邀请具有丰富法律知识和实践经验的专家参与评估。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833" r="1483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选择专家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与专家共同制定评估标准，明确法律风险的界定和等级划分。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明确评估标准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专家根据评估标准，对企业进行全面的法律风险评估，提出针对性建议。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实施评估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专家评估法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案例收集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收集国内外同行业或跨行业的典型法律风险案例。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案例剖析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对案例进行深入剖析，总结案例中的法律风险点、成因及后果。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经验借鉴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通过案例分析，提炼出对企业有借鉴意义的经验和教训，为预防类似风险提供参考。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利用专业的法律数据库，检索相关法律法规、案例、裁判文书等，为风险识别提供法律依据。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法律数据库检索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对企业签订的各类合同进行审查，发现可能存在的法律风险和漏洞。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合同审查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与专业的律师事务所或法律顾问建立合作关系，定期就企业面临的法律问题进行咨询和交流。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法律咨询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其他辅助手段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法律风险预防措施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完善董事会制度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确保董事会独立性，提高董事会决策的科学性和有效性，形成有效的内部制衡机制。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强化监事会职能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加强监事会对公司财务和董事、高级管理人员行为的监督，防止内部人控制现象。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建立科学合理的股权结构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通过引入战略投资者、实行员工持股计划等方式，实现股权多元化，优化公司治理结构。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完善企业治理结构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不断完善和更新内部管理制度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随着企业经营环境和业务模式的变化，及时修订和完善内部管理制度，确保其适应企业发展的需要。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建立健全内部管理制度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根据企业实际情况，制定完善的内部管理制度，如财务管理制度、人事管理制度、业务管理制度等。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严格执行内部管理制度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加强对制度执行情况的监督检查，确保各项制度得到有效执行。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加强内部管理制度建设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强化员工职业操守教育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加强对员工的职业操守教育，引导员工树立正确的价值观和职业观，增强遵纪守法意识。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建立员工法律培训计划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根据企业实际情况和员工需求，制定系统的员工法律培训计划，并确保培训内容的针对性和实效性。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加强法律知识普及教育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通过开展法律知识讲座、培训等活动，提高员工的法律意识和法律素养。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070" r="16070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提高员工法律意识培训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针对可能出现的法律风险事件，制定相应的应急预案，明确应对措施和责任分工。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制定应急预案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加强企业内部沟通和协调，建立快速响应机制，确保在发生法律风险事件时能够及时、有效地应对。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建立快速响应机制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积极与律师事务所、会计师事务所等外部机构建立合作关系，借助专业力量提高企业应对法律风险的能力。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加强与外部机构的合作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建立应急处理机制</a:t>
              </a:r>
            </a:p>
          </p:txBody>
        </p:sp>
      </p:grp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https://d.book118.com/437113143040006025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146</Paragraphs>
  <Slides>22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27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2024-08-29T16:21:24.890</cp:lastPrinted>
  <dcterms:created xsi:type="dcterms:W3CDTF">2024-08-29T08:21:24Z</dcterms:created>
  <dcterms:modified xsi:type="dcterms:W3CDTF">2024-08-29T08:21:27Z</dcterms:modified>
</cp:coreProperties>
</file>