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A96C5EE-1CFC-4D35-8A7B-907CBD6705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AC8EA0-4C68-434F-B9AC-5081D8A318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1ABEEAA-52CE-4BB0-96FD-D74684D664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C532011-3CEF-4953-B2B7-ED667E3BC93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67A9B43-9B37-464C-86DF-65CBCC39049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A303327-029C-4234-A20C-D9707B02EF5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833434A-159B-4E20-8687-BDFD9FFDBB1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DE43603-6224-49EC-91DE-309480E866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6E5730D-AFDC-45EC-9CB2-73843C0AB0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C7995C-E5D3-427D-96C9-3C04CC7A41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0B2246-4C27-47D0-8EBA-C1753E7AF7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37136034121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08399" y="3366694"/>
            <a:ext cx="2724309" cy="175530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050" b="1">
                <a:solidFill>
                  <a:srgbClr val="FFFFFF">
                    <a:alpha val="100000"/>
                  </a:srgbClr>
                </a:solidFill>
                <a:latin typeface="Microsoft Yahei"/>
                <a:ea typeface="Microsoft Yahei"/>
                <a:cs typeface="Microsoft Yahei"/>
              </a:rPr>
              <a:t>$number{01}</a:t>
            </a:r>
            <a:endParaRPr lang="en-US" sz="1100"/>
          </a:p>
        </p:txBody>
      </p:sp>
      <p:sp>
        <p:nvSpPr>
          <p:cNvPr id="3" name="AutoShape 3"/>
          <p:cNvSpPr/>
          <p:nvPr/>
        </p:nvSpPr>
        <p:spPr>
          <a:xfrm>
            <a:off x="0" y="1969768"/>
            <a:ext cx="12192000" cy="291846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4753" y="2169417"/>
            <a:ext cx="8281818" cy="154552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600" b="1">
                <a:solidFill>
                  <a:srgbClr val="FFFFFF">
                    <a:alpha val="100000"/>
                  </a:srgbClr>
                </a:solidFill>
                <a:latin typeface="Microsoft Yahei"/>
                <a:ea typeface="Microsoft Yahei"/>
                <a:cs typeface="Microsoft Yahei"/>
              </a:rPr>
              <a:t>甘孜三支一扶招募计划书</a:t>
            </a:r>
            <a:endParaRPr lang="en-US" sz="1100"/>
          </a:p>
        </p:txBody>
      </p:sp>
      <p:pic>
        <p:nvPicPr>
          <p:cNvPr id="7" name="Picture 7"/>
          <p:cNvPicPr>
            <a:picLocks noChangeAspect="1"/>
          </p:cNvPicPr>
          <p:nvPr/>
        </p:nvPicPr>
        <p:blipFill>
          <a:blip r:embed="rId2"/>
          <a:stretch>
            <a:fillRect/>
          </a:stretch>
        </p:blipFill>
        <p:spPr>
          <a:xfrm>
            <a:off x="8277789" y="0"/>
            <a:ext cx="4892103" cy="6288968"/>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594" y="0"/>
            <a:ext cx="12184811" cy="6858000"/>
          </a:xfrm>
          <a:prstGeom prst="rect">
            <a:avLst/>
          </a:prstGeom>
        </p:spPr>
      </p:pic>
      <p:sp>
        <p:nvSpPr>
          <p:cNvPr id="3" name="TextBox 3"/>
          <p:cNvSpPr txBox="1"/>
          <p:nvPr/>
        </p:nvSpPr>
        <p:spPr>
          <a:xfrm>
            <a:off x="1991063" y="193190"/>
            <a:ext cx="1630680" cy="9582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accent1">
                    <a:alpha val="100000"/>
                  </a:schemeClr>
                </a:solidFill>
                <a:latin typeface="方正正纤黑简体"/>
                <a:ea typeface="方正正纤黑简体"/>
                <a:cs typeface="方正正纤黑简体"/>
              </a:rPr>
              <a:t>目录</a:t>
            </a:r>
          </a:p>
        </p:txBody>
      </p:sp>
      <p:sp>
        <p:nvSpPr>
          <p:cNvPr id="4" name="TextBox 4"/>
          <p:cNvSpPr txBox="1"/>
          <p:nvPr/>
        </p:nvSpPr>
        <p:spPr>
          <a:xfrm>
            <a:off x="1132645" y="1977496"/>
            <a:ext cx="4792980" cy="4110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招募计划背景</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招募计划内容</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招募计划保障措施</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招募计划实施和管理</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招募计划效果评估和总结</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其他事项</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alpha val="100000"/>
                  </a:srgbClr>
                </a:solidFill>
                <a:latin typeface="Microsoft Yahei"/>
                <a:ea typeface="Microsoft Yahei"/>
                <a:cs typeface="Microsoft Yahei"/>
              </a:rPr>
              <a:t>01</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招募计划背景</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1220560" y="2363963"/>
            <a:ext cx="3815503" cy="0"/>
          </a:xfrm>
          <a:prstGeom prst="line">
            <a:avLst/>
          </a:prstGeom>
          <a:ln w="50800">
            <a:solidFill>
              <a:schemeClr val="accent4"/>
            </a:solidFill>
            <a:prstDash val="solid"/>
            <a:headEnd type="oval"/>
            <a:tailEnd type="none"/>
          </a:ln>
        </p:spPr>
        <p:style>
          <a:lnRef idx="0">
            <a:schemeClr val="accent4"/>
          </a:lnRef>
          <a:fillRef idx="1">
            <a:schemeClr val="accent4"/>
          </a:fillRef>
          <a:effectRef idx="0">
            <a:schemeClr val="accent4"/>
          </a:effectRef>
          <a:fontRef idx="minor">
            <a:schemeClr val="lt1"/>
          </a:fontRef>
        </p:style>
      </p:cxnSp>
      <p:cxnSp>
        <p:nvCxnSpPr>
          <p:cNvPr id="3" name="Connector 3"/>
          <p:cNvCxnSpPr/>
          <p:nvPr/>
        </p:nvCxnSpPr>
        <p:spPr>
          <a:xfrm>
            <a:off x="1882845" y="3524561"/>
            <a:ext cx="3131592" cy="0"/>
          </a:xfrm>
          <a:prstGeom prst="line">
            <a:avLst/>
          </a:prstGeom>
          <a:ln w="50800">
            <a:solidFill>
              <a:schemeClr val="accent4"/>
            </a:solidFill>
            <a:prstDash val="solid"/>
            <a:headEnd type="none"/>
            <a:tailEnd type="none"/>
          </a:ln>
        </p:spPr>
        <p:style>
          <a:lnRef idx="0">
            <a:schemeClr val="accent4"/>
          </a:lnRef>
          <a:fillRef idx="1">
            <a:schemeClr val="accent4"/>
          </a:fillRef>
          <a:effectRef idx="0">
            <a:schemeClr val="accent4"/>
          </a:effectRef>
          <a:fontRef idx="minor">
            <a:schemeClr val="lt1"/>
          </a:fontRef>
        </p:style>
      </p:cxnSp>
      <p:cxnSp>
        <p:nvCxnSpPr>
          <p:cNvPr id="4" name="Connector 4"/>
          <p:cNvCxnSpPr/>
          <p:nvPr/>
        </p:nvCxnSpPr>
        <p:spPr>
          <a:xfrm>
            <a:off x="1857448" y="4685159"/>
            <a:ext cx="3995480" cy="0"/>
          </a:xfrm>
          <a:prstGeom prst="line">
            <a:avLst/>
          </a:prstGeom>
          <a:ln w="50800">
            <a:solidFill>
              <a:schemeClr val="accent4"/>
            </a:solidFill>
            <a:prstDash val="solid"/>
            <a:headEnd type="none"/>
            <a:tailEnd type="triangle"/>
          </a:ln>
        </p:spPr>
        <p:style>
          <a:lnRef idx="0">
            <a:schemeClr val="accent4"/>
          </a:lnRef>
          <a:fillRef idx="1">
            <a:schemeClr val="accent4"/>
          </a:fillRef>
          <a:effectRef idx="0">
            <a:schemeClr val="accent4"/>
          </a:effectRef>
          <a:fontRef idx="minor">
            <a:schemeClr val="lt1"/>
          </a:fontRef>
        </p:style>
      </p:cxnSp>
      <p:sp>
        <p:nvSpPr>
          <p:cNvPr id="5" name="AutoShape 5"/>
          <p:cNvSpPr/>
          <p:nvPr/>
        </p:nvSpPr>
        <p:spPr>
          <a:xfrm>
            <a:off x="1896040"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373032" y="2194563"/>
            <a:ext cx="319221" cy="319263"/>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99" b="1">
                <a:solidFill>
                  <a:srgbClr val="FFFFFF">
                    <a:alpha val="100000"/>
                  </a:srgbClr>
                </a:solidFill>
                <a:latin typeface="Microsoft Yahei"/>
                <a:ea typeface="Microsoft Yahei"/>
                <a:cs typeface="Microsoft Yahei"/>
              </a:rPr>
              <a:t>1</a:t>
            </a:r>
            <a:endParaRPr lang="en-US" sz="1100"/>
          </a:p>
        </p:txBody>
      </p:sp>
      <p:sp>
        <p:nvSpPr>
          <p:cNvPr id="7" name="AutoShape 7"/>
          <p:cNvSpPr/>
          <p:nvPr/>
        </p:nvSpPr>
        <p:spPr>
          <a:xfrm>
            <a:off x="4657059" y="3366979"/>
            <a:ext cx="319221" cy="319263"/>
          </a:xfrm>
          <a:prstGeom prst="ellipse">
            <a:avLst/>
          </a:prstGeom>
          <a:solidFill>
            <a:schemeClr val="accent1">
              <a:lumMod val="75000"/>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99" b="1">
                <a:solidFill>
                  <a:srgbClr val="FFFFFF">
                    <a:alpha val="100000"/>
                  </a:srgbClr>
                </a:solidFill>
                <a:latin typeface="Microsoft Yahei"/>
                <a:ea typeface="Microsoft Yahei"/>
                <a:cs typeface="Microsoft Yahei"/>
              </a:rPr>
              <a:t>2</a:t>
            </a:r>
            <a:endParaRPr lang="en-US" sz="1100"/>
          </a:p>
        </p:txBody>
      </p:sp>
      <p:sp>
        <p:nvSpPr>
          <p:cNvPr id="8" name="AutoShape 8"/>
          <p:cNvSpPr/>
          <p:nvPr/>
        </p:nvSpPr>
        <p:spPr>
          <a:xfrm>
            <a:off x="1828490" y="4516738"/>
            <a:ext cx="319221" cy="319263"/>
          </a:xfrm>
          <a:prstGeom prst="ellipse">
            <a:avLst/>
          </a:prstGeom>
          <a:solidFill>
            <a:schemeClr val="accent1">
              <a:lumMod val="60000"/>
              <a:lumOff val="40000"/>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99" b="1">
                <a:solidFill>
                  <a:srgbClr val="FFFFFF">
                    <a:alpha val="100000"/>
                  </a:srgbClr>
                </a:solidFill>
                <a:latin typeface="Microsoft Yahei"/>
                <a:ea typeface="Microsoft Yahei"/>
                <a:cs typeface="Microsoft Yahei"/>
              </a:rPr>
              <a:t>3</a:t>
            </a:r>
            <a:endParaRPr lang="en-US" sz="1100"/>
          </a:p>
        </p:txBody>
      </p:sp>
      <p:sp>
        <p:nvSpPr>
          <p:cNvPr id="9" name="AutoShape 9"/>
          <p:cNvSpPr/>
          <p:nvPr/>
        </p:nvSpPr>
        <p:spPr>
          <a:xfrm>
            <a:off x="2733950"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592399"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453641"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487177" y="342391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347705" y="342391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221787" y="3434181"/>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487177" y="4593708"/>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3347705" y="4604199"/>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221787" y="459256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095871" y="459256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目的和意义</a:t>
              </a:r>
            </a:p>
          </p:txBody>
        </p:sp>
      </p:grpSp>
      <p:sp>
        <p:nvSpPr>
          <p:cNvPr id="41" name="AutoShape 41"/>
          <p:cNvSpPr/>
          <p:nvPr/>
        </p:nvSpPr>
        <p:spPr>
          <a:xfrm>
            <a:off x="6572250" y="4836001"/>
            <a:ext cx="3341183" cy="427323"/>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推动高校毕业生就业</a:t>
            </a:r>
            <a:endParaRPr lang="en-US" sz="1100"/>
          </a:p>
        </p:txBody>
      </p:sp>
      <p:sp>
        <p:nvSpPr>
          <p:cNvPr id="42" name="AutoShape 42"/>
          <p:cNvSpPr/>
          <p:nvPr/>
        </p:nvSpPr>
        <p:spPr>
          <a:xfrm>
            <a:off x="6572250" y="5119283"/>
            <a:ext cx="4606550" cy="1401455"/>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000000">
                    <a:alpha val="100000"/>
                  </a:srgbClr>
                </a:solidFill>
                <a:latin typeface="Microsoft Yahei"/>
                <a:ea typeface="Microsoft Yahei"/>
                <a:cs typeface="Microsoft Yahei"/>
              </a:rPr>
              <a:t>引导和鼓励高校毕业生到基层就业，缓解当前高校毕业生就业难的问题。</a:t>
            </a:r>
            <a:endParaRPr lang="en-US" sz="1100"/>
          </a:p>
        </p:txBody>
      </p:sp>
      <p:sp>
        <p:nvSpPr>
          <p:cNvPr id="43" name="AutoShape 43"/>
          <p:cNvSpPr/>
          <p:nvPr/>
        </p:nvSpPr>
        <p:spPr>
          <a:xfrm>
            <a:off x="6572250" y="1278982"/>
            <a:ext cx="3341183" cy="427323"/>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促进基层发展</a:t>
            </a:r>
            <a:endParaRPr lang="en-US" sz="1100"/>
          </a:p>
        </p:txBody>
      </p:sp>
      <p:sp>
        <p:nvSpPr>
          <p:cNvPr id="44" name="AutoShape 44"/>
          <p:cNvSpPr/>
          <p:nvPr/>
        </p:nvSpPr>
        <p:spPr>
          <a:xfrm>
            <a:off x="6572250" y="1564591"/>
            <a:ext cx="4606550" cy="1401455"/>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000000">
                    <a:alpha val="100000"/>
                  </a:srgbClr>
                </a:solidFill>
                <a:latin typeface="Microsoft Yahei"/>
                <a:ea typeface="Microsoft Yahei"/>
                <a:cs typeface="Microsoft Yahei"/>
              </a:rPr>
              <a:t>通过招募优秀人才到基层工作，为基层发展注入新的活力，推动当地经济和社会发展。</a:t>
            </a:r>
            <a:endParaRPr lang="en-US" sz="1100"/>
          </a:p>
        </p:txBody>
      </p:sp>
      <p:sp>
        <p:nvSpPr>
          <p:cNvPr id="45" name="AutoShape 45"/>
          <p:cNvSpPr/>
          <p:nvPr/>
        </p:nvSpPr>
        <p:spPr>
          <a:xfrm>
            <a:off x="6572250" y="3063763"/>
            <a:ext cx="3341183" cy="427323"/>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加强人才队伍建设</a:t>
            </a:r>
            <a:endParaRPr lang="en-US" sz="1100"/>
          </a:p>
        </p:txBody>
      </p:sp>
      <p:sp>
        <p:nvSpPr>
          <p:cNvPr id="46" name="AutoShape 46"/>
          <p:cNvSpPr/>
          <p:nvPr/>
        </p:nvSpPr>
        <p:spPr>
          <a:xfrm>
            <a:off x="6572250" y="3336829"/>
            <a:ext cx="4606550" cy="1401455"/>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000000">
                    <a:alpha val="100000"/>
                  </a:srgbClr>
                </a:solidFill>
                <a:latin typeface="Microsoft Yahei"/>
                <a:ea typeface="Microsoft Yahei"/>
                <a:cs typeface="Microsoft Yahei"/>
              </a:rPr>
              <a:t>通过实施三支一扶计划，培养一批有志于服务基层的高素质人才，提高基层人才队伍的整体素质。</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高校毕业生、农业技术人员、医疗卫生人员、中小学教师等基层急需的专业技术人才。</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年龄在30周岁以下，具备相应的专业知识和技能，身体健康，品行端正，有志于服务基层。</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招募对象和条件</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条件要求</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招募对象</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实施范围</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甘孜地区的基层单位，包括乡镇、村、社区等。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实施时间</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每年度的招募计划时间根据具体情况而定，一般会在当年的3月至5月之间进行招募。</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63" r="250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招募计划实施范围和时间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alpha val="100000"/>
                  </a:srgbClr>
                </a:solidFill>
                <a:latin typeface="Microsoft Yahei"/>
                <a:ea typeface="Microsoft Yahei"/>
                <a:cs typeface="Microsoft Yahei"/>
              </a:rPr>
              <a:t>02</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招募计划内容</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招募岗位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教育、卫生、农业、文化、旅游、扶贫等基层服务岗位。</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招募人数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计划招募100名高校毕业生。</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招募岗位和人数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7383" r="738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通过甘孜人事考试网进行报名，填写报名表并上传相关材料。</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网上报名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在各区县人力资源和社会保障局设立的报名点进行现场报名。</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现场报名</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招募方式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905245" y="2859433"/>
            <a:ext cx="265078" cy="274637"/>
          </a:xfrm>
          <a:prstGeom prst="rightArrow">
            <a:avLst/>
          </a:prstGeom>
          <a:noFill/>
          <a:effectLst>
            <a:outerShdw blurRad="57150" dist="19050" dir="5400000">
              <a:srgbClr val="000000">
                <a:alpha val="63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056029" y="2859433"/>
            <a:ext cx="265077" cy="274637"/>
          </a:xfrm>
          <a:prstGeom prst="rightArrow">
            <a:avLst/>
          </a:prstGeom>
          <a:noFill/>
          <a:effectLst>
            <a:outerShdw blurRad="57150" dist="19050" dir="5400000">
              <a:srgbClr val="000000">
                <a:alpha val="63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835467" y="1987867"/>
            <a:ext cx="1901571" cy="3722751"/>
            <a:chOff x="1835467" y="1987867"/>
            <a:chExt cx="1901571" cy="3722751"/>
          </a:xfrm>
        </p:grpSpPr>
        <p:sp>
          <p:nvSpPr>
            <p:cNvPr id="5" name="AutoShape 5"/>
            <p:cNvSpPr/>
            <p:nvPr/>
          </p:nvSpPr>
          <p:spPr>
            <a:xfrm>
              <a:off x="1835467" y="1987867"/>
              <a:ext cx="1885664" cy="3722751"/>
            </a:xfrm>
            <a:prstGeom prst="roundRect">
              <a:avLst>
                <a:gd name="adj" fmla="val 16667"/>
              </a:avLst>
            </a:prstGeom>
            <a:noFill/>
            <a:effectLst>
              <a:outerShdw blurRad="57150" dist="19050" dir="5400000">
                <a:srgbClr val="000000">
                  <a:alpha val="63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967198" y="2978468"/>
              <a:ext cx="1666684" cy="802779"/>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80000"/>
                </a:lnSpc>
                <a:buFont typeface="Arial"/>
                <a:buChar char="•"/>
              </a:pPr>
              <a:r>
                <a:rPr lang="en-US" sz="1400" b="1">
                  <a:solidFill>
                    <a:srgbClr val="FFFFFF">
                      <a:alpha val="100000"/>
                    </a:srgbClr>
                  </a:solidFill>
                  <a:latin typeface="微软雅黑"/>
                  <a:ea typeface="微软雅黑"/>
                  <a:cs typeface="微软雅黑"/>
                </a:rPr>
                <a:t>文字内容</a:t>
              </a:r>
            </a:p>
            <a:p>
              <a:pPr marL="203200" lvl="0" indent="-203200" algn="l">
                <a:lnSpc>
                  <a:spcPct val="80000"/>
                </a:lnSpc>
                <a:buFont typeface="Arial"/>
                <a:buChar char="•"/>
              </a:pPr>
              <a:r>
                <a:rPr lang="en-US" sz="1400" b="1">
                  <a:solidFill>
                    <a:srgbClr val="FFFFFF">
                      <a:alpha val="100000"/>
                    </a:srgbClr>
                  </a:solidFill>
                  <a:latin typeface="微软雅黑"/>
                  <a:ea typeface="微软雅黑"/>
                  <a:cs typeface="微软雅黑"/>
                </a:rPr>
                <a:t>文字内容</a:t>
              </a:r>
            </a:p>
            <a:p>
              <a:pPr marL="203200" lvl="0" indent="-203200" algn="l">
                <a:lnSpc>
                  <a:spcPct val="80000"/>
                </a:lnSpc>
                <a:buFont typeface="Arial"/>
                <a:buChar char="•"/>
              </a:pPr>
              <a:r>
                <a:rPr lang="en-US" sz="1400" b="1">
                  <a:solidFill>
                    <a:srgbClr val="FFFFFF">
                      <a:alpha val="100000"/>
                    </a:srgbClr>
                  </a:solidFill>
                  <a:latin typeface="微软雅黑"/>
                  <a:ea typeface="微软雅黑"/>
                  <a:cs typeface="微软雅黑"/>
                </a:rPr>
                <a:t>文字内容</a:t>
              </a:r>
            </a:p>
            <a:p>
              <a:pPr marL="203200" lvl="0" indent="-203200" algn="l">
                <a:lnSpc>
                  <a:spcPct val="80000"/>
                </a:lnSpc>
                <a:buFont typeface="Arial"/>
                <a:buChar char="•"/>
              </a:pPr>
              <a:r>
                <a:rPr lang="en-US" sz="1400" b="1">
                  <a:solidFill>
                    <a:srgbClr val="FFFFFF">
                      <a:alpha val="100000"/>
                    </a:srgbClr>
                  </a:solidFill>
                  <a:latin typeface="微软雅黑"/>
                  <a:ea typeface="微软雅黑"/>
                  <a:cs typeface="微软雅黑"/>
                </a:rPr>
                <a:t>文字内容</a:t>
              </a:r>
            </a:p>
          </p:txBody>
        </p:sp>
        <p:sp>
          <p:nvSpPr>
            <p:cNvPr id="7" name="TextBox 7"/>
            <p:cNvSpPr txBox="1"/>
            <p:nvPr/>
          </p:nvSpPr>
          <p:spPr>
            <a:xfrm>
              <a:off x="1854517" y="2216467"/>
              <a:ext cx="1882521" cy="31998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800" b="1">
                  <a:solidFill>
                    <a:srgbClr val="FFFFFF">
                      <a:alpha val="100000"/>
                    </a:srgbClr>
                  </a:solidFill>
                  <a:latin typeface="微软雅黑"/>
                  <a:ea typeface="微软雅黑"/>
                  <a:cs typeface="微软雅黑"/>
                </a:rPr>
                <a:t>标题</a:t>
              </a:r>
            </a:p>
          </p:txBody>
        </p:sp>
      </p:grpSp>
      <p:grpSp>
        <p:nvGrpSpPr>
          <p:cNvPr id="8" name="Group 8"/>
          <p:cNvGrpSpPr/>
          <p:nvPr/>
        </p:nvGrpSpPr>
        <p:grpSpPr>
          <a:xfrm>
            <a:off x="4019550" y="1987867"/>
            <a:ext cx="1885664" cy="3722751"/>
            <a:chOff x="4019550" y="1987867"/>
            <a:chExt cx="1885664" cy="3722751"/>
          </a:xfrm>
        </p:grpSpPr>
        <p:sp>
          <p:nvSpPr>
            <p:cNvPr id="9" name="AutoShape 9"/>
            <p:cNvSpPr/>
            <p:nvPr/>
          </p:nvSpPr>
          <p:spPr>
            <a:xfrm>
              <a:off x="4019550" y="1987867"/>
              <a:ext cx="1885664" cy="3722751"/>
            </a:xfrm>
            <a:prstGeom prst="roundRect">
              <a:avLst>
                <a:gd name="adj" fmla="val 166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6302903" y="1987867"/>
            <a:ext cx="1885664" cy="3722751"/>
            <a:chOff x="6302903" y="1987867"/>
            <a:chExt cx="1885664" cy="3722751"/>
          </a:xfrm>
        </p:grpSpPr>
        <p:sp>
          <p:nvSpPr>
            <p:cNvPr id="11" name="AutoShape 11"/>
            <p:cNvSpPr/>
            <p:nvPr/>
          </p:nvSpPr>
          <p:spPr>
            <a:xfrm>
              <a:off x="6302903" y="1987867"/>
              <a:ext cx="1885664" cy="3722751"/>
            </a:xfrm>
            <a:prstGeom prst="roundRect">
              <a:avLst>
                <a:gd name="adj" fmla="val 16667"/>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1748218" y="1987867"/>
            <a:ext cx="1885664" cy="3722751"/>
            <a:chOff x="1748218" y="1987867"/>
            <a:chExt cx="1885664" cy="3722751"/>
          </a:xfrm>
        </p:grpSpPr>
        <p:sp>
          <p:nvSpPr>
            <p:cNvPr id="13" name="AutoShape 13"/>
            <p:cNvSpPr/>
            <p:nvPr/>
          </p:nvSpPr>
          <p:spPr>
            <a:xfrm>
              <a:off x="1748218" y="1987867"/>
              <a:ext cx="1885664" cy="3722751"/>
            </a:xfrm>
            <a:prstGeom prst="roundRect">
              <a:avLst>
                <a:gd name="adj" fmla="val 16667"/>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8625153" y="1919871"/>
            <a:ext cx="1885664" cy="3722751"/>
            <a:chOff x="8625153" y="1919871"/>
            <a:chExt cx="1885664" cy="3722751"/>
          </a:xfrm>
        </p:grpSpPr>
        <p:sp>
          <p:nvSpPr>
            <p:cNvPr id="15" name="AutoShape 15"/>
            <p:cNvSpPr/>
            <p:nvPr/>
          </p:nvSpPr>
          <p:spPr>
            <a:xfrm>
              <a:off x="8625153" y="1919871"/>
              <a:ext cx="1885664" cy="3722751"/>
            </a:xfrm>
            <a:prstGeom prst="roundRect">
              <a:avLst>
                <a:gd name="adj" fmla="val 166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16" name="Connector 16"/>
          <p:cNvCxnSpPr/>
          <p:nvPr/>
        </p:nvCxnSpPr>
        <p:spPr>
          <a:xfrm>
            <a:off x="1745182" y="2859433"/>
            <a:ext cx="1872811"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AutoShape 17"/>
          <p:cNvSpPr/>
          <p:nvPr/>
        </p:nvSpPr>
        <p:spPr>
          <a:xfrm>
            <a:off x="3633883" y="2251408"/>
            <a:ext cx="2565575" cy="503206"/>
          </a:xfrm>
          <a:prstGeom prst="rect">
            <a:avLst/>
          </a:prstGeom>
          <a:noFill/>
        </p:spPr>
        <p:txBody>
          <a:bodyPr vert="horz" wrap="square" lIns="62103" tIns="31051" rIns="62103" bIns="31051"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报名与资格审查</a:t>
            </a:r>
            <a:endParaRPr lang="en-US" sz="1100"/>
          </a:p>
        </p:txBody>
      </p:sp>
      <p:cxnSp>
        <p:nvCxnSpPr>
          <p:cNvPr id="18" name="Connector 18"/>
          <p:cNvCxnSpPr/>
          <p:nvPr/>
        </p:nvCxnSpPr>
        <p:spPr>
          <a:xfrm>
            <a:off x="4029064" y="2859433"/>
            <a:ext cx="1872811"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9" name="AutoShape 19"/>
          <p:cNvSpPr/>
          <p:nvPr/>
        </p:nvSpPr>
        <p:spPr>
          <a:xfrm>
            <a:off x="5957888" y="2279983"/>
            <a:ext cx="2494788" cy="503206"/>
          </a:xfrm>
          <a:prstGeom prst="rect">
            <a:avLst/>
          </a:prstGeom>
          <a:noFill/>
        </p:spPr>
        <p:txBody>
          <a:bodyPr vert="horz" wrap="square" lIns="62103" tIns="31051" rIns="62103" bIns="31051"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考试与考核</a:t>
            </a:r>
            <a:endParaRPr lang="en-US" sz="1100"/>
          </a:p>
        </p:txBody>
      </p:sp>
      <p:cxnSp>
        <p:nvCxnSpPr>
          <p:cNvPr id="20" name="Connector 20"/>
          <p:cNvCxnSpPr/>
          <p:nvPr/>
        </p:nvCxnSpPr>
        <p:spPr>
          <a:xfrm>
            <a:off x="6282282" y="2859433"/>
            <a:ext cx="1872811"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1" name="AutoShape 21"/>
          <p:cNvSpPr/>
          <p:nvPr/>
        </p:nvSpPr>
        <p:spPr>
          <a:xfrm>
            <a:off x="8321106" y="2279983"/>
            <a:ext cx="2474441" cy="503206"/>
          </a:xfrm>
          <a:prstGeom prst="rect">
            <a:avLst/>
          </a:prstGeom>
          <a:noFill/>
        </p:spPr>
        <p:txBody>
          <a:bodyPr vert="horz" wrap="square" lIns="62103" tIns="31051" rIns="62103" bIns="31051"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公示与录用</a:t>
            </a:r>
            <a:endParaRPr lang="en-US" sz="1100"/>
          </a:p>
        </p:txBody>
      </p:sp>
      <p:cxnSp>
        <p:nvCxnSpPr>
          <p:cNvPr id="22" name="Connector 22"/>
          <p:cNvCxnSpPr/>
          <p:nvPr/>
        </p:nvCxnSpPr>
        <p:spPr>
          <a:xfrm>
            <a:off x="8625153" y="2859433"/>
            <a:ext cx="1872811"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3" name="AutoShape 23"/>
          <p:cNvSpPr/>
          <p:nvPr/>
        </p:nvSpPr>
        <p:spPr>
          <a:xfrm>
            <a:off x="1355101" y="2245042"/>
            <a:ext cx="2572822" cy="503206"/>
          </a:xfrm>
          <a:prstGeom prst="rect">
            <a:avLst/>
          </a:prstGeom>
          <a:noFill/>
        </p:spPr>
        <p:txBody>
          <a:bodyPr vert="horz" wrap="square" lIns="62103" tIns="31051" rIns="62103" bIns="31051"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发布招募公告</a:t>
            </a:r>
            <a:endParaRPr lang="en-US" sz="1100"/>
          </a:p>
        </p:txBody>
      </p:sp>
      <p:sp>
        <p:nvSpPr>
          <p:cNvPr id="24" name="AutoShape 24"/>
          <p:cNvSpPr/>
          <p:nvPr/>
        </p:nvSpPr>
        <p:spPr>
          <a:xfrm>
            <a:off x="596741" y="1263070"/>
            <a:ext cx="717911" cy="983226"/>
          </a:xfrm>
          <a:prstGeom prst="halfFram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rot="-10800000">
            <a:off x="10973908" y="5370878"/>
            <a:ext cx="717911" cy="983226"/>
          </a:xfrm>
          <a:prstGeom prst="halfFram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招募流程</a:t>
              </a:r>
            </a:p>
          </p:txBody>
        </p:sp>
      </p:grpSp>
      <p:sp>
        <p:nvSpPr>
          <p:cNvPr id="48" name="AutoShape 48"/>
          <p:cNvSpPr/>
          <p:nvPr/>
        </p:nvSpPr>
        <p:spPr>
          <a:xfrm>
            <a:off x="1793829" y="2901501"/>
            <a:ext cx="1728135" cy="2440846"/>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在甘孜人事考试网和各区县人力资源和社会保障局官方网站发布招募公告。</a:t>
            </a:r>
            <a:endParaRPr lang="en-US" sz="1100"/>
          </a:p>
        </p:txBody>
      </p:sp>
      <p:sp>
        <p:nvSpPr>
          <p:cNvPr id="49" name="AutoShape 49"/>
          <p:cNvSpPr/>
          <p:nvPr/>
        </p:nvSpPr>
        <p:spPr>
          <a:xfrm>
            <a:off x="4096761" y="2930032"/>
            <a:ext cx="1728135" cy="2440846"/>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符合条件的高校毕业生可在规定时间内进行网上或现场报名，并接受资格审查。</a:t>
            </a:r>
            <a:endParaRPr lang="en-US" sz="1100"/>
          </a:p>
        </p:txBody>
      </p:sp>
      <p:sp>
        <p:nvSpPr>
          <p:cNvPr id="50" name="AutoShape 50"/>
          <p:cNvSpPr/>
          <p:nvPr/>
        </p:nvSpPr>
        <p:spPr>
          <a:xfrm>
            <a:off x="6349979" y="2958607"/>
            <a:ext cx="1728135" cy="2440846"/>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通过笔试、面试、体检和考察等环节，全面考核报名人员的综合素质和适应能力。</a:t>
            </a:r>
            <a:endParaRPr lang="en-US" sz="1100"/>
          </a:p>
        </p:txBody>
      </p:sp>
      <p:sp>
        <p:nvSpPr>
          <p:cNvPr id="51" name="AutoShape 51"/>
          <p:cNvSpPr/>
          <p:nvPr/>
        </p:nvSpPr>
        <p:spPr>
          <a:xfrm>
            <a:off x="8692850" y="2958607"/>
            <a:ext cx="1728135" cy="2440846"/>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根据考试和考核结果，择优确定拟录用人选，并在甘孜人事考试网和各区县人力资源和社会保障局官方网站进行公示，公示期满后正式录用。</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alpha val="100000"/>
                  </a:srgbClr>
                </a:solidFill>
                <a:latin typeface="Microsoft Yahei"/>
                <a:ea typeface="Microsoft Yahei"/>
                <a:cs typeface="Microsoft Yahei"/>
              </a:rPr>
              <a:t>03</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招募计划保障措施</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1662" y="1773079"/>
            <a:ext cx="2211038" cy="987362"/>
            <a:chOff x="1101662" y="1773079"/>
            <a:chExt cx="2211038" cy="987362"/>
          </a:xfrm>
        </p:grpSpPr>
        <p:sp>
          <p:nvSpPr>
            <p:cNvPr id="3" name="Freeform 3"/>
            <p:cNvSpPr/>
            <p:nvPr/>
          </p:nvSpPr>
          <p:spPr>
            <a:xfrm rot="10800000">
              <a:off x="1101662" y="1773079"/>
              <a:ext cx="2211038" cy="987362"/>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933384" y="1952434"/>
              <a:ext cx="610648" cy="555498"/>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101662" y="4698682"/>
            <a:ext cx="2211038" cy="1034606"/>
            <a:chOff x="1101662" y="4698682"/>
            <a:chExt cx="2211038" cy="1034606"/>
          </a:xfrm>
        </p:grpSpPr>
        <p:sp>
          <p:nvSpPr>
            <p:cNvPr id="6" name="Freeform 6"/>
            <p:cNvSpPr/>
            <p:nvPr/>
          </p:nvSpPr>
          <p:spPr>
            <a:xfrm rot="10800000">
              <a:off x="1101662" y="4698682"/>
              <a:ext cx="2211038" cy="1034606"/>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1101662" y="3236786"/>
            <a:ext cx="2211038" cy="1033558"/>
            <a:chOff x="1101662" y="3236786"/>
            <a:chExt cx="2211038" cy="1033558"/>
          </a:xfrm>
        </p:grpSpPr>
        <p:sp>
          <p:nvSpPr>
            <p:cNvPr id="8" name="Freeform 8"/>
            <p:cNvSpPr/>
            <p:nvPr/>
          </p:nvSpPr>
          <p:spPr>
            <a:xfrm rot="10800000">
              <a:off x="1101662" y="3236786"/>
              <a:ext cx="2211038" cy="1033558"/>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878425" y="3335274"/>
            <a:ext cx="685800" cy="695801"/>
            <a:chOff x="1878425" y="3335274"/>
            <a:chExt cx="685800" cy="695801"/>
          </a:xfrm>
        </p:grpSpPr>
        <p:sp>
          <p:nvSpPr>
            <p:cNvPr id="10" name="Freeform 10"/>
            <p:cNvSpPr/>
            <p:nvPr/>
          </p:nvSpPr>
          <p:spPr>
            <a:xfrm>
              <a:off x="1915382" y="3782568"/>
              <a:ext cx="87725" cy="163163"/>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058353" y="3692747"/>
              <a:ext cx="87725" cy="253079"/>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201323" y="3692747"/>
              <a:ext cx="87725" cy="253079"/>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341150" y="3606165"/>
              <a:ext cx="94297" cy="342900"/>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892617" y="3453003"/>
              <a:ext cx="536257" cy="342900"/>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878425" y="3335274"/>
              <a:ext cx="685800" cy="695801"/>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Freeform 16"/>
          <p:cNvSpPr/>
          <p:nvPr/>
        </p:nvSpPr>
        <p:spPr>
          <a:xfrm>
            <a:off x="1858944" y="4873441"/>
            <a:ext cx="671753" cy="671753"/>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3626579" y="4641532"/>
            <a:ext cx="7364174" cy="43714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政策宣传与解读</a:t>
            </a:r>
            <a:endParaRPr lang="en-US" sz="1100"/>
          </a:p>
        </p:txBody>
      </p:sp>
      <p:sp>
        <p:nvSpPr>
          <p:cNvPr id="18" name="AutoShape 18"/>
          <p:cNvSpPr/>
          <p:nvPr/>
        </p:nvSpPr>
        <p:spPr>
          <a:xfrm>
            <a:off x="3626579" y="1715929"/>
            <a:ext cx="7364174" cy="43714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制定招募计划</a:t>
            </a:r>
            <a:endParaRPr lang="en-US" sz="1100"/>
          </a:p>
        </p:txBody>
      </p:sp>
      <p:sp>
        <p:nvSpPr>
          <p:cNvPr id="19" name="AutoShape 19"/>
          <p:cNvSpPr/>
          <p:nvPr/>
        </p:nvSpPr>
        <p:spPr>
          <a:xfrm>
            <a:off x="3626579" y="3179636"/>
            <a:ext cx="7364174" cy="43714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完善招募政策</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政策保障</a:t>
              </a:r>
            </a:p>
          </p:txBody>
        </p:sp>
      </p:grpSp>
      <p:sp>
        <p:nvSpPr>
          <p:cNvPr id="42" name="AutoShape 42"/>
          <p:cNvSpPr/>
          <p:nvPr/>
        </p:nvSpPr>
        <p:spPr>
          <a:xfrm>
            <a:off x="3626579" y="4823472"/>
            <a:ext cx="7364174" cy="1204498"/>
          </a:xfrm>
          <a:prstGeom prst="rect">
            <a:avLst/>
          </a:prstGeom>
          <a:noFill/>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defRPr/>
            </a:pPr>
            <a:r>
              <a:rPr lang="en-US" sz="1350">
                <a:solidFill>
                  <a:srgbClr val="020202">
                    <a:alpha val="100000"/>
                  </a:srgbClr>
                </a:solidFill>
                <a:latin typeface="Microsoft Yahei"/>
                <a:ea typeface="Microsoft Yahei"/>
                <a:cs typeface="Microsoft Yahei"/>
              </a:rPr>
              <a:t>加强对招募政策的宣传和解读，提高公众对三支一扶工作的认知度和参与度。</a:t>
            </a:r>
            <a:endParaRPr lang="en-US" sz="1100"/>
          </a:p>
        </p:txBody>
      </p:sp>
      <p:sp>
        <p:nvSpPr>
          <p:cNvPr id="43" name="AutoShape 43"/>
          <p:cNvSpPr/>
          <p:nvPr/>
        </p:nvSpPr>
        <p:spPr>
          <a:xfrm>
            <a:off x="3626579" y="1878013"/>
            <a:ext cx="7364174" cy="1157678"/>
          </a:xfrm>
          <a:prstGeom prst="rect">
            <a:avLst/>
          </a:prstGeom>
          <a:noFill/>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defRPr/>
            </a:pPr>
            <a:r>
              <a:rPr lang="en-US" sz="1350">
                <a:solidFill>
                  <a:srgbClr val="020202">
                    <a:alpha val="100000"/>
                  </a:srgbClr>
                </a:solidFill>
                <a:latin typeface="Microsoft Yahei"/>
                <a:ea typeface="Microsoft Yahei"/>
                <a:cs typeface="Microsoft Yahei"/>
              </a:rPr>
              <a:t>根据甘孜地区的发展需要，制定具体的招募计划，明确招募人数、岗位和要求。</a:t>
            </a:r>
            <a:endParaRPr lang="en-US" sz="1100"/>
          </a:p>
        </p:txBody>
      </p:sp>
      <p:sp>
        <p:nvSpPr>
          <p:cNvPr id="44" name="AutoShape 44"/>
          <p:cNvSpPr/>
          <p:nvPr/>
        </p:nvSpPr>
        <p:spPr>
          <a:xfrm>
            <a:off x="3626579" y="3370295"/>
            <a:ext cx="7364174" cy="1157678"/>
          </a:xfrm>
          <a:prstGeom prst="rect">
            <a:avLst/>
          </a:prstGeom>
          <a:noFill/>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20202">
                    <a:alpha val="100000"/>
                  </a:srgbClr>
                </a:solidFill>
                <a:latin typeface="Microsoft Yahei"/>
                <a:ea typeface="Microsoft Yahei"/>
                <a:cs typeface="Microsoft Yahei"/>
              </a:rPr>
              <a:t>优化招募政策，确保招募过程的公平、公正和透明，吸引更多优秀人才加入三支一扶队伍。</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https://d.book118.com/437136034121006034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13</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13</vt:i4>
      </vt:variant>
    </vt:vector>
  </HeadingPairs>
  <TitlesOfParts>
    <vt:vector baseType="lpstr" size="19">
      <vt:lpstr>Arial</vt:lpstr>
      <vt:lpstr>Calibri</vt:lpstr>
      <vt:lpstr>Microsoft Yahei</vt:lpstr>
      <vt:lpstr>方正正纤黑简体</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2024-09-08T14:49:13.522</cp:lastPrinted>
  <dcterms:created xsi:type="dcterms:W3CDTF">2024-09-08T06:49:13Z</dcterms:created>
  <dcterms:modified xsi:type="dcterms:W3CDTF">2024-09-08T06:49:15Z</dcterms:modified>
</cp:coreProperties>
</file>