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9BE903-01E0-42B4-968D-791C7C88C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F5A22-2314-46B5-924C-0C8C04945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E44E6C-76F1-49C4-B801-30CD896F2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7D6E53-09FB-4EBC-9088-B8CE573D68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4CF3B2-BE5E-4924-A2D7-677723D9A3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C71F18-5A9D-4FCF-B34E-FACA4E4D68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DDD7A7-3DEA-4125-BD75-8897B25368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C54727-9A77-4FF4-A658-BAB06F73A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846C8E-A973-4974-A57E-B70DD35757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E941A5-E987-41D6-B858-1A23FF681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30D4F1-02AB-45C9-9CDA-2566503FA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62040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青岛港分红方案</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分红方案概述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分红方案内容</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分红方案的影响</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分红方案的实施与监管</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分红方案概述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分红政策背景</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青岛港作为中国重要的港口之一，近年来受益于全球化和国际贸易的增长，业务规模不断扩大，盈利能力增强。</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随着公司的发展，股东对于回报的要求也越来越高，因此制定合理的分红方案对于维护股东权益和吸引投资者至关重要。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分红方案目的</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优化资本结构</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通过分红方案的制定，可以优化公司的资本结构，提高公司的财务稳健性和抗风险能力。</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回馈股东</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通过分红方案向股东提供合理的投资回报，增强股东对公司的信任和支持。</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吸引投资者</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良好的分红政策可以吸引更多的投资者关注公司，增加公司的股票流动性和市值。</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1878425" y="3335274"/>
            <a:ext cx="685800" cy="695801"/>
            <a:chOff x="1878425" y="3335274"/>
            <a:chExt cx="685800" cy="695801"/>
          </a:xfrm>
        </p:grpSpPr>
        <p:sp>
          <p:nvSpPr>
            <p:cNvPr id="8" name="Freeform 8"/>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透明度</a:t>
            </a:r>
            <a:endParaRPr lang="en-US" sz="1100"/>
          </a:p>
        </p:txBody>
      </p:sp>
      <p:sp>
        <p:nvSpPr>
          <p:cNvPr id="16" name="AutoShape 16"/>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可持续性</a:t>
            </a:r>
            <a:endParaRPr lang="en-US" sz="1100"/>
          </a:p>
        </p:txBody>
      </p:sp>
      <p:sp>
        <p:nvSpPr>
          <p:cNvPr id="17" name="AutoShape 17"/>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公平性</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分红方案原则</a:t>
              </a:r>
            </a:p>
          </p:txBody>
        </p:sp>
      </p:grpSp>
      <p:sp>
        <p:nvSpPr>
          <p:cNvPr id="40" name="AutoShape 40"/>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分红方案应清晰明确，及时披露相关信息，确保股东对分红的知情权和监督权。</a:t>
            </a:r>
            <a:endParaRPr lang="en-US" sz="1100"/>
          </a:p>
        </p:txBody>
      </p:sp>
      <p:sp>
        <p:nvSpPr>
          <p:cNvPr id="41" name="AutoShape 41"/>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分红方案应确保公司具备持续的盈利能力和稳定的现金流，以保障分红的可持续性。</a:t>
            </a:r>
            <a:endParaRPr lang="en-US" sz="1100"/>
          </a:p>
        </p:txBody>
      </p:sp>
      <p:sp>
        <p:nvSpPr>
          <p:cNvPr id="42" name="AutoShape 42"/>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分红方案应确保公平对待所有股东，避免出现不公平的分红情况。</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分红方案内容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分红时间安排</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425">
                <a:solidFill>
                  <a:schemeClr val="dk1">
                    <a:alpha val="100000"/>
                  </a:schemeClr>
                </a:solidFill>
                <a:latin typeface="Microsoft Yahei"/>
                <a:ea typeface="Microsoft Yahei"/>
                <a:cs typeface="Microsoft Yahei"/>
              </a:rPr>
              <a:t>青岛港每年进行一次分红，具体时间安排在年底前。</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分红前，公司会提前发布公告，告知股东分红的时间、金额等信息。</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分红时间安排的目的是确保公司有足够的资金用于未来的投资和发展，同时回馈股东的支持。</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分红比例与金额</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青岛港根据当年盈利情况确定分红比例，通常分红比例为当年净利润的30%-50%。</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02</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分红金额根据股东持股数量和分红比例计算得出，股东所获得的分红金额=持股数量×分红比例。</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03</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425">
                <a:solidFill>
                  <a:schemeClr val="dk1">
                    <a:alpha val="100000"/>
                  </a:schemeClr>
                </a:solidFill>
                <a:latin typeface="Microsoft Yahei"/>
                <a:ea typeface="Microsoft Yahei"/>
                <a:cs typeface="Microsoft Yahei"/>
              </a:rPr>
              <a:t>分红金额的确定旨在平衡公司发展和股东回报之间的关系，确保公司在保持良好发展的同时，也能给予股东合理的回报。</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832216" y="4095402"/>
            <a:ext cx="1631969"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V="1">
            <a:off x="6832216" y="2367210"/>
            <a:ext cx="1631969"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flipV="1">
            <a:off x="3938614" y="2463220"/>
            <a:ext cx="1645627" cy="576064"/>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a:off x="3938614" y="4095402"/>
            <a:ext cx="1645627"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896267" y="1772793"/>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896267" y="4383405"/>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560213" y="1784033"/>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560213" y="4394645"/>
            <a:ext cx="1042321" cy="10424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170749" y="2047323"/>
            <a:ext cx="493356" cy="493356"/>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8862879" y="2075506"/>
            <a:ext cx="436989" cy="436989"/>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224955" y="4712141"/>
            <a:ext cx="384944" cy="384944"/>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12251" y="4735491"/>
            <a:ext cx="338244" cy="338244"/>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分红发放方式</a:t>
              </a:r>
            </a:p>
          </p:txBody>
        </p:sp>
      </p:grpSp>
      <p:grpSp>
        <p:nvGrpSpPr>
          <p:cNvPr id="36" name="Group 36"/>
          <p:cNvGrpSpPr/>
          <p:nvPr/>
        </p:nvGrpSpPr>
        <p:grpSpPr>
          <a:xfrm>
            <a:off x="1400391" y="2827972"/>
            <a:ext cx="9704323" cy="1383724"/>
            <a:chOff x="1400391" y="2827972"/>
            <a:chExt cx="9704323" cy="1383724"/>
          </a:xfrm>
        </p:grpSpPr>
        <p:sp>
          <p:nvSpPr>
            <p:cNvPr id="37" name="AutoShape 37"/>
            <p:cNvSpPr/>
            <p:nvPr/>
          </p:nvSpPr>
          <p:spPr>
            <a:xfrm>
              <a:off x="1400391" y="2827972"/>
              <a:ext cx="2863635"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分红发放方式包括现金分红和股份分红两种。</a:t>
              </a:r>
              <a:endParaRPr lang="en-US" sz="1100"/>
            </a:p>
          </p:txBody>
        </p:sp>
        <p:sp>
          <p:nvSpPr>
            <p:cNvPr id="38" name="AutoShape 38"/>
            <p:cNvSpPr/>
            <p:nvPr/>
          </p:nvSpPr>
          <p:spPr>
            <a:xfrm>
              <a:off x="8244673" y="2827972"/>
              <a:ext cx="2860041"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现金分红是指公司将红利以现金的形式直接支付给股东，股东可以直接获得现金收益。</a:t>
              </a:r>
              <a:endParaRPr lang="en-US" sz="1100"/>
            </a:p>
          </p:txBody>
        </p:sp>
      </p:grpSp>
      <p:sp>
        <p:nvSpPr>
          <p:cNvPr id="39" name="AutoShape 39"/>
          <p:cNvSpPr/>
          <p:nvPr/>
        </p:nvSpPr>
        <p:spPr>
          <a:xfrm>
            <a:off x="8244673" y="5421630"/>
            <a:ext cx="2860041"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股份分红是指公司将红利以增发股份的形式支付给股东，股东所获得的股份数量等于其所持股份数量与增发股份数量的乘积。</a:t>
            </a:r>
            <a:endParaRPr lang="en-US" sz="1100"/>
          </a:p>
        </p:txBody>
      </p:sp>
      <p:sp>
        <p:nvSpPr>
          <p:cNvPr id="40" name="AutoShape 40"/>
          <p:cNvSpPr/>
          <p:nvPr/>
        </p:nvSpPr>
        <p:spPr>
          <a:xfrm>
            <a:off x="1400391" y="5421630"/>
            <a:ext cx="2860041"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分红发放方式的多样性旨在满足不同股东的需求，同时也有利于公司的长期发展。</a:t>
            </a:r>
            <a:endParaRPr lang="en-US" sz="1100"/>
          </a:p>
        </p:txBody>
      </p:sp>
      <p:sp>
        <p:nvSpPr>
          <p:cNvPr id="41" name="Freeform 41"/>
          <p:cNvSpPr/>
          <p:nvPr/>
        </p:nvSpPr>
        <p:spPr>
          <a:xfrm>
            <a:off x="5660568" y="3028073"/>
            <a:ext cx="1086493" cy="1086493"/>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分红方案的影响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股东收益</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分红方案能够为股东提供稳定的收益来源，增加股东的回报率。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股东信心</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合理的分红方案能够增强股东对公司的信心，稳定公司的股价。</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股东决策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分红方案可以作为股东评估公司价值和未来发展潜力的参考依据。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对股东的影响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分红方案会影响公司的现金流，需要合理规划和管理。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现金流管理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分红方案需要考虑公司的偿债能力，避免影响公司的债务偿还。</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偿债能力</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分红方案会影响公司的资本结构，进而影响公司的融资能力和发展潜力。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资本结构</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对公司财务的影响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公司治理水平</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合理的分红方案能够体现公司治理水平，提升公司的声誉和形象。</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投资者关系</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分红方案是投资者关系管理的重要方面，有利于维护良好的投资者关系。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公司战略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分红方案需要与公司的战略目标相符合，为公司长期发展提供支持。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对公司治理的影响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https://d.book118.com/437162040133006040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2024-09-13T05:13:51.173</cp:lastPrinted>
  <dcterms:created xsi:type="dcterms:W3CDTF">2024-09-12T21:13:51Z</dcterms:created>
  <dcterms:modified xsi:type="dcterms:W3CDTF">2024-09-12T21:13:53Z</dcterms:modified>
</cp:coreProperties>
</file>