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7523219-AC2B-4BD4-A92E-6BDCD1F0C7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4EFC19-E603-463F-B379-AAB0675E3E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9F0035A-2273-4F8E-BD0C-3CFF421E41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C220176-5B70-459D-9BAF-71E121FD10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D1B40B0-8900-45DD-B32C-8AF0BEFD114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872B620-44BC-4EAC-A980-A28DBC17FE5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6A9C13C-DD2B-42DF-B32B-05B28508CF4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9E92EF-7AFF-4053-8091-A6B6546EB6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F03FCE-0A88-4A06-B461-59BDF28841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2757AA-927C-422F-A5F5-96F3AD01D6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DBD451-FBDA-424F-AA3A-1750BBF5E0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bg>
      <p:bgPr>
        <a:gradFill flip="none" rotWithShape="1">
          <a:gsLst>
            <a:gs pos="0">
              <a:schemeClr val="bg2">
                <a:lumMod val="90000"/>
                <a:lumOff val="10000"/>
                <a:alpha val="100000"/>
              </a:schemeClr>
            </a:gs>
            <a:gs pos="78000">
              <a:schemeClr val="bg1">
                <a:alpha val="100000"/>
              </a:schemeClr>
            </a:gs>
          </a:gsLst>
          <a:path path="circle">
            <a:fillToRect l="50000" t="50000" r="50000" b="50000"/>
          </a:path>
        </a:gradFill>
        <a:effectLst/>
      </p:bgPr>
    </p:bg>
    <p:spTree>
      <p:nvGrpSpPr>
        <p:cNvPr id="1" name=""/>
        <p:cNvGrpSpPr/>
        <p:nvPr/>
      </p:nvGrpSpPr>
      <p:grpSpPr>
        <a:xfrm>
          <a:off x="0" y="0"/>
          <a:ext cx="0" cy="0"/>
        </a:xfrm>
      </p:grpSpPr>
      <p:sp>
        <p:nvSpPr>
          <p:cNvPr id="2" name="椭圆 5"/>
          <p:cNvSpPr>
            <a:spLocks noChangeAspect="1"/>
          </p:cNvSpPr>
          <p:nvPr userDrawn="1"/>
        </p:nvSpPr>
        <p:spPr>
          <a:xfrm rot="10800000">
            <a:off x="3836115" y="729000"/>
            <a:ext cx="5400000" cy="5400000"/>
          </a:xfrm>
          <a:prstGeom prst="ellipse">
            <a:avLst/>
          </a:prstGeom>
          <a:gradFill flip="none" rotWithShape="1">
            <a:gsLst>
              <a:gs pos="0">
                <a:schemeClr val="accent6">
                  <a:alpha val="100000"/>
                </a:schemeClr>
              </a:gs>
              <a:gs pos="23000">
                <a:schemeClr val="accent6">
                  <a:lumMod val="50000"/>
                  <a:alpha val="0"/>
                </a:schemeClr>
              </a:gs>
              <a:gs pos="63000">
                <a:schemeClr val="bg1">
                  <a:alpha val="100000"/>
                </a:schemeClr>
              </a:gs>
              <a:gs pos="97000">
                <a:schemeClr val="accent6">
                  <a:alpha val="100000"/>
                </a:schemeClr>
              </a:gs>
            </a:gsLst>
            <a:path path="circle">
              <a:fillToRect l="100000" t="100000"/>
            </a:path>
            <a:tileRect r="-100000" b="-100000"/>
          </a:gradFill>
          <a:ln>
            <a:noFill/>
          </a:ln>
          <a:effectLst>
            <a:glow>
              <a:schemeClr val="accent1">
                <a:alpha val="40000"/>
              </a:schemeClr>
            </a:glow>
          </a:effectLst>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3" name="椭圆 3"/>
          <p:cNvSpPr>
            <a:spLocks noChangeAspect="1"/>
          </p:cNvSpPr>
          <p:nvPr userDrawn="1"/>
        </p:nvSpPr>
        <p:spPr>
          <a:xfrm>
            <a:off x="669939" y="729000"/>
            <a:ext cx="5400000" cy="5400000"/>
          </a:xfrm>
          <a:prstGeom prst="ellipse">
            <a:avLst/>
          </a:pr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userDrawn="1">
            <p:ph type="ctrTitle" idx="2147483647" hasCustomPrompt="1"/>
          </p:nvPr>
        </p:nvSpPr>
        <p:spPr>
          <a:xfrm>
            <a:off x="7043681" y="4341644"/>
            <a:ext cx="4608954" cy="1006429"/>
          </a:xfrm>
        </p:spPr>
        <p:txBody>
          <a:bodyPr wrap="none" anchor="t">
            <a:spAutoFit/>
          </a:bodyPr>
          <a:lstStyle>
            <a:lvl1pPr lvl="0" algn="r" defTabSz="914400">
              <a:lnSpc>
                <a:spcPct val="90000"/>
              </a:lnSpc>
              <a:spcBef>
                <a:spcPct val="0"/>
              </a:spcBef>
              <a:buNone/>
              <a:defRPr lang="zh-CN" sz="6600" b="0" i="0" spc="300">
                <a:solidFill>
                  <a:schemeClr val="tx1">
                    <a:alpha val="100000"/>
                  </a:schemeClr>
                </a:solidFill>
                <a:latin typeface="Microsoft YaHei Light"/>
                <a:ea typeface="Microsoft YaHei Light"/>
              </a:defRPr>
            </a:lvl1pPr>
          </a:lstStyle>
          <a:p>
            <a:r>
              <a:rPr lang="zh-CN"/>
              <a:t>主标题样式</a:t>
            </a:r>
            <a:endParaRPr sz="6600" b="0" i="0" spc="300">
              <a:solidFill>
                <a:schemeClr val="bg1">
                  <a:alpha val="100000"/>
                </a:schemeClr>
              </a:solidFill>
              <a:latin typeface="Microsoft YaHei Light"/>
              <a:ea typeface="Microsoft YaHei Light"/>
            </a:endParaRPr>
          </a:p>
        </p:txBody>
      </p:sp>
      <p:sp>
        <p:nvSpPr>
          <p:cNvPr id="5" name="副标题 2"/>
          <p:cNvSpPr>
            <a:spLocks noGrp="1"/>
          </p:cNvSpPr>
          <p:nvPr userDrawn="1">
            <p:ph type="subTitle" idx="1" hasCustomPrompt="1"/>
          </p:nvPr>
        </p:nvSpPr>
        <p:spPr>
          <a:xfrm>
            <a:off x="9044229" y="5591814"/>
            <a:ext cx="2608406" cy="341632"/>
          </a:xfrm>
        </p:spPr>
        <p:txBody>
          <a:bodyPr vert="horz" wrap="none" lIns="91440" tIns="45720" rIns="91440" bIns="45720" rtlCol="0">
            <a:spAutoFit/>
          </a:bodyPr>
          <a:lstStyle>
            <a:lvl1pPr marL="0" lvl="0" indent="0" algn="r" defTabSz="914400">
              <a:lnSpc>
                <a:spcPct val="90000"/>
              </a:lnSpc>
              <a:buFont typeface="Arial" pitchFamily="34" charset="0"/>
              <a:buNone/>
              <a:defRPr lang="zh-CN" sz="1800" b="0" i="0" spc="300">
                <a:solidFill>
                  <a:schemeClr val="bg1">
                    <a:lumMod val="50000"/>
                    <a:lumOff val="50000"/>
                    <a:alpha val="100000"/>
                  </a:schemeClr>
                </a:solidFill>
                <a:latin typeface="Microsoft YaHei Light"/>
                <a:ea typeface="Microsoft YaHei Light"/>
              </a:defRPr>
            </a:lvl1pPr>
          </a:lstStyle>
          <a:p>
            <a:r>
              <a:rPr lang="zh-CN"/>
              <a:t>点击编辑副标题样式</a:t>
            </a:r>
            <a:endParaRPr lang="zh-CN" sz="1800" b="0" i="0" spc="300">
              <a:solidFill>
                <a:schemeClr val="tx1">
                  <a:lumMod val="50000"/>
                  <a:lumOff val="50000"/>
                  <a:alpha val="100000"/>
                </a:schemeClr>
              </a:solidFill>
              <a:latin typeface="Microsoft YaHei Light"/>
              <a:ea typeface="Microsoft YaHei Light"/>
            </a:endParaRPr>
          </a:p>
        </p:txBody>
      </p:sp>
      <p:sp>
        <p:nvSpPr>
          <p:cNvPr id="6" name="文本占位符 17"/>
          <p:cNvSpPr>
            <a:spLocks noGrp="1"/>
          </p:cNvSpPr>
          <p:nvPr userDrawn="1">
            <p:ph type="body" sz="quarter" idx="10" hasCustomPrompt="1"/>
          </p:nvPr>
        </p:nvSpPr>
        <p:spPr>
          <a:xfrm>
            <a:off x="8454324" y="3587947"/>
            <a:ext cx="3198311" cy="701731"/>
          </a:xfrm>
        </p:spPr>
        <p:txBody>
          <a:bodyPr wrap="none" anchor="b">
            <a:spAutoFit/>
          </a:bodyPr>
          <a:lstStyle>
            <a:lvl1pPr marL="0" lvl="0" indent="0" algn="r" defTabSz="914400">
              <a:lnSpc>
                <a:spcPct val="90000"/>
              </a:lnSpc>
              <a:spcBef>
                <a:spcPts val="1000"/>
              </a:spcBef>
              <a:buFont typeface="Arial" pitchFamily="34" charset="0"/>
              <a:buNone/>
              <a:defRPr lang="zh-CN" sz="4400" b="0" i="0" spc="300">
                <a:solidFill>
                  <a:schemeClr val="tx1">
                    <a:alpha val="100000"/>
                  </a:schemeClr>
                </a:solidFill>
                <a:latin typeface="Microsoft YaHei Light"/>
                <a:ea typeface="Microsoft YaHei Light"/>
              </a:defRPr>
            </a:lvl1pPr>
          </a:lstStyle>
          <a:p>
            <a:r>
              <a:rPr lang="zh-CN"/>
              <a:t>主标题样式</a:t>
            </a:r>
            <a:endParaRPr sz="4400" b="0" i="0" spc="300">
              <a:solidFill>
                <a:schemeClr val="bg1">
                  <a:alpha val="100000"/>
                </a:schemeClr>
              </a:solidFill>
              <a:latin typeface="Microsoft YaHei Light"/>
              <a:ea typeface="Microsoft YaHei Light"/>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bg>
      <p:bgPr>
        <a:gradFill rotWithShape="1">
          <a:gsLst>
            <a:gs pos="0">
              <a:schemeClr val="bg2">
                <a:lumMod val="90000"/>
                <a:lumOff val="10000"/>
                <a:alpha val="100000"/>
              </a:schemeClr>
            </a:gs>
            <a:gs pos="33000">
              <a:schemeClr val="bg1">
                <a:alpha val="100000"/>
              </a:schemeClr>
            </a:gs>
          </a:gsLst>
          <a:lin ang="16200000" scaled="1"/>
        </a:gradFill>
        <a:effectLst/>
      </p:bgPr>
    </p:bg>
    <p:spTree>
      <p:nvGrpSpPr>
        <p:cNvPr id="7" name=""/>
        <p:cNvGrpSpPr/>
        <p:nvPr/>
      </p:nvGrpSpPr>
      <p:grpSpPr>
        <a:xfrm>
          <a:off x="0" y="0"/>
          <a:ext cx="0" cy="0"/>
        </a:xfrm>
      </p:grpSpPr>
      <p:sp>
        <p:nvSpPr>
          <p:cNvPr id="8" name="任意形状 7"/>
          <p:cNvSpPr>
            <a:spLocks noChangeAspect="1"/>
          </p:cNvSpPr>
          <p:nvPr userDrawn="1"/>
        </p:nvSpPr>
        <p:spPr>
          <a:xfrm>
            <a:off x="701502" y="0"/>
            <a:ext cx="9909322" cy="6858000"/>
          </a:xfrm>
          <a:custGeom>
            <a:gdLst>
              <a:gd name="connsiteX0" fmla="*/ 2565736 w 9909322"/>
              <a:gd name="connsiteY0" fmla="*/ 0 h 6858000"/>
              <a:gd name="connsiteX1" fmla="*/ 7343586 w 9909322"/>
              <a:gd name="connsiteY1" fmla="*/ 0 h 6858000"/>
              <a:gd name="connsiteX2" fmla="*/ 7523833 w 9909322"/>
              <a:gd name="connsiteY2" fmla="*/ 103640 h 6858000"/>
              <a:gd name="connsiteX3" fmla="*/ 9909322 w 9909322"/>
              <a:gd name="connsiteY3" fmla="*/ 4340998 h 6858000"/>
              <a:gd name="connsiteX4" fmla="*/ 9311321 w 9909322"/>
              <a:gd name="connsiteY4" fmla="*/ 6702684 h 6858000"/>
              <a:gd name="connsiteX5" fmla="*/ 9222016 w 9909322"/>
              <a:gd name="connsiteY5" fmla="*/ 6858000 h 6858000"/>
              <a:gd name="connsiteX6" fmla="*/ 687306 w 9909322"/>
              <a:gd name="connsiteY6" fmla="*/ 6858000 h 6858000"/>
              <a:gd name="connsiteX7" fmla="*/ 598001 w 9909322"/>
              <a:gd name="connsiteY7" fmla="*/ 6702684 h 6858000"/>
              <a:gd name="connsiteX8" fmla="*/ 0 w 9909322"/>
              <a:gd name="connsiteY8" fmla="*/ 4340998 h 6858000"/>
              <a:gd name="connsiteX9" fmla="*/ 2385489 w 9909322"/>
              <a:gd name="connsiteY9" fmla="*/ 10364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09322" h="6858000">
                <a:moveTo>
                  <a:pt x="2565736" y="0"/>
                </a:moveTo>
                <a:lnTo>
                  <a:pt x="7343586" y="0"/>
                </a:lnTo>
                <a:lnTo>
                  <a:pt x="7523833" y="103640"/>
                </a:lnTo>
                <a:cubicBezTo>
                  <a:pt x="8953990" y="972624"/>
                  <a:pt x="9909322" y="2545246"/>
                  <a:pt x="9909322" y="4340998"/>
                </a:cubicBezTo>
                <a:cubicBezTo>
                  <a:pt x="9909322" y="5196118"/>
                  <a:pt x="9692693" y="6000642"/>
                  <a:pt x="9311321" y="6702684"/>
                </a:cubicBezTo>
                <a:lnTo>
                  <a:pt x="9222016" y="6858000"/>
                </a:lnTo>
                <a:lnTo>
                  <a:pt x="687306" y="6858000"/>
                </a:lnTo>
                <a:lnTo>
                  <a:pt x="598001" y="6702684"/>
                </a:lnTo>
                <a:cubicBezTo>
                  <a:pt x="216629" y="6000642"/>
                  <a:pt x="0" y="5196118"/>
                  <a:pt x="0" y="4340998"/>
                </a:cubicBezTo>
                <a:cubicBezTo>
                  <a:pt x="0" y="2545246"/>
                  <a:pt x="955332" y="972624"/>
                  <a:pt x="2385489" y="103640"/>
                </a:cubicBezTo>
                <a:close/>
              </a:path>
            </a:pathLst>
          </a:cu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rotWithShape="1">
          <a:gsLst>
            <a:gs pos="0">
              <a:schemeClr val="bg2">
                <a:lumMod val="90000"/>
                <a:lumOff val="10000"/>
                <a:alpha val="100000"/>
              </a:schemeClr>
            </a:gs>
            <a:gs pos="33000">
              <a:schemeClr val="bg1">
                <a:alpha val="100000"/>
              </a:schemeClr>
            </a:gs>
          </a:gsLst>
          <a:lin ang="16200000" scaled="1"/>
        </a:gradFill>
        <a:effectLst/>
      </p:bgPr>
    </p:bg>
    <p:spTree>
      <p:nvGrpSpPr>
        <p:cNvPr id="12" name=""/>
        <p:cNvGrpSpPr/>
        <p:nvPr/>
      </p:nvGrpSpPr>
      <p:grpSpPr>
        <a:xfrm>
          <a:off x="0" y="0"/>
          <a:ext cx="0" cy="0"/>
        </a:xfrm>
      </p:grpSpPr>
      <p:sp>
        <p:nvSpPr>
          <p:cNvPr id="13"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4"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21"/>
          <p:cNvPicPr>
            <a:picLocks noChangeAspect="1"/>
          </p:cNvPicPr>
          <p:nvPr userDrawn="1"/>
        </p:nvPicPr>
        <p:blipFill>
          <a:blip r:embed="rId1">
            <a:alphaModFix amt="50000"/>
          </a:blip>
          <a:stretch>
            <a:fillRect/>
          </a:stretch>
        </p:blipFill>
        <p:spPr>
          <a:xfrm>
            <a:off x="0" y="-1"/>
            <a:ext cx="12192000" cy="6858000"/>
          </a:xfrm>
          <a:prstGeom prst="rect">
            <a:avLst/>
          </a:prstGeom>
        </p:spPr>
      </p:pic>
    </p:spTree>
  </p:cSld>
  <p:clrMapOvr>
    <a:overrideClrMapping bg1="lt1" tx1="dk1" bg2="lt2" tx2="dk2" accent1="accent1" accent2="accent2" accent3="accent3" accent4="accent4" accent5="accent5" accent6="accent6" hlink="hlink" folHlink="folHlink"/>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bg>
      <p:bgPr>
        <a:gradFill flip="none" rotWithShape="1">
          <a:gsLst>
            <a:gs pos="0">
              <a:schemeClr val="bg2">
                <a:lumMod val="90000"/>
                <a:lumOff val="10000"/>
                <a:alpha val="100000"/>
              </a:schemeClr>
            </a:gs>
            <a:gs pos="78000">
              <a:schemeClr val="bg1">
                <a:alpha val="100000"/>
              </a:schemeClr>
            </a:gs>
          </a:gsLst>
          <a:path path="circle">
            <a:fillToRect l="50000" t="50000" r="50000" b="50000"/>
          </a:path>
        </a:gradFill>
        <a:effectLst/>
      </p:bgPr>
    </p:bg>
    <p:spTree>
      <p:nvGrpSpPr>
        <p:cNvPr id="17" name=""/>
        <p:cNvGrpSpPr/>
        <p:nvPr/>
      </p:nvGrpSpPr>
      <p:grpSpPr>
        <a:xfrm>
          <a:off x="0" y="0"/>
          <a:ext cx="0" cy="0"/>
        </a:xfrm>
      </p:grpSpPr>
      <p:sp>
        <p:nvSpPr>
          <p:cNvPr id="18" name="椭圆 1"/>
          <p:cNvSpPr>
            <a:spLocks noChangeAspect="1"/>
          </p:cNvSpPr>
          <p:nvPr userDrawn="1"/>
        </p:nvSpPr>
        <p:spPr>
          <a:xfrm rot="10800000">
            <a:off x="3836115" y="729000"/>
            <a:ext cx="5400000" cy="5400000"/>
          </a:xfrm>
          <a:prstGeom prst="ellipse">
            <a:avLst/>
          </a:prstGeom>
          <a:gradFill flip="none" rotWithShape="1">
            <a:gsLst>
              <a:gs pos="0">
                <a:schemeClr val="accent6">
                  <a:alpha val="100000"/>
                </a:schemeClr>
              </a:gs>
              <a:gs pos="23000">
                <a:schemeClr val="accent6">
                  <a:lumMod val="50000"/>
                  <a:alpha val="0"/>
                </a:schemeClr>
              </a:gs>
              <a:gs pos="63000">
                <a:schemeClr val="bg1">
                  <a:alpha val="100000"/>
                </a:schemeClr>
              </a:gs>
              <a:gs pos="97000">
                <a:schemeClr val="accent6">
                  <a:alpha val="100000"/>
                </a:schemeClr>
              </a:gs>
            </a:gsLst>
            <a:path path="circle">
              <a:fillToRect l="100000" t="100000"/>
            </a:path>
            <a:tileRect r="-100000" b="-100000"/>
          </a:gradFill>
          <a:ln>
            <a:noFill/>
          </a:ln>
          <a:effectLst>
            <a:glow>
              <a:schemeClr val="accent1">
                <a:alpha val="40000"/>
              </a:schemeClr>
            </a:glow>
          </a:effectLst>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9" name="椭圆 2"/>
          <p:cNvSpPr>
            <a:spLocks noChangeAspect="1"/>
          </p:cNvSpPr>
          <p:nvPr userDrawn="1"/>
        </p:nvSpPr>
        <p:spPr>
          <a:xfrm>
            <a:off x="669939" y="729000"/>
            <a:ext cx="5400000" cy="5400000"/>
          </a:xfrm>
          <a:prstGeom prst="ellipse">
            <a:avLst/>
          </a:pr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overrideClrMapping bg1="lt1" tx1="dk1" bg2="lt2" tx2="dk2" accent1="accent1" accent2="accent2" accent3="accent3" accent4="accent4" accent5="accent5" accent6="accent6" hlink="hlink" folHlink="folHlink"/>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6.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7.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8.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9.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0.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7166056033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服务意识与服务礼仪全面提升\n## 1.服务意识与服务礼仪的基本概念及重要性\n### 1.1 服务意识与服务礼仪的定义与内涵\n### 1.2 服务意识与服务礼仪在行业中的重要性\n### 1.3 服务意识与服务礼仪对个人和企业的影响\n## 2.服务意识与服务礼仪的基本原则和方法\n### 2.1 服务意识与服务礼仪的基本原则\n### 2.2 服务意识与服务礼仪的基本方法\n### 2.3 服务意识与服务礼仪的实践技巧\n## 3.不同行业的服务意识与服务礼仪要求\n### 3.1 餐饮行业的服务意识与服务礼仪要求\n### 3.2 旅游行业的服务意识与服务礼仪要求\n### 3.3 教育行业的服务意识与服务礼仪要求\n## 4.如何提高个人服务意识与服务礼仪水平\n### 4.1 增强服务意识，提高服务质量\n### 4.2 学习服务礼仪，提升个人形象\n### 4.3 注重实践，不断完善自己的服务水平\n## 5.企业如何培养员工的服务意识与服务礼仪\n### 5.1 建立完善的服务意识与服务礼仪培训体系\n### 5.2 加强对员工的服务意识与服务礼仪教育\n### 5.3 通过激励和考核，提高员工的服务意识与服务礼仪水平\n## 6.服务意识与服务礼仪在未来的发展趋势\n### 6.1 服务意识与服务礼仪的智能化发展\n### 6.2 服务意识与服务礼仪的个性化发展\n### 6.3 服务意识与服务礼仪的绿色化发展\n&quot;,&quot;templateId&quot;:&quot;wcihqg1n4jgz7pwewmrddotw8w&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7309" y="4341644"/>
            <a:ext cx="11264900" cy="996950"/>
          </a:xfrm>
        </p:spPr>
        <p:txBody>
          <a:bodyPr vert="horz" wrap="square" lIns="91440" tIns="45720" rIns="91440" bIns="45720" anchor="b">
            <a:spAutoFit/>
          </a:bodyPr>
          <a:lstStyle/>
          <a:p>
            <a:pPr>
              <a:buNone/>
            </a:pPr>
            <a:r>
              <a:rPr lang="zh-CN" sz="6000"/>
              <a:t>服务意识与服务礼仪全面提升</a:t>
            </a:r>
            <a:endParaRPr/>
          </a:p>
        </p:txBody>
      </p:sp>
      <p:sp>
        <p:nvSpPr>
          <p:cNvPr id="3" name="副标题 2"/>
          <p:cNvSpPr>
            <a:spLocks noGrp="1"/>
          </p:cNvSpPr>
          <p:nvPr>
            <p:ph type="subTitle" idx="1"/>
          </p:nvPr>
        </p:nvSpPr>
        <p:spPr>
          <a:xfrm>
            <a:off x="6877435" y="5591814"/>
            <a:ext cx="4775200" cy="336550"/>
          </a:xfrm>
        </p:spPr>
        <p:txBody>
          <a:bodyPr>
            <a:spAutoFit/>
          </a:bodyPr>
          <a:lstStyle/>
          <a:p>
            <a:pPr marL="0" indent="0">
              <a:buNone/>
            </a:pPr>
            <a:r>
              <a:rPr lang="en-US"/>
              <a:t> </a:t>
            </a:r>
            <a:endParaRPr lang="zh-CN"/>
          </a:p>
        </p:txBody>
      </p:sp>
      <p:cxnSp>
        <p:nvCxnSpPr>
          <p:cNvPr id="4" name="直线连接符 4"/>
          <p:cNvCxnSpPr/>
          <p:nvPr/>
        </p:nvCxnSpPr>
        <p:spPr>
          <a:xfrm>
            <a:off x="10950590" y="752149"/>
            <a:ext cx="54000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文本占位符 20"/>
          <p:cNvSpPr txBox="1"/>
          <p:nvPr/>
        </p:nvSpPr>
        <p:spPr>
          <a:xfrm>
            <a:off x="397309" y="515266"/>
            <a:ext cx="1101071" cy="337913"/>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zh-CN" altLang="en-US" spc="0">
                <a:solidFill>
                  <a:schemeClr val="accent1"/>
                </a:solidFill>
                <a:effectLst/>
                <a:latin typeface="Microsoft YaHei Light" panose="020b0503020204020204" pitchFamily="34" charset="-122"/>
                <a:ea typeface="Microsoft YaHei Light" panose="020b0503020204020204" pitchFamily="34" charset="-122"/>
              </a:rPr>
              <a:t> </a:t>
            </a:r>
            <a:endParaRPr kumimoji="1" lang="en-US" altLang="zh-CN" spc="0">
              <a:solidFill>
                <a:schemeClr val="accent1"/>
              </a:solidFill>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0" name="" descr="{&quot;isTemplate&quot;:true,&quot;type&quot;:2}"/>
        <p:cNvGrpSpPr/>
        <p:nvPr/>
      </p:nvGrpSpPr>
      <p:grpSpPr>
        <a:xfrm>
          <a:off x="0" y="0"/>
          <a:ext cx="0" cy="0"/>
        </a:xfrm>
      </p:grpSpPr>
      <p:sp>
        <p:nvSpPr>
          <p:cNvPr id="131"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服务意识与服务礼仪的基本概念及重要性</a:t>
            </a:r>
            <a:endParaRPr/>
          </a:p>
        </p:txBody>
      </p:sp>
      <p:sp>
        <p:nvSpPr>
          <p:cNvPr id="132"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01</a:t>
            </a:r>
            <a:endParaRPr lang="zh-CN" sz="66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2" name="" descr="{&quot;isTemplate&quot;:true,&quot;type&quot;:3}"/>
        <p:cNvGrpSpPr/>
        <p:nvPr/>
      </p:nvGrpSpPr>
      <p:grpSpPr>
        <a:xfrm>
          <a:off x="0" y="0"/>
          <a:ext cx="0" cy="0"/>
        </a:xfrm>
      </p:grpSpPr>
      <p:grpSp>
        <p:nvGrpSpPr>
          <p:cNvPr id="223"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224" name=""/>
            <p:cNvGrpSpPr/>
            <p:nvPr/>
          </p:nvGrpSpPr>
          <p:grpSpPr>
            <a:xfrm>
              <a:off x="685801" y="3146904"/>
              <a:ext cx="4207178" cy="3287791"/>
              <a:chOff x="685801" y="3146904"/>
              <a:chExt cx="4207178" cy="3287791"/>
            </a:xfrm>
          </p:grpSpPr>
          <p:sp>
            <p:nvSpPr>
              <p:cNvPr id="225"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服务意识是指个体在服务过程中对自身角色的认知和对他人需求的关注</a:t>
                </a:r>
                <a:endParaRPr kumimoji="1" lang="en-US" altLang="zh-CN" sz="1800" b="1">
                  <a:solidFill>
                    <a:schemeClr val="bg1"/>
                  </a:solidFill>
                  <a:latin typeface="+mj-ea"/>
                  <a:ea typeface="+mj-ea"/>
                </a:endParaRPr>
              </a:p>
            </p:txBody>
          </p:sp>
          <p:sp>
            <p:nvSpPr>
              <p:cNvPr id="226"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意识到自己的工作对他人生活的影响</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主动关注他人的需求，提供帮助</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以客户为中心，提供优质服务</a:t>
                </a:r>
                <a:endParaRPr/>
              </a:p>
            </p:txBody>
          </p:sp>
        </p:grpSp>
        <p:grpSp>
          <p:nvGrpSpPr>
            <p:cNvPr id="227" name=""/>
            <p:cNvGrpSpPr/>
            <p:nvPr/>
          </p:nvGrpSpPr>
          <p:grpSpPr>
            <a:xfrm>
              <a:off x="4408278" y="3146904"/>
              <a:ext cx="3798485" cy="3287791"/>
              <a:chOff x="4408278" y="3146904"/>
              <a:chExt cx="3798485" cy="3287791"/>
            </a:xfrm>
          </p:grpSpPr>
          <p:sp>
            <p:nvSpPr>
              <p:cNvPr id="228"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服务礼仪是指个体在服务过程中遵循的行为规范</a:t>
                </a:r>
                <a:endParaRPr kumimoji="1" lang="en-US" altLang="zh-CN" sz="1800" b="1">
                  <a:solidFill>
                    <a:schemeClr val="bg1"/>
                  </a:solidFill>
                  <a:latin typeface="+mj-ea"/>
                  <a:ea typeface="+mj-ea"/>
                </a:endParaRPr>
              </a:p>
            </p:txBody>
          </p:sp>
          <p:sp>
            <p:nvSpPr>
              <p:cNvPr id="229"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仪表端庄，着装得体</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语言礼貌，沟通顺畅</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态度热情，举止得体</a:t>
                </a:r>
                <a:endParaRPr/>
              </a:p>
            </p:txBody>
          </p:sp>
        </p:grpSp>
        <p:grpSp>
          <p:nvGrpSpPr>
            <p:cNvPr id="230" name=""/>
            <p:cNvGrpSpPr/>
            <p:nvPr/>
          </p:nvGrpSpPr>
          <p:grpSpPr>
            <a:xfrm>
              <a:off x="7707715" y="3146904"/>
              <a:ext cx="3798485" cy="3287791"/>
              <a:chOff x="7707715" y="3146904"/>
              <a:chExt cx="3798485" cy="3287791"/>
            </a:xfrm>
          </p:grpSpPr>
          <p:sp>
            <p:nvSpPr>
              <p:cNvPr id="231"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服务意识与服务礼仪的关系</a:t>
                </a:r>
                <a:endParaRPr kumimoji="1" lang="en-US" altLang="zh-CN" sz="1800" b="1">
                  <a:solidFill>
                    <a:schemeClr val="bg1"/>
                  </a:solidFill>
                  <a:latin typeface="+mj-ea"/>
                  <a:ea typeface="+mj-ea"/>
                </a:endParaRPr>
              </a:p>
            </p:txBody>
          </p:sp>
          <p:sp>
            <p:nvSpPr>
              <p:cNvPr id="232"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服务意识是内在精神，服务礼仪是外在表现</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服务意识决定服务礼仪的水平</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服务礼仪体现服务意识的高低</a:t>
                </a:r>
                <a:endParaRPr/>
              </a:p>
            </p:txBody>
          </p:sp>
        </p:grpSp>
      </p:grpSp>
      <p:sp>
        <p:nvSpPr>
          <p:cNvPr id="233"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 服务意识与服务礼仪的定义与内涵</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4" name="" descr="{&quot;isTemplate&quot;:true,&quot;type&quot;:3}"/>
        <p:cNvGrpSpPr/>
        <p:nvPr/>
      </p:nvGrpSpPr>
      <p:grpSpPr>
        <a:xfrm>
          <a:off x="0" y="0"/>
          <a:ext cx="0" cy="0"/>
        </a:xfrm>
      </p:grpSpPr>
      <p:sp>
        <p:nvSpPr>
          <p:cNvPr id="235"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 服务意识与服务礼仪在行业中的重要性</a:t>
            </a:r>
            <a:endParaRPr lang="en-US" altLang="zh-CN" sz="2800" b="1">
              <a:latin typeface="+mj-ea"/>
              <a:ea typeface="+mj-ea"/>
            </a:endParaRPr>
          </a:p>
        </p:txBody>
      </p:sp>
      <p:grpSp>
        <p:nvGrpSpPr>
          <p:cNvPr id="236" name="" descr="{&quot;isTemplate&quot;:true,&quot;type&quot;:&quot;list&quot;,&quot;alignment&quot;:&quot;left&quot;,&quot;alignmentVertical&quot;:&quot;top&quot;,&quot;canOmit&quot;:false,&quot;scalable&quot;:false,&quot;minItemsCount&quot;:-1}"/>
          <p:cNvGrpSpPr/>
          <p:nvPr/>
        </p:nvGrpSpPr>
        <p:grpSpPr>
          <a:xfrm>
            <a:off x="646709" y="2074672"/>
            <a:ext cx="10884892" cy="4063380"/>
            <a:chOff x="646709" y="2074672"/>
            <a:chExt cx="10884892" cy="4063380"/>
          </a:xfrm>
        </p:grpSpPr>
        <p:grpSp>
          <p:nvGrpSpPr>
            <p:cNvPr id="237" name=""/>
            <p:cNvGrpSpPr/>
            <p:nvPr/>
          </p:nvGrpSpPr>
          <p:grpSpPr>
            <a:xfrm>
              <a:off x="646709" y="2074672"/>
              <a:ext cx="3384000" cy="4063380"/>
              <a:chOff x="646710" y="2074672"/>
              <a:chExt cx="3384000" cy="4063380"/>
            </a:xfrm>
          </p:grpSpPr>
          <p:sp>
            <p:nvSpPr>
              <p:cNvPr id="238" name="Tencent"/>
              <p:cNvSpPr/>
              <p:nvPr/>
            </p:nvSpPr>
            <p:spPr>
              <a:xfrm>
                <a:off x="646710" y="2074672"/>
                <a:ext cx="33840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39" name="Tencent" descr="{&quot;isTemplate&quot;:true,&quot;type&quot;:&quot;title&quot;,&quot;canOmit&quot;:false,&quot;range&quot;:0}"/>
              <p:cNvSpPr txBox="1"/>
              <p:nvPr/>
            </p:nvSpPr>
            <p:spPr>
              <a:xfrm>
                <a:off x="794414" y="4038059"/>
                <a:ext cx="3088592"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提高行业竞争力</a:t>
                </a:r>
                <a:endParaRPr lang="en-US" altLang="zh-CN" sz="2000" b="1">
                  <a:latin typeface="Microsoft YaHei" panose="020b0503020204020204" pitchFamily="34" charset="-122"/>
                  <a:ea typeface="Microsoft YaHei" panose="020b0503020204020204" pitchFamily="34" charset="-122"/>
                </a:endParaRPr>
              </a:p>
            </p:txBody>
          </p:sp>
          <p:sp>
            <p:nvSpPr>
              <p:cNvPr id="240" name="Tencent" descr="{&quot;isTemplate&quot;:true,&quot;type&quot;:&quot;content&quot;,&quot;canOmit&quot;:true,&quot;range&quot;:0}"/>
              <p:cNvSpPr txBox="1"/>
              <p:nvPr/>
            </p:nvSpPr>
            <p:spPr>
              <a:xfrm>
                <a:off x="794414" y="4409042"/>
                <a:ext cx="3088592" cy="1582697"/>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优质的服务能够吸引更多的客户</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提高客户满意度，形成良好的口碑</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降低客户流失率，提高客户忠诚度</a:t>
                </a:r>
                <a:endParaRPr/>
              </a:p>
            </p:txBody>
          </p:sp>
          <p:pic>
            <p:nvPicPr>
              <p:cNvPr id="241" name="图片 11" descr="{&quot;isTemplate&quot;:true,&quot;type&quot;:&quot;image&quot;,&quot;canOmit&quot;:false}"/>
              <p:cNvPicPr>
                <a:picLocks noChangeAspect="1"/>
              </p:cNvPicPr>
              <p:nvPr/>
            </p:nvPicPr>
            <p:blipFill>
              <a:blip r:embed="rId2"/>
              <a:srcRect t="759" b="759"/>
              <a:stretch>
                <a:fillRect/>
              </a:stretch>
            </p:blipFill>
            <p:spPr>
              <a:xfrm>
                <a:off x="794414" y="2237798"/>
                <a:ext cx="3088592" cy="1710937"/>
              </a:xfrm>
              <a:prstGeom prst="rect">
                <a:avLst/>
              </a:prstGeom>
            </p:spPr>
          </p:pic>
        </p:grpSp>
        <p:grpSp>
          <p:nvGrpSpPr>
            <p:cNvPr id="242" name=""/>
            <p:cNvGrpSpPr/>
            <p:nvPr/>
          </p:nvGrpSpPr>
          <p:grpSpPr>
            <a:xfrm>
              <a:off x="4397155" y="2074672"/>
              <a:ext cx="3384000" cy="4063380"/>
              <a:chOff x="646710" y="2074672"/>
              <a:chExt cx="3384000" cy="4063380"/>
            </a:xfrm>
          </p:grpSpPr>
          <p:sp>
            <p:nvSpPr>
              <p:cNvPr id="243" name="Tencent"/>
              <p:cNvSpPr/>
              <p:nvPr/>
            </p:nvSpPr>
            <p:spPr>
              <a:xfrm>
                <a:off x="646710" y="2074672"/>
                <a:ext cx="33840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44" name="Tencent" descr="{&quot;isTemplate&quot;:true,&quot;type&quot;:&quot;title&quot;,&quot;canOmit&quot;:false,&quot;range&quot;:0}"/>
              <p:cNvSpPr txBox="1"/>
              <p:nvPr/>
            </p:nvSpPr>
            <p:spPr>
              <a:xfrm>
                <a:off x="794414" y="4038059"/>
                <a:ext cx="3088592"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提升企业形象</a:t>
                </a:r>
                <a:endParaRPr lang="en-US" altLang="zh-CN" sz="2000" b="1">
                  <a:latin typeface="Microsoft YaHei" panose="020b0503020204020204" pitchFamily="34" charset="-122"/>
                  <a:ea typeface="Microsoft YaHei" panose="020b0503020204020204" pitchFamily="34" charset="-122"/>
                </a:endParaRPr>
              </a:p>
            </p:txBody>
          </p:sp>
          <p:sp>
            <p:nvSpPr>
              <p:cNvPr id="245" name="Tencent" descr="{&quot;isTemplate&quot;:true,&quot;type&quot;:&quot;content&quot;,&quot;canOmit&quot;:true,&quot;range&quot;:0}"/>
              <p:cNvSpPr txBox="1"/>
              <p:nvPr/>
            </p:nvSpPr>
            <p:spPr>
              <a:xfrm>
                <a:off x="794414" y="4409042"/>
                <a:ext cx="3088592" cy="1582697"/>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优质的服务是企业形象的体现</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良好的企业形象能够吸引更多的优秀人才</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增强企业的社会责任感</a:t>
                </a:r>
                <a:endParaRPr/>
              </a:p>
            </p:txBody>
          </p:sp>
          <p:pic>
            <p:nvPicPr>
              <p:cNvPr id="246" name="图片 11" descr="{&quot;isTemplate&quot;:true,&quot;type&quot;:&quot;image&quot;,&quot;canOmit&quot;:false}"/>
              <p:cNvPicPr>
                <a:picLocks noChangeAspect="1"/>
              </p:cNvPicPr>
              <p:nvPr/>
            </p:nvPicPr>
            <p:blipFill>
              <a:blip r:embed="rId3"/>
              <a:srcRect t="759" b="759"/>
              <a:stretch>
                <a:fillRect/>
              </a:stretch>
            </p:blipFill>
            <p:spPr>
              <a:xfrm>
                <a:off x="794414" y="2237798"/>
                <a:ext cx="3088592" cy="1710937"/>
              </a:xfrm>
              <a:prstGeom prst="rect">
                <a:avLst/>
              </a:prstGeom>
            </p:spPr>
          </p:pic>
        </p:grpSp>
        <p:grpSp>
          <p:nvGrpSpPr>
            <p:cNvPr id="247" name=""/>
            <p:cNvGrpSpPr/>
            <p:nvPr/>
          </p:nvGrpSpPr>
          <p:grpSpPr>
            <a:xfrm>
              <a:off x="8147601" y="2074672"/>
              <a:ext cx="3384000" cy="4063380"/>
              <a:chOff x="646710" y="2074672"/>
              <a:chExt cx="3384000" cy="4063380"/>
            </a:xfrm>
          </p:grpSpPr>
          <p:sp>
            <p:nvSpPr>
              <p:cNvPr id="248" name="Tencent"/>
              <p:cNvSpPr/>
              <p:nvPr/>
            </p:nvSpPr>
            <p:spPr>
              <a:xfrm>
                <a:off x="646710" y="2074672"/>
                <a:ext cx="33840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49" name="Tencent" descr="{&quot;isTemplate&quot;:true,&quot;type&quot;:&quot;title&quot;,&quot;canOmit&quot;:false,&quot;range&quot;:0}"/>
              <p:cNvSpPr txBox="1"/>
              <p:nvPr/>
            </p:nvSpPr>
            <p:spPr>
              <a:xfrm>
                <a:off x="794414" y="4038059"/>
                <a:ext cx="3088592"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促进企业内部管理</a:t>
                </a:r>
                <a:endParaRPr lang="en-US" altLang="zh-CN" sz="2000" b="1">
                  <a:latin typeface="Microsoft YaHei" panose="020b0503020204020204" pitchFamily="34" charset="-122"/>
                  <a:ea typeface="Microsoft YaHei" panose="020b0503020204020204" pitchFamily="34" charset="-122"/>
                </a:endParaRPr>
              </a:p>
            </p:txBody>
          </p:sp>
          <p:sp>
            <p:nvSpPr>
              <p:cNvPr id="250" name="Tencent" descr="{&quot;isTemplate&quot;:true,&quot;type&quot;:&quot;content&quot;,&quot;canOmit&quot;:true,&quot;range&quot;:0}"/>
              <p:cNvSpPr txBox="1"/>
              <p:nvPr/>
            </p:nvSpPr>
            <p:spPr>
              <a:xfrm>
                <a:off x="794414" y="4409042"/>
                <a:ext cx="3088592" cy="1582697"/>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优质的服务能够提高员工的工作积极性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良好的服务礼仪能够规范员工的行为</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降低企业管理成本，提高管理效率</a:t>
                </a:r>
                <a:endParaRPr/>
              </a:p>
            </p:txBody>
          </p:sp>
          <p:pic>
            <p:nvPicPr>
              <p:cNvPr id="251" name="图片 11" descr="{&quot;isTemplate&quot;:true,&quot;type&quot;:&quot;image&quot;,&quot;canOmit&quot;:false}"/>
              <p:cNvPicPr>
                <a:picLocks noChangeAspect="1"/>
              </p:cNvPicPr>
              <p:nvPr/>
            </p:nvPicPr>
            <p:blipFill>
              <a:blip r:embed="rId4"/>
              <a:srcRect t="759" b="759"/>
              <a:stretch>
                <a:fillRect/>
              </a:stretch>
            </p:blipFill>
            <p:spPr>
              <a:xfrm>
                <a:off x="794414" y="2237798"/>
                <a:ext cx="3088592" cy="1710937"/>
              </a:xfrm>
              <a:prstGeom prst="rect">
                <a:avLst/>
              </a:prstGeom>
            </p:spPr>
          </p:pic>
        </p:gr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52" name="" descr="{&quot;isTemplate&quot;:true,&quot;type&quot;:3}"/>
        <p:cNvGrpSpPr/>
        <p:nvPr/>
      </p:nvGrpSpPr>
      <p:grpSpPr>
        <a:xfrm>
          <a:off x="0" y="0"/>
          <a:ext cx="0" cy="0"/>
        </a:xfrm>
      </p:grpSpPr>
      <p:pic>
        <p:nvPicPr>
          <p:cNvPr id="253"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54"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55" name="Group 598"/>
            <p:cNvGrpSpPr/>
            <p:nvPr/>
          </p:nvGrpSpPr>
          <p:grpSpPr>
            <a:xfrm>
              <a:off x="763829" y="1414808"/>
              <a:ext cx="6972294" cy="2337649"/>
              <a:chOff x="763829" y="1414808"/>
              <a:chExt cx="6972294" cy="2337649"/>
            </a:xfrm>
          </p:grpSpPr>
          <p:sp>
            <p:nvSpPr>
              <p:cNvPr id="256"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对个人的影响</a:t>
                </a:r>
                <a:endParaRPr/>
              </a:p>
            </p:txBody>
          </p:sp>
          <p:sp>
            <p:nvSpPr>
              <p:cNvPr id="257"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提高个人职业素养</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增强个人竞争力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拓展个人职业发展空间</a:t>
                </a:r>
                <a:endParaRPr/>
              </a:p>
            </p:txBody>
          </p:sp>
          <p:sp>
            <p:nvSpPr>
              <p:cNvPr id="258"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9"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0"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1"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62" name="Group 591"/>
            <p:cNvGrpSpPr/>
            <p:nvPr/>
          </p:nvGrpSpPr>
          <p:grpSpPr>
            <a:xfrm>
              <a:off x="689593" y="3949139"/>
              <a:ext cx="7078256" cy="2128975"/>
              <a:chOff x="689593" y="3949139"/>
              <a:chExt cx="7078256" cy="2128975"/>
            </a:xfrm>
          </p:grpSpPr>
          <p:sp>
            <p:nvSpPr>
              <p:cNvPr id="263"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对企业的影响</a:t>
                </a:r>
                <a:endParaRPr/>
              </a:p>
            </p:txBody>
          </p:sp>
          <p:sp>
            <p:nvSpPr>
              <p:cNvPr id="264"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提高企业服务质量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增强企业竞争力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塑造良好的企业形象</a:t>
                </a:r>
                <a:endParaRPr/>
              </a:p>
            </p:txBody>
          </p:sp>
          <p:sp>
            <p:nvSpPr>
              <p:cNvPr id="265"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6"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7"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8"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6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 服务意识与服务礼仪对个人和企业的影响</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70" name="" descr="{&quot;isTemplate&quot;:true,&quot;type&quot;:2}"/>
        <p:cNvGrpSpPr/>
        <p:nvPr/>
      </p:nvGrpSpPr>
      <p:grpSpPr>
        <a:xfrm>
          <a:off x="0" y="0"/>
          <a:ext cx="0" cy="0"/>
        </a:xfrm>
      </p:grpSpPr>
      <p:sp>
        <p:nvSpPr>
          <p:cNvPr id="271"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服务意识与服务礼仪的基本原则和方法</a:t>
            </a:r>
            <a:endParaRPr/>
          </a:p>
        </p:txBody>
      </p:sp>
      <p:sp>
        <p:nvSpPr>
          <p:cNvPr id="272"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02</a:t>
            </a:r>
            <a:endParaRPr lang="zh-CN" sz="66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73" name="" descr="{&quot;isTemplate&quot;:true,&quot;type&quot;:3}"/>
        <p:cNvGrpSpPr/>
        <p:nvPr/>
      </p:nvGrpSpPr>
      <p:grpSpPr>
        <a:xfrm>
          <a:off x="0" y="0"/>
          <a:ext cx="0" cy="0"/>
        </a:xfrm>
      </p:grpSpPr>
      <p:sp>
        <p:nvSpPr>
          <p:cNvPr id="274" name="AutoShape 2"/>
          <p:cNvSpPr/>
          <p:nvPr/>
        </p:nvSpPr>
        <p:spPr>
          <a:xfrm>
            <a:off x="3470003" y="1095611"/>
            <a:ext cx="5251994" cy="5251994"/>
          </a:xfrm>
          <a:prstGeom prst="ellipse">
            <a:avLst/>
          </a:prstGeom>
          <a:gradFill>
            <a:gsLst>
              <a:gs pos="0">
                <a:schemeClr val="accent2">
                  <a:alpha val="40000"/>
                  <a:lumMod val="60000"/>
                  <a:lumOff val="40000"/>
                </a:schemeClr>
              </a:gs>
              <a:gs pos="100000">
                <a:schemeClr val="accent2">
                  <a:alpha val="40000"/>
                </a:schemeClr>
              </a:gs>
            </a:gsLst>
            <a:lin ang="0"/>
          </a:gra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5" name="AutoShape 3"/>
          <p:cNvSpPr/>
          <p:nvPr/>
        </p:nvSpPr>
        <p:spPr>
          <a:xfrm>
            <a:off x="3637982" y="1263590"/>
            <a:ext cx="4916037" cy="4916037"/>
          </a:xfrm>
          <a:prstGeom prst="ellipse">
            <a:avLst/>
          </a:prstGeom>
          <a:solidFill>
            <a:schemeClr val="l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6" name="AutoShape 4"/>
          <p:cNvSpPr/>
          <p:nvPr/>
        </p:nvSpPr>
        <p:spPr>
          <a:xfrm>
            <a:off x="4282803" y="1908411"/>
            <a:ext cx="3626394" cy="3626394"/>
          </a:xfrm>
          <a:prstGeom prst="ellipse">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pic>
        <p:nvPicPr>
          <p:cNvPr id="277" name="Picture 5" descr="{&quot;isTemplate&quot;:true,&quot;type&quot;:&quot;image&quot;,&quot;canOmit&quot;:false,&quot;range&quot;:0}"/>
          <p:cNvPicPr>
            <a:picLocks noChangeAspect="1"/>
          </p:cNvPicPr>
          <p:nvPr/>
        </p:nvPicPr>
        <p:blipFill>
          <a:blip r:embed="rId2"/>
          <a:srcRect l="21875" r="21875"/>
          <a:stretch>
            <a:fillRect/>
          </a:stretch>
        </p:blipFill>
        <p:spPr>
          <a:xfrm>
            <a:off x="4796012" y="2421620"/>
            <a:ext cx="2599976" cy="2599976"/>
          </a:xfrm>
          <a:prstGeom prst="ellipse">
            <a:avLst/>
          </a:prstGeom>
        </p:spPr>
      </p:pic>
      <p:grpSp>
        <p:nvGrpSpPr>
          <p:cNvPr id="278" name="Group 807" descr="{&quot;isTemplate&quot;:true,&quot;type&quot;:&quot;list&quot;,&quot;alignment&quot;:&quot;left&quot;,&quot;alignmentVertical&quot;:&quot;top&quot;,&quot;canOmit&quot;:false,&quot;scalable&quot;:false,&quot;minItemsCount&quot;:-1}"/>
          <p:cNvGrpSpPr/>
          <p:nvPr/>
        </p:nvGrpSpPr>
        <p:grpSpPr>
          <a:xfrm>
            <a:off x="539110" y="1063099"/>
            <a:ext cx="11020552" cy="5284506"/>
            <a:chOff x="539110" y="1063099"/>
            <a:chExt cx="11020552" cy="5284506"/>
          </a:xfrm>
        </p:grpSpPr>
        <p:grpSp>
          <p:nvGrpSpPr>
            <p:cNvPr id="279" name="Group 808"/>
            <p:cNvGrpSpPr/>
            <p:nvPr/>
          </p:nvGrpSpPr>
          <p:grpSpPr>
            <a:xfrm>
              <a:off x="9146662" y="1063099"/>
              <a:ext cx="2413000" cy="2767131"/>
              <a:chOff x="9146662" y="1063099"/>
              <a:chExt cx="2413000" cy="2767131"/>
            </a:xfrm>
          </p:grpSpPr>
          <p:sp>
            <p:nvSpPr>
              <p:cNvPr id="280" name="TextBox 13" descr="{&quot;isTemplate&quot;:true,&quot;type&quot;:&quot;content&quot;,&quot;canOmit&quot;:false,&quot;range&quot;:0}"/>
              <p:cNvSpPr txBox="1"/>
              <p:nvPr/>
            </p:nvSpPr>
            <p:spPr>
              <a:xfrm>
                <a:off x="9146662" y="1612351"/>
                <a:ext cx="2228850" cy="2217879"/>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尊重客户，了解客户需求</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尊重同事，互相支持</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尊重自己，保持职业形象</a:t>
                </a:r>
                <a:endParaRPr/>
              </a:p>
            </p:txBody>
          </p:sp>
          <p:sp>
            <p:nvSpPr>
              <p:cNvPr id="281" name="TextBox 14" descr="{&quot;isTemplate&quot;:true,&quot;type&quot;:&quot;title&quot;,&quot;canOmit&quot;:false,&quot;range&quot;:0}"/>
              <p:cNvSpPr txBox="1"/>
              <p:nvPr/>
            </p:nvSpPr>
            <p:spPr>
              <a:xfrm>
                <a:off x="9146662" y="1063099"/>
                <a:ext cx="2413000" cy="4127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zh-CN" sz="2000" b="1">
                    <a:solidFill>
                      <a:schemeClr val="accent1">
                        <a:alpha val="100000"/>
                      </a:schemeClr>
                    </a:solidFill>
                    <a:latin typeface="Microsoft Yahei"/>
                    <a:ea typeface="Microsoft Yahei"/>
                  </a:rPr>
                  <a:t>尊重原则</a:t>
                </a:r>
                <a:endParaRPr/>
              </a:p>
            </p:txBody>
          </p:sp>
        </p:grpSp>
        <p:grpSp>
          <p:nvGrpSpPr>
            <p:cNvPr id="282" name="Group 811"/>
            <p:cNvGrpSpPr/>
            <p:nvPr/>
          </p:nvGrpSpPr>
          <p:grpSpPr>
            <a:xfrm>
              <a:off x="9146662" y="3977215"/>
              <a:ext cx="2413000" cy="2370390"/>
              <a:chOff x="9146662" y="3977216"/>
              <a:chExt cx="2413000" cy="2370390"/>
            </a:xfrm>
          </p:grpSpPr>
          <p:sp>
            <p:nvSpPr>
              <p:cNvPr id="283" name="TextBox 15" descr="{&quot;isTemplate&quot;:true,&quot;type&quot;:&quot;title&quot;,&quot;canOmit&quot;:false,&quot;range&quot;:0}"/>
              <p:cNvSpPr txBox="1"/>
              <p:nvPr/>
            </p:nvSpPr>
            <p:spPr>
              <a:xfrm>
                <a:off x="9146662" y="3977216"/>
                <a:ext cx="2413000" cy="4127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zh-CN" sz="2000" b="1">
                    <a:solidFill>
                      <a:schemeClr val="accent1">
                        <a:alpha val="100000"/>
                      </a:schemeClr>
                    </a:solidFill>
                    <a:latin typeface="Microsoft Yahei"/>
                    <a:ea typeface="Microsoft Yahei"/>
                  </a:rPr>
                  <a:t>礼貌原则</a:t>
                </a:r>
                <a:endParaRPr/>
              </a:p>
            </p:txBody>
          </p:sp>
          <p:sp>
            <p:nvSpPr>
              <p:cNvPr id="284" name="TextBox 16" descr="{&quot;isTemplate&quot;:true,&quot;type&quot;:&quot;content&quot;,&quot;canOmit&quot;:false,&quot;range&quot;:0}"/>
              <p:cNvSpPr txBox="1"/>
              <p:nvPr/>
            </p:nvSpPr>
            <p:spPr>
              <a:xfrm>
                <a:off x="9146662" y="4535997"/>
                <a:ext cx="2228850" cy="1811609"/>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使用礼貌用语，举止得体</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耐心倾听，积极沟通</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尊重他人隐私，避免过度打扰</a:t>
                </a:r>
                <a:endParaRPr/>
              </a:p>
            </p:txBody>
          </p:sp>
        </p:grpSp>
        <p:grpSp>
          <p:nvGrpSpPr>
            <p:cNvPr id="285" name="Group 814"/>
            <p:cNvGrpSpPr/>
            <p:nvPr/>
          </p:nvGrpSpPr>
          <p:grpSpPr>
            <a:xfrm>
              <a:off x="539110" y="3172356"/>
              <a:ext cx="2413000" cy="2333785"/>
              <a:chOff x="539110" y="3172356"/>
              <a:chExt cx="2413000" cy="2333785"/>
            </a:xfrm>
          </p:grpSpPr>
          <p:sp>
            <p:nvSpPr>
              <p:cNvPr id="286" name="TextBox 12" descr="{&quot;isTemplate&quot;:true,&quot;type&quot;:&quot;title&quot;,&quot;canOmit&quot;:false,&quot;range&quot;:0}"/>
              <p:cNvSpPr txBox="1"/>
              <p:nvPr/>
            </p:nvSpPr>
            <p:spPr>
              <a:xfrm>
                <a:off x="539110" y="3172356"/>
                <a:ext cx="2413000" cy="4127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zh-CN" sz="2000" b="1">
                    <a:solidFill>
                      <a:schemeClr val="accent1">
                        <a:alpha val="100000"/>
                      </a:schemeClr>
                    </a:solidFill>
                    <a:latin typeface="Microsoft Yahei"/>
                    <a:ea typeface="Microsoft Yahei"/>
                  </a:rPr>
                  <a:t>诚实原则</a:t>
                </a:r>
                <a:endParaRPr/>
              </a:p>
            </p:txBody>
          </p:sp>
          <p:sp>
            <p:nvSpPr>
              <p:cNvPr id="287" name="TextBox 17" descr="{&quot;isTemplate&quot;:true,&quot;type&quot;:&quot;content&quot;,&quot;canOmit&quot;:false,&quot;range&quot;:0}"/>
              <p:cNvSpPr txBox="1"/>
              <p:nvPr/>
            </p:nvSpPr>
            <p:spPr>
              <a:xfrm>
                <a:off x="539110" y="3796745"/>
                <a:ext cx="2228850" cy="1709396"/>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提供真实、准确的信息</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坦诚面对问题，不隐瞒、不推诿</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坚守承诺，确保服务质量</a:t>
                </a:r>
                <a:endParaRPr/>
              </a:p>
            </p:txBody>
          </p:sp>
        </p:grpSp>
      </p:grpSp>
      <p:sp>
        <p:nvSpPr>
          <p:cNvPr id="288" name="Tencent" descr="{&quot;isTemplate&quot;:true,&quot;type&quot;:&quot;title&quot;,&quot;canOmit&quot;:false,&quot;range&quot;:0}"/>
          <p:cNvSpPr txBox="1"/>
          <p:nvPr/>
        </p:nvSpPr>
        <p:spPr>
          <a:xfrm>
            <a:off x="660396" y="418039"/>
            <a:ext cx="1057910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 服务意识与服务礼仪的基本原则</a:t>
            </a:r>
            <a:endParaRPr lang="en-US" altLang="zh-CN" sz="2800" b="1">
              <a:latin typeface="+mj-ea"/>
              <a:ea typeface="+mj-ea"/>
            </a:endParaRPr>
          </a:p>
        </p:txBody>
      </p:sp>
      <p:sp>
        <p:nvSpPr>
          <p:cNvPr id="289" name="椭圆 3"/>
          <p:cNvSpPr>
            <a:spLocks noChangeAspect="1"/>
          </p:cNvSpPr>
          <p:nvPr/>
        </p:nvSpPr>
        <p:spPr>
          <a:xfrm>
            <a:off x="3148274" y="2946731"/>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800">
                <a:latin typeface="+mj-ea"/>
                <a:ea typeface="+mj-ea"/>
              </a:rPr>
              <a:t>💡</a:t>
            </a:r>
            <a:endParaRPr/>
          </a:p>
        </p:txBody>
      </p:sp>
      <p:sp>
        <p:nvSpPr>
          <p:cNvPr id="290" name="椭圆 4"/>
          <p:cNvSpPr>
            <a:spLocks noChangeAspect="1"/>
          </p:cNvSpPr>
          <p:nvPr/>
        </p:nvSpPr>
        <p:spPr>
          <a:xfrm>
            <a:off x="7820653" y="4589596"/>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800">
                <a:latin typeface="+mj-ea"/>
                <a:ea typeface="+mj-ea"/>
              </a:rPr>
              <a:t>📖</a:t>
            </a:r>
            <a:endParaRPr/>
          </a:p>
        </p:txBody>
      </p:sp>
      <p:sp>
        <p:nvSpPr>
          <p:cNvPr id="291" name="椭圆 7"/>
          <p:cNvSpPr>
            <a:spLocks noChangeAspect="1"/>
          </p:cNvSpPr>
          <p:nvPr/>
        </p:nvSpPr>
        <p:spPr>
          <a:xfrm>
            <a:off x="7556197" y="1484021"/>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800">
                <a:latin typeface="+mj-ea"/>
                <a:ea typeface="+mj-ea"/>
              </a:rPr>
              <a:t>⌛️</a:t>
            </a:r>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2" name="" descr="{&quot;isTemplate&quot;:true,&quot;type&quot;:3}"/>
        <p:cNvGrpSpPr/>
        <p:nvPr/>
      </p:nvGrpSpPr>
      <p:grpSpPr>
        <a:xfrm>
          <a:off x="0" y="0"/>
          <a:ext cx="0" cy="0"/>
        </a:xfrm>
      </p:grpSpPr>
      <p:sp>
        <p:nvSpPr>
          <p:cNvPr id="293" name="AutoShape 2" descr="{&quot;isTemplate&quot;:true,&quot;type&quot;:&quot;image&quot;,&quot;canOmit&quot;:false,&quot;range&quot;:0}"/>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94" name="Group 473" descr="{&quot;isTemplate&quot;:true,&quot;type&quot;:&quot;list&quot;,&quot;alignment&quot;:&quot;left&quot;,&quot;alignmentVertical&quot;:&quot;top&quot;,&quot;canOmit&quot;:false,&quot;scalable&quot;:false,&quot;minItemsCount&quot;:-1}"/>
          <p:cNvGrpSpPr/>
          <p:nvPr/>
        </p:nvGrpSpPr>
        <p:grpSpPr>
          <a:xfrm>
            <a:off x="659808" y="1869081"/>
            <a:ext cx="6019800" cy="4574158"/>
            <a:chOff x="454962" y="1575832"/>
            <a:chExt cx="6019800" cy="4574158"/>
          </a:xfrm>
        </p:grpSpPr>
        <p:grpSp>
          <p:nvGrpSpPr>
            <p:cNvPr id="295" name="Group 474"/>
            <p:cNvGrpSpPr/>
            <p:nvPr/>
          </p:nvGrpSpPr>
          <p:grpSpPr>
            <a:xfrm>
              <a:off x="454962" y="1575832"/>
              <a:ext cx="5829300" cy="1489352"/>
              <a:chOff x="454963" y="1575832"/>
              <a:chExt cx="5829300" cy="1489352"/>
            </a:xfrm>
          </p:grpSpPr>
          <p:sp>
            <p:nvSpPr>
              <p:cNvPr id="296" name="TextBox 3" descr="{&quot;isTemplate&quot;:true,&quot;type&quot;:&quot;content&quot;,&quot;canOmit&quot;:false,&quot;range&quot;:0}"/>
              <p:cNvSpPr txBox="1"/>
              <p:nvPr/>
            </p:nvSpPr>
            <p:spPr>
              <a:xfrm>
                <a:off x="454963" y="2034175"/>
                <a:ext cx="5829300" cy="1031009"/>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了解服务礼仪的基本内容</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学习不同场合的服务礼仪规范</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不断提高自己的服务礼仪水平</a:t>
                </a:r>
                <a:endParaRPr/>
              </a:p>
            </p:txBody>
          </p:sp>
          <p:sp>
            <p:nvSpPr>
              <p:cNvPr id="297" name="TextBox 4" descr="{&quot;isTemplate&quot;:true,&quot;type&quot;:&quot;title&quot;,&quot;canOmit&quot;:false,&quot;range&quot;:0}"/>
              <p:cNvSpPr txBox="1"/>
              <p:nvPr/>
            </p:nvSpPr>
            <p:spPr>
              <a:xfrm>
                <a:off x="454963" y="1575832"/>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学习服务礼仪知识</a:t>
                </a:r>
                <a:endParaRPr/>
              </a:p>
            </p:txBody>
          </p:sp>
        </p:grpSp>
        <p:grpSp>
          <p:nvGrpSpPr>
            <p:cNvPr id="298" name="Group 477"/>
            <p:cNvGrpSpPr/>
            <p:nvPr/>
          </p:nvGrpSpPr>
          <p:grpSpPr>
            <a:xfrm>
              <a:off x="454962" y="3071702"/>
              <a:ext cx="5829300" cy="1489351"/>
              <a:chOff x="454963" y="3071702"/>
              <a:chExt cx="5829300" cy="1489351"/>
            </a:xfrm>
          </p:grpSpPr>
          <p:sp>
            <p:nvSpPr>
              <p:cNvPr id="299" name="TextBox 5" descr="{&quot;isTemplate&quot;:true,&quot;type&quot;:&quot;content&quot;,&quot;canOmit&quot;:false,&quot;range&quot;:0}"/>
              <p:cNvSpPr txBox="1"/>
              <p:nvPr/>
            </p:nvSpPr>
            <p:spPr>
              <a:xfrm>
                <a:off x="454963" y="3530045"/>
                <a:ext cx="5829300" cy="1031008"/>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意识到自己的工作对他人生活的影响</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主动关注他人的需求，提供帮助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以客户为中心，提供优质服务</a:t>
                </a:r>
                <a:endParaRPr/>
              </a:p>
            </p:txBody>
          </p:sp>
          <p:sp>
            <p:nvSpPr>
              <p:cNvPr id="300" name="TextBox 6" descr="{&quot;isTemplate&quot;:true,&quot;type&quot;:&quot;title&quot;,&quot;canOmit&quot;:false,&quot;range&quot;:0}"/>
              <p:cNvSpPr txBox="1"/>
              <p:nvPr/>
            </p:nvSpPr>
            <p:spPr>
              <a:xfrm>
                <a:off x="454963" y="3071702"/>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培养良好的服务意识</a:t>
                </a:r>
                <a:endParaRPr/>
              </a:p>
            </p:txBody>
          </p:sp>
        </p:grpSp>
        <p:grpSp>
          <p:nvGrpSpPr>
            <p:cNvPr id="301" name="Group 480"/>
            <p:cNvGrpSpPr/>
            <p:nvPr/>
          </p:nvGrpSpPr>
          <p:grpSpPr>
            <a:xfrm>
              <a:off x="454962" y="4660638"/>
              <a:ext cx="6019800" cy="1489352"/>
              <a:chOff x="454963" y="4660638"/>
              <a:chExt cx="6019800" cy="1489352"/>
            </a:xfrm>
          </p:grpSpPr>
          <p:sp>
            <p:nvSpPr>
              <p:cNvPr id="302" name="TextBox 7" descr="{&quot;isTemplate&quot;:true,&quot;type&quot;:&quot;content&quot;,&quot;canOmit&quot;:false,&quot;range&quot;:0}"/>
              <p:cNvSpPr txBox="1"/>
              <p:nvPr/>
            </p:nvSpPr>
            <p:spPr>
              <a:xfrm>
                <a:off x="454963" y="5118982"/>
                <a:ext cx="6019800" cy="1031008"/>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在实际工作中不断实践服务意识和礼仪</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吸取经验教训，不断完善自己的服务水平</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勇于接受反馈，不断提高服务质量</a:t>
                </a:r>
                <a:endParaRPr/>
              </a:p>
            </p:txBody>
          </p:sp>
          <p:sp>
            <p:nvSpPr>
              <p:cNvPr id="303" name="TextBox 8" descr="{&quot;isTemplate&quot;:true,&quot;type&quot;:&quot;title&quot;,&quot;canOmit&quot;:false,&quot;range&quot;:0}"/>
              <p:cNvSpPr txBox="1"/>
              <p:nvPr/>
            </p:nvSpPr>
            <p:spPr>
              <a:xfrm>
                <a:off x="454963" y="4660638"/>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注重实践，提高服务水平</a:t>
                </a:r>
                <a:endParaRPr/>
              </a:p>
            </p:txBody>
          </p:sp>
        </p:grpSp>
      </p:grpSp>
      <p:pic>
        <p:nvPicPr>
          <p:cNvPr id="304" name="Picture 9" descr="{&quot;isTemplate&quot;:true,&quot;type&quot;:&quot;image&quot;,&quot;canOmit&quot;:false,&quot;range&quot;:0}"/>
          <p:cNvPicPr>
            <a:picLocks noChangeAspect="1"/>
          </p:cNvPicPr>
          <p:nvPr/>
        </p:nvPicPr>
        <p:blipFill>
          <a:blip r:embed="rId2"/>
          <a:srcRect l="21875" r="21875"/>
          <a:stretch>
            <a:fillRect/>
          </a:stretch>
        </p:blipFill>
        <p:spPr>
          <a:xfrm>
            <a:off x="7676035" y="2524948"/>
            <a:ext cx="2887741" cy="2887741"/>
          </a:xfrm>
          <a:prstGeom prst="ellipse">
            <a:avLst/>
          </a:prstGeom>
        </p:spPr>
      </p:pic>
      <p:sp>
        <p:nvSpPr>
          <p:cNvPr id="305" name="椭圆 6"/>
          <p:cNvSpPr>
            <a:spLocks noChangeAspect="1"/>
          </p:cNvSpPr>
          <p:nvPr/>
        </p:nvSpPr>
        <p:spPr>
          <a:xfrm>
            <a:off x="8687905" y="1507725"/>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800">
                <a:latin typeface="+mj-ea"/>
                <a:ea typeface="+mj-ea"/>
              </a:rPr>
              <a:t>💡</a:t>
            </a:r>
            <a:endParaRPr/>
          </a:p>
        </p:txBody>
      </p:sp>
      <p:sp>
        <p:nvSpPr>
          <p:cNvPr id="306" name="椭圆 7"/>
          <p:cNvSpPr>
            <a:spLocks noChangeAspect="1"/>
          </p:cNvSpPr>
          <p:nvPr/>
        </p:nvSpPr>
        <p:spPr>
          <a:xfrm>
            <a:off x="6939559" y="4654032"/>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800">
                <a:latin typeface="+mj-ea"/>
                <a:ea typeface="+mj-ea"/>
              </a:rPr>
              <a:t>📖</a:t>
            </a:r>
            <a:endParaRPr/>
          </a:p>
        </p:txBody>
      </p:sp>
      <p:sp>
        <p:nvSpPr>
          <p:cNvPr id="307" name="椭圆 8"/>
          <p:cNvSpPr>
            <a:spLocks noChangeAspect="1"/>
          </p:cNvSpPr>
          <p:nvPr/>
        </p:nvSpPr>
        <p:spPr>
          <a:xfrm>
            <a:off x="10420189" y="4651332"/>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800">
                <a:latin typeface="+mj-ea"/>
                <a:ea typeface="+mj-ea"/>
              </a:rPr>
              <a:t>⌛️</a:t>
            </a:r>
            <a:endParaRPr/>
          </a:p>
        </p:txBody>
      </p:sp>
      <p:sp>
        <p:nvSpPr>
          <p:cNvPr id="30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 服务意识与服务礼仪的基本方法</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09" name="" descr="{&quot;isTemplate&quot;:true,&quot;type&quot;:3}"/>
        <p:cNvGrpSpPr/>
        <p:nvPr/>
      </p:nvGrpSpPr>
      <p:grpSpPr>
        <a:xfrm>
          <a:off x="0" y="0"/>
          <a:ext cx="0" cy="0"/>
        </a:xfrm>
      </p:grpSpPr>
      <p:pic>
        <p:nvPicPr>
          <p:cNvPr id="310" name="Picture 10" descr="{&quot;isTemplate&quot;:true,&quot;type&quot;:&quot;image&quot;,&quot;canOmit&quot;:false,&quot;range&quot;:0}"/>
          <p:cNvPicPr>
            <a:picLocks noChangeAspect="1"/>
          </p:cNvPicPr>
          <p:nvPr/>
        </p:nvPicPr>
        <p:blipFill>
          <a:blip r:embed="rId2"/>
          <a:srcRect l="21875" r="21875"/>
          <a:stretch>
            <a:fillRect/>
          </a:stretch>
        </p:blipFill>
        <p:spPr>
          <a:xfrm>
            <a:off x="869006" y="1293634"/>
            <a:ext cx="4563024" cy="4563025"/>
          </a:xfrm>
          <a:prstGeom prst="diamond">
            <a:avLst/>
          </a:prstGeom>
        </p:spPr>
      </p:pic>
      <p:grpSp>
        <p:nvGrpSpPr>
          <p:cNvPr id="311" name="Group 400" descr="{&quot;isTemplate&quot;:true,&quot;type&quot;:&quot;list&quot;,&quot;alignment&quot;:&quot;left&quot;,&quot;alignmentVertical&quot;:&quot;top&quot;,&quot;canOmit&quot;:false,&quot;scalable&quot;:false,&quot;minItemsCount&quot;:-1}"/>
          <p:cNvGrpSpPr/>
          <p:nvPr/>
        </p:nvGrpSpPr>
        <p:grpSpPr>
          <a:xfrm>
            <a:off x="5982796" y="1468163"/>
            <a:ext cx="5783287" cy="4912094"/>
            <a:chOff x="5982796" y="1468163"/>
            <a:chExt cx="5783287" cy="4912094"/>
          </a:xfrm>
        </p:grpSpPr>
        <p:grpSp>
          <p:nvGrpSpPr>
            <p:cNvPr id="312" name="Group 2"/>
            <p:cNvGrpSpPr/>
            <p:nvPr/>
          </p:nvGrpSpPr>
          <p:grpSpPr>
            <a:xfrm>
              <a:off x="5982796" y="3116804"/>
              <a:ext cx="5783287" cy="1610798"/>
              <a:chOff x="5982796" y="3116804"/>
              <a:chExt cx="5783287" cy="1610798"/>
            </a:xfrm>
          </p:grpSpPr>
          <p:sp>
            <p:nvSpPr>
              <p:cNvPr id="313" name="TextBox 3" descr="{&quot;isTemplate&quot;:true,&quot;type&quot;:&quot;title&quot;,&quot;canOmit&quot;:false,&quot;range&quot;:0}"/>
              <p:cNvSpPr txBox="1"/>
              <p:nvPr/>
            </p:nvSpPr>
            <p:spPr>
              <a:xfrm>
                <a:off x="5982796" y="3116804"/>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倾听技巧</a:t>
                </a:r>
                <a:endParaRPr/>
              </a:p>
            </p:txBody>
          </p:sp>
          <p:sp>
            <p:nvSpPr>
              <p:cNvPr id="314" name="TextBox 4" descr="{&quot;isTemplate&quot;:true,&quot;type&quot;:&quot;content&quot;,&quot;canOmit&quot;:false,&quot;range&quot;:0}"/>
              <p:cNvSpPr txBox="1"/>
              <p:nvPr/>
            </p:nvSpPr>
            <p:spPr>
              <a:xfrm>
                <a:off x="5982796" y="3575147"/>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保持耐心，认真倾听客户需求</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不打断客户，避免误解</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善于从中获取有价值的信息</a:t>
                </a:r>
                <a:endParaRPr/>
              </a:p>
            </p:txBody>
          </p:sp>
        </p:grpSp>
        <p:grpSp>
          <p:nvGrpSpPr>
            <p:cNvPr id="315" name="Group 5"/>
            <p:cNvGrpSpPr/>
            <p:nvPr/>
          </p:nvGrpSpPr>
          <p:grpSpPr>
            <a:xfrm>
              <a:off x="5982796" y="4769459"/>
              <a:ext cx="5783287" cy="1610798"/>
              <a:chOff x="5982796" y="4769459"/>
              <a:chExt cx="5783287" cy="1610798"/>
            </a:xfrm>
          </p:grpSpPr>
          <p:sp>
            <p:nvSpPr>
              <p:cNvPr id="316" name="TextBox 6" descr="{&quot;isTemplate&quot;:true,&quot;type&quot;:&quot;title&quot;,&quot;canOmit&quot;:false,&quot;range&quot;:0}"/>
              <p:cNvSpPr txBox="1"/>
              <p:nvPr/>
            </p:nvSpPr>
            <p:spPr>
              <a:xfrm>
                <a:off x="5982796" y="4769459"/>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沟通技巧</a:t>
                </a:r>
                <a:endParaRPr/>
              </a:p>
            </p:txBody>
          </p:sp>
          <p:sp>
            <p:nvSpPr>
              <p:cNvPr id="317" name="TextBox 7" descr="{&quot;isTemplate&quot;:true,&quot;type&quot;:&quot;content&quot;,&quot;canOmit&quot;:false,&quot;range&quot;:0}"/>
              <p:cNvSpPr txBox="1"/>
              <p:nvPr/>
            </p:nvSpPr>
            <p:spPr>
              <a:xfrm>
                <a:off x="5982796" y="5227802"/>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使用清晰、简洁的语言表达</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保持积极的沟通态度，避免冲突</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善于倾听，尊重他人意见</a:t>
                </a:r>
                <a:endParaRPr/>
              </a:p>
            </p:txBody>
          </p:sp>
        </p:grpSp>
        <p:grpSp>
          <p:nvGrpSpPr>
            <p:cNvPr id="318" name="Group 407"/>
            <p:cNvGrpSpPr/>
            <p:nvPr/>
          </p:nvGrpSpPr>
          <p:grpSpPr>
            <a:xfrm>
              <a:off x="5982796" y="1468163"/>
              <a:ext cx="5700871" cy="1610798"/>
              <a:chOff x="5982796" y="1468163"/>
              <a:chExt cx="5700871" cy="1610798"/>
            </a:xfrm>
          </p:grpSpPr>
          <p:sp>
            <p:nvSpPr>
              <p:cNvPr id="319" name="TextBox 8" descr="{&quot;isTemplate&quot;:true,&quot;type&quot;:&quot;title&quot;,&quot;canOmit&quot;:false,&quot;range&quot;:0}"/>
              <p:cNvSpPr txBox="1"/>
              <p:nvPr/>
            </p:nvSpPr>
            <p:spPr>
              <a:xfrm>
                <a:off x="5982796" y="1468163"/>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解决问题技巧</a:t>
                </a:r>
                <a:endParaRPr/>
              </a:p>
            </p:txBody>
          </p:sp>
          <p:sp>
            <p:nvSpPr>
              <p:cNvPr id="320" name="TextBox 9" descr="{&quot;isTemplate&quot;:true,&quot;type&quot;:&quot;content&quot;,&quot;canOmit&quot;:false,&quot;range&quot;:0}"/>
              <p:cNvSpPr txBox="1"/>
              <p:nvPr/>
            </p:nvSpPr>
            <p:spPr>
              <a:xfrm>
                <a:off x="5982796" y="1926506"/>
                <a:ext cx="5700871"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冷静分析问题，找出原因</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针对问题提出合理的解决方案</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关注问题解决效果，确保客户满意</a:t>
                </a:r>
                <a:endParaRPr/>
              </a:p>
            </p:txBody>
          </p:sp>
        </p:grpSp>
      </p:grpSp>
      <p:sp>
        <p:nvSpPr>
          <p:cNvPr id="321"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 服务意识与服务礼仪的实践技巧</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 name="" descr="{&quot;isTemplate&quot;:true,&quot;type&quot;:2}"/>
        <p:cNvGrpSpPr/>
        <p:nvPr/>
      </p:nvGrpSpPr>
      <p:grpSpPr>
        <a:xfrm>
          <a:off x="0" y="0"/>
          <a:ext cx="0" cy="0"/>
        </a:xfrm>
      </p:grpSpPr>
      <p:sp>
        <p:nvSpPr>
          <p:cNvPr id="7"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不同行业的服务意识与服务礼仪要求</a:t>
            </a:r>
            <a:endParaRPr/>
          </a:p>
        </p:txBody>
      </p:sp>
      <p:sp>
        <p:nvSpPr>
          <p:cNvPr id="8"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03</a:t>
            </a:r>
            <a:endParaRPr lang="zh-CN" sz="66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 name="" descr="{&quot;isTemplate&quot;:true,&quot;type&quot;:3}"/>
        <p:cNvGrpSpPr/>
        <p:nvPr/>
      </p:nvGrpSpPr>
      <p:grpSpPr>
        <a:xfrm>
          <a:off x="0" y="0"/>
          <a:ext cx="0" cy="0"/>
        </a:xfrm>
      </p:grpSpPr>
      <p:pic>
        <p:nvPicPr>
          <p:cNvPr id="10" name="Picture 5" descr="{&quot;isTemplate&quot;:true,&quot;type&quot;:&quot;image&quot;,&quot;canOmit&quot;:false,&quot;range&quot;:0}"/>
          <p:cNvPicPr>
            <a:picLocks noChangeAspect="1"/>
          </p:cNvPicPr>
          <p:nvPr/>
        </p:nvPicPr>
        <p:blipFill>
          <a:blip r:embed="rId2"/>
          <a:srcRect l="21874" r="21874"/>
          <a:stretch>
            <a:fillRect/>
          </a:stretch>
        </p:blipFill>
        <p:spPr>
          <a:xfrm>
            <a:off x="6096000" y="1153983"/>
            <a:ext cx="5194483" cy="5194482"/>
          </a:xfrm>
          <a:prstGeom prst="ellipse">
            <a:avLst/>
          </a:prstGeom>
        </p:spPr>
      </p:pic>
      <p:grpSp>
        <p:nvGrpSpPr>
          <p:cNvPr id="11" name="Group 364" descr="{&quot;isTemplate&quot;:true,&quot;type&quot;:&quot;list&quot;,&quot;alignment&quot;:&quot;left&quot;,&quot;alignmentVertical&quot;:&quot;top&quot;,&quot;canOmit&quot;:false,&quot;scalable&quot;:false,&quot;minItemsCount&quot;:-1}"/>
          <p:cNvGrpSpPr/>
          <p:nvPr/>
        </p:nvGrpSpPr>
        <p:grpSpPr>
          <a:xfrm>
            <a:off x="763829" y="1509487"/>
            <a:ext cx="4625399" cy="4790307"/>
            <a:chOff x="763829" y="1509487"/>
            <a:chExt cx="4625399" cy="4790307"/>
          </a:xfrm>
        </p:grpSpPr>
        <p:grpSp>
          <p:nvGrpSpPr>
            <p:cNvPr id="12" name="Group 365"/>
            <p:cNvGrpSpPr/>
            <p:nvPr/>
          </p:nvGrpSpPr>
          <p:grpSpPr>
            <a:xfrm>
              <a:off x="763829" y="1509487"/>
              <a:ext cx="4625399" cy="1544525"/>
              <a:chOff x="763829" y="1509487"/>
              <a:chExt cx="4625399" cy="1544525"/>
            </a:xfrm>
          </p:grpSpPr>
          <p:sp>
            <p:nvSpPr>
              <p:cNvPr id="13" name="AutoShape 2"/>
              <p:cNvSpPr/>
              <p:nvPr/>
            </p:nvSpPr>
            <p:spPr>
              <a:xfrm>
                <a:off x="763829" y="1628258"/>
                <a:ext cx="230516" cy="230516"/>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TextBox 3" descr="{&quot;isTemplate&quot;:true,&quot;type&quot;:&quot;content&quot;,&quot;canOmit&quot;:false,&quot;range&quot;:0}"/>
              <p:cNvSpPr txBox="1"/>
              <p:nvPr/>
            </p:nvSpPr>
            <p:spPr>
              <a:xfrm>
                <a:off x="994345" y="2028557"/>
                <a:ext cx="4394883" cy="1025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着装整洁，符合行业标准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佩戴统一的制服和饰品</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保持个人卫生，形象得体</a:t>
                </a:r>
                <a:endParaRPr/>
              </a:p>
            </p:txBody>
          </p:sp>
          <p:sp>
            <p:nvSpPr>
              <p:cNvPr id="15" name="TextBox 4" descr="{&quot;isTemplate&quot;:true,&quot;type&quot;:&quot;title&quot;,&quot;canOmit&quot;:false,&quot;range&quot;:0}"/>
              <p:cNvSpPr txBox="1"/>
              <p:nvPr/>
            </p:nvSpPr>
            <p:spPr>
              <a:xfrm>
                <a:off x="994345" y="1509487"/>
                <a:ext cx="4152900" cy="457200"/>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zh-CN" sz="2000" b="1">
                    <a:solidFill>
                      <a:schemeClr val="accent1">
                        <a:alpha val="100000"/>
                      </a:schemeClr>
                    </a:solidFill>
                    <a:latin typeface="Microsoft Yahei"/>
                    <a:ea typeface="Microsoft Yahei"/>
                  </a:rPr>
                  <a:t>仪表要求</a:t>
                </a:r>
                <a:endParaRPr/>
              </a:p>
            </p:txBody>
          </p:sp>
        </p:grpSp>
        <p:grpSp>
          <p:nvGrpSpPr>
            <p:cNvPr id="16" name="Group 369"/>
            <p:cNvGrpSpPr/>
            <p:nvPr/>
          </p:nvGrpSpPr>
          <p:grpSpPr>
            <a:xfrm>
              <a:off x="763829" y="3118831"/>
              <a:ext cx="4625399" cy="1544525"/>
              <a:chOff x="763829" y="3118831"/>
              <a:chExt cx="4625399" cy="1544525"/>
            </a:xfrm>
          </p:grpSpPr>
          <p:sp>
            <p:nvSpPr>
              <p:cNvPr id="17" name="TextBox 6" descr="{&quot;isTemplate&quot;:true,&quot;type&quot;:&quot;content&quot;,&quot;canOmit&quot;:false,&quot;range&quot;:0}"/>
              <p:cNvSpPr txBox="1"/>
              <p:nvPr/>
            </p:nvSpPr>
            <p:spPr>
              <a:xfrm>
                <a:off x="994345" y="3637901"/>
                <a:ext cx="4394883" cy="1025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使用礼貌用语，避免粗俗语言</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耐心倾听，满足客户需求</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提供详细的菜品介绍和建议</a:t>
                </a:r>
                <a:endParaRPr/>
              </a:p>
            </p:txBody>
          </p:sp>
          <p:sp>
            <p:nvSpPr>
              <p:cNvPr id="18" name="TextBox 7" descr="{&quot;isTemplate&quot;:true,&quot;type&quot;:&quot;title&quot;,&quot;canOmit&quot;:false,&quot;range&quot;:0}"/>
              <p:cNvSpPr txBox="1"/>
              <p:nvPr/>
            </p:nvSpPr>
            <p:spPr>
              <a:xfrm>
                <a:off x="994345" y="3118831"/>
                <a:ext cx="4152900" cy="457200"/>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zh-CN" sz="2000" b="1">
                    <a:solidFill>
                      <a:schemeClr val="accent1">
                        <a:alpha val="100000"/>
                      </a:schemeClr>
                    </a:solidFill>
                    <a:latin typeface="Microsoft Yahei"/>
                    <a:ea typeface="Microsoft Yahei"/>
                  </a:rPr>
                  <a:t>语言要求</a:t>
                </a:r>
                <a:endParaRPr/>
              </a:p>
            </p:txBody>
          </p:sp>
          <p:sp>
            <p:nvSpPr>
              <p:cNvPr id="19" name="AutoShape 10"/>
              <p:cNvSpPr/>
              <p:nvPr/>
            </p:nvSpPr>
            <p:spPr>
              <a:xfrm>
                <a:off x="763829" y="3237602"/>
                <a:ext cx="230516" cy="230516"/>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0" name="Group 373"/>
            <p:cNvGrpSpPr/>
            <p:nvPr/>
          </p:nvGrpSpPr>
          <p:grpSpPr>
            <a:xfrm>
              <a:off x="763829" y="4755268"/>
              <a:ext cx="4625399" cy="1544526"/>
              <a:chOff x="763829" y="4755268"/>
              <a:chExt cx="4625399" cy="1544526"/>
            </a:xfrm>
          </p:grpSpPr>
          <p:sp>
            <p:nvSpPr>
              <p:cNvPr id="21" name="TextBox 8" descr="{&quot;isTemplate&quot;:true,&quot;type&quot;:&quot;content&quot;,&quot;canOmit&quot;:false,&quot;range&quot;:0}"/>
              <p:cNvSpPr txBox="1"/>
              <p:nvPr/>
            </p:nvSpPr>
            <p:spPr>
              <a:xfrm>
                <a:off x="994345" y="5274339"/>
                <a:ext cx="4394883" cy="1025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热情接待，主动引导客户</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尊重客户，不催促、不干扰</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提供周到的服务，确保客户满意</a:t>
                </a:r>
                <a:endParaRPr/>
              </a:p>
            </p:txBody>
          </p:sp>
          <p:sp>
            <p:nvSpPr>
              <p:cNvPr id="22" name="TextBox 9" descr="{&quot;isTemplate&quot;:true,&quot;type&quot;:&quot;title&quot;,&quot;canOmit&quot;:false,&quot;range&quot;:0}"/>
              <p:cNvSpPr txBox="1"/>
              <p:nvPr/>
            </p:nvSpPr>
            <p:spPr>
              <a:xfrm>
                <a:off x="994345" y="4755268"/>
                <a:ext cx="4152900" cy="457200"/>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zh-CN" sz="2000" b="1">
                    <a:solidFill>
                      <a:schemeClr val="accent1">
                        <a:alpha val="100000"/>
                      </a:schemeClr>
                    </a:solidFill>
                    <a:latin typeface="Microsoft Yahei"/>
                    <a:ea typeface="Microsoft Yahei"/>
                  </a:rPr>
                  <a:t>行为要求</a:t>
                </a:r>
                <a:endParaRPr/>
              </a:p>
            </p:txBody>
          </p:sp>
          <p:sp>
            <p:nvSpPr>
              <p:cNvPr id="23" name="AutoShape 11"/>
              <p:cNvSpPr/>
              <p:nvPr/>
            </p:nvSpPr>
            <p:spPr>
              <a:xfrm>
                <a:off x="763829" y="4874039"/>
                <a:ext cx="230516" cy="230516"/>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4"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 餐饮行业的服务意识与服务礼仪要求</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5" name="" descr="{&quot;isTemplate&quot;:true,&quot;type&quot;:3}"/>
        <p:cNvGrpSpPr/>
        <p:nvPr/>
      </p:nvGrpSpPr>
      <p:grpSpPr>
        <a:xfrm>
          <a:off x="0" y="0"/>
          <a:ext cx="0" cy="0"/>
        </a:xfrm>
      </p:grpSpPr>
      <p:pic>
        <p:nvPicPr>
          <p:cNvPr id="26" name="Picture 2" descr="{&quot;isTemplate&quot;:true,&quot;type&quot;:&quot;image&quot;,&quot;canOmit&quot;:false,&quot;range&quot;:0}"/>
          <p:cNvPicPr>
            <a:picLocks noChangeAspect="1"/>
          </p:cNvPicPr>
          <p:nvPr/>
        </p:nvPicPr>
        <p:blipFill>
          <a:blip r:embed="rId2"/>
          <a:srcRect l="21875" r="21875"/>
          <a:stretch>
            <a:fillRect/>
          </a:stretch>
        </p:blipFill>
        <p:spPr>
          <a:xfrm>
            <a:off x="7092556" y="1559288"/>
            <a:ext cx="4492828" cy="4492828"/>
          </a:xfrm>
          <a:prstGeom prst="roundRect">
            <a:avLst>
              <a:gd name="adj" fmla="val 6169"/>
            </a:avLst>
          </a:prstGeom>
        </p:spPr>
      </p:pic>
      <p:grpSp>
        <p:nvGrpSpPr>
          <p:cNvPr id="27" name="" descr="{&quot;isTemplate&quot;:true,&quot;type&quot;:&quot;list&quot;,&quot;canOmit&quot;:false,&quot;minItemsCount&quot;:-1,&quot;scalable&quot;:false,&quot;alignment&quot;:&quot;left&quot;,&quot;alignmentVertical&quot;:&quot;top&quot;}"/>
          <p:cNvGrpSpPr/>
          <p:nvPr/>
        </p:nvGrpSpPr>
        <p:grpSpPr>
          <a:xfrm>
            <a:off x="660396" y="1892786"/>
            <a:ext cx="5622868" cy="4617939"/>
            <a:chOff x="660396" y="1892786"/>
            <a:chExt cx="5622868" cy="4617939"/>
          </a:xfrm>
        </p:grpSpPr>
        <p:grpSp>
          <p:nvGrpSpPr>
            <p:cNvPr id="28" name="组合 4"/>
            <p:cNvGrpSpPr/>
            <p:nvPr/>
          </p:nvGrpSpPr>
          <p:grpSpPr>
            <a:xfrm>
              <a:off x="660396" y="1892786"/>
              <a:ext cx="5622867" cy="1446014"/>
              <a:chOff x="571500" y="1815543"/>
              <a:chExt cx="5622867" cy="1446014"/>
            </a:xfrm>
          </p:grpSpPr>
          <p:sp>
            <p:nvSpPr>
              <p:cNvPr id="29"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r>
                  <a:rPr lang="zh-CN" sz="2000" b="1">
                    <a:solidFill>
                      <a:schemeClr val="accent1">
                        <a:alpha val="100000"/>
                      </a:schemeClr>
                    </a:solidFill>
                    <a:latin typeface="微软雅黑"/>
                    <a:ea typeface="微软雅黑"/>
                  </a:rPr>
                  <a:t>仪表要求</a:t>
                </a:r>
                <a:endParaRPr lang="en-US" b="1">
                  <a:solidFill>
                    <a:schemeClr val="accent1">
                      <a:alpha val="100000"/>
                    </a:schemeClr>
                  </a:solidFill>
                  <a:latin typeface="微软雅黑"/>
                  <a:ea typeface="微软雅黑"/>
                </a:endParaRPr>
              </a:p>
            </p:txBody>
          </p:sp>
          <p:sp>
            <p:nvSpPr>
              <p:cNvPr id="30" name="Tencent" descr="{&quot;isTemplate&quot;:true,&quot;type&quot;:&quot;content&quot;,&quot;canOmit&quot;:false,&quot;range&quot;:0}"/>
              <p:cNvSpPr/>
              <p:nvPr/>
            </p:nvSpPr>
            <p:spPr>
              <a:xfrm>
                <a:off x="1406367" y="2193913"/>
                <a:ext cx="4788000"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着装得体，符合旅游行业形象</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保持个人卫生，形象整洁</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佩戴统一的制服和饰品</a:t>
                </a:r>
                <a:endParaRPr/>
              </a:p>
            </p:txBody>
          </p:sp>
          <p:sp>
            <p:nvSpPr>
              <p:cNvPr id="31" name="椭圆 7"/>
              <p:cNvSpPr/>
              <p:nvPr/>
            </p:nvSpPr>
            <p:spPr>
              <a:xfrm>
                <a:off x="571500" y="1815543"/>
                <a:ext cx="690319" cy="690319"/>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a:latin typeface="+mj-ea"/>
                    <a:ea typeface="+mj-ea"/>
                  </a:rPr>
                  <a:t>01</a:t>
                </a:r>
                <a:endParaRPr kumimoji="1" lang="zh-CN" altLang="en-US" sz="2000">
                  <a:latin typeface="+mj-ea"/>
                  <a:ea typeface="+mj-ea"/>
                </a:endParaRPr>
              </a:p>
            </p:txBody>
          </p:sp>
        </p:grpSp>
        <p:grpSp>
          <p:nvGrpSpPr>
            <p:cNvPr id="32" name="组合 8"/>
            <p:cNvGrpSpPr/>
            <p:nvPr/>
          </p:nvGrpSpPr>
          <p:grpSpPr>
            <a:xfrm>
              <a:off x="660396" y="3478749"/>
              <a:ext cx="5622868" cy="1446014"/>
              <a:chOff x="571500" y="1815543"/>
              <a:chExt cx="5622868" cy="1446014"/>
            </a:xfrm>
          </p:grpSpPr>
          <p:sp>
            <p:nvSpPr>
              <p:cNvPr id="33"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r>
                  <a:rPr lang="zh-CN" sz="2000" b="1">
                    <a:solidFill>
                      <a:schemeClr val="accent1">
                        <a:alpha val="100000"/>
                      </a:schemeClr>
                    </a:solidFill>
                    <a:latin typeface="微软雅黑"/>
                    <a:ea typeface="微软雅黑"/>
                  </a:rPr>
                  <a:t>语言要求</a:t>
                </a:r>
                <a:endParaRPr lang="en-US" b="1">
                  <a:solidFill>
                    <a:schemeClr val="accent1">
                      <a:alpha val="100000"/>
                    </a:schemeClr>
                  </a:solidFill>
                  <a:latin typeface="微软雅黑"/>
                  <a:ea typeface="微软雅黑"/>
                </a:endParaRPr>
              </a:p>
            </p:txBody>
          </p:sp>
          <p:sp>
            <p:nvSpPr>
              <p:cNvPr id="34" name="Tencent" descr="{&quot;isTemplate&quot;:true,&quot;type&quot;:&quot;content&quot;,&quot;canOmit&quot;:false,&quot;range&quot;:0}"/>
              <p:cNvSpPr/>
              <p:nvPr/>
            </p:nvSpPr>
            <p:spPr>
              <a:xfrm>
                <a:off x="1406368" y="2193913"/>
                <a:ext cx="4788000"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使用礼貌用语，表达清晰</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耐心倾听，满足客户需求</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提供详细的旅游信息和建议</a:t>
                </a:r>
                <a:endParaRPr/>
              </a:p>
            </p:txBody>
          </p:sp>
          <p:sp>
            <p:nvSpPr>
              <p:cNvPr id="35" name="椭圆 11"/>
              <p:cNvSpPr/>
              <p:nvPr/>
            </p:nvSpPr>
            <p:spPr>
              <a:xfrm>
                <a:off x="571500" y="1815543"/>
                <a:ext cx="690319" cy="690319"/>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a:latin typeface="+mj-ea"/>
                    <a:ea typeface="+mj-ea"/>
                  </a:rPr>
                  <a:t>02</a:t>
                </a:r>
                <a:endParaRPr kumimoji="1" lang="zh-CN" altLang="en-US" sz="2000">
                  <a:latin typeface="+mj-ea"/>
                  <a:ea typeface="+mj-ea"/>
                </a:endParaRPr>
              </a:p>
            </p:txBody>
          </p:sp>
        </p:grpSp>
        <p:grpSp>
          <p:nvGrpSpPr>
            <p:cNvPr id="36" name="组合 12"/>
            <p:cNvGrpSpPr/>
            <p:nvPr/>
          </p:nvGrpSpPr>
          <p:grpSpPr>
            <a:xfrm>
              <a:off x="660396" y="5064711"/>
              <a:ext cx="5622867" cy="1446014"/>
              <a:chOff x="571500" y="1815543"/>
              <a:chExt cx="5622867" cy="1446014"/>
            </a:xfrm>
          </p:grpSpPr>
          <p:sp>
            <p:nvSpPr>
              <p:cNvPr id="37"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r>
                  <a:rPr lang="zh-CN" sz="2000" b="1">
                    <a:solidFill>
                      <a:schemeClr val="accent1">
                        <a:alpha val="100000"/>
                      </a:schemeClr>
                    </a:solidFill>
                    <a:latin typeface="微软雅黑"/>
                    <a:ea typeface="微软雅黑"/>
                  </a:rPr>
                  <a:t>行为要求</a:t>
                </a:r>
                <a:endParaRPr lang="en-US" b="1">
                  <a:solidFill>
                    <a:schemeClr val="accent1">
                      <a:alpha val="100000"/>
                    </a:schemeClr>
                  </a:solidFill>
                  <a:latin typeface="微软雅黑"/>
                  <a:ea typeface="微软雅黑"/>
                </a:endParaRPr>
              </a:p>
            </p:txBody>
          </p:sp>
          <p:sp>
            <p:nvSpPr>
              <p:cNvPr id="38" name="Tencent" descr="{&quot;isTemplate&quot;:true,&quot;type&quot;:&quot;content&quot;,&quot;canOmit&quot;:false,&quot;range&quot;:0}"/>
              <p:cNvSpPr/>
              <p:nvPr/>
            </p:nvSpPr>
            <p:spPr>
              <a:xfrm>
                <a:off x="1406368" y="2193913"/>
                <a:ext cx="4787999"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热情接待，主动提供帮助</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尊重客户，不强迫消费</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提供周到的服务，确保客户满意</a:t>
                </a:r>
                <a:endParaRPr/>
              </a:p>
            </p:txBody>
          </p:sp>
          <p:sp>
            <p:nvSpPr>
              <p:cNvPr id="39" name="椭圆 15"/>
              <p:cNvSpPr/>
              <p:nvPr/>
            </p:nvSpPr>
            <p:spPr>
              <a:xfrm>
                <a:off x="571500" y="1815543"/>
                <a:ext cx="690319" cy="690319"/>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a:latin typeface="+mj-ea"/>
                    <a:ea typeface="+mj-ea"/>
                  </a:rPr>
                  <a:t>03</a:t>
                </a:r>
                <a:endParaRPr kumimoji="1" lang="zh-CN" altLang="en-US" sz="2000">
                  <a:latin typeface="+mj-ea"/>
                  <a:ea typeface="+mj-ea"/>
                </a:endParaRPr>
              </a:p>
            </p:txBody>
          </p:sp>
        </p:grpSp>
      </p:grpSp>
      <p:sp>
        <p:nvSpPr>
          <p:cNvPr id="40"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 旅游行业的服务意识与服务礼仪要求</a:t>
            </a:r>
            <a:endParaRPr lang="en-US" altLang="zh-CN" sz="2800" b="1">
              <a:latin typeface="+mj-ea"/>
              <a:ea typeface="+mj-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41" name="" descr="{&quot;isTemplate&quot;:true,&quot;type&quot;:3}"/>
        <p:cNvGrpSpPr/>
        <p:nvPr/>
      </p:nvGrpSpPr>
      <p:grpSpPr>
        <a:xfrm>
          <a:off x="0" y="0"/>
          <a:ext cx="0" cy="0"/>
        </a:xfrm>
      </p:grpSpPr>
      <p:pic>
        <p:nvPicPr>
          <p:cNvPr id="42" name="Picture 3" descr="{&quot;isTemplate&quot;:true,&quot;type&quot;:&quot;image&quot;,&quot;canOmit&quot;:false,&quot;range&quot;:0}"/>
          <p:cNvPicPr>
            <a:picLocks noChangeAspect="1"/>
          </p:cNvPicPr>
          <p:nvPr/>
        </p:nvPicPr>
        <p:blipFill>
          <a:blip r:embed="rId2"/>
          <a:srcRect l="21875" r="21875"/>
          <a:stretch>
            <a:fillRect/>
          </a:stretch>
        </p:blipFill>
        <p:spPr>
          <a:xfrm>
            <a:off x="315750" y="1584357"/>
            <a:ext cx="4575952" cy="4575952"/>
          </a:xfrm>
          <a:prstGeom prst="ellipse">
            <a:avLst/>
          </a:prstGeom>
        </p:spPr>
      </p:pic>
      <p:grpSp>
        <p:nvGrpSpPr>
          <p:cNvPr id="43" name="" descr="{&quot;isTemplate&quot;:true,&quot;type&quot;:&quot;list&quot;,&quot;canOmit&quot;:false,&quot;minItemsCount&quot;:-1,&quot;scalable&quot;:false,&quot;alignment&quot;:&quot;left&quot;,&quot;alignmentVertical&quot;:&quot;top&quot;}"/>
          <p:cNvGrpSpPr/>
          <p:nvPr/>
        </p:nvGrpSpPr>
        <p:grpSpPr>
          <a:xfrm>
            <a:off x="5582412" y="1807048"/>
            <a:ext cx="5629118" cy="4659814"/>
            <a:chOff x="5582412" y="1807048"/>
            <a:chExt cx="5629118" cy="4659814"/>
          </a:xfrm>
        </p:grpSpPr>
        <p:grpSp>
          <p:nvGrpSpPr>
            <p:cNvPr id="44" name="组合 3"/>
            <p:cNvGrpSpPr/>
            <p:nvPr/>
          </p:nvGrpSpPr>
          <p:grpSpPr>
            <a:xfrm>
              <a:off x="5582412" y="1807048"/>
              <a:ext cx="5629117" cy="1487888"/>
              <a:chOff x="571500" y="1815543"/>
              <a:chExt cx="5629117" cy="1487888"/>
            </a:xfrm>
          </p:grpSpPr>
          <p:sp>
            <p:nvSpPr>
              <p:cNvPr id="45" name="Tencent" descr="{&quot;isTemplate&quot;:true,&quot;type&quot;:&quot;title&quot;,&quot;canOmit&quot;:false,&quot;range&quot;:0}"/>
              <p:cNvSpPr/>
              <p:nvPr/>
            </p:nvSpPr>
            <p:spPr>
              <a:xfrm>
                <a:off x="1406368" y="1816764"/>
                <a:ext cx="462920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r>
                  <a:rPr lang="zh-CN" sz="2000" b="1">
                    <a:solidFill>
                      <a:schemeClr val="accent1">
                        <a:alpha val="100000"/>
                      </a:schemeClr>
                    </a:solidFill>
                    <a:latin typeface="微软雅黑"/>
                    <a:ea typeface="微软雅黑"/>
                  </a:rPr>
                  <a:t>仪表要求</a:t>
                </a:r>
                <a:endParaRPr lang="en-US" b="1">
                  <a:solidFill>
                    <a:schemeClr val="accent1">
                      <a:alpha val="100000"/>
                    </a:schemeClr>
                  </a:solidFill>
                  <a:latin typeface="微软雅黑"/>
                  <a:ea typeface="微软雅黑"/>
                </a:endParaRPr>
              </a:p>
            </p:txBody>
          </p:sp>
          <p:sp>
            <p:nvSpPr>
              <p:cNvPr id="46" name="Tencent" descr="{&quot;isTemplate&quot;:true,&quot;type&quot;:&quot;content&quot;,&quot;canOmit&quot;:false,&quot;range&quot;:0}"/>
              <p:cNvSpPr/>
              <p:nvPr/>
            </p:nvSpPr>
            <p:spPr>
              <a:xfrm>
                <a:off x="1406367"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着装得体，符合教育行业形象</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保持个人卫生，形象整洁</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佩戴统一的制服和饰品</a:t>
                </a:r>
                <a:endParaRPr/>
              </a:p>
            </p:txBody>
          </p:sp>
          <p:sp>
            <p:nvSpPr>
              <p:cNvPr id="47" name="椭圆 6"/>
              <p:cNvSpPr/>
              <p:nvPr/>
            </p:nvSpPr>
            <p:spPr>
              <a:xfrm>
                <a:off x="571500" y="1815543"/>
                <a:ext cx="690319" cy="690319"/>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a:latin typeface="+mj-ea"/>
                    <a:ea typeface="+mj-ea"/>
                  </a:rPr>
                  <a:t>01</a:t>
                </a:r>
                <a:endParaRPr kumimoji="1" lang="zh-CN" altLang="en-US" sz="2000">
                  <a:latin typeface="+mj-ea"/>
                  <a:ea typeface="+mj-ea"/>
                </a:endParaRPr>
              </a:p>
            </p:txBody>
          </p:sp>
        </p:grpSp>
        <p:grpSp>
          <p:nvGrpSpPr>
            <p:cNvPr id="48" name="组合 7"/>
            <p:cNvGrpSpPr/>
            <p:nvPr/>
          </p:nvGrpSpPr>
          <p:grpSpPr>
            <a:xfrm>
              <a:off x="5582412" y="3393011"/>
              <a:ext cx="5629118" cy="1487888"/>
              <a:chOff x="571500" y="1815543"/>
              <a:chExt cx="5629118" cy="1487888"/>
            </a:xfrm>
          </p:grpSpPr>
          <p:sp>
            <p:nvSpPr>
              <p:cNvPr id="49" name="Tencent" descr="{&quot;isTemplate&quot;:true,&quot;type&quot;:&quot;title&quot;,&quot;canOmit&quot;:false,&quot;range&quot;:0}"/>
              <p:cNvSpPr/>
              <p:nvPr/>
            </p:nvSpPr>
            <p:spPr>
              <a:xfrm>
                <a:off x="1406368" y="1816764"/>
                <a:ext cx="462920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r>
                  <a:rPr lang="zh-CN" sz="2000" b="1">
                    <a:solidFill>
                      <a:schemeClr val="accent1">
                        <a:alpha val="100000"/>
                      </a:schemeClr>
                    </a:solidFill>
                    <a:latin typeface="微软雅黑"/>
                    <a:ea typeface="微软雅黑"/>
                  </a:rPr>
                  <a:t>语言要求</a:t>
                </a:r>
                <a:endParaRPr lang="en-US" b="1">
                  <a:solidFill>
                    <a:schemeClr val="accent1">
                      <a:alpha val="100000"/>
                    </a:schemeClr>
                  </a:solidFill>
                  <a:latin typeface="微软雅黑"/>
                  <a:ea typeface="微软雅黑"/>
                </a:endParaRPr>
              </a:p>
            </p:txBody>
          </p:sp>
          <p:sp>
            <p:nvSpPr>
              <p:cNvPr id="50" name="Tencent" descr="{&quot;isTemplate&quot;:true,&quot;type&quot;:&quot;content&quot;,&quot;canOmit&quot;:false,&quot;range&quot;:0}"/>
              <p:cNvSpPr/>
              <p:nvPr/>
            </p:nvSpPr>
            <p:spPr>
              <a:xfrm>
                <a:off x="1406368"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使用礼貌用语，表达清晰</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耐心倾听，尊重学生意见</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提供详细的教学信息和建议</a:t>
                </a:r>
                <a:endParaRPr/>
              </a:p>
            </p:txBody>
          </p:sp>
          <p:sp>
            <p:nvSpPr>
              <p:cNvPr id="51" name="椭圆 10"/>
              <p:cNvSpPr/>
              <p:nvPr/>
            </p:nvSpPr>
            <p:spPr>
              <a:xfrm>
                <a:off x="571500" y="1815543"/>
                <a:ext cx="690319" cy="690319"/>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a:latin typeface="+mj-ea"/>
                    <a:ea typeface="+mj-ea"/>
                  </a:rPr>
                  <a:t>02</a:t>
                </a:r>
                <a:endParaRPr kumimoji="1" lang="zh-CN" altLang="en-US" sz="2000">
                  <a:latin typeface="+mj-ea"/>
                  <a:ea typeface="+mj-ea"/>
                </a:endParaRPr>
              </a:p>
            </p:txBody>
          </p:sp>
        </p:grpSp>
        <p:grpSp>
          <p:nvGrpSpPr>
            <p:cNvPr id="52" name="组合 11"/>
            <p:cNvGrpSpPr/>
            <p:nvPr/>
          </p:nvGrpSpPr>
          <p:grpSpPr>
            <a:xfrm>
              <a:off x="5582412" y="4978974"/>
              <a:ext cx="5629118" cy="1487888"/>
              <a:chOff x="571500" y="1815543"/>
              <a:chExt cx="5629118" cy="1487888"/>
            </a:xfrm>
          </p:grpSpPr>
          <p:sp>
            <p:nvSpPr>
              <p:cNvPr id="53" name="Tencent" descr="{&quot;isTemplate&quot;:true,&quot;type&quot;:&quot;title&quot;,&quot;canOmit&quot;:false,&quot;range&quot;:0}"/>
              <p:cNvSpPr/>
              <p:nvPr/>
            </p:nvSpPr>
            <p:spPr>
              <a:xfrm>
                <a:off x="1406368" y="1822082"/>
                <a:ext cx="463434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b"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r>
                  <a:rPr lang="zh-CN" sz="2000" b="1">
                    <a:solidFill>
                      <a:schemeClr val="accent1">
                        <a:alpha val="100000"/>
                      </a:schemeClr>
                    </a:solidFill>
                    <a:latin typeface="微软雅黑"/>
                    <a:ea typeface="微软雅黑"/>
                  </a:rPr>
                  <a:t>行为要求</a:t>
                </a:r>
                <a:endParaRPr lang="en-US" b="1">
                  <a:solidFill>
                    <a:schemeClr val="accent1">
                      <a:alpha val="100000"/>
                    </a:schemeClr>
                  </a:solidFill>
                  <a:latin typeface="微软雅黑"/>
                  <a:ea typeface="微软雅黑"/>
                </a:endParaRPr>
              </a:p>
            </p:txBody>
          </p:sp>
          <p:sp>
            <p:nvSpPr>
              <p:cNvPr id="54" name="Tencent" descr="{&quot;isTemplate&quot;:true,&quot;type&quot;:&quot;content&quot;,&quot;canOmit&quot;:false,&quot;range&quot;:0}"/>
              <p:cNvSpPr/>
              <p:nvPr/>
            </p:nvSpPr>
            <p:spPr>
              <a:xfrm>
                <a:off x="1406368"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关爱学生，主动提供帮助</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尊重学生，不歧视、不体罚</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提供周到的教育服务，确保学生满意</a:t>
                </a:r>
                <a:endParaRPr/>
              </a:p>
            </p:txBody>
          </p:sp>
          <p:sp>
            <p:nvSpPr>
              <p:cNvPr id="55" name="椭圆 14"/>
              <p:cNvSpPr/>
              <p:nvPr/>
            </p:nvSpPr>
            <p:spPr>
              <a:xfrm>
                <a:off x="571500" y="1815543"/>
                <a:ext cx="690319" cy="690319"/>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a:latin typeface="+mj-ea"/>
                    <a:ea typeface="+mj-ea"/>
                  </a:rPr>
                  <a:t>03</a:t>
                </a:r>
                <a:endParaRPr kumimoji="1" lang="zh-CN" altLang="en-US" sz="2000">
                  <a:latin typeface="+mj-ea"/>
                  <a:ea typeface="+mj-ea"/>
                </a:endParaRPr>
              </a:p>
            </p:txBody>
          </p:sp>
        </p:grpSp>
      </p:grpSp>
      <p:sp>
        <p:nvSpPr>
          <p:cNvPr id="5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 教育行业的服务意识与服务礼仪要求</a:t>
            </a:r>
            <a:endParaRPr lang="en-US" altLang="zh-CN" sz="2800" b="1">
              <a:latin typeface="+mj-ea"/>
              <a:ea typeface="+mj-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https://d.book118.com/437166056033006045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simple_minimalist_dark">
      <a:dk1>
        <a:srgbClr val="FFFFFF"/>
      </a:dk1>
      <a:lt1>
        <a:srgbClr val="000000"/>
      </a:lt1>
      <a:dk2>
        <a:srgbClr val="F5F4F5"/>
      </a:dk2>
      <a:lt2>
        <a:srgbClr val="24282D"/>
      </a:lt2>
      <a:accent1>
        <a:srgbClr val="C1C5CB"/>
      </a:accent1>
      <a:accent2>
        <a:srgbClr val="A1A5AA"/>
      </a:accent2>
      <a:accent3>
        <a:srgbClr val="828589"/>
      </a:accent3>
      <a:accent4>
        <a:srgbClr val="C4BEBC"/>
      </a:accent4>
      <a:accent5>
        <a:srgbClr val="7A7B79"/>
      </a:accent5>
      <a:accent6>
        <a:srgbClr val="5C5553"/>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135</Paragraphs>
  <Slides>14</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Arial Black</vt:lpstr>
      <vt:lpstr>微软雅黑</vt:lpstr>
      <vt:lpstr>黑体</vt:lpstr>
      <vt:lpstr>Microsoft YaHei</vt:lpstr>
      <vt:lpstr>Microsoft YaHei Light</vt:lpstr>
      <vt:lpstr>Microsoft Yahei</vt:lpstr>
      <vt:lpstr>Office Theme</vt:lpstr>
      <vt:lpstr>服务意识与服务礼仪全面提升</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2024-09-19T21:43:41.075</cp:lastPrinted>
  <dcterms:created xsi:type="dcterms:W3CDTF">2024-09-19T13:43:41Z</dcterms:created>
  <dcterms:modified xsi:type="dcterms:W3CDTF">2024-09-19T13:43:43Z</dcterms:modified>
</cp:coreProperties>
</file>