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77D503-B464-408E-AEE0-B84772E1B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764806-3153-4D43-9B86-E80BE4B52E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9EAC502-B666-4FCC-BBAF-36F81B86D3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565BE21-0F82-43BE-820C-68A28E354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1793D0-489B-4E60-B1AF-F9F6CDE70C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A916A8-DDE1-4FA6-9B8B-801E8E39E4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2E851A3-6E7A-40E3-9F58-0DFD76C8DF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A03EDB-304D-459C-989E-683203061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F54E86-49E2-4695-91EB-F968856BFC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66F5C7-8363-43D1-B4FC-438C9B3501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0699A6-1D49-4698-967C-1D8D117D56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15064110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2023年共青团的年度总结报告</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汇报人：XXX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solidFill>
                <a:latin typeface="Arial"/>
                <a:ea typeface="Arial"/>
                <a:cs typeface="Arial"/>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工作概况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重点工作回顾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未来工作计划</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结语</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工作概况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思想引领工作</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通过开展主题团日活动、线上学习等方式，加强对团员青年的思想引领，引导他们坚定理想信念，增强“四个意识”，坚定“四个自信”，做到“两个维护”。</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加强基层团组织建设，推动团组织进社区、进学校、进企业，扩大团组织的覆盖面和影响力。同时，加强团干部队伍建设，提高团干部的综合素质和业务能力。</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组织开展各类志愿服务活动，如支教、环保、扶贫等，引导团员青年积极参与社会公益事业，培养他们的社会责任感和奉献精神。</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鼓励和支持团员青年参与创新创业活动，提供政策咨询、资金支持等服务，推动青年人才成长和科技成果转化。</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组织建设工作</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志愿服务工作</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solidFill>
                <a:latin typeface="Microsoft Yahei"/>
                <a:ea typeface="Microsoft Yahei"/>
                <a:cs typeface="Microsoft Yahei"/>
              </a:rPr>
              <a:t>创新创业工作</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2023年工作总结</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创新创业工作取得突破</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在创新创业方面，成功孵化了一批优秀的创业项目，培养了一批具有创新精神和创业能力的青年人才，为推动经济社会发展做出了积极贡献。</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schemeClr>
                </a:solidFill>
                <a:latin typeface="Microsoft Yahei"/>
                <a:ea typeface="Microsoft Yahei"/>
                <a:cs typeface="Microsoft Yahei"/>
              </a:rPr>
              <a:t>主题活动丰富多彩</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schemeClr>
                </a:solidFill>
                <a:latin typeface="Microsoft Yahei"/>
                <a:ea typeface="Microsoft Yahei"/>
                <a:cs typeface="Microsoft Yahei"/>
              </a:rPr>
              <a:t>围绕庆祝建党100周年、纪念五四运动102周年等主题，开展了一系列形式多样、内容丰富的主题活动，吸引了广大团员青年的积极参与。</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组织建设取得新进展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在组织建设方面，积极探索新的工作思路和方法，如开展线上团建、建立团员信息管理系统等，提高了工作效率和组织管理水平。</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solidFill>
                <a:latin typeface="Microsoft Yahei"/>
                <a:ea typeface="Microsoft Yahei"/>
                <a:cs typeface="Microsoft Yahei"/>
              </a:rPr>
              <a:t>志愿服务工作成果显著</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志愿服务工作得到了社会各界的广泛认可和好评，许多志愿服务项目获得了国家级、省级荣誉，为团组织树立了良好的形象。</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2023年工作亮点</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9488" r="29488"/>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在思想引领方面，还需要进一步加强对团员青年的教育和引导，提高他们的政治觉悟和思想认识水平。</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思想引领工作还需加强</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在组织建设方面，还需要进一步完善基层团组织建设和管理，提高团组织的凝聚力和战斗力。</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组织建设工作还需完善</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在志愿服务方面，还需要进一步扩大志愿服务活动的覆盖面和影响力，吸引更多的团员青年参与其中。</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志愿服务工作还需扩大影响</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在创新创业方面，还需要进一步加大对青年人才和创业项目的支持力度，提高科技成果转化率和市场竞争力。</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创新创业工作还需加大支持力度</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2023年工作不足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solidFill>
                <a:latin typeface="Arial"/>
                <a:ea typeface="Arial"/>
                <a:cs typeface="Arial"/>
              </a:rPr>
              <a:t>重点工作回顾</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618" y="1482757"/>
            <a:ext cx="776002" cy="766477"/>
          </a:xfrm>
          <a:prstGeom prst="rect">
            <a:avLst/>
          </a:prstGeom>
        </p:spPr>
        <p:txBody>
          <a:bodyPr vert="horz" wrap="none" lIns="121920" tIns="60960" rIns="121920" bIns="6096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100">
                <a:solidFill>
                  <a:schemeClr val="lt1"/>
                </a:solidFill>
                <a:latin typeface="微软雅黑"/>
                <a:ea typeface="微软雅黑"/>
                <a:cs typeface="微软雅黑"/>
              </a:rPr>
              <a:t>输入</a:t>
            </a:r>
          </a:p>
          <a:p>
            <a:pPr algn="ctr">
              <a:lnSpc>
                <a:spcPct val="80000"/>
              </a:lnSpc>
            </a:pPr>
            <a:r>
              <a:rPr lang="en-US" sz="2100">
                <a:solidFill>
                  <a:schemeClr val="lt1"/>
                </a:solidFill>
                <a:latin typeface="微软雅黑"/>
                <a:ea typeface="微软雅黑"/>
                <a:cs typeface="微软雅黑"/>
              </a:rPr>
              <a:t>标题</a:t>
            </a:r>
          </a:p>
        </p:txBody>
      </p:sp>
      <p:sp>
        <p:nvSpPr>
          <p:cNvPr id="3" name="AutoShape 3"/>
          <p:cNvSpPr/>
          <p:nvPr/>
        </p:nvSpPr>
        <p:spPr>
          <a:xfrm>
            <a:off x="5311711" y="2857500"/>
            <a:ext cx="1569720" cy="1569720"/>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08618" y="3289935"/>
            <a:ext cx="767048" cy="70418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016823" y="3022761"/>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424910" y="1465304"/>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471779" y="1727808"/>
            <a:ext cx="1249680" cy="7391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开展主题教育活动</a:t>
            </a:r>
          </a:p>
        </p:txBody>
      </p:sp>
      <p:sp>
        <p:nvSpPr>
          <p:cNvPr id="8" name="AutoShape 8"/>
          <p:cNvSpPr/>
          <p:nvPr/>
        </p:nvSpPr>
        <p:spPr>
          <a:xfrm>
            <a:off x="2976282" y="3010286"/>
            <a:ext cx="2221230"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535932"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总结词</a:t>
            </a:r>
          </a:p>
        </p:txBody>
      </p:sp>
      <p:sp>
        <p:nvSpPr>
          <p:cNvPr id="10" name="AutoShape 10"/>
          <p:cNvSpPr/>
          <p:nvPr/>
        </p:nvSpPr>
        <p:spPr>
          <a:xfrm rot="5400000">
            <a:off x="5426875" y="4603872"/>
            <a:ext cx="1342181" cy="1264147"/>
          </a:xfrm>
          <a:prstGeom prst="round2Diag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思想引领工作</a:t>
            </a:r>
          </a:p>
        </p:txBody>
      </p:sp>
      <p:sp>
        <p:nvSpPr>
          <p:cNvPr id="32" name="TextBox 32"/>
          <p:cNvSpPr txBox="1"/>
          <p:nvPr/>
        </p:nvSpPr>
        <p:spPr>
          <a:xfrm>
            <a:off x="522745"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深化理论学习，强化思想引领</a:t>
            </a:r>
          </a:p>
        </p:txBody>
      </p:sp>
      <p:sp>
        <p:nvSpPr>
          <p:cNvPr id="33" name="TextBox 33"/>
          <p:cNvSpPr txBox="1"/>
          <p:nvPr/>
        </p:nvSpPr>
        <p:spPr>
          <a:xfrm>
            <a:off x="522745"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500">
                <a:solidFill>
                  <a:schemeClr val="dk1"/>
                </a:solidFill>
                <a:latin typeface="Microsoft Yahei"/>
                <a:ea typeface="Microsoft Yahei"/>
                <a:cs typeface="Microsoft Yahei"/>
              </a:rPr>
              <a:t>开展共青团工作理论研究，探索新时代共青团工作的新思路和新方法，为团组织开展工作提供理论支持。</a:t>
            </a:r>
          </a:p>
        </p:txBody>
      </p:sp>
      <p:sp>
        <p:nvSpPr>
          <p:cNvPr id="34" name="TextBox 34"/>
          <p:cNvSpPr txBox="1"/>
          <p:nvPr/>
        </p:nvSpPr>
        <p:spPr>
          <a:xfrm>
            <a:off x="6996028" y="4584201"/>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发挥团属媒体作用，加强正面宣传和舆论引导，组织撰写优秀团属文章和评论，传播正能量。</a:t>
            </a:r>
          </a:p>
        </p:txBody>
      </p:sp>
      <p:sp>
        <p:nvSpPr>
          <p:cNvPr id="35" name="TextBox 35"/>
          <p:cNvSpPr txBox="1"/>
          <p:nvPr/>
        </p:nvSpPr>
        <p:spPr>
          <a:xfrm>
            <a:off x="6996028" y="1445633"/>
            <a:ext cx="4653971" cy="122728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500">
                <a:solidFill>
                  <a:schemeClr val="dk1"/>
                </a:solidFill>
                <a:latin typeface="Microsoft Yahei"/>
                <a:ea typeface="Microsoft Yahei"/>
                <a:cs typeface="Microsoft Yahei"/>
              </a:rPr>
              <a:t>组织广大团员深入学习党的二十大精神和习近平总书记关于青年工作的重要思想，开展“青年大学习”等主题教育活动，引导团员青年坚定理想信念。</a:t>
            </a:r>
          </a:p>
        </p:txBody>
      </p:sp>
      <p:sp>
        <p:nvSpPr>
          <p:cNvPr id="36" name="TextBox 36"/>
          <p:cNvSpPr txBox="1"/>
          <p:nvPr/>
        </p:nvSpPr>
        <p:spPr>
          <a:xfrm>
            <a:off x="5471779" y="4866009"/>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深化理论研究</a:t>
            </a:r>
          </a:p>
        </p:txBody>
      </p:sp>
      <p:sp>
        <p:nvSpPr>
          <p:cNvPr id="37" name="TextBox 37"/>
          <p:cNvSpPr txBox="1"/>
          <p:nvPr/>
        </p:nvSpPr>
        <p:spPr>
          <a:xfrm>
            <a:off x="7502598" y="3272423"/>
            <a:ext cx="1249680" cy="73987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650" b="1">
                <a:solidFill>
                  <a:srgbClr val="FFFFFF"/>
                </a:solidFill>
                <a:latin typeface="Microsoft Yahei"/>
                <a:ea typeface="Microsoft Yahei"/>
                <a:cs typeface="Microsoft Yahei"/>
              </a:rPr>
              <a:t>加强舆论引导</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2859" b="285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优化组织架构，提升组织效能</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总结词</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推动基层团组织规范化建设，提高基层团组织的组织力和凝聚力。</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加强基层团组织建设</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加强团干部选拔、培训和管理，提高团干部的综合素质和工作能力。</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推进团干部队伍建设</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制定和完善团内各项规章制度，规范团组织的工作流程和管理机制。</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完善团内制度建设</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组织建设工作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2167" r="22167"/>
          <a:stretch>
            <a:fillRect/>
          </a:stretch>
        </p:blipFill>
        <p:spPr>
          <a:xfrm>
            <a:off x="4289936" y="1498289"/>
            <a:ext cx="3861422" cy="3861422"/>
          </a:xfrm>
          <a:prstGeom prst="diamond">
            <a:avLst/>
          </a:prstGeom>
        </p:spPr>
      </p:pic>
      <p:sp>
        <p:nvSpPr>
          <p:cNvPr id="3" name="AutoShape 3"/>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扩大服务领域，提升服务质量</a:t>
            </a:r>
          </a:p>
        </p:txBody>
      </p:sp>
      <p:sp>
        <p:nvSpPr>
          <p:cNvPr id="5" name="TextBox 5"/>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总结词</a:t>
            </a:r>
          </a:p>
        </p:txBody>
      </p:sp>
      <p:sp>
        <p:nvSpPr>
          <p:cNvPr id="6" name="Freeform 6"/>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组织广大团员青年积极参与志愿服务活动，为社会提供多样化的志愿服务。</a:t>
            </a:r>
          </a:p>
        </p:txBody>
      </p:sp>
      <p:sp>
        <p:nvSpPr>
          <p:cNvPr id="9" name="TextBox 9"/>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开展志愿服务活动</a:t>
            </a:r>
          </a:p>
        </p:txBody>
      </p:sp>
      <p:sp>
        <p:nvSpPr>
          <p:cNvPr id="10" name="Freeform 10"/>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开展志愿服务培训和交流活动，提高志愿服务质量和水平。</a:t>
            </a:r>
          </a:p>
        </p:txBody>
      </p:sp>
      <p:sp>
        <p:nvSpPr>
          <p:cNvPr id="13" name="TextBox 13"/>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加强志愿服务培训</a:t>
            </a:r>
          </a:p>
        </p:txBody>
      </p:sp>
      <p:sp>
        <p:nvSpPr>
          <p:cNvPr id="14" name="Freeform 14"/>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加强志愿服务项目的设计、策划和实施，推动志愿服务专业化、品牌化发展。</a:t>
            </a:r>
          </a:p>
        </p:txBody>
      </p:sp>
      <p:sp>
        <p:nvSpPr>
          <p:cNvPr id="17" name="TextBox 17"/>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solidFill>
                <a:latin typeface="Microsoft Yahei"/>
                <a:ea typeface="Microsoft Yahei"/>
                <a:cs typeface="Microsoft Yahei"/>
              </a:rPr>
              <a:t>推动志愿服务项目化</a:t>
            </a:r>
          </a:p>
        </p:txBody>
      </p:sp>
      <p:sp>
        <p:nvSpPr>
          <p:cNvPr id="18" name="Freeform 18"/>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志愿服务工作</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https://d.book118.com/438015064110006047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11</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11</vt:i4>
      </vt:variant>
    </vt:vector>
  </HeadingPairs>
  <TitlesOfParts>
    <vt:vector baseType="lpstr" size="16">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2024-09-29T00:40:07.368</cp:lastPrinted>
  <dcterms:created xsi:type="dcterms:W3CDTF">2024-09-28T16:40:07Z</dcterms:created>
  <dcterms:modified xsi:type="dcterms:W3CDTF">2024-09-28T16:40:09Z</dcterms:modified>
</cp:coreProperties>
</file>