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BA6D65-C9C2-442D-9CC6-A11F9C792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29923-2FE1-4A90-AC8E-4967EF24A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E4DB6D-3231-4A75-9C12-3AAEAD0A69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5EFEB9-21DF-43B2-8EF4-03E4D563A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E54B94-92EA-43F2-96DF-6695CB3780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4446A7-C36E-4A9E-9583-2D1357D31A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1D0218-ECA5-4192-B58E-D21824FDA0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536D70-365E-4D46-8827-F88D895FAB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0B77A0-D3B2-4A2F-ABB9-B09E5A898F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901416-F9A2-493A-85F9-D45A839C7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AD8F50-9A27-486D-B392-30C12D54A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6.pn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16115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孕妇与乳母营养需求训练课程导师</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课程背景与目的</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孕妇营养需求与饮食调整</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乳母营养需求与哺乳技巧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训练课程设计与实施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导师职责与素质要求</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案例分析与实践操作指导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课程背景与目的</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811" b="20811"/>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33964" b="33964"/>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孕妇与乳母特殊生理时期的营养需求重要性</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当前孕妇与乳母营养知识普及程度不高的现状</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营养师在孕妇与乳母营养指导中的角色与责任</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21227"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227"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20731"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20731"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1871" y="237935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提高孕妇与乳母的营养知识水平</a:t>
            </a:r>
            <a:endParaRPr lang="en-US" sz="1100"/>
          </a:p>
        </p:txBody>
      </p:sp>
      <p:sp>
        <p:nvSpPr>
          <p:cNvPr id="7" name="AutoShape 7"/>
          <p:cNvSpPr/>
          <p:nvPr/>
        </p:nvSpPr>
        <p:spPr>
          <a:xfrm>
            <a:off x="951871" y="409830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预防孕期和哺乳期常见营养缺乏病的发生</a:t>
            </a:r>
            <a:endParaRPr lang="en-US" sz="1100"/>
          </a:p>
        </p:txBody>
      </p:sp>
      <p:sp>
        <p:nvSpPr>
          <p:cNvPr id="8" name="AutoShape 8"/>
          <p:cNvSpPr/>
          <p:nvPr/>
        </p:nvSpPr>
        <p:spPr>
          <a:xfrm>
            <a:off x="7675726" y="237935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培养孕妇与乳母良好的饮食习惯和生活方式</a:t>
            </a:r>
            <a:endParaRPr lang="en-US" sz="1100"/>
          </a:p>
        </p:txBody>
      </p:sp>
      <p:sp>
        <p:nvSpPr>
          <p:cNvPr id="9" name="AutoShape 9"/>
          <p:cNvSpPr/>
          <p:nvPr/>
        </p:nvSpPr>
        <p:spPr>
          <a:xfrm>
            <a:off x="7620854" y="409830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促进胎儿和婴幼儿的健康成长</a:t>
            </a:r>
            <a:endParaRPr lang="en-US" sz="1100"/>
          </a:p>
        </p:txBody>
      </p:sp>
      <p:sp>
        <p:nvSpPr>
          <p:cNvPr id="10" name="AutoShape 10"/>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stretch>
            <a:fillRect/>
          </a:stretch>
        </p:blipFill>
        <p:spPr>
          <a:xfrm>
            <a:off x="4901854" y="2602017"/>
            <a:ext cx="634228" cy="494386"/>
          </a:xfrm>
          <a:prstGeom prst="rect">
            <a:avLst/>
          </a:prstGeom>
        </p:spPr>
      </p:pic>
      <p:pic>
        <p:nvPicPr>
          <p:cNvPr id="18" name="Picture 18"/>
          <p:cNvPicPr>
            <a:picLocks noChangeAspect="1"/>
          </p:cNvPicPr>
          <p:nvPr/>
        </p:nvPicPr>
        <p:blipFill>
          <a:blip r:embed="rId3"/>
          <a:stretch>
            <a:fillRect/>
          </a:stretch>
        </p:blipFill>
        <p:spPr>
          <a:xfrm>
            <a:off x="6722669" y="4270675"/>
            <a:ext cx="500969" cy="58960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课程目的与目标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234345" y="2506766"/>
            <a:ext cx="11957655" cy="2099469"/>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73281" y="1802343"/>
            <a:ext cx="631058" cy="631058"/>
            <a:chOff x="1473281" y="1802343"/>
            <a:chExt cx="631058" cy="631058"/>
          </a:xfrm>
        </p:grpSpPr>
        <p:sp>
          <p:nvSpPr>
            <p:cNvPr id="4" name="AutoShape 4"/>
            <p:cNvSpPr/>
            <p:nvPr/>
          </p:nvSpPr>
          <p:spPr>
            <a:xfrm>
              <a:off x="1473281" y="1802343"/>
              <a:ext cx="631058" cy="631058"/>
            </a:xfrm>
            <a:prstGeom prst="ellipse">
              <a:avLst/>
            </a:pr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73281" y="1902927"/>
              <a:ext cx="631058" cy="401574"/>
            </a:xfrm>
            <a:prstGeom prst="rect">
              <a:avLst/>
            </a:prstGeom>
            <a:ln>
              <a:solidFill>
                <a:schemeClr val="accent1">
                  <a:alpha val="100000"/>
                </a:scheme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grpSp>
      <p:grpSp>
        <p:nvGrpSpPr>
          <p:cNvPr id="6" name="Group 6"/>
          <p:cNvGrpSpPr/>
          <p:nvPr/>
        </p:nvGrpSpPr>
        <p:grpSpPr>
          <a:xfrm>
            <a:off x="2406325" y="5062819"/>
            <a:ext cx="631058" cy="631058"/>
            <a:chOff x="2406325" y="5062819"/>
            <a:chExt cx="631058" cy="631058"/>
          </a:xfrm>
        </p:grpSpPr>
        <p:sp>
          <p:nvSpPr>
            <p:cNvPr id="7" name="AutoShape 7"/>
            <p:cNvSpPr/>
            <p:nvPr/>
          </p:nvSpPr>
          <p:spPr>
            <a:xfrm>
              <a:off x="2406325"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2406325" y="5170597"/>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grpSp>
      <p:grpSp>
        <p:nvGrpSpPr>
          <p:cNvPr id="9" name="Group 9"/>
          <p:cNvGrpSpPr/>
          <p:nvPr/>
        </p:nvGrpSpPr>
        <p:grpSpPr>
          <a:xfrm>
            <a:off x="6325331" y="1802343"/>
            <a:ext cx="631058" cy="631058"/>
            <a:chOff x="6325331" y="1802343"/>
            <a:chExt cx="631058" cy="631058"/>
          </a:xfrm>
        </p:grpSpPr>
        <p:sp>
          <p:nvSpPr>
            <p:cNvPr id="10" name="AutoShape 10"/>
            <p:cNvSpPr/>
            <p:nvPr/>
          </p:nvSpPr>
          <p:spPr>
            <a:xfrm>
              <a:off x="632533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325331" y="1907194"/>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grpSp>
      <p:grpSp>
        <p:nvGrpSpPr>
          <p:cNvPr id="12" name="Group 12"/>
          <p:cNvGrpSpPr/>
          <p:nvPr/>
        </p:nvGrpSpPr>
        <p:grpSpPr>
          <a:xfrm>
            <a:off x="7864338" y="5062819"/>
            <a:ext cx="631058" cy="631058"/>
            <a:chOff x="7864338" y="5062819"/>
            <a:chExt cx="631058" cy="631058"/>
          </a:xfrm>
        </p:grpSpPr>
        <p:sp>
          <p:nvSpPr>
            <p:cNvPr id="13" name="AutoShape 13"/>
            <p:cNvSpPr/>
            <p:nvPr/>
          </p:nvSpPr>
          <p:spPr>
            <a:xfrm>
              <a:off x="7864338"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864338" y="5171572"/>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grpSp>
      <p:sp>
        <p:nvSpPr>
          <p:cNvPr id="15" name="AutoShape 15"/>
          <p:cNvSpPr/>
          <p:nvPr/>
        </p:nvSpPr>
        <p:spPr>
          <a:xfrm>
            <a:off x="2318985" y="148571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准备怀孕和已怀孕的女性</a:t>
            </a:r>
            <a:endParaRPr lang="en-US" sz="1100"/>
          </a:p>
        </p:txBody>
      </p:sp>
      <p:sp>
        <p:nvSpPr>
          <p:cNvPr id="16" name="AutoShape 16"/>
          <p:cNvSpPr/>
          <p:nvPr/>
        </p:nvSpPr>
        <p:spPr>
          <a:xfrm>
            <a:off x="7145706" y="148571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正在哺乳期的女性</a:t>
            </a:r>
            <a:endParaRPr lang="en-US" sz="1100"/>
          </a:p>
        </p:txBody>
      </p:sp>
      <p:sp>
        <p:nvSpPr>
          <p:cNvPr id="17" name="AutoShape 17"/>
          <p:cNvSpPr/>
          <p:nvPr/>
        </p:nvSpPr>
        <p:spPr>
          <a:xfrm>
            <a:off x="3324375" y="4766363"/>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对孕妇与乳母营养指导感兴趣的营养师、医生、护士等医疗保健人员</a:t>
            </a:r>
            <a:endParaRPr lang="en-US" sz="1100"/>
          </a:p>
        </p:txBody>
      </p:sp>
      <p:sp>
        <p:nvSpPr>
          <p:cNvPr id="18" name="AutoShape 18"/>
          <p:cNvSpPr/>
          <p:nvPr/>
        </p:nvSpPr>
        <p:spPr>
          <a:xfrm>
            <a:off x="8807187" y="4801322"/>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孕妇与乳母的家人和亲友，以帮助他们更好地照顾孕妇和乳母</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受众群体分析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孕妇营养需求与饮食调整</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能量需求增加</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孕妇在孕期需要额外的能量来支持胎儿的生长发育以及自身代谢的增加。</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蛋白质需求增加</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蛋白质是胎儿生长发育的重要物质基础，孕妇应保证摄入充足的优质蛋白质。</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矿物质和维生素需求增加</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孕妇对钙、铁、锌、碘、维生素A、维生素D等营养素的需求增加，以满足胎儿骨骼、血液、神经等系统的发育需要。</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孕妇营养需求特点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孕妇应保证食物种类的多样化，以获得全面的营养。</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多样化饮食</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适量增加餐次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控制总能量和总营养素摄入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注重食品安全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孕妇可采取少食多餐的方式，适量增加餐次，以满足能量和营养素的需求。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孕妇应根据自身情况控制总能量和总营养素的摄入，避免过量导致肥胖和营养过剩。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孕妇应选择新鲜、卫生的食物，避免食用过期、变质、被污染的食物。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孕期饮食调整原则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叶酸</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铁</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孕妇在孕中晚期应注重铁的补充，以预防缺铁性贫血。</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钙和维生素D</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孕妇应注重钙和维生素D的补充，以促进胎儿骨骼发育和母体骨骼健康。</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孕妇应在孕前和孕早期注重叶酸的补充，以降低胎儿神经管畸形的风险。</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DHA</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孕妇可适当补充DHA，以促进胎儿大脑和视网膜的发育。</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9839316" y="2370492"/>
            <a:ext cx="722974" cy="640809"/>
            <a:chOff x="9839316" y="2370492"/>
            <a:chExt cx="722974" cy="640809"/>
          </a:xfrm>
        </p:grpSpPr>
        <p:sp>
          <p:nvSpPr>
            <p:cNvPr id="24" name="Freeform 24"/>
            <p:cNvSpPr/>
            <p:nvPr/>
          </p:nvSpPr>
          <p:spPr>
            <a:xfrm>
              <a:off x="9997934" y="2525994"/>
              <a:ext cx="406673" cy="177835"/>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9839316" y="2370492"/>
              <a:ext cx="722974" cy="640809"/>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关键营养素补充建议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孕期呕吐</a:t>
            </a:r>
            <a:endParaRPr lang="en-US" sz="1100"/>
          </a:p>
        </p:txBody>
      </p:sp>
      <p:sp>
        <p:nvSpPr>
          <p:cNvPr id="11" name="AutoShape 11"/>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孕妇可采取少食多餐、选择易消化食物等方式缓解呕吐症状，严重呕吐者需及时就医。</a:t>
            </a:r>
            <a:endParaRPr lang="en-US" sz="1100"/>
          </a:p>
        </p:txBody>
      </p:sp>
      <p:pic>
        <p:nvPicPr>
          <p:cNvPr id="12" name="Picture 12"/>
          <p:cNvPicPr>
            <a:picLocks noChangeAspect="1"/>
          </p:cNvPicPr>
          <p:nvPr/>
        </p:nvPicPr>
        <p:blipFill>
          <a:blip r:embed="rId2"/>
          <a:stretch>
            <a:fillRect/>
          </a:stretch>
        </p:blipFill>
        <p:spPr>
          <a:xfrm>
            <a:off x="2097609" y="2090166"/>
            <a:ext cx="454080" cy="511393"/>
          </a:xfrm>
          <a:prstGeom prst="rect">
            <a:avLst/>
          </a:prstGeom>
        </p:spPr>
      </p:pic>
      <p:pic>
        <p:nvPicPr>
          <p:cNvPr id="13" name="Picture 13"/>
          <p:cNvPicPr>
            <a:picLocks noChangeAspect="1"/>
          </p:cNvPicPr>
          <p:nvPr/>
        </p:nvPicPr>
        <p:blipFill>
          <a:blip r:embed="rId3"/>
          <a:stretch>
            <a:fillRect/>
          </a:stretch>
        </p:blipFill>
        <p:spPr>
          <a:xfrm>
            <a:off x="4542449" y="2130947"/>
            <a:ext cx="631897" cy="492528"/>
          </a:xfrm>
          <a:prstGeom prst="rect">
            <a:avLst/>
          </a:prstGeom>
        </p:spPr>
      </p:pic>
      <p:pic>
        <p:nvPicPr>
          <p:cNvPr id="14" name="Picture 14"/>
          <p:cNvPicPr>
            <a:picLocks noChangeAspect="1"/>
          </p:cNvPicPr>
          <p:nvPr/>
        </p:nvPicPr>
        <p:blipFill>
          <a:blip r:embed="rId4"/>
          <a:stretch>
            <a:fillRect/>
          </a:stretch>
        </p:blipFill>
        <p:spPr>
          <a:xfrm>
            <a:off x="7122968" y="2113811"/>
            <a:ext cx="468345" cy="464103"/>
          </a:xfrm>
          <a:prstGeom prst="rect">
            <a:avLst/>
          </a:prstGeom>
        </p:spPr>
      </p:pic>
      <p:pic>
        <p:nvPicPr>
          <p:cNvPr id="15" name="Picture 15"/>
          <p:cNvPicPr>
            <a:picLocks noChangeAspect="1"/>
          </p:cNvPicPr>
          <p:nvPr/>
        </p:nvPicPr>
        <p:blipFill>
          <a:blip r:embed="rId5"/>
          <a:stretch>
            <a:fillRect/>
          </a:stretch>
        </p:blipFill>
        <p:spPr>
          <a:xfrm>
            <a:off x="9587742" y="2159730"/>
            <a:ext cx="571411" cy="445417"/>
          </a:xfrm>
          <a:prstGeom prst="rect">
            <a:avLst/>
          </a:prstGeom>
        </p:spPr>
      </p:pic>
      <p:sp>
        <p:nvSpPr>
          <p:cNvPr id="16" name="AutoShape 16"/>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孕期贫血</a:t>
            </a:r>
            <a:endParaRPr lang="en-US" sz="1100"/>
          </a:p>
        </p:txBody>
      </p:sp>
      <p:sp>
        <p:nvSpPr>
          <p:cNvPr id="17" name="AutoShape 17"/>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孕妇应注重铁的补充，同时增加富含维生素C的食物摄入，以促进铁的吸收和利用。</a:t>
            </a:r>
            <a:endParaRPr lang="en-US" sz="1100"/>
          </a:p>
        </p:txBody>
      </p:sp>
      <p:sp>
        <p:nvSpPr>
          <p:cNvPr id="18" name="AutoShape 18"/>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孕期缺钙</a:t>
            </a:r>
            <a:endParaRPr lang="en-US" sz="1100"/>
          </a:p>
        </p:txBody>
      </p:sp>
      <p:sp>
        <p:nvSpPr>
          <p:cNvPr id="19" name="AutoShape 19"/>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孕妇应注重钙的补充，同时增加户外活动时间，以促进钙的吸收和利用。</a:t>
            </a:r>
            <a:endParaRPr lang="en-US" sz="1100"/>
          </a:p>
        </p:txBody>
      </p:sp>
      <p:sp>
        <p:nvSpPr>
          <p:cNvPr id="20" name="AutoShape 20"/>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孕期高血糖</a:t>
            </a:r>
            <a:endParaRPr lang="en-US" sz="1100"/>
          </a:p>
        </p:txBody>
      </p:sp>
      <p:sp>
        <p:nvSpPr>
          <p:cNvPr id="21" name="AutoShape 21"/>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孕妇应控制总能量和总营养素的摄入，避免食用高糖食物，适当增加膳食纤维的摄入以稳定血糖水平。</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孕期常见营养问题及解决方案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乳母营养需求与哺乳技巧</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哺乳期妇女需要额外的能量来支持乳汁生产和自身恢复。</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能量需求增加</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蛋白质是乳汁的重要组成部分，乳母需增加优质蛋白质的摄入。</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蛋白质需求增加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这些矿物质对母婴健康至关重要，需确保充足摄入。</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钙、铁、锌等矿物质需求增加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特别是维生素A、C、E和B族维生素，对乳汁质量和母婴健康有重要作用。</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维生素需求增加</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乳母营养需求特点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增加餐次</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哺乳期妇女可采用少食多餐的方式，增加营养摄入。</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优质蛋白质为主</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多摄入鱼、肉、蛋、奶等优质蛋白质食物。</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食物多样化</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确保膳食中包含各类食材，以获得全面的营养。</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适量增加脂肪摄入</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脂肪对乳汁分泌和宝宝脑发育有重要作用，但需选择健康脂肪。</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哺乳期饮食调整原则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34127" y="39183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钙</a:t>
            </a:r>
            <a:endParaRPr lang="en-US" sz="1100"/>
          </a:p>
        </p:txBody>
      </p:sp>
      <p:sp>
        <p:nvSpPr>
          <p:cNvPr id="6" name="AutoShape 6"/>
          <p:cNvSpPr/>
          <p:nvPr/>
        </p:nvSpPr>
        <p:spPr>
          <a:xfrm>
            <a:off x="1134129" y="43256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适量摄入奶制品、豆制品、小鱼虾等富含钙的食物。</a:t>
            </a:r>
            <a:endParaRPr lang="en-US" sz="1100"/>
          </a:p>
        </p:txBody>
      </p:sp>
      <p:sp>
        <p:nvSpPr>
          <p:cNvPr id="7" name="AutoShape 7"/>
          <p:cNvSpPr/>
          <p:nvPr/>
        </p:nvSpPr>
        <p:spPr>
          <a:xfrm>
            <a:off x="3655214" y="39183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铁</a:t>
            </a:r>
            <a:endParaRPr lang="en-US" sz="1100"/>
          </a:p>
        </p:txBody>
      </p:sp>
      <p:sp>
        <p:nvSpPr>
          <p:cNvPr id="8" name="AutoShape 8"/>
          <p:cNvSpPr/>
          <p:nvPr/>
        </p:nvSpPr>
        <p:spPr>
          <a:xfrm>
            <a:off x="3655214" y="43256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多食用红肉、动物肝脏等富含铁的食物，同时搭配富含维生素C的食物促进铁吸收。</a:t>
            </a:r>
            <a:endParaRPr lang="en-US" sz="1100"/>
          </a:p>
        </p:txBody>
      </p:sp>
      <p:sp>
        <p:nvSpPr>
          <p:cNvPr id="9" name="AutoShape 9"/>
          <p:cNvSpPr/>
          <p:nvPr/>
        </p:nvSpPr>
        <p:spPr>
          <a:xfrm>
            <a:off x="6206861" y="39183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锌</a:t>
            </a:r>
            <a:endParaRPr lang="en-US" sz="1100"/>
          </a:p>
        </p:txBody>
      </p:sp>
      <p:sp>
        <p:nvSpPr>
          <p:cNvPr id="10" name="AutoShape 10"/>
          <p:cNvSpPr/>
          <p:nvPr/>
        </p:nvSpPr>
        <p:spPr>
          <a:xfrm>
            <a:off x="6206862"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适量摄入瘦肉、蛋类、海产品等富含锌的食物。</a:t>
            </a:r>
            <a:endParaRPr lang="en-US" sz="1100"/>
          </a:p>
        </p:txBody>
      </p:sp>
      <p:sp>
        <p:nvSpPr>
          <p:cNvPr id="11" name="AutoShape 11"/>
          <p:cNvSpPr/>
          <p:nvPr/>
        </p:nvSpPr>
        <p:spPr>
          <a:xfrm>
            <a:off x="8746332" y="39183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维生素D</a:t>
            </a:r>
            <a:endParaRPr lang="en-US" sz="1100"/>
          </a:p>
        </p:txBody>
      </p:sp>
      <p:sp>
        <p:nvSpPr>
          <p:cNvPr id="12" name="AutoShape 12"/>
          <p:cNvSpPr/>
          <p:nvPr/>
        </p:nvSpPr>
        <p:spPr>
          <a:xfrm>
            <a:off x="8746334"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适当晒太阳，食用富含维生素D的食物或补充剂。</a:t>
            </a:r>
            <a:endParaRPr lang="en-US" sz="1100"/>
          </a:p>
        </p:txBody>
      </p:sp>
      <p:grpSp>
        <p:nvGrpSpPr>
          <p:cNvPr id="13" name="Group 13"/>
          <p:cNvGrpSpPr/>
          <p:nvPr/>
        </p:nvGrpSpPr>
        <p:grpSpPr>
          <a:xfrm>
            <a:off x="1999673" y="2385294"/>
            <a:ext cx="580457" cy="611204"/>
            <a:chOff x="1999673" y="2385294"/>
            <a:chExt cx="580457" cy="611204"/>
          </a:xfrm>
        </p:grpSpPr>
        <p:sp>
          <p:nvSpPr>
            <p:cNvPr id="14" name="Freeform 14"/>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431200" y="2395266"/>
            <a:ext cx="796103" cy="591260"/>
            <a:chOff x="4431200" y="2395266"/>
            <a:chExt cx="796103" cy="591260"/>
          </a:xfrm>
        </p:grpSpPr>
        <p:sp>
          <p:nvSpPr>
            <p:cNvPr id="19" name="Freeform 19"/>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9546708" y="2407068"/>
            <a:ext cx="722974" cy="640809"/>
            <a:chOff x="9546708" y="2407068"/>
            <a:chExt cx="722974" cy="640809"/>
          </a:xfrm>
        </p:grpSpPr>
        <p:sp>
          <p:nvSpPr>
            <p:cNvPr id="23" name="Freeform 23"/>
            <p:cNvSpPr/>
            <p:nvPr/>
          </p:nvSpPr>
          <p:spPr>
            <a:xfrm>
              <a:off x="9705326" y="2562570"/>
              <a:ext cx="406673" cy="177835"/>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9546708" y="2407068"/>
              <a:ext cx="722974" cy="640809"/>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关键营养素补充建议</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乳汁分泌不足</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确保充足的水分摄入，增加蛋白质和脂肪的摄入量，同时保持良好的心情和充足的休息。</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乳汁过稠或过稀</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调整饮食结构，确保膳食均衡，适当增加或减少脂肪摄入。</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母婴营养性贫血</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多食用富含铁和维生素C的食物，必要时在医生指导下补充铁剂。</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哺乳期便秘</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增加膳食纤维摄入，多喝水，适量运动，养成良好的排便习惯。</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哺乳期常见营养问题及解决方案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https://d.book118.com/438016115135006036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2024-09-16T10:52:44.898</cp:lastPrinted>
  <dcterms:created xsi:type="dcterms:W3CDTF">2024-09-16T02:52:44Z</dcterms:created>
  <dcterms:modified xsi:type="dcterms:W3CDTF">2024-09-16T02:52:47Z</dcterms:modified>
</cp:coreProperties>
</file>