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E04E-55A0-4C75-9A26-1AF51973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EF742-CF7A-4D1F-BA78-2D47C659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35E97-25C0-4CE6-9B86-BE453334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2E993-6AA2-4E72-B016-E3BA240D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8ACAE-B72E-4029-9272-6D279A547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674B5-BBF9-4B6A-8D4B-D8B4EAD0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3B6409-37EB-4788-9EB7-6DBD15D7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7742B-BED8-4D51-A9E4-151C8EF2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D00AA-C42D-450F-90B1-1C7EF1B79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7BE6-1EB1-4FA9-8226-93B4FCFF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BA5FB-70E0-4682-8D1B-1BCEB74D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7013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通过案例分析研究县城规划存在的主要问题和基本对策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县城规划现状及问题分析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国内外县城规划经验与启示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县城规划基本对策与建议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案例分析：某县城规划实践探讨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625" r="22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县城规划是城市化进程中的重要环节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随着城市化进程的加速，县城作为连接城乡的重要节点，其规划建设对于促进区域经济发展、提高居民生活质量具有重要意义。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县城规划存在诸多问题亟待解决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当前，县城规划中存在诸多问题，如规划理念落后、基础设施不完善、生态环境恶化等，这些问题严重制约了县城的可持续发展，亟待采取有效措施予以解决。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通过对县城规划案例的深入分析，总结归纳当前县城规划存在的主要问题，提出针对性的基本对策，为改进县城规划工作、推动县城可持续发展提供参考。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实地调研等方法，收集大量关于县城规划的资料和数据，运用定性和定量分析方法对案例进行深入剖析，提炼出具有普遍意义的问题和对策。同时，结合国内外相关理论和实践经验，对提出的对策进行可行性分析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县城规划现状及问题分析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38" r="11038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县城规模迅速扩张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近年来，随着城市化进程的加速，县城规模迅速扩张，人口和建设用地不断增加。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基础设施不断完善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县城的基础设施不断完善，包括交通、水利、电力、通信等方面。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公共服务设施逐步提升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教育、医疗、文化等公共服务设施在县城规划中逐渐受到重视，服务水平逐步提升。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县城规划现状概述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部分县城规划缺乏长远考虑，只注重短期利益，导致城市发展的不可持续性。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部分县城规划空间布局不合理，存在功能分区不明确、交通拥堵等问题。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部分县城规划中公共服务设施不足，难以满足居民日益增长的需求。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部分县城规划忽视生态环境保护，导致环境污染、生态破坏等问题严重。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缺乏长远规划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空间布局不合理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公共服务设施不足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生态环境破坏严重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0292" r="10292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县城规划存在的主要问题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规划理念落后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部分县城规划理念落后，缺乏创新精神和前瞻性思考，难以适应时代发展的要求。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利益驱动明显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部分县城规划受利益驱动明显，过于追求经济利益而忽视社会和环境效益。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人才队伍匮乏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部分县城缺乏专业的城市规划人才，导致规划编制和实施过程中存在诸多问题。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部分县城规划监管机制不健全，存在监管漏洞和执法不力等问题，难以保障规划的有效实施。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国内外县城规划经验与启示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1550" y="4287869"/>
            <a:ext cx="1241393" cy="1241393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871847" y="4333113"/>
            <a:ext cx="2405253" cy="109194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124420" y="3048000"/>
            <a:ext cx="1895951" cy="2489263"/>
          </a:xfrm>
          <a:custGeom>
            <a:rect l="l" t="t" r="r" b="b"/>
            <a:pathLst>
              <a:path w="2251" h="3095">
                <a:moveTo>
                  <a:pt x="1283" y="448"/>
                </a:moveTo>
                <a:cubicBezTo>
                  <a:pt x="1370" y="613"/>
                  <a:pt x="1390" y="811"/>
                  <a:pt x="1339" y="1007"/>
                </a:cubicBezTo>
                <a:cubicBezTo>
                  <a:pt x="1314" y="1104"/>
                  <a:pt x="1339" y="1238"/>
                  <a:pt x="1407" y="1366"/>
                </a:cubicBezTo>
                <a:cubicBezTo>
                  <a:pt x="1477" y="1498"/>
                  <a:pt x="1574" y="1594"/>
                  <a:pt x="1660" y="1616"/>
                </a:cubicBezTo>
                <a:cubicBezTo>
                  <a:pt x="1746" y="1637"/>
                  <a:pt x="1825" y="1676"/>
                  <a:pt x="1896" y="1731"/>
                </a:cubicBezTo>
                <a:cubicBezTo>
                  <a:pt x="1969" y="1789"/>
                  <a:pt x="2029" y="1862"/>
                  <a:pt x="2075" y="1948"/>
                </a:cubicBezTo>
                <a:cubicBezTo>
                  <a:pt x="2251" y="2282"/>
                  <a:pt x="2146" y="2710"/>
                  <a:pt x="1841" y="2903"/>
                </a:cubicBezTo>
                <a:cubicBezTo>
                  <a:pt x="1536" y="3095"/>
                  <a:pt x="1144" y="2980"/>
                  <a:pt x="968" y="2647"/>
                </a:cubicBezTo>
                <a:cubicBezTo>
                  <a:pt x="879" y="2478"/>
                  <a:pt x="858" y="2274"/>
                  <a:pt x="912" y="2088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4" y="1989"/>
                  <a:pt x="907" y="1851"/>
                  <a:pt x="837" y="1720"/>
                </a:cubicBezTo>
                <a:cubicBezTo>
                  <a:pt x="768" y="1589"/>
                  <a:pt x="674" y="1497"/>
                  <a:pt x="590" y="1479"/>
                </a:cubicBezTo>
                <a:cubicBezTo>
                  <a:pt x="416" y="1437"/>
                  <a:pt x="265" y="1316"/>
                  <a:pt x="176" y="1147"/>
                </a:cubicBezTo>
                <a:cubicBezTo>
                  <a:pt x="0" y="813"/>
                  <a:pt x="105" y="385"/>
                  <a:pt x="410" y="192"/>
                </a:cubicBezTo>
                <a:cubicBezTo>
                  <a:pt x="715" y="0"/>
                  <a:pt x="1107" y="114"/>
                  <a:pt x="1283" y="448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38713" y="4451318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5004013" y="4513659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AutoShape 7"/>
          <p:cNvSpPr/>
          <p:nvPr/>
        </p:nvSpPr>
        <p:spPr>
          <a:xfrm>
            <a:off x="4119563" y="3060668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6154769" y="4257675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831044" y="3087719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64294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824413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7240418">
            <a:off x="3842576" y="2528888"/>
            <a:ext cx="2482120" cy="1092613"/>
          </a:xfrm>
          <a:custGeom>
            <a:rect l="l" t="t" r="r" b="b"/>
            <a:pathLst>
              <a:path w="2861" h="1398">
                <a:moveTo>
                  <a:pt x="2222" y="1398"/>
                </a:moveTo>
                <a:cubicBezTo>
                  <a:pt x="2048" y="1398"/>
                  <a:pt x="1881" y="1317"/>
                  <a:pt x="1752" y="1172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2"/>
                </a:cubicBezTo>
                <a:cubicBezTo>
                  <a:pt x="1049" y="1242"/>
                  <a:pt x="979" y="1298"/>
                  <a:pt x="900" y="1337"/>
                </a:cubicBezTo>
                <a:cubicBezTo>
                  <a:pt x="817" y="1377"/>
                  <a:pt x="729" y="1398"/>
                  <a:pt x="639" y="1398"/>
                </a:cubicBezTo>
                <a:cubicBezTo>
                  <a:pt x="286" y="1398"/>
                  <a:pt x="0" y="1084"/>
                  <a:pt x="0" y="699"/>
                </a:cubicBezTo>
                <a:cubicBezTo>
                  <a:pt x="0" y="314"/>
                  <a:pt x="286" y="0"/>
                  <a:pt x="639" y="0"/>
                </a:cubicBezTo>
                <a:cubicBezTo>
                  <a:pt x="817" y="0"/>
                  <a:pt x="988" y="83"/>
                  <a:pt x="1109" y="226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77" y="297"/>
                  <a:pt x="1299" y="340"/>
                  <a:pt x="1438" y="340"/>
                </a:cubicBezTo>
                <a:cubicBezTo>
                  <a:pt x="1576" y="340"/>
                  <a:pt x="1696" y="296"/>
                  <a:pt x="1752" y="226"/>
                </a:cubicBezTo>
                <a:cubicBezTo>
                  <a:pt x="1873" y="83"/>
                  <a:pt x="2044" y="0"/>
                  <a:pt x="2222" y="0"/>
                </a:cubicBezTo>
                <a:cubicBezTo>
                  <a:pt x="2575" y="0"/>
                  <a:pt x="2861" y="314"/>
                  <a:pt x="2861" y="699"/>
                </a:cubicBezTo>
                <a:cubicBezTo>
                  <a:pt x="2861" y="1084"/>
                  <a:pt x="2575" y="1398"/>
                  <a:pt x="2222" y="1398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908423" y="1926431"/>
            <a:ext cx="2404872" cy="109175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189155" y="1848517"/>
            <a:ext cx="1870043" cy="2489263"/>
          </a:xfrm>
          <a:custGeom>
            <a:rect l="l" t="t" r="r" b="b"/>
            <a:pathLst>
              <a:path w="2251" h="3096">
                <a:moveTo>
                  <a:pt x="1283" y="449"/>
                </a:moveTo>
                <a:cubicBezTo>
                  <a:pt x="1370" y="613"/>
                  <a:pt x="1390" y="812"/>
                  <a:pt x="1339" y="1007"/>
                </a:cubicBezTo>
                <a:cubicBezTo>
                  <a:pt x="1314" y="1104"/>
                  <a:pt x="1340" y="1239"/>
                  <a:pt x="1407" y="1367"/>
                </a:cubicBezTo>
                <a:cubicBezTo>
                  <a:pt x="1477" y="1499"/>
                  <a:pt x="1574" y="1594"/>
                  <a:pt x="1661" y="1616"/>
                </a:cubicBezTo>
                <a:cubicBezTo>
                  <a:pt x="1746" y="1638"/>
                  <a:pt x="1826" y="1677"/>
                  <a:pt x="1896" y="1732"/>
                </a:cubicBezTo>
                <a:cubicBezTo>
                  <a:pt x="1969" y="1790"/>
                  <a:pt x="2029" y="1863"/>
                  <a:pt x="2075" y="1949"/>
                </a:cubicBezTo>
                <a:cubicBezTo>
                  <a:pt x="2251" y="2282"/>
                  <a:pt x="2146" y="2711"/>
                  <a:pt x="1841" y="2903"/>
                </a:cubicBezTo>
                <a:cubicBezTo>
                  <a:pt x="1536" y="3096"/>
                  <a:pt x="1145" y="2981"/>
                  <a:pt x="968" y="2647"/>
                </a:cubicBezTo>
                <a:cubicBezTo>
                  <a:pt x="879" y="2479"/>
                  <a:pt x="859" y="2275"/>
                  <a:pt x="912" y="2089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5" y="1989"/>
                  <a:pt x="907" y="1852"/>
                  <a:pt x="838" y="1721"/>
                </a:cubicBezTo>
                <a:cubicBezTo>
                  <a:pt x="769" y="1590"/>
                  <a:pt x="674" y="1498"/>
                  <a:pt x="590" y="1480"/>
                </a:cubicBezTo>
                <a:cubicBezTo>
                  <a:pt x="417" y="1437"/>
                  <a:pt x="266" y="1316"/>
                  <a:pt x="177" y="1147"/>
                </a:cubicBezTo>
                <a:cubicBezTo>
                  <a:pt x="0" y="814"/>
                  <a:pt x="105" y="386"/>
                  <a:pt x="410" y="193"/>
                </a:cubicBezTo>
                <a:cubicBezTo>
                  <a:pt x="715" y="0"/>
                  <a:pt x="1107" y="115"/>
                  <a:pt x="1283" y="449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188869" y="3081814"/>
            <a:ext cx="1864328" cy="2411254"/>
          </a:xfrm>
          <a:custGeom>
            <a:rect l="l" t="t" r="r" b="b"/>
            <a:pathLst>
              <a:path w="2250" h="3096">
                <a:moveTo>
                  <a:pt x="968" y="448"/>
                </a:moveTo>
                <a:cubicBezTo>
                  <a:pt x="881" y="613"/>
                  <a:pt x="861" y="812"/>
                  <a:pt x="912" y="1007"/>
                </a:cubicBezTo>
                <a:cubicBezTo>
                  <a:pt x="937" y="1104"/>
                  <a:pt x="911" y="1238"/>
                  <a:pt x="844" y="1366"/>
                </a:cubicBezTo>
                <a:cubicBezTo>
                  <a:pt x="774" y="1499"/>
                  <a:pt x="677" y="1594"/>
                  <a:pt x="590" y="1616"/>
                </a:cubicBezTo>
                <a:cubicBezTo>
                  <a:pt x="504" y="1637"/>
                  <a:pt x="425" y="1677"/>
                  <a:pt x="355" y="1732"/>
                </a:cubicBezTo>
                <a:cubicBezTo>
                  <a:pt x="281" y="1790"/>
                  <a:pt x="221" y="1863"/>
                  <a:pt x="176" y="1948"/>
                </a:cubicBezTo>
                <a:cubicBezTo>
                  <a:pt x="0" y="2282"/>
                  <a:pt x="105" y="2710"/>
                  <a:pt x="410" y="2903"/>
                </a:cubicBezTo>
                <a:cubicBezTo>
                  <a:pt x="715" y="3096"/>
                  <a:pt x="1106" y="2981"/>
                  <a:pt x="1282" y="2647"/>
                </a:cubicBezTo>
                <a:cubicBezTo>
                  <a:pt x="1371" y="2478"/>
                  <a:pt x="1392" y="2275"/>
                  <a:pt x="1339" y="2089"/>
                </a:cubicBezTo>
                <a:cubicBezTo>
                  <a:pt x="1338" y="2088"/>
                  <a:pt x="1338" y="2088"/>
                  <a:pt x="1338" y="2088"/>
                </a:cubicBezTo>
                <a:cubicBezTo>
                  <a:pt x="1316" y="1989"/>
                  <a:pt x="1344" y="1852"/>
                  <a:pt x="1413" y="1721"/>
                </a:cubicBezTo>
                <a:cubicBezTo>
                  <a:pt x="1482" y="1590"/>
                  <a:pt x="1577" y="1498"/>
                  <a:pt x="1660" y="1480"/>
                </a:cubicBezTo>
                <a:cubicBezTo>
                  <a:pt x="1834" y="1437"/>
                  <a:pt x="1985" y="1316"/>
                  <a:pt x="2074" y="1147"/>
                </a:cubicBezTo>
                <a:cubicBezTo>
                  <a:pt x="2250" y="813"/>
                  <a:pt x="2145" y="385"/>
                  <a:pt x="1840" y="193"/>
                </a:cubicBezTo>
                <a:cubicBezTo>
                  <a:pt x="1535" y="0"/>
                  <a:pt x="1144" y="115"/>
                  <a:pt x="968" y="4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122098" y="4333113"/>
            <a:ext cx="1202436" cy="1091756"/>
          </a:xfrm>
          <a:custGeom>
            <a:rect l="l" t="t" r="r" b="b"/>
            <a:pathLst>
              <a:path w="1202895" h="1091675">
                <a:moveTo>
                  <a:pt x="665566" y="0"/>
                </a:moveTo>
                <a:cubicBezTo>
                  <a:pt x="962400" y="0"/>
                  <a:pt x="1202895" y="244592"/>
                  <a:pt x="1202895" y="546228"/>
                </a:cubicBezTo>
                <a:cubicBezTo>
                  <a:pt x="1202895" y="847084"/>
                  <a:pt x="962400" y="1091675"/>
                  <a:pt x="665566" y="1091675"/>
                </a:cubicBezTo>
                <a:cubicBezTo>
                  <a:pt x="519250" y="1091675"/>
                  <a:pt x="378822" y="1029160"/>
                  <a:pt x="270346" y="915069"/>
                </a:cubicBezTo>
                <a:cubicBezTo>
                  <a:pt x="216530" y="858805"/>
                  <a:pt x="116464" y="825203"/>
                  <a:pt x="2102" y="825203"/>
                </a:cubicBezTo>
                <a:lnTo>
                  <a:pt x="0" y="825358"/>
                </a:lnTo>
                <a:lnTo>
                  <a:pt x="0" y="264462"/>
                </a:lnTo>
                <a:lnTo>
                  <a:pt x="6307" y="264909"/>
                </a:lnTo>
                <a:cubicBezTo>
                  <a:pt x="122350" y="264909"/>
                  <a:pt x="223257" y="231307"/>
                  <a:pt x="270346" y="176606"/>
                </a:cubicBezTo>
                <a:cubicBezTo>
                  <a:pt x="372094" y="64078"/>
                  <a:pt x="515887" y="0"/>
                  <a:pt x="665566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981575" y="2009775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6340507" y="2016157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6988207" y="3230594"/>
            <a:ext cx="927068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6305550" y="4424363"/>
            <a:ext cx="925544" cy="927068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>
            <a:off x="4267200" y="3205163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2" name="Connector 22"/>
          <p:cNvCxnSpPr/>
          <p:nvPr/>
        </p:nvCxnSpPr>
        <p:spPr>
          <a:xfrm>
            <a:off x="7577138" y="2768600"/>
            <a:ext cx="2103437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2489200" y="2768600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48663" y="4189413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1622425" y="4097338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7562357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5069116" y="2088737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99473" y="2088737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75748" y="3298412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99473" y="4494609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64266" y="3298412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8972" y="1412891"/>
            <a:ext cx="3368706" cy="110500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案例一：浙江德清县规划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54963" y="2889368"/>
            <a:ext cx="3363385" cy="114799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德清县通过合理规划，将县城发展与生态保护相结合，成功打造宜居宜游的县城环境。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9202" y="4191571"/>
            <a:ext cx="3495260" cy="123348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规划特色：注重生态优先，构建绿色交通体系，完善公共服务设施。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876" y="1412891"/>
            <a:ext cx="3569835" cy="1524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规划特色：产城融合，完善的基础设施，优秀的公共服务。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65571" y="2891599"/>
            <a:ext cx="3475833" cy="11457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昆山市以现代化产业为主导，通过科学规划推动产城融合，实现了经济快速发展与县城品质提升。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46849" y="4265652"/>
            <a:ext cx="3569835" cy="108532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案例二：江苏昆山市规划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869006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Freeform 39"/>
          <p:cNvSpPr/>
          <p:nvPr/>
        </p:nvSpPr>
        <p:spPr>
          <a:xfrm>
            <a:off x="5717463" y="3305257"/>
            <a:ext cx="753835" cy="753835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国内县城规划成功案例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案例一：新加坡城市规划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新加坡以“花园城市”著称，通过精细化规划和严格管理，实现了城市高密度发展与高品质生活的和谐统一。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可借鉴之处：先进的规划理念，完善的法规体系，高效的资源利用。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案例二：日本东京都市圈规划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东京都市圈通过多中心、网络化的规划理念，有效疏解了中心城市压力，实现了区域协调发展。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可借鉴之处：多中心发展模式，发达的公共交通体系，精细化城市管理。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国外城市规划经验借鉴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73" r="2377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在县城规划中应充分重视生态保护，合理规划绿地系统和水系，打造宜居环境。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树立生态优先理念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根据县城资源禀赋和产业基础，科学布局产业空间，促进产业集聚与县城发展相互支撑。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推动产城融合发展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加强交通、水利、能源、信息等基础设施建设，提升教育、医疗、文化等公共服务水平，提高县城综合承载能力。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完善基础设施和公共服务设施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借鉴国内外先进规划理念和方法，结合本地实际探索创新，制定具有前瞻性和可操作性的县城规划。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创新规划理念和方法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对我国县城规划的启示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https://d.book118.com/438027013015006036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2024-09-15T05:50:35.139</cp:lastPrinted>
  <dcterms:created xsi:type="dcterms:W3CDTF">2024-09-14T21:50:35Z</dcterms:created>
  <dcterms:modified xsi:type="dcterms:W3CDTF">2024-09-14T21:50:37Z</dcterms:modified>
</cp:coreProperties>
</file>