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AB443B8-7B03-456C-A454-D99C40D2B77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736AB7E-5678-4E8D-8166-0533B6ED804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952ACFF-D4AD-4252-8292-F6ADD0E826F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40A46AF-EA28-4BBA-A761-2CC9306979F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CB84A87F-B42E-4EF1-8C8E-0BD4A7DDC51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F01AB3AD-EE68-42B4-9535-0899126FE55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ED130B3C-6ACA-422A-BD7B-71A090BC4BF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61E8077-5FA0-4FC7-99E5-AB688DEE260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A1AD678-66A4-4D4D-9273-8B6EE400067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2E32B11-F2E1-47CB-8A8F-C3BEA6CD55F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70C6D41-CCFD-4D93-9487-697ADDBE8DB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3.jpeg" /><Relationship Id="rId4" Type="http://schemas.openxmlformats.org/officeDocument/2006/relationships/image" Target="../media/image4.jpeg" /><Relationship Id="rId5" Type="http://schemas.openxmlformats.org/officeDocument/2006/relationships/image" Target="../media/image5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8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11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12.jpeg" /><Relationship Id="rId4" Type="http://schemas.openxmlformats.org/officeDocument/2006/relationships/image" Target="../media/image13.jpeg" /><Relationship Id="rId5" Type="http://schemas.openxmlformats.org/officeDocument/2006/relationships/image" Target="../media/image14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15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438030040102006046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10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12192000" cy="6858000"/>
          </a:xfrm>
          <a:prstGeom prst="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0" y="0"/>
            <a:ext cx="12192000" cy="6858000"/>
          </a:xfrm>
          <a:custGeom>
            <a:rect l="l" t="t" r="r" b="b"/>
            <a:pathLst>
              <a:path w="12192000" h="6858000">
                <a:moveTo>
                  <a:pt x="0" y="0"/>
                </a:moveTo>
                <a:lnTo>
                  <a:pt x="12192000" y="0"/>
                </a:lnTo>
                <a:lnTo>
                  <a:pt x="12192000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4340974" y="3721608"/>
            <a:ext cx="232007" cy="232007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679110" y="3729894"/>
            <a:ext cx="215435" cy="215435"/>
          </a:xfrm>
          <a:prstGeom prst="ellipse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5000673" y="3738180"/>
            <a:ext cx="198863" cy="198863"/>
          </a:xfrm>
          <a:prstGeom prst="ellipse">
            <a:avLst/>
          </a:prstGeom>
          <a:solidFill>
            <a:schemeClr val="accent2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5293221" y="3746466"/>
            <a:ext cx="182291" cy="182291"/>
          </a:xfrm>
          <a:prstGeom prst="ellipse">
            <a:avLst/>
          </a:prstGeom>
          <a:solidFill>
            <a:schemeClr val="accent2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5581641" y="3754752"/>
            <a:ext cx="165719" cy="165719"/>
          </a:xfrm>
          <a:prstGeom prst="ellipse">
            <a:avLst/>
          </a:prstGeom>
          <a:solidFill>
            <a:schemeClr val="accent2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1233806" y="1310470"/>
            <a:ext cx="8696325" cy="2219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月子会所行业分析</a:t>
            </a:r>
          </a:p>
        </p:txBody>
      </p:sp>
      <p:sp>
        <p:nvSpPr>
          <p:cNvPr id="10" name="AutoShape 10"/>
          <p:cNvSpPr/>
          <p:nvPr/>
        </p:nvSpPr>
        <p:spPr>
          <a:xfrm>
            <a:off x="1355726" y="3832004"/>
            <a:ext cx="3032483" cy="2438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365760" y="6033893"/>
            <a:ext cx="282396" cy="332231"/>
          </a:xfrm>
          <a:custGeom>
            <a:rect l="l" t="t" r="r" b="b"/>
            <a:pathLst>
              <a:path w="1905000" h="1905000">
                <a:moveTo>
                  <a:pt x="762000" y="0"/>
                </a:moveTo>
                <a:lnTo>
                  <a:pt x="1905000" y="0"/>
                </a:lnTo>
                <a:lnTo>
                  <a:pt x="1143000" y="952500"/>
                </a:lnTo>
                <a:lnTo>
                  <a:pt x="1905000" y="1905000"/>
                </a:lnTo>
                <a:lnTo>
                  <a:pt x="762000" y="1905000"/>
                </a:lnTo>
                <a:lnTo>
                  <a:pt x="0" y="952500"/>
                </a:lnTo>
                <a:lnTo>
                  <a:pt x="76200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Freeform 12"/>
          <p:cNvSpPr/>
          <p:nvPr/>
        </p:nvSpPr>
        <p:spPr>
          <a:xfrm>
            <a:off x="636693" y="6033893"/>
            <a:ext cx="282396" cy="332231"/>
          </a:xfrm>
          <a:custGeom>
            <a:rect l="l" t="t" r="r" b="b"/>
            <a:pathLst>
              <a:path w="1905000" h="1905000">
                <a:moveTo>
                  <a:pt x="762000" y="0"/>
                </a:moveTo>
                <a:lnTo>
                  <a:pt x="1905000" y="0"/>
                </a:lnTo>
                <a:lnTo>
                  <a:pt x="1143000" y="952500"/>
                </a:lnTo>
                <a:lnTo>
                  <a:pt x="1905000" y="1905000"/>
                </a:lnTo>
                <a:lnTo>
                  <a:pt x="762000" y="1905000"/>
                </a:lnTo>
                <a:lnTo>
                  <a:pt x="0" y="952500"/>
                </a:lnTo>
                <a:lnTo>
                  <a:pt x="762000" y="0"/>
                </a:lnTo>
                <a:close/>
              </a:path>
            </a:pathLst>
          </a:cu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919090" y="6033893"/>
            <a:ext cx="282396" cy="332231"/>
          </a:xfrm>
          <a:custGeom>
            <a:rect l="l" t="t" r="r" b="b"/>
            <a:pathLst>
              <a:path w="1905000" h="1905000">
                <a:moveTo>
                  <a:pt x="762000" y="0"/>
                </a:moveTo>
                <a:lnTo>
                  <a:pt x="1905000" y="0"/>
                </a:lnTo>
                <a:lnTo>
                  <a:pt x="1143000" y="952500"/>
                </a:lnTo>
                <a:lnTo>
                  <a:pt x="1905000" y="1905000"/>
                </a:lnTo>
                <a:lnTo>
                  <a:pt x="762000" y="1905000"/>
                </a:lnTo>
                <a:lnTo>
                  <a:pt x="0" y="952500"/>
                </a:lnTo>
                <a:lnTo>
                  <a:pt x="762000" y="0"/>
                </a:lnTo>
                <a:close/>
              </a:path>
            </a:pathLst>
          </a:custGeom>
          <a:solidFill>
            <a:schemeClr val="accent2">
              <a:alpha val="51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1233806" y="4402664"/>
            <a:ext cx="79629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2025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汇报人：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233806" y="5011290"/>
            <a:ext cx="7315200" cy="6381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2025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2023-12-31</a:t>
            </a:r>
          </a:p>
        </p:txBody>
      </p:sp>
      <p:sp>
        <p:nvSpPr>
          <p:cNvPr id="16" name="AutoShape 16"/>
          <p:cNvSpPr/>
          <p:nvPr/>
        </p:nvSpPr>
        <p:spPr>
          <a:xfrm>
            <a:off x="9137413" y="4300567"/>
            <a:ext cx="4507652" cy="4507652"/>
          </a:xfrm>
          <a:prstGeom prst="ellipse">
            <a:avLst/>
          </a:prstGeom>
          <a:solidFill>
            <a:schemeClr val="accent2">
              <a:alpha val="13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7" name="Group 17"/>
          <p:cNvGrpSpPr/>
          <p:nvPr/>
        </p:nvGrpSpPr>
        <p:grpSpPr>
          <a:xfrm>
            <a:off x="454963" y="331168"/>
            <a:ext cx="515576" cy="439821"/>
            <a:chOff x="454963" y="331168"/>
            <a:chExt cx="515576" cy="439821"/>
          </a:xfrm>
        </p:grpSpPr>
        <p:sp>
          <p:nvSpPr>
            <p:cNvPr id="18" name="AutoShape 1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10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12192000" cy="6858000"/>
          </a:xfrm>
          <a:prstGeom prst="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0" y="0"/>
            <a:ext cx="12192000" cy="6858000"/>
          </a:xfrm>
          <a:custGeom>
            <a:rect l="l" t="t" r="r" b="b"/>
            <a:pathLst>
              <a:path w="12192000" h="6858000">
                <a:moveTo>
                  <a:pt x="0" y="0"/>
                </a:moveTo>
                <a:lnTo>
                  <a:pt x="12192000" y="0"/>
                </a:lnTo>
                <a:lnTo>
                  <a:pt x="12192000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912343" y="2059640"/>
            <a:ext cx="2738721" cy="2738721"/>
          </a:xfrm>
          <a:prstGeom prst="ellipse">
            <a:avLst/>
          </a:prstGeom>
          <a:gradFill>
            <a:gsLst>
              <a:gs pos="0">
                <a:schemeClr val="accent2">
                  <a:alpha val="15000"/>
                </a:schemeClr>
              </a:gs>
              <a:gs pos="100000">
                <a:schemeClr val="accent2">
                  <a:alpha val="15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5860682" y="1004888"/>
            <a:ext cx="4382213" cy="48482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月子会所行业概述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月子会所行业的竞争格局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月子会所行业的消费者分析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月子会所行业的市场趋势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月子会所行业的挑战与机遇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2384673" y="2576513"/>
            <a:ext cx="2532780" cy="1704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10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12192000" cy="6858000"/>
          </a:xfrm>
          <a:prstGeom prst="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0" y="0"/>
            <a:ext cx="12192000" cy="6858000"/>
          </a:xfrm>
          <a:custGeom>
            <a:rect l="l" t="t" r="r" b="b"/>
            <a:pathLst>
              <a:path w="12192000" h="6858000">
                <a:moveTo>
                  <a:pt x="0" y="0"/>
                </a:moveTo>
                <a:lnTo>
                  <a:pt x="12192000" y="0"/>
                </a:lnTo>
                <a:lnTo>
                  <a:pt x="12192000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520223" y="1033565"/>
            <a:ext cx="1813010" cy="1813010"/>
          </a:xfrm>
          <a:prstGeom prst="ellipse">
            <a:avLst/>
          </a:prstGeom>
          <a:gradFill>
            <a:gsLst>
              <a:gs pos="0">
                <a:schemeClr val="accent2">
                  <a:alpha val="15000"/>
                </a:schemeClr>
              </a:gs>
              <a:gs pos="100000">
                <a:schemeClr val="accent2">
                  <a:alpha val="15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757596" y="2624328"/>
            <a:ext cx="8124825" cy="1962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月子会所行业概述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2757596" y="1141600"/>
            <a:ext cx="8686800" cy="1704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7" name="Freeform 7"/>
          <p:cNvSpPr/>
          <p:nvPr/>
        </p:nvSpPr>
        <p:spPr>
          <a:xfrm>
            <a:off x="365760" y="6033893"/>
            <a:ext cx="282396" cy="332231"/>
          </a:xfrm>
          <a:custGeom>
            <a:rect l="l" t="t" r="r" b="b"/>
            <a:pathLst>
              <a:path w="1905000" h="1905000">
                <a:moveTo>
                  <a:pt x="762000" y="0"/>
                </a:moveTo>
                <a:lnTo>
                  <a:pt x="1905000" y="0"/>
                </a:lnTo>
                <a:lnTo>
                  <a:pt x="1143000" y="952500"/>
                </a:lnTo>
                <a:lnTo>
                  <a:pt x="1905000" y="1905000"/>
                </a:lnTo>
                <a:lnTo>
                  <a:pt x="762000" y="1905000"/>
                </a:lnTo>
                <a:lnTo>
                  <a:pt x="0" y="952500"/>
                </a:lnTo>
                <a:lnTo>
                  <a:pt x="76200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636693" y="6033893"/>
            <a:ext cx="282396" cy="332231"/>
          </a:xfrm>
          <a:custGeom>
            <a:rect l="l" t="t" r="r" b="b"/>
            <a:pathLst>
              <a:path w="1905000" h="1905000">
                <a:moveTo>
                  <a:pt x="762000" y="0"/>
                </a:moveTo>
                <a:lnTo>
                  <a:pt x="1905000" y="0"/>
                </a:lnTo>
                <a:lnTo>
                  <a:pt x="1143000" y="952500"/>
                </a:lnTo>
                <a:lnTo>
                  <a:pt x="1905000" y="1905000"/>
                </a:lnTo>
                <a:lnTo>
                  <a:pt x="762000" y="1905000"/>
                </a:lnTo>
                <a:lnTo>
                  <a:pt x="0" y="952500"/>
                </a:lnTo>
                <a:lnTo>
                  <a:pt x="76200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919090" y="6033893"/>
            <a:ext cx="282396" cy="332231"/>
          </a:xfrm>
          <a:custGeom>
            <a:rect l="l" t="t" r="r" b="b"/>
            <a:pathLst>
              <a:path w="1905000" h="1905000">
                <a:moveTo>
                  <a:pt x="762000" y="0"/>
                </a:moveTo>
                <a:lnTo>
                  <a:pt x="1905000" y="0"/>
                </a:lnTo>
                <a:lnTo>
                  <a:pt x="1143000" y="952500"/>
                </a:lnTo>
                <a:lnTo>
                  <a:pt x="1905000" y="1905000"/>
                </a:lnTo>
                <a:lnTo>
                  <a:pt x="762000" y="1905000"/>
                </a:lnTo>
                <a:lnTo>
                  <a:pt x="0" y="952500"/>
                </a:lnTo>
                <a:lnTo>
                  <a:pt x="76200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0" name="Group 10"/>
          <p:cNvGrpSpPr/>
          <p:nvPr/>
        </p:nvGrpSpPr>
        <p:grpSpPr>
          <a:xfrm>
            <a:off x="454963" y="331168"/>
            <a:ext cx="515576" cy="439821"/>
            <a:chOff x="454963" y="331168"/>
            <a:chExt cx="515576" cy="439821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10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12192000" cy="6858000"/>
          </a:xfrm>
          <a:prstGeom prst="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0" y="0"/>
            <a:ext cx="12192000" cy="6858000"/>
          </a:xfrm>
          <a:custGeom>
            <a:rect l="l" t="t" r="r" b="b"/>
            <a:pathLst>
              <a:path w="12192000" h="6858000">
                <a:moveTo>
                  <a:pt x="0" y="0"/>
                </a:moveTo>
                <a:lnTo>
                  <a:pt x="12192000" y="0"/>
                </a:lnTo>
                <a:lnTo>
                  <a:pt x="12192000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3"/>
          <a:srcRect l="32546" r="32546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4"/>
          <a:srcRect l="32590" r="32590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5"/>
          <a:srcRect l="32634" r="32634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7" name="Freeform 7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月子会所是为产妇提供产后恢复和新生儿护理服务的机构，通常提供住宿、餐饮、专业护理和康复等服务。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月子会所服务专业化、个性化，注重母婴健康和情感关怀，满足现代家庭对产后护理的高品质需求。</a:t>
            </a:r>
            <a:endParaRPr lang="en-US" sz="1100"/>
          </a:p>
        </p:txBody>
      </p:sp>
      <p:sp>
        <p:nvSpPr>
          <p:cNvPr id="12" name="AutoShape 12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特点</a:t>
            </a:r>
            <a:endParaRPr lang="en-US" sz="1100"/>
          </a:p>
        </p:txBody>
      </p:sp>
      <p:grpSp>
        <p:nvGrpSpPr>
          <p:cNvPr id="13" name="Group 1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4" name="AutoShape 1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TextBox 3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定义与特点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10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12192000" cy="6858000"/>
          </a:xfrm>
          <a:prstGeom prst="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0" y="0"/>
            <a:ext cx="12192000" cy="6858000"/>
          </a:xfrm>
          <a:custGeom>
            <a:rect l="l" t="t" r="r" b="b"/>
            <a:pathLst>
              <a:path w="12192000" h="6858000">
                <a:moveTo>
                  <a:pt x="0" y="0"/>
                </a:moveTo>
                <a:lnTo>
                  <a:pt x="12192000" y="0"/>
                </a:lnTo>
                <a:lnTo>
                  <a:pt x="12192000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981837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940">
                <a:solidFill>
                  <a:srgbClr val="FFFFFF">
                    <a:alpha val="100000"/>
                  </a:srgbClr>
                </a:solidFill>
                <a:latin typeface="Calibri"/>
                <a:ea typeface="Calibri"/>
                <a:cs typeface="Calibri"/>
              </a:rPr>
              <a:t>    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4376738" y="3721608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7771733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t="2520" b="2520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8" name="Picture 8"/>
          <p:cNvPicPr>
            <a:picLocks noChangeAspect="1"/>
          </p:cNvPicPr>
          <p:nvPr/>
        </p:nvPicPr>
        <p:blipFill>
          <a:blip r:embed="rId4"/>
          <a:srcRect t="2638" b="2638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5"/>
          <a:srcRect t="2638" b="2638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月子会所的历史与发展</a:t>
              </a:r>
            </a:p>
          </p:txBody>
        </p:sp>
      </p:grpSp>
      <p:sp>
        <p:nvSpPr>
          <p:cNvPr id="32" name="TextBox 32"/>
          <p:cNvSpPr txBox="1"/>
          <p:nvPr/>
        </p:nvSpPr>
        <p:spPr>
          <a:xfrm>
            <a:off x="981837" y="1604867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起源</a:t>
            </a:r>
          </a:p>
        </p:txBody>
      </p:sp>
      <p:sp>
        <p:nvSpPr>
          <p:cNvPr id="33" name="TextBox 33"/>
          <p:cNvSpPr txBox="1"/>
          <p:nvPr/>
        </p:nvSpPr>
        <p:spPr>
          <a:xfrm>
            <a:off x="1090562" y="2039620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月子会所起源于中国台湾地区，最初是为了满足当地家庭对产后护理的高品质需求而出现。</a:t>
            </a:r>
          </a:p>
        </p:txBody>
      </p:sp>
      <p:sp>
        <p:nvSpPr>
          <p:cNvPr id="34" name="TextBox 34"/>
          <p:cNvSpPr txBox="1"/>
          <p:nvPr/>
        </p:nvSpPr>
        <p:spPr>
          <a:xfrm>
            <a:off x="4376833" y="3748751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发展历程</a:t>
            </a:r>
          </a:p>
        </p:txBody>
      </p:sp>
      <p:sp>
        <p:nvSpPr>
          <p:cNvPr id="35" name="TextBox 35"/>
          <p:cNvSpPr txBox="1"/>
          <p:nvPr/>
        </p:nvSpPr>
        <p:spPr>
          <a:xfrm>
            <a:off x="4485558" y="4183504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随着社会发展和家庭需求的变化，月子会所在中国大陆逐渐兴起，并经历了从传统家庭护理到专业化机构护理的转变。</a:t>
            </a:r>
          </a:p>
        </p:txBody>
      </p:sp>
      <p:sp>
        <p:nvSpPr>
          <p:cNvPr id="36" name="TextBox 36"/>
          <p:cNvSpPr txBox="1"/>
          <p:nvPr/>
        </p:nvSpPr>
        <p:spPr>
          <a:xfrm>
            <a:off x="7771733" y="1604867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未来趋势</a:t>
            </a:r>
          </a:p>
        </p:txBody>
      </p:sp>
      <p:sp>
        <p:nvSpPr>
          <p:cNvPr id="37" name="TextBox 37"/>
          <p:cNvSpPr txBox="1"/>
          <p:nvPr/>
        </p:nvSpPr>
        <p:spPr>
          <a:xfrm>
            <a:off x="7880459" y="2039620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随着消费升级和健康意识的提高，月子会所行业未来将更加注重服务品质、专业化和个性化。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10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12192000" cy="6838950"/>
          </a:xfrm>
          <a:prstGeom prst="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0" y="0"/>
            <a:ext cx="12192000" cy="6838950"/>
          </a:xfrm>
          <a:custGeom>
            <a:rect l="l" t="t" r="r" b="b"/>
            <a:pathLst>
              <a:path w="12192000" h="6838950">
                <a:moveTo>
                  <a:pt x="0" y="0"/>
                </a:moveTo>
                <a:lnTo>
                  <a:pt x="12192000" y="0"/>
                </a:lnTo>
                <a:lnTo>
                  <a:pt x="12192000" y="6838950"/>
                </a:lnTo>
                <a:lnTo>
                  <a:pt x="0" y="683895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92974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367942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8133696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 rot="-2700000" flipH="1" flipV="1">
            <a:off x="5274866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4583677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地域分布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13687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月子会所主要分布在大中城市和经济发达地区，其中一线城市如北京、上海、广州等地的月子会所数量较多。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5818204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 rot="-2700000" flipH="1" flipV="1">
            <a:off x="1499898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808710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市场规模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38719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随着生育政策的放开和家庭对产后护理的重视，月子会所市场规模不断扩大。目前，中国大陆的月子会所市场规模已达到数十亿人民币。</a:t>
            </a:r>
          </a:p>
        </p:txBody>
      </p:sp>
      <p:sp>
        <p:nvSpPr>
          <p:cNvPr id="14" name="AutoShape 14"/>
          <p:cNvSpPr/>
          <p:nvPr/>
        </p:nvSpPr>
        <p:spPr>
          <a:xfrm>
            <a:off x="2043236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 rot="-2700000" flipH="1" flipV="1">
            <a:off x="9040620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TextBox 16"/>
          <p:cNvSpPr txBox="1"/>
          <p:nvPr/>
        </p:nvSpPr>
        <p:spPr>
          <a:xfrm>
            <a:off x="8349432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用户画像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8379441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月子会所的用户主要为80后、90后年轻家庭，他们注重产后恢复和新生儿护理，愿意为高品质的产后护理服务买单。</a:t>
            </a:r>
          </a:p>
        </p:txBody>
      </p:sp>
      <p:sp>
        <p:nvSpPr>
          <p:cNvPr id="18" name="AutoShape 18"/>
          <p:cNvSpPr/>
          <p:nvPr/>
        </p:nvSpPr>
        <p:spPr>
          <a:xfrm>
            <a:off x="9583957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9" name="Picture 19"/>
          <p:cNvPicPr>
            <a:picLocks noChangeAspect="1"/>
          </p:cNvPicPr>
          <p:nvPr/>
        </p:nvPicPr>
        <p:blipFill>
          <a:blip r:embed="rId3">
            <a:alphaModFix/>
          </a:blip>
          <a:srcRect l="16667" r="16667"/>
          <a:stretch>
            <a:fillRect/>
          </a:stretch>
        </p:blipFill>
        <p:spPr>
          <a:xfrm>
            <a:off x="1583319" y="1416742"/>
            <a:ext cx="1475427" cy="1475427"/>
          </a:xfrm>
          <a:prstGeom prst="ellipse">
            <a:avLst/>
          </a:prstGeom>
        </p:spPr>
      </p:pic>
      <p:pic>
        <p:nvPicPr>
          <p:cNvPr id="20" name="Picture 20"/>
          <p:cNvPicPr>
            <a:picLocks noChangeAspect="1"/>
          </p:cNvPicPr>
          <p:nvPr/>
        </p:nvPicPr>
        <p:blipFill>
          <a:blip r:embed="rId4">
            <a:alphaModFix/>
          </a:blip>
          <a:srcRect l="16675" r="16675"/>
          <a:stretch>
            <a:fillRect/>
          </a:stretch>
        </p:blipFill>
        <p:spPr>
          <a:xfrm>
            <a:off x="5358286" y="1416742"/>
            <a:ext cx="1475427" cy="1475427"/>
          </a:xfrm>
          <a:prstGeom prst="ellipse">
            <a:avLst/>
          </a:prstGeom>
        </p:spPr>
      </p:pic>
      <p:pic>
        <p:nvPicPr>
          <p:cNvPr id="21" name="Picture 21"/>
          <p:cNvPicPr>
            <a:picLocks noChangeAspect="1"/>
          </p:cNvPicPr>
          <p:nvPr/>
        </p:nvPicPr>
        <p:blipFill>
          <a:blip r:embed="rId5">
            <a:alphaModFix/>
          </a:blip>
          <a:srcRect l="16675" r="16675"/>
          <a:stretch>
            <a:fillRect/>
          </a:stretch>
        </p:blipFill>
        <p:spPr>
          <a:xfrm>
            <a:off x="9121095" y="1416742"/>
            <a:ext cx="1475427" cy="1475427"/>
          </a:xfrm>
          <a:prstGeom prst="ellipse">
            <a:avLst/>
          </a:prstGeom>
        </p:spPr>
      </p:pic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月子会所的市场规模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10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12192000" cy="6858000"/>
          </a:xfrm>
          <a:prstGeom prst="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0" y="0"/>
            <a:ext cx="12192000" cy="6858000"/>
          </a:xfrm>
          <a:custGeom>
            <a:rect l="l" t="t" r="r" b="b"/>
            <a:pathLst>
              <a:path w="12192000" h="6858000">
                <a:moveTo>
                  <a:pt x="0" y="0"/>
                </a:moveTo>
                <a:lnTo>
                  <a:pt x="12192000" y="0"/>
                </a:lnTo>
                <a:lnTo>
                  <a:pt x="12192000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520223" y="1033565"/>
            <a:ext cx="1813010" cy="1813010"/>
          </a:xfrm>
          <a:prstGeom prst="ellipse">
            <a:avLst/>
          </a:prstGeom>
          <a:gradFill>
            <a:gsLst>
              <a:gs pos="0">
                <a:schemeClr val="accent2">
                  <a:alpha val="15000"/>
                </a:schemeClr>
              </a:gs>
              <a:gs pos="100000">
                <a:schemeClr val="accent2">
                  <a:alpha val="15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757596" y="2624328"/>
            <a:ext cx="8124825" cy="1962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月子会所行业的竞争格局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2757596" y="1141600"/>
            <a:ext cx="8686800" cy="1704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7" name="Freeform 7"/>
          <p:cNvSpPr/>
          <p:nvPr/>
        </p:nvSpPr>
        <p:spPr>
          <a:xfrm>
            <a:off x="365760" y="6033893"/>
            <a:ext cx="282396" cy="332231"/>
          </a:xfrm>
          <a:custGeom>
            <a:rect l="l" t="t" r="r" b="b"/>
            <a:pathLst>
              <a:path w="1905000" h="1905000">
                <a:moveTo>
                  <a:pt x="762000" y="0"/>
                </a:moveTo>
                <a:lnTo>
                  <a:pt x="1905000" y="0"/>
                </a:lnTo>
                <a:lnTo>
                  <a:pt x="1143000" y="952500"/>
                </a:lnTo>
                <a:lnTo>
                  <a:pt x="1905000" y="1905000"/>
                </a:lnTo>
                <a:lnTo>
                  <a:pt x="762000" y="1905000"/>
                </a:lnTo>
                <a:lnTo>
                  <a:pt x="0" y="952500"/>
                </a:lnTo>
                <a:lnTo>
                  <a:pt x="76200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636693" y="6033893"/>
            <a:ext cx="282396" cy="332231"/>
          </a:xfrm>
          <a:custGeom>
            <a:rect l="l" t="t" r="r" b="b"/>
            <a:pathLst>
              <a:path w="1905000" h="1905000">
                <a:moveTo>
                  <a:pt x="762000" y="0"/>
                </a:moveTo>
                <a:lnTo>
                  <a:pt x="1905000" y="0"/>
                </a:lnTo>
                <a:lnTo>
                  <a:pt x="1143000" y="952500"/>
                </a:lnTo>
                <a:lnTo>
                  <a:pt x="1905000" y="1905000"/>
                </a:lnTo>
                <a:lnTo>
                  <a:pt x="762000" y="1905000"/>
                </a:lnTo>
                <a:lnTo>
                  <a:pt x="0" y="952500"/>
                </a:lnTo>
                <a:lnTo>
                  <a:pt x="76200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919090" y="6033893"/>
            <a:ext cx="282396" cy="332231"/>
          </a:xfrm>
          <a:custGeom>
            <a:rect l="l" t="t" r="r" b="b"/>
            <a:pathLst>
              <a:path w="1905000" h="1905000">
                <a:moveTo>
                  <a:pt x="762000" y="0"/>
                </a:moveTo>
                <a:lnTo>
                  <a:pt x="1905000" y="0"/>
                </a:lnTo>
                <a:lnTo>
                  <a:pt x="1143000" y="952500"/>
                </a:lnTo>
                <a:lnTo>
                  <a:pt x="1905000" y="1905000"/>
                </a:lnTo>
                <a:lnTo>
                  <a:pt x="762000" y="1905000"/>
                </a:lnTo>
                <a:lnTo>
                  <a:pt x="0" y="952500"/>
                </a:lnTo>
                <a:lnTo>
                  <a:pt x="76200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0" name="Group 10"/>
          <p:cNvGrpSpPr/>
          <p:nvPr/>
        </p:nvGrpSpPr>
        <p:grpSpPr>
          <a:xfrm>
            <a:off x="454963" y="331168"/>
            <a:ext cx="515576" cy="439821"/>
            <a:chOff x="454963" y="331168"/>
            <a:chExt cx="515576" cy="439821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10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12192000" cy="6838950"/>
          </a:xfrm>
          <a:prstGeom prst="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0" y="0"/>
            <a:ext cx="12192000" cy="6838950"/>
          </a:xfrm>
          <a:custGeom>
            <a:rect l="l" t="t" r="r" b="b"/>
            <a:pathLst>
              <a:path w="12192000" h="6838950">
                <a:moveTo>
                  <a:pt x="0" y="0"/>
                </a:moveTo>
                <a:lnTo>
                  <a:pt x="12192000" y="0"/>
                </a:lnTo>
                <a:lnTo>
                  <a:pt x="12192000" y="6838950"/>
                </a:lnTo>
                <a:lnTo>
                  <a:pt x="0" y="683895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TextBox 7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这类月子会所通常提供全方位的母婴护理服务，包括专业的月嫂、营养师和医生团队，设施完备，服务高端，价格昂贵。</a:t>
            </a:r>
          </a:p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3"/>
          <a:srcRect l="16750" r="16750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9" name="TextBox 9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高端月子会所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这类月子会所提供较为全面的母婴护理服务，设施和服务相对高端，价格适中，适合大多数家庭选择。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中端月子会所</a:t>
            </a:r>
          </a:p>
        </p:txBody>
      </p:sp>
      <p:pic>
        <p:nvPicPr>
          <p:cNvPr id="12" name="Picture 12"/>
          <p:cNvPicPr>
            <a:picLocks noChangeAspect="1"/>
          </p:cNvPicPr>
          <p:nvPr/>
        </p:nvPicPr>
        <p:blipFill>
          <a:blip r:embed="rId4"/>
          <a:srcRect l="16667" r="16667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3" name="Picture 13"/>
          <p:cNvPicPr>
            <a:picLocks noChangeAspect="1"/>
          </p:cNvPicPr>
          <p:nvPr/>
        </p:nvPicPr>
        <p:blipFill>
          <a:blip r:embed="rId5"/>
          <a:srcRect l="17833" r="17833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4" name="TextBox 14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这类月子会所价格相对较低，服务项目和设施相对简单，但能够满足基本需求，适合预算有限的家庭。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经济型月子会所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竞争者类型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10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12192000" cy="6858000"/>
          </a:xfrm>
          <a:prstGeom prst="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0" y="0"/>
            <a:ext cx="12192000" cy="6858000"/>
          </a:xfrm>
          <a:custGeom>
            <a:rect l="l" t="t" r="r" b="b"/>
            <a:pathLst>
              <a:path w="12192000" h="6858000">
                <a:moveTo>
                  <a:pt x="0" y="0"/>
                </a:moveTo>
                <a:lnTo>
                  <a:pt x="12192000" y="0"/>
                </a:lnTo>
                <a:lnTo>
                  <a:pt x="12192000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31631" y="1742733"/>
            <a:ext cx="3798277" cy="3798277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3059989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7662092" y="1742733"/>
            <a:ext cx="3798277" cy="3798277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4196862" y="1742733"/>
            <a:ext cx="3798277" cy="3798277"/>
          </a:xfrm>
          <a:prstGeom prst="ellipse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1170411" y="2510291"/>
            <a:ext cx="2803668" cy="106299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一线城市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170411" y="3541108"/>
            <a:ext cx="2928915" cy="126796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由于一线城市人口密集，消费水平高，月子会所数量较多，竞争激烈。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4707422" y="2510291"/>
            <a:ext cx="2800350" cy="1076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二线城市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4707422" y="3541108"/>
            <a:ext cx="2924175" cy="12477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二线城市人口规模适中，消费水平相对较低，月子会所数量较多，竞争也较为激烈。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8226846" y="2510291"/>
            <a:ext cx="2803668" cy="106299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三线城市及以下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226846" y="3541108"/>
            <a:ext cx="2928915" cy="126796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这类城市月子会所数量较少，竞争相对较小。</a:t>
            </a:r>
          </a:p>
        </p:txBody>
      </p:sp>
      <p:sp>
        <p:nvSpPr>
          <p:cNvPr id="14" name="AutoShape 14"/>
          <p:cNvSpPr/>
          <p:nvPr/>
        </p:nvSpPr>
        <p:spPr>
          <a:xfrm>
            <a:off x="3126664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07874" y="6318935"/>
            <a:ext cx="701468" cy="122998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454963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1137715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8" name="Connector 18"/>
          <p:cNvCxnSpPr/>
          <p:nvPr/>
        </p:nvCxnSpPr>
        <p:spPr>
          <a:xfrm>
            <a:off x="1209343" y="6393165"/>
            <a:ext cx="10991852" cy="0"/>
          </a:xfrm>
          <a:prstGeom prst="line">
            <a:avLst/>
          </a:prstGeom>
          <a:ln w="14288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竞争者数量</a:t>
              </a:r>
            </a:p>
          </p:txBody>
        </p:sp>
      </p:grpSp>
      <p:sp>
        <p:nvSpPr>
          <p:cNvPr id="41" name="AutoShape 41"/>
          <p:cNvSpPr/>
          <p:nvPr/>
        </p:nvSpPr>
        <p:spPr>
          <a:xfrm>
            <a:off x="6801159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6867834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AutoShape 43"/>
          <p:cNvSpPr/>
          <p:nvPr/>
        </p:nvSpPr>
        <p:spPr>
          <a:xfrm>
            <a:off x="10237651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4" name="AutoShape 44"/>
          <p:cNvSpPr/>
          <p:nvPr/>
        </p:nvSpPr>
        <p:spPr>
          <a:xfrm>
            <a:off x="10304326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5" name="TextBox 45"/>
          <p:cNvSpPr txBox="1"/>
          <p:nvPr/>
        </p:nvSpPr>
        <p:spPr>
          <a:xfrm>
            <a:off x="10207807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6" name="TextBox 46"/>
          <p:cNvSpPr txBox="1"/>
          <p:nvPr/>
        </p:nvSpPr>
        <p:spPr>
          <a:xfrm>
            <a:off x="6761790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7" name="TextBox 47"/>
          <p:cNvSpPr txBox="1"/>
          <p:nvPr/>
        </p:nvSpPr>
        <p:spPr>
          <a:xfrm>
            <a:off x="3030145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10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12192000" cy="6858000"/>
          </a:xfrm>
          <a:prstGeom prst="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0" y="0"/>
            <a:ext cx="12192000" cy="6858000"/>
          </a:xfrm>
          <a:custGeom>
            <a:rect l="l" t="t" r="r" b="b"/>
            <a:pathLst>
              <a:path w="12192000" h="6858000">
                <a:moveTo>
                  <a:pt x="0" y="0"/>
                </a:moveTo>
                <a:lnTo>
                  <a:pt x="12192000" y="0"/>
                </a:lnTo>
                <a:lnTo>
                  <a:pt x="12192000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3"/>
          <a:srcRect t="1050" b="1050"/>
          <a:stretch>
            <a:fillRect/>
          </a:stretch>
        </p:blipFill>
        <p:spPr>
          <a:xfrm>
            <a:off x="4289936" y="1498289"/>
            <a:ext cx="3861422" cy="3861422"/>
          </a:xfrm>
          <a:prstGeom prst="diamond">
            <a:avLst/>
          </a:prstGeom>
        </p:spPr>
      </p:pic>
      <p:grpSp>
        <p:nvGrpSpPr>
          <p:cNvPr id="5" name="Group 5"/>
          <p:cNvGrpSpPr/>
          <p:nvPr/>
        </p:nvGrpSpPr>
        <p:grpSpPr>
          <a:xfrm>
            <a:off x="44972" y="1608799"/>
            <a:ext cx="5067193" cy="1224567"/>
            <a:chOff x="44972" y="1608799"/>
            <a:chExt cx="5067193" cy="1224567"/>
          </a:xfrm>
        </p:grpSpPr>
        <p:sp>
          <p:nvSpPr>
            <p:cNvPr id="6" name="AutoShape 6"/>
            <p:cNvSpPr/>
            <p:nvPr/>
          </p:nvSpPr>
          <p:spPr>
            <a:xfrm>
              <a:off x="4429413" y="1744054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TextBox 7"/>
            <p:cNvSpPr txBox="1"/>
            <p:nvPr/>
          </p:nvSpPr>
          <p:spPr>
            <a:xfrm>
              <a:off x="216800" y="213118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知名品牌的月子会所在市场上具有较高的知名度和口碑，竞争力较强。</a:t>
              </a:r>
            </a:p>
          </p:txBody>
        </p:sp>
        <p:sp>
          <p:nvSpPr>
            <p:cNvPr id="8" name="TextBox 8"/>
            <p:cNvSpPr txBox="1"/>
            <p:nvPr/>
          </p:nvSpPr>
          <p:spPr>
            <a:xfrm>
              <a:off x="44972" y="160879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品牌影响力</a:t>
              </a:r>
            </a:p>
          </p:txBody>
        </p:sp>
        <p:sp>
          <p:nvSpPr>
            <p:cNvPr id="9" name="Freeform 9"/>
            <p:cNvSpPr/>
            <p:nvPr/>
          </p:nvSpPr>
          <p:spPr>
            <a:xfrm>
              <a:off x="4566065" y="1914535"/>
              <a:ext cx="418083" cy="363887"/>
            </a:xfrm>
            <a:custGeom>
              <a:rect l="l" t="t" r="r" b="b"/>
              <a:pathLst>
                <a:path w="304800" h="304800">
                  <a:moveTo>
                    <a:pt x="257299" y="240773"/>
                  </a:moveTo>
                  <a:lnTo>
                    <a:pt x="257299" y="258156"/>
                  </a:lnTo>
                  <a:lnTo>
                    <a:pt x="47501" y="258156"/>
                  </a:lnTo>
                  <a:lnTo>
                    <a:pt x="47501" y="240773"/>
                  </a:lnTo>
                  <a:cubicBezTo>
                    <a:pt x="47501" y="240773"/>
                    <a:pt x="43015" y="231162"/>
                    <a:pt x="67361" y="208112"/>
                  </a:cubicBezTo>
                  <a:cubicBezTo>
                    <a:pt x="91688" y="185071"/>
                    <a:pt x="88487" y="125511"/>
                    <a:pt x="88487" y="85173"/>
                  </a:cubicBezTo>
                  <a:cubicBezTo>
                    <a:pt x="88487" y="44834"/>
                    <a:pt x="145142" y="43977"/>
                    <a:pt x="145142" y="43977"/>
                  </a:cubicBezTo>
                  <a:lnTo>
                    <a:pt x="147085" y="43977"/>
                  </a:lnTo>
                  <a:cubicBezTo>
                    <a:pt x="147085" y="43996"/>
                    <a:pt x="147085" y="43701"/>
                    <a:pt x="147085" y="37424"/>
                  </a:cubicBezTo>
                  <a:cubicBezTo>
                    <a:pt x="147085" y="33395"/>
                    <a:pt x="133560" y="18802"/>
                    <a:pt x="133560" y="18802"/>
                  </a:cubicBezTo>
                  <a:lnTo>
                    <a:pt x="133360" y="9973"/>
                  </a:lnTo>
                  <a:lnTo>
                    <a:pt x="171555" y="9973"/>
                  </a:lnTo>
                  <a:lnTo>
                    <a:pt x="171298" y="19136"/>
                  </a:lnTo>
                  <a:cubicBezTo>
                    <a:pt x="171298" y="19136"/>
                    <a:pt x="156639" y="33719"/>
                    <a:pt x="156639" y="38014"/>
                  </a:cubicBezTo>
                  <a:cubicBezTo>
                    <a:pt x="156639" y="42167"/>
                    <a:pt x="156639" y="43558"/>
                    <a:pt x="156639" y="43967"/>
                  </a:cubicBezTo>
                  <a:lnTo>
                    <a:pt x="159658" y="43967"/>
                  </a:lnTo>
                  <a:cubicBezTo>
                    <a:pt x="159658" y="43967"/>
                    <a:pt x="216313" y="44825"/>
                    <a:pt x="216313" y="85163"/>
                  </a:cubicBezTo>
                  <a:cubicBezTo>
                    <a:pt x="216313" y="125501"/>
                    <a:pt x="213112" y="185071"/>
                    <a:pt x="237449" y="208121"/>
                  </a:cubicBezTo>
                  <a:cubicBezTo>
                    <a:pt x="261785" y="231172"/>
                    <a:pt x="257299" y="240773"/>
                    <a:pt x="257299" y="240773"/>
                  </a:cubicBezTo>
                  <a:close/>
                  <a:moveTo>
                    <a:pt x="176327" y="267367"/>
                  </a:moveTo>
                  <a:cubicBezTo>
                    <a:pt x="176327" y="280559"/>
                    <a:pt x="165640" y="294827"/>
                    <a:pt x="152457" y="294827"/>
                  </a:cubicBezTo>
                  <a:cubicBezTo>
                    <a:pt x="139275" y="294827"/>
                    <a:pt x="128588" y="280559"/>
                    <a:pt x="128588" y="267367"/>
                  </a:cubicBezTo>
                  <a:cubicBezTo>
                    <a:pt x="128588" y="267662"/>
                    <a:pt x="176327" y="267062"/>
                    <a:pt x="176327" y="267367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7180959" y="1608799"/>
            <a:ext cx="4946836" cy="1224567"/>
            <a:chOff x="7180959" y="1608799"/>
            <a:chExt cx="4946836" cy="1224567"/>
          </a:xfrm>
        </p:grpSpPr>
        <p:sp>
          <p:nvSpPr>
            <p:cNvPr id="11" name="AutoShape 11"/>
            <p:cNvSpPr/>
            <p:nvPr/>
          </p:nvSpPr>
          <p:spPr>
            <a:xfrm>
              <a:off x="7180959" y="168804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TextBox 12"/>
            <p:cNvSpPr txBox="1"/>
            <p:nvPr/>
          </p:nvSpPr>
          <p:spPr>
            <a:xfrm>
              <a:off x="8027972" y="213118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提供专业、细致、周到的服务的月子会所更受消费者欢迎，竞争力更强。</a:t>
              </a:r>
            </a:p>
          </p:txBody>
        </p:sp>
        <p:sp>
          <p:nvSpPr>
            <p:cNvPr id="13" name="TextBox 13"/>
            <p:cNvSpPr txBox="1"/>
            <p:nvPr/>
          </p:nvSpPr>
          <p:spPr>
            <a:xfrm>
              <a:off x="7606701" y="160879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服务质量</a:t>
              </a:r>
            </a:p>
          </p:txBody>
        </p:sp>
        <p:sp>
          <p:nvSpPr>
            <p:cNvPr id="14" name="Freeform 14"/>
            <p:cNvSpPr/>
            <p:nvPr/>
          </p:nvSpPr>
          <p:spPr>
            <a:xfrm>
              <a:off x="7356302" y="1863389"/>
              <a:ext cx="332068" cy="332068"/>
            </a:xfrm>
            <a:custGeom>
              <a:rect l="l" t="t" r="r" b="b"/>
              <a:pathLst>
                <a:path w="304800" h="304800">
                  <a:moveTo>
                    <a:pt x="304800" y="171155"/>
                  </a:moveTo>
                  <a:lnTo>
                    <a:pt x="304800" y="133055"/>
                  </a:lnTo>
                  <a:lnTo>
                    <a:pt x="259261" y="114081"/>
                  </a:lnTo>
                  <a:cubicBezTo>
                    <a:pt x="257994" y="110509"/>
                    <a:pt x="256661" y="107051"/>
                    <a:pt x="255022" y="103661"/>
                  </a:cubicBezTo>
                  <a:lnTo>
                    <a:pt x="273406" y="57893"/>
                  </a:lnTo>
                  <a:lnTo>
                    <a:pt x="246459" y="30956"/>
                  </a:lnTo>
                  <a:lnTo>
                    <a:pt x="201101" y="49635"/>
                  </a:lnTo>
                  <a:cubicBezTo>
                    <a:pt x="197644" y="47958"/>
                    <a:pt x="194110" y="46549"/>
                    <a:pt x="190462" y="45244"/>
                  </a:cubicBezTo>
                  <a:lnTo>
                    <a:pt x="171155" y="0"/>
                  </a:lnTo>
                  <a:lnTo>
                    <a:pt x="133055" y="0"/>
                  </a:lnTo>
                  <a:lnTo>
                    <a:pt x="114224" y="45091"/>
                  </a:lnTo>
                  <a:cubicBezTo>
                    <a:pt x="110433" y="46434"/>
                    <a:pt x="106785" y="47844"/>
                    <a:pt x="103175" y="49559"/>
                  </a:cubicBezTo>
                  <a:lnTo>
                    <a:pt x="57893" y="31366"/>
                  </a:lnTo>
                  <a:lnTo>
                    <a:pt x="30956" y="58303"/>
                  </a:lnTo>
                  <a:lnTo>
                    <a:pt x="49416" y="103175"/>
                  </a:lnTo>
                  <a:cubicBezTo>
                    <a:pt x="47625" y="106861"/>
                    <a:pt x="46177" y="110614"/>
                    <a:pt x="44796" y="114491"/>
                  </a:cubicBezTo>
                  <a:lnTo>
                    <a:pt x="0" y="133645"/>
                  </a:lnTo>
                  <a:lnTo>
                    <a:pt x="0" y="171745"/>
                  </a:lnTo>
                  <a:lnTo>
                    <a:pt x="44834" y="190424"/>
                  </a:lnTo>
                  <a:cubicBezTo>
                    <a:pt x="46215" y="194291"/>
                    <a:pt x="47701" y="198053"/>
                    <a:pt x="49482" y="201740"/>
                  </a:cubicBezTo>
                  <a:lnTo>
                    <a:pt x="31366" y="246907"/>
                  </a:lnTo>
                  <a:lnTo>
                    <a:pt x="58303" y="273844"/>
                  </a:lnTo>
                  <a:lnTo>
                    <a:pt x="103289" y="255318"/>
                  </a:lnTo>
                  <a:cubicBezTo>
                    <a:pt x="106899" y="257032"/>
                    <a:pt x="110585" y="258404"/>
                    <a:pt x="114376" y="259709"/>
                  </a:cubicBezTo>
                  <a:lnTo>
                    <a:pt x="133645" y="304800"/>
                  </a:lnTo>
                  <a:lnTo>
                    <a:pt x="171745" y="304800"/>
                  </a:lnTo>
                  <a:lnTo>
                    <a:pt x="190605" y="259480"/>
                  </a:lnTo>
                  <a:cubicBezTo>
                    <a:pt x="194215" y="258137"/>
                    <a:pt x="197787" y="256727"/>
                    <a:pt x="201206" y="255089"/>
                  </a:cubicBezTo>
                  <a:lnTo>
                    <a:pt x="246898" y="273396"/>
                  </a:lnTo>
                  <a:lnTo>
                    <a:pt x="273834" y="246459"/>
                  </a:lnTo>
                  <a:lnTo>
                    <a:pt x="255079" y="200997"/>
                  </a:lnTo>
                  <a:cubicBezTo>
                    <a:pt x="256680" y="197577"/>
                    <a:pt x="257985" y="194110"/>
                    <a:pt x="259251" y="190576"/>
                  </a:cubicBezTo>
                  <a:lnTo>
                    <a:pt x="304800" y="171155"/>
                  </a:lnTo>
                  <a:close/>
                  <a:moveTo>
                    <a:pt x="152105" y="209550"/>
                  </a:moveTo>
                  <a:cubicBezTo>
                    <a:pt x="120558" y="209550"/>
                    <a:pt x="94955" y="183947"/>
                    <a:pt x="94955" y="152400"/>
                  </a:cubicBezTo>
                  <a:cubicBezTo>
                    <a:pt x="94955" y="120853"/>
                    <a:pt x="120558" y="95250"/>
                    <a:pt x="152105" y="95250"/>
                  </a:cubicBezTo>
                  <a:cubicBezTo>
                    <a:pt x="183652" y="95250"/>
                    <a:pt x="209255" y="120853"/>
                    <a:pt x="209255" y="152400"/>
                  </a:cubicBezTo>
                  <a:cubicBezTo>
                    <a:pt x="209255" y="183947"/>
                    <a:pt x="183652" y="209550"/>
                    <a:pt x="152105" y="20955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5" name="Group 15"/>
          <p:cNvGrpSpPr/>
          <p:nvPr/>
        </p:nvGrpSpPr>
        <p:grpSpPr>
          <a:xfrm>
            <a:off x="24384" y="4380910"/>
            <a:ext cx="5067193" cy="1224566"/>
            <a:chOff x="24384" y="4380910"/>
            <a:chExt cx="5067193" cy="1224566"/>
          </a:xfrm>
        </p:grpSpPr>
        <p:sp>
          <p:nvSpPr>
            <p:cNvPr id="16" name="AutoShape 16"/>
            <p:cNvSpPr/>
            <p:nvPr/>
          </p:nvSpPr>
          <p:spPr>
            <a:xfrm>
              <a:off x="4408825" y="443691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TextBox 17"/>
            <p:cNvSpPr txBox="1"/>
            <p:nvPr/>
          </p:nvSpPr>
          <p:spPr>
            <a:xfrm>
              <a:off x="196211" y="490329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位于交通便利、商圈繁华地段的月子会所更具优势。</a:t>
              </a:r>
            </a:p>
          </p:txBody>
        </p:sp>
        <p:sp>
          <p:nvSpPr>
            <p:cNvPr id="18" name="TextBox 18"/>
            <p:cNvSpPr txBox="1"/>
            <p:nvPr/>
          </p:nvSpPr>
          <p:spPr>
            <a:xfrm>
              <a:off x="24384" y="438091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地理位置</a:t>
              </a:r>
            </a:p>
          </p:txBody>
        </p:sp>
        <p:sp>
          <p:nvSpPr>
            <p:cNvPr id="19" name="Freeform 19"/>
            <p:cNvSpPr/>
            <p:nvPr/>
          </p:nvSpPr>
          <p:spPr>
            <a:xfrm>
              <a:off x="4584167" y="4590972"/>
              <a:ext cx="332068" cy="374641"/>
            </a:xfrm>
            <a:custGeom>
              <a:rect l="l" t="t" r="r" b="b"/>
              <a:pathLst>
                <a:path w="304800" h="304800">
                  <a:moveTo>
                    <a:pt x="0" y="209550"/>
                  </a:moveTo>
                  <a:lnTo>
                    <a:pt x="152410" y="247650"/>
                  </a:lnTo>
                  <a:lnTo>
                    <a:pt x="304800" y="209550"/>
                  </a:lnTo>
                  <a:lnTo>
                    <a:pt x="304800" y="247650"/>
                  </a:lnTo>
                  <a:lnTo>
                    <a:pt x="152410" y="285750"/>
                  </a:lnTo>
                  <a:lnTo>
                    <a:pt x="0" y="247650"/>
                  </a:lnTo>
                  <a:close/>
                  <a:moveTo>
                    <a:pt x="0" y="133350"/>
                  </a:moveTo>
                  <a:lnTo>
                    <a:pt x="152410" y="171450"/>
                  </a:lnTo>
                  <a:lnTo>
                    <a:pt x="304800" y="133350"/>
                  </a:lnTo>
                  <a:lnTo>
                    <a:pt x="304800" y="171450"/>
                  </a:lnTo>
                  <a:lnTo>
                    <a:pt x="152410" y="209550"/>
                  </a:lnTo>
                  <a:lnTo>
                    <a:pt x="0" y="171450"/>
                  </a:lnTo>
                  <a:close/>
                  <a:moveTo>
                    <a:pt x="0" y="57150"/>
                  </a:moveTo>
                  <a:lnTo>
                    <a:pt x="152410" y="19050"/>
                  </a:lnTo>
                  <a:lnTo>
                    <a:pt x="304800" y="57150"/>
                  </a:lnTo>
                  <a:lnTo>
                    <a:pt x="304800" y="95250"/>
                  </a:lnTo>
                  <a:lnTo>
                    <a:pt x="152410" y="133350"/>
                  </a:lnTo>
                  <a:lnTo>
                    <a:pt x="0" y="95250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0" name="Group 20"/>
          <p:cNvGrpSpPr/>
          <p:nvPr/>
        </p:nvGrpSpPr>
        <p:grpSpPr>
          <a:xfrm>
            <a:off x="7180959" y="4380910"/>
            <a:ext cx="4946836" cy="1224566"/>
            <a:chOff x="7180959" y="4380910"/>
            <a:chExt cx="4946836" cy="1224566"/>
          </a:xfrm>
        </p:grpSpPr>
        <p:sp>
          <p:nvSpPr>
            <p:cNvPr id="21" name="AutoShape 21"/>
            <p:cNvSpPr/>
            <p:nvPr/>
          </p:nvSpPr>
          <p:spPr>
            <a:xfrm>
              <a:off x="7180959" y="443691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TextBox 22"/>
            <p:cNvSpPr txBox="1"/>
            <p:nvPr/>
          </p:nvSpPr>
          <p:spPr>
            <a:xfrm>
              <a:off x="8027972" y="490329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合理的定价和优惠政策能够吸引更多消费者。</a:t>
              </a:r>
            </a:p>
          </p:txBody>
        </p:sp>
        <p:sp>
          <p:nvSpPr>
            <p:cNvPr id="23" name="TextBox 23"/>
            <p:cNvSpPr txBox="1"/>
            <p:nvPr/>
          </p:nvSpPr>
          <p:spPr>
            <a:xfrm>
              <a:off x="7606701" y="438091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价格策略</a:t>
              </a:r>
            </a:p>
          </p:txBody>
        </p:sp>
        <p:sp>
          <p:nvSpPr>
            <p:cNvPr id="24" name="Freeform 24"/>
            <p:cNvSpPr/>
            <p:nvPr/>
          </p:nvSpPr>
          <p:spPr>
            <a:xfrm>
              <a:off x="7339272" y="4595230"/>
              <a:ext cx="366126" cy="366126"/>
            </a:xfrm>
            <a:custGeom>
              <a:rect l="l" t="t" r="r" b="b"/>
              <a:pathLst>
                <a:path w="304800" h="304800">
                  <a:moveTo>
                    <a:pt x="152800" y="79486"/>
                  </a:moveTo>
                  <a:cubicBezTo>
                    <a:pt x="152800" y="79486"/>
                    <a:pt x="133750" y="38891"/>
                    <a:pt x="90888" y="38891"/>
                  </a:cubicBezTo>
                  <a:cubicBezTo>
                    <a:pt x="44053" y="38891"/>
                    <a:pt x="19450" y="78581"/>
                    <a:pt x="19450" y="118262"/>
                  </a:cubicBezTo>
                  <a:cubicBezTo>
                    <a:pt x="19450" y="184147"/>
                    <a:pt x="152800" y="265900"/>
                    <a:pt x="152800" y="265900"/>
                  </a:cubicBezTo>
                  <a:cubicBezTo>
                    <a:pt x="152800" y="265900"/>
                    <a:pt x="285350" y="184937"/>
                    <a:pt x="285350" y="118262"/>
                  </a:cubicBezTo>
                  <a:cubicBezTo>
                    <a:pt x="285350" y="77781"/>
                    <a:pt x="259956" y="38891"/>
                    <a:pt x="214713" y="38891"/>
                  </a:cubicBezTo>
                  <a:cubicBezTo>
                    <a:pt x="169469" y="38891"/>
                    <a:pt x="152800" y="79486"/>
                    <a:pt x="152800" y="79486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5" name="Group 2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6" name="AutoShape 2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TextBox 4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竞争格局分析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10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12192000" cy="6858000"/>
          </a:xfrm>
          <a:prstGeom prst="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0" y="0"/>
            <a:ext cx="12192000" cy="6858000"/>
          </a:xfrm>
          <a:custGeom>
            <a:rect l="l" t="t" r="r" b="b"/>
            <a:pathLst>
              <a:path w="12192000" h="6858000">
                <a:moveTo>
                  <a:pt x="0" y="0"/>
                </a:moveTo>
                <a:lnTo>
                  <a:pt x="12192000" y="0"/>
                </a:lnTo>
                <a:lnTo>
                  <a:pt x="12192000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520223" y="1033565"/>
            <a:ext cx="1813010" cy="1813010"/>
          </a:xfrm>
          <a:prstGeom prst="ellipse">
            <a:avLst/>
          </a:prstGeom>
          <a:gradFill>
            <a:gsLst>
              <a:gs pos="0">
                <a:schemeClr val="accent2">
                  <a:alpha val="15000"/>
                </a:schemeClr>
              </a:gs>
              <a:gs pos="100000">
                <a:schemeClr val="accent2">
                  <a:alpha val="15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757596" y="2624328"/>
            <a:ext cx="8124825" cy="1962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月子会所行业的消费者分析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2757596" y="1141600"/>
            <a:ext cx="8686800" cy="1704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7" name="Freeform 7"/>
          <p:cNvSpPr/>
          <p:nvPr/>
        </p:nvSpPr>
        <p:spPr>
          <a:xfrm>
            <a:off x="365760" y="6033893"/>
            <a:ext cx="282396" cy="332231"/>
          </a:xfrm>
          <a:custGeom>
            <a:rect l="l" t="t" r="r" b="b"/>
            <a:pathLst>
              <a:path w="1905000" h="1905000">
                <a:moveTo>
                  <a:pt x="762000" y="0"/>
                </a:moveTo>
                <a:lnTo>
                  <a:pt x="1905000" y="0"/>
                </a:lnTo>
                <a:lnTo>
                  <a:pt x="1143000" y="952500"/>
                </a:lnTo>
                <a:lnTo>
                  <a:pt x="1905000" y="1905000"/>
                </a:lnTo>
                <a:lnTo>
                  <a:pt x="762000" y="1905000"/>
                </a:lnTo>
                <a:lnTo>
                  <a:pt x="0" y="952500"/>
                </a:lnTo>
                <a:lnTo>
                  <a:pt x="76200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636693" y="6033893"/>
            <a:ext cx="282396" cy="332231"/>
          </a:xfrm>
          <a:custGeom>
            <a:rect l="l" t="t" r="r" b="b"/>
            <a:pathLst>
              <a:path w="1905000" h="1905000">
                <a:moveTo>
                  <a:pt x="762000" y="0"/>
                </a:moveTo>
                <a:lnTo>
                  <a:pt x="1905000" y="0"/>
                </a:lnTo>
                <a:lnTo>
                  <a:pt x="1143000" y="952500"/>
                </a:lnTo>
                <a:lnTo>
                  <a:pt x="1905000" y="1905000"/>
                </a:lnTo>
                <a:lnTo>
                  <a:pt x="762000" y="1905000"/>
                </a:lnTo>
                <a:lnTo>
                  <a:pt x="0" y="952500"/>
                </a:lnTo>
                <a:lnTo>
                  <a:pt x="76200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919090" y="6033893"/>
            <a:ext cx="282396" cy="332231"/>
          </a:xfrm>
          <a:custGeom>
            <a:rect l="l" t="t" r="r" b="b"/>
            <a:pathLst>
              <a:path w="1905000" h="1905000">
                <a:moveTo>
                  <a:pt x="762000" y="0"/>
                </a:moveTo>
                <a:lnTo>
                  <a:pt x="1905000" y="0"/>
                </a:lnTo>
                <a:lnTo>
                  <a:pt x="1143000" y="952500"/>
                </a:lnTo>
                <a:lnTo>
                  <a:pt x="1905000" y="1905000"/>
                </a:lnTo>
                <a:lnTo>
                  <a:pt x="762000" y="1905000"/>
                </a:lnTo>
                <a:lnTo>
                  <a:pt x="0" y="952500"/>
                </a:lnTo>
                <a:lnTo>
                  <a:pt x="76200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0" name="Group 10"/>
          <p:cNvGrpSpPr/>
          <p:nvPr/>
        </p:nvGrpSpPr>
        <p:grpSpPr>
          <a:xfrm>
            <a:off x="454963" y="331168"/>
            <a:ext cx="515576" cy="439821"/>
            <a:chOff x="454963" y="331168"/>
            <a:chExt cx="515576" cy="439821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https://d.book118.com/438030040102006046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01D4F"/>
      </a:lt1>
      <a:dk2>
        <a:srgbClr val="DEF6FF"/>
      </a:dk2>
      <a:lt2>
        <a:srgbClr val="000000"/>
      </a:lt2>
      <a:accent1>
        <a:srgbClr val="00B6FF"/>
      </a:accent1>
      <a:accent2>
        <a:srgbClr val="405DFF"/>
      </a:accent2>
      <a:accent3>
        <a:srgbClr val="2947E8"/>
      </a:accent3>
      <a:accent4>
        <a:srgbClr val="27DFF4"/>
      </a:accent4>
      <a:accent5>
        <a:srgbClr val="2FE8B7"/>
      </a:accent5>
      <a:accent6>
        <a:srgbClr val="FCC52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62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6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2024-09-27T13:24:19.942</cp:lastPrinted>
  <dcterms:created xsi:type="dcterms:W3CDTF">2024-09-27T05:24:19Z</dcterms:created>
  <dcterms:modified xsi:type="dcterms:W3CDTF">2024-09-27T05:24:22Z</dcterms:modified>
</cp:coreProperties>
</file>