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VKFSDR+ARMLTM+MicrosoftYaHei"/>
      <p:regular r:id="rId15"/>
    </p:embeddedFont>
    <p:embeddedFont>
      <p:font typeface="KVKIQR+MS-UIGothic"/>
      <p:regular r:id="rId16"/>
    </p:embeddedFont>
    <p:embeddedFont>
      <p:font typeface="NWHQND+VJFIMN+MicrosoftYaHei-Bold"/>
      <p:regular r:id="rId17"/>
    </p:embeddedFont>
    <p:embeddedFont>
      <p:font typeface="MIPKAW+ARMLTM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FFFAC-540B-4131-8BD3-3275D65E9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9B2C6-49EC-4BC2-8C46-1BA66B5A8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690E6-ED47-43BC-8B4D-08358DDF2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5BA43-1E5E-4CEC-B74D-861244465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0D720E-F03C-4AF1-B16A-26A479250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F4AF0F-0E53-41A3-B967-A17E6F4E3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B23711-C84F-44AA-9C12-6523486EC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4A620-EC67-494D-9C4F-EB6B1F677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F2EEF8-9EDE-4331-ADE6-6C52152DA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654A6-A87F-41AC-8C28-E9F23FED4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96E39-B384-4AF3-8A98-CE4FD6F80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330200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902950" y="380305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B3"/>
                </a:solidFill>
                <a:latin typeface="VKFSDR+ARMLTM+MicrosoftYaHei"/>
                <a:cs typeface="VKFSDR+ARMLTM+MicrosoftYaHei"/>
              </a:rPr>
              <a:t>REPORTING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33340" y="1612259"/>
            <a:ext cx="2348238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B3"/>
                </a:solidFill>
                <a:latin typeface="VKFSDR+ARMLTM+MicrosoftYaHei"/>
                <a:cs typeface="VKFSDR+ARMLTM+MicrosoftYaHei"/>
              </a:rPr>
              <a:t>2023</a:t>
            </a:r>
            <a:r>
              <a:rPr sz="1400">
                <a:solidFill>
                  <a:srgbClr val="FFFFB3"/>
                </a:solidFill>
                <a:latin typeface="VKFSDR+ARMLTM+MicrosoftYaHei"/>
                <a:cs typeface="VKFSDR+ARMLTM+MicrosoftYaHei"/>
              </a:rPr>
              <a:t> </a:t>
            </a:r>
            <a:r>
              <a:rPr sz="1400" spc="20">
                <a:solidFill>
                  <a:srgbClr val="FFFFB3"/>
                </a:solidFill>
                <a:latin typeface="VKFSDR+ARMLTM+MicrosoftYaHei"/>
                <a:cs typeface="VKFSDR+ARMLTM+MicrosoftYaHei"/>
              </a:rPr>
              <a:t>WORK</a:t>
            </a:r>
            <a:r>
              <a:rPr sz="1400">
                <a:solidFill>
                  <a:srgbClr val="FFFFB3"/>
                </a:solidFill>
                <a:latin typeface="VKFSDR+ARMLTM+MicrosoftYaHei"/>
                <a:cs typeface="VKFSDR+ARMLTM+MicrosoftYaHei"/>
              </a:rPr>
              <a:t> </a:t>
            </a:r>
            <a:r>
              <a:rPr sz="1400" spc="20">
                <a:solidFill>
                  <a:srgbClr val="FFFFB3"/>
                </a:solidFill>
                <a:latin typeface="VKFSDR+ARMLTM+MicrosoftYaHei"/>
                <a:cs typeface="VKFSDR+ARMLTM+MicrosoftYaHei"/>
              </a:rPr>
              <a:t>SUMMARY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267075" y="2388120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FB3"/>
                </a:solidFill>
                <a:latin typeface="KVKIQR+MS-UIGothic"/>
                <a:cs typeface="KVKIQR+MS-UIGothic"/>
              </a:rPr>
              <a:t>粗糙度参数</a:t>
            </a:r>
            <a:r>
              <a:rPr sz="4950">
                <a:solidFill>
                  <a:srgbClr val="FFFFB3"/>
                </a:solidFill>
                <a:latin typeface="SimSun"/>
                <a:cs typeface="SimSun"/>
              </a:rPr>
              <a:t>详</a:t>
            </a:r>
            <a:r>
              <a:rPr sz="4950">
                <a:solidFill>
                  <a:srgbClr val="FFFFB3"/>
                </a:solidFill>
                <a:latin typeface="KVKIQR+MS-UIGothic"/>
                <a:cs typeface="KVKIQR+MS-UIGothic"/>
              </a:rPr>
              <a:t>解</a:t>
            </a:r>
            <a:r>
              <a:rPr sz="4950">
                <a:solidFill>
                  <a:srgbClr val="FFFFB3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FFFFB3"/>
                </a:solidFill>
                <a:latin typeface="KVKIQR+MS-UIGothic"/>
                <a:cs typeface="KVKIQR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546985" y="3871956"/>
            <a:ext cx="1334095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EB554D"/>
                </a:solidFill>
                <a:latin typeface="NWHQND+VJFIMN+MicrosoftYaHei-Bold"/>
                <a:cs typeface="NWHQND+VJFIMN+MicrosoftYaHei-Bold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130165" y="1473449"/>
            <a:ext cx="238413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EB554D"/>
                </a:solidFill>
                <a:latin typeface="NWHQND+VJFIMN+MicrosoftYaHei-Bold"/>
                <a:cs typeface="NWHQND+VJFIMN+MicrosoftYaHei-Bold"/>
              </a:rPr>
              <a:t>PART</a:t>
            </a:r>
            <a:r>
              <a:rPr sz="3300" spc="-90">
                <a:solidFill>
                  <a:srgbClr val="EB554D"/>
                </a:solidFill>
                <a:latin typeface="NWHQND+VJFIMN+MicrosoftYaHei-Bold"/>
                <a:cs typeface="NWHQND+VJFIMN+MicrosoftYaHei-Bold"/>
              </a:rPr>
              <a:t> </a:t>
            </a:r>
            <a:r>
              <a:rPr sz="3300">
                <a:solidFill>
                  <a:srgbClr val="EB554D"/>
                </a:solidFill>
                <a:latin typeface="NWHQND+VJFIMN+MicrosoftYaHei-Bold"/>
                <a:cs typeface="NWHQND+VJFIMN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95750" y="3195296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EB554D"/>
                </a:solidFill>
                <a:latin typeface="KVKIQR+MS-UIGothic"/>
                <a:cs typeface="KVKIQR+MS-UIGothic"/>
              </a:rPr>
              <a:t>粗糙度基</a:t>
            </a:r>
            <a:r>
              <a:rPr sz="4500">
                <a:solidFill>
                  <a:srgbClr val="EB554D"/>
                </a:solidFill>
                <a:latin typeface="SimSun"/>
                <a:cs typeface="SimSun"/>
              </a:rPr>
              <a:t>础</a:t>
            </a:r>
            <a:r>
              <a:rPr sz="4500">
                <a:solidFill>
                  <a:srgbClr val="EB554D"/>
                </a:solidFill>
                <a:latin typeface="KVKIQR+MS-UIGothic"/>
                <a:cs typeface="KVKIQR+MS-UIGothic"/>
              </a:rPr>
              <a:t>知</a:t>
            </a:r>
            <a:r>
              <a:rPr sz="4500">
                <a:solidFill>
                  <a:srgbClr val="EB554D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KVKIQR+MS-UIGothic"/>
                <a:cs typeface="KVKIQR+MS-UIGothic"/>
              </a:rPr>
              <a:t>定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EB554D"/>
                </a:solidFill>
                <a:latin typeface="KVKIQR+MS-UIGothic"/>
                <a:cs typeface="KVKIQR+MS-UIGothic"/>
              </a:rPr>
              <a:t>与意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KVKIQR+MS-UIGothic"/>
                <a:cs typeface="KVKIQR+MS-UIGothic"/>
              </a:rPr>
              <a:t>定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粗糙度是指表面微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不平度的程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度，通常用于描述材料表面或加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工表面的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KVKIQR+MS-UIGothic"/>
                <a:cs typeface="KVKIQR+MS-UIGothic"/>
              </a:rPr>
              <a:t>意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粗糙度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对产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品性能和使用寿命具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有重要影响，如耐磨性、接触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度、疲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劳强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度等。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KVKIQR+MS-UIGothic"/>
                <a:cs typeface="KVKIQR+MS-UIGothic"/>
              </a:rPr>
              <a:t>粗糙度的分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 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WHQND+VJFIMN+MicrosoftYaHei-Bold"/>
                <a:cs typeface="NWHQND+VJFIM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WHQND+VJFIMN+MicrosoftYaHei-Bold"/>
                <a:cs typeface="NWHQND+VJFIM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WHQND+VJFIMN+MicrosoftYaHei-Bold"/>
                <a:cs typeface="NWHQND+VJFIM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KVKIQR+MS-UIGothic"/>
                <a:cs typeface="KVKIQR+MS-UIGothic"/>
              </a:rPr>
              <a:t>微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观</a:t>
            </a:r>
            <a:r>
              <a:rPr sz="2000" spc="25">
                <a:solidFill>
                  <a:srgbClr val="EB554D"/>
                </a:solidFill>
                <a:latin typeface="KVKIQR+MS-UIGothic"/>
                <a:cs typeface="KVKIQR+MS-UIGothic"/>
              </a:rPr>
              <a:t>粗糙度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KVKIQR+MS-UIGothic"/>
                <a:cs typeface="KVKIQR+MS-UIGothic"/>
              </a:rPr>
              <a:t>宏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观</a:t>
            </a:r>
            <a:r>
              <a:rPr sz="2000" spc="25">
                <a:solidFill>
                  <a:srgbClr val="EB554D"/>
                </a:solidFill>
                <a:latin typeface="KVKIQR+MS-UIGothic"/>
                <a:cs typeface="KVKIQR+MS-UIGothic"/>
              </a:rPr>
              <a:t>粗糙度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KVKIQR+MS-UIGothic"/>
                <a:cs typeface="KVKIQR+MS-UIGothic"/>
              </a:rPr>
              <a:t>感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观</a:t>
            </a:r>
            <a:r>
              <a:rPr sz="2000" spc="25">
                <a:solidFill>
                  <a:srgbClr val="EB554D"/>
                </a:solidFill>
                <a:latin typeface="KVKIQR+MS-UIGothic"/>
                <a:cs typeface="KVKIQR+MS-UIGothic"/>
              </a:rPr>
              <a:t>粗糙度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VKIQR+MS-UIGothic"/>
                <a:cs typeface="KVKIQR+MS-UIGothic"/>
              </a:rPr>
              <a:t>表面微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KVKIQR+MS-UIGothic"/>
                <a:cs typeface="KVKIQR+MS-UIGothic"/>
              </a:rPr>
              <a:t>不平度的尺度范</a:t>
            </a:r>
          </a:p>
          <a:p>
            <a:pPr marL="0" marR="0">
              <a:lnSpc>
                <a:spcPts val="1562"/>
              </a:lnSpc>
              <a:spcBef>
                <a:spcPts val="11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KVKIQR+MS-UIGothic"/>
                <a:cs typeface="KVKIQR+MS-UIGothic"/>
              </a:rPr>
              <a:t>在</a:t>
            </a:r>
            <a:r>
              <a:rPr sz="1500">
                <a:solidFill>
                  <a:srgbClr val="000000"/>
                </a:solidFill>
                <a:latin typeface="MIPKAW+ARMLTM+MicrosoftYaHei"/>
                <a:cs typeface="MIPKAW+ARMLTM+MicrosoftYaHei"/>
              </a:rPr>
              <a:t>1μm</a:t>
            </a:r>
            <a:r>
              <a:rPr sz="1500">
                <a:solidFill>
                  <a:srgbClr val="000000"/>
                </a:solidFill>
                <a:latin typeface="KVKIQR+MS-UIGothic"/>
                <a:cs typeface="KVKIQR+MS-UIGothic"/>
              </a:rPr>
              <a:t>以下，主要影响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KVKIQR+MS-UIGothic"/>
                <a:cs typeface="KVKIQR+MS-UIGothic"/>
              </a:rPr>
              <a:t>品的外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KVKIQR+MS-UIGothic"/>
                <a:cs typeface="KVKIQR+MS-UIGothic"/>
              </a:rPr>
              <a:t>和部分性能。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VKIQR+MS-UIGothic"/>
                <a:cs typeface="KVKIQR+MS-UIGothic"/>
              </a:rPr>
              <a:t>表面微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KVKIQR+MS-UIGothic"/>
                <a:cs typeface="KVKIQR+MS-UIGothic"/>
              </a:rPr>
              <a:t>不平度的尺度范</a:t>
            </a:r>
          </a:p>
          <a:p>
            <a:pPr marL="0" marR="0">
              <a:lnSpc>
                <a:spcPts val="1562"/>
              </a:lnSpc>
              <a:spcBef>
                <a:spcPts val="11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KVKIQR+MS-UIGothic"/>
                <a:cs typeface="KVKIQR+MS-UIGothic"/>
              </a:rPr>
              <a:t>在</a:t>
            </a:r>
            <a:r>
              <a:rPr sz="1500">
                <a:solidFill>
                  <a:srgbClr val="000000"/>
                </a:solidFill>
                <a:latin typeface="MIPKAW+ARMLTM+MicrosoftYaHei"/>
                <a:cs typeface="MIPKAW+ARMLTM+MicrosoftYaHei"/>
              </a:rPr>
              <a:t>1μm</a:t>
            </a:r>
            <a:r>
              <a:rPr sz="1500">
                <a:solidFill>
                  <a:srgbClr val="000000"/>
                </a:solidFill>
                <a:latin typeface="KVKIQR+MS-UIGothic"/>
                <a:cs typeface="KVKIQR+MS-UIGothic"/>
              </a:rPr>
              <a:t>以上，主要影响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KVKIQR+MS-UIGothic"/>
                <a:cs typeface="KVKIQR+MS-UIGothic"/>
              </a:rPr>
              <a:t>品的接触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刚</a:t>
            </a:r>
            <a:r>
              <a:rPr sz="1500">
                <a:solidFill>
                  <a:srgbClr val="000000"/>
                </a:solidFill>
                <a:latin typeface="KVKIQR+MS-UIGothic"/>
                <a:cs typeface="KVKIQR+MS-UIGothic"/>
              </a:rPr>
              <a:t>度和流体流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KVKIQR+MS-UIGothic"/>
                <a:cs typeface="KVKIQR+MS-UIGothic"/>
              </a:rPr>
              <a:t>特性。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VKIQR+MS-UIGothic"/>
                <a:cs typeface="KVKIQR+MS-UIGothic"/>
              </a:rPr>
              <a:t>基于人的触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000000"/>
                </a:solidFill>
                <a:latin typeface="KVKIQR+MS-UIGothic"/>
                <a:cs typeface="KVKIQR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视觉</a:t>
            </a:r>
            <a:r>
              <a:rPr sz="1500">
                <a:solidFill>
                  <a:srgbClr val="000000"/>
                </a:solidFill>
                <a:latin typeface="KVKIQR+MS-UIGothic"/>
                <a:cs typeface="KVKIQR+MS-UIGothic"/>
              </a:rPr>
              <a:t>感知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VKIQR+MS-UIGothic"/>
                <a:cs typeface="KVKIQR+MS-UIGothic"/>
              </a:rPr>
              <a:t>的粗糙度，与微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KVKIQR+MS-UIGothic"/>
                <a:cs typeface="KVKIQR+MS-UIGothic"/>
              </a:rPr>
              <a:t>和宏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VKIQR+MS-UIGothic"/>
                <a:cs typeface="KVKIQR+MS-UIGothic"/>
              </a:rPr>
              <a:t>粗糙度共同影响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KVKIQR+MS-UIGothic"/>
                <a:cs typeface="KVKIQR+MS-UIGothic"/>
              </a:rPr>
              <a:t>品的使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VKIQR+MS-UIGothic"/>
                <a:cs typeface="KVKIQR+MS-UIGothic"/>
              </a:rPr>
              <a:t>用感受。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KVKIQR+MS-UIGothic"/>
                <a:cs typeface="KVKIQR+MS-UIGothic"/>
              </a:rPr>
              <a:t>粗糙度与其他表面参数的关系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22094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KVKIQR+MS-UIGothic"/>
                <a:cs typeface="KVKIQR+MS-UIGothic"/>
              </a:rPr>
              <a:t>与表面光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洁</a:t>
            </a:r>
            <a:r>
              <a:rPr sz="2000" spc="25">
                <a:solidFill>
                  <a:srgbClr val="FFFDFD"/>
                </a:solidFill>
                <a:latin typeface="KVKIQR+MS-UIGothic"/>
                <a:cs typeface="KVKIQR+MS-UIGothic"/>
              </a:rPr>
              <a:t>度的关系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83244" y="170995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KVKIQR+MS-UIGothic"/>
                <a:cs typeface="KVKIQR+MS-UIGothic"/>
              </a:rPr>
              <a:t>与表面残余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FFFDFD"/>
                </a:solidFill>
                <a:latin typeface="KVKIQR+MS-UIGothic"/>
                <a:cs typeface="KVKIQR+MS-UIGothic"/>
              </a:rPr>
              <a:t>力的关系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VKIQR+MS-UIGothic"/>
                <a:cs typeface="KVKIQR+MS-UIGothic"/>
              </a:rPr>
              <a:t>粗糙度是表面光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DFD"/>
                </a:solidFill>
                <a:latin typeface="KVKIQR+MS-UIGothic"/>
                <a:cs typeface="KVKIQR+MS-UIGothic"/>
              </a:rPr>
              <a:t>度的一个方面，其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VKIQR+MS-UIGothic"/>
                <a:cs typeface="KVKIQR+MS-UIGothic"/>
              </a:rPr>
              <a:t>他方面包括表面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纹</a:t>
            </a:r>
            <a:r>
              <a:rPr sz="1500">
                <a:solidFill>
                  <a:srgbClr val="FFFDFD"/>
                </a:solidFill>
                <a:latin typeface="KVKIQR+MS-UIGothic"/>
                <a:cs typeface="KVKIQR+MS-UIGothic"/>
              </a:rPr>
              <a:t>理、表面缺陷等。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VKIQR+MS-UIGothic"/>
                <a:cs typeface="KVKIQR+MS-UIGothic"/>
              </a:rPr>
              <a:t>加工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KVKIQR+MS-UIGothic"/>
                <a:cs typeface="KVKIQR+MS-UIGothic"/>
              </a:rPr>
              <a:t>程中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KVKIQR+MS-UIGothic"/>
                <a:cs typeface="KVKIQR+MS-UIGothic"/>
              </a:rPr>
              <a:t>生的残余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KVKIQR+MS-UIGothic"/>
                <a:cs typeface="KVKIQR+MS-UIGothic"/>
              </a:rPr>
              <a:t>力会影响表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VKIQR+MS-UIGothic"/>
                <a:cs typeface="KVKIQR+MS-UIGothic"/>
              </a:rPr>
              <a:t>面粗糙度，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KVKIQR+MS-UIGothic"/>
                <a:cs typeface="KVKIQR+MS-UIGothic"/>
              </a:rPr>
              <a:t>而影响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KVKIQR+MS-UIGothic"/>
                <a:cs typeface="KVKIQR+MS-UIGothic"/>
              </a:rPr>
              <a:t>品的性能。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5709" y="385371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KVKIQR+MS-UIGothic"/>
                <a:cs typeface="KVKIQR+MS-UIGothic"/>
              </a:rPr>
              <a:t>与表面硬度的关系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VKIQR+MS-UIGothic"/>
                <a:cs typeface="KVKIQR+MS-UIGothic"/>
              </a:rPr>
              <a:t>表面硬度高的材料通常表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KVKIQR+MS-UIGothic"/>
                <a:cs typeface="KVKIQR+MS-UIGothic"/>
              </a:rPr>
              <a:t>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DFD"/>
                </a:solidFill>
                <a:latin typeface="KVKIQR+MS-UIGothic"/>
                <a:cs typeface="KVKIQR+MS-UIGothic"/>
              </a:rPr>
              <a:t>低的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VKIQR+MS-UIGothic"/>
                <a:cs typeface="KVKIQR+MS-UIGothic"/>
              </a:rPr>
              <a:t>粗糙度，有利于提高耐磨性和疲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劳强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VKIQR+MS-UIGothic"/>
                <a:cs typeface="KVKIQR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130165" y="1473449"/>
            <a:ext cx="238413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EB554D"/>
                </a:solidFill>
                <a:latin typeface="NWHQND+VJFIMN+MicrosoftYaHei-Bold"/>
                <a:cs typeface="NWHQND+VJFIMN+MicrosoftYaHei-Bold"/>
              </a:rPr>
              <a:t>PART</a:t>
            </a:r>
            <a:r>
              <a:rPr sz="3300" spc="-90">
                <a:solidFill>
                  <a:srgbClr val="EB554D"/>
                </a:solidFill>
                <a:latin typeface="NWHQND+VJFIMN+MicrosoftYaHei-Bold"/>
                <a:cs typeface="NWHQND+VJFIMN+MicrosoftYaHei-Bold"/>
              </a:rPr>
              <a:t> </a:t>
            </a:r>
            <a:r>
              <a:rPr sz="3300">
                <a:solidFill>
                  <a:srgbClr val="EB554D"/>
                </a:solidFill>
                <a:latin typeface="NWHQND+VJFIMN+MicrosoftYaHei-Bold"/>
                <a:cs typeface="NWHQND+VJFIMN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95750" y="3195296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EB554D"/>
                </a:solidFill>
                <a:latin typeface="KVKIQR+MS-UIGothic"/>
                <a:cs typeface="KVKIQR+MS-UIGothic"/>
              </a:rPr>
              <a:t>粗糙度参数</a:t>
            </a:r>
            <a:r>
              <a:rPr sz="4500">
                <a:solidFill>
                  <a:srgbClr val="EB554D"/>
                </a:solidFill>
                <a:latin typeface="SimSun"/>
                <a:cs typeface="SimSun"/>
              </a:rPr>
              <a:t>详</a:t>
            </a:r>
            <a:r>
              <a:rPr sz="4500">
                <a:solidFill>
                  <a:srgbClr val="EB554D"/>
                </a:solidFill>
                <a:latin typeface="KVKIQR+MS-UIGothic"/>
                <a:cs typeface="KVKIQR+MS-UIGothic"/>
              </a:rPr>
              <a:t>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724655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NWHQND+VJFIMN+MicrosoftYaHei-Bold"/>
                <a:cs typeface="NWHQND+VJFIMN+MicrosoftYaHei-Bold"/>
              </a:rPr>
              <a:t>Ra</a:t>
            </a:r>
            <a:r>
              <a:rPr sz="3000">
                <a:solidFill>
                  <a:srgbClr val="EB554D"/>
                </a:solidFill>
                <a:latin typeface="KVKIQR+MS-UIGothic"/>
                <a:cs typeface="KVKIQR+MS-UIGothic"/>
              </a:rPr>
              <a:t>（算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EB554D"/>
                </a:solidFill>
                <a:latin typeface="KVKIQR+MS-UIGothic"/>
                <a:cs typeface="KVKIQR+MS-UIGothic"/>
              </a:rPr>
              <a:t>平均偏差）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89475" y="2013489"/>
            <a:ext cx="13970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KVKIQR+MS-UIGothic"/>
                <a:cs typeface="KVKIQR+MS-UIGothic"/>
              </a:rPr>
              <a:t>第二季度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551429" y="2051589"/>
            <a:ext cx="13970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KVKIQR+MS-UIGothic"/>
                <a:cs typeface="KVKIQR+MS-UIGothic"/>
              </a:rPr>
              <a:t>第一季度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39584" y="2051589"/>
            <a:ext cx="13970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KVKIQR+MS-UIGothic"/>
                <a:cs typeface="KVKIQR+MS-UIGothic"/>
              </a:rPr>
              <a:t>第三季度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70644" y="2051589"/>
            <a:ext cx="13970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KVKIQR+MS-UIGothic"/>
                <a:cs typeface="KVKIQR+MS-UIGothic"/>
              </a:rPr>
              <a:t>第四季度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40254" y="29597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261484" y="29597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EB554D"/>
                </a:solidFill>
                <a:latin typeface="KVKIQR+MS-UIGothic"/>
                <a:cs typeface="KVKIQR+MS-UIGothic"/>
              </a:rPr>
              <a:t>描述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468745" y="29597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606155" y="29597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EB554D"/>
                </a:solidFill>
                <a:latin typeface="KVKIQR+MS-UIGothic"/>
                <a:cs typeface="KVKIQR+MS-UIGothic"/>
              </a:rPr>
              <a:t>描述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040254" y="3459967"/>
            <a:ext cx="197167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平均偏差是表面粗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糙度的一种度量方式，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它表示表面峰谷的平均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高度差。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254500" y="3459967"/>
            <a:ext cx="1971675" cy="1971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7944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KFSDR+ARMLTM+MicrosoftYaHei"/>
                <a:cs typeface="VKFSDR+ARMLTM+MicrosoftYaHei"/>
              </a:rPr>
              <a:t>Ra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算方法是取表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面峰谷高度的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绝对值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然后求算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平均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。它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反映了表面微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几何形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状的特性，是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价表面</a:t>
            </a:r>
          </a:p>
          <a:p>
            <a:pPr marL="17145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量的重要参数。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499859" y="3459967"/>
            <a:ext cx="177793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KFSDR+ARMLTM+MicrosoftYaHei"/>
                <a:cs typeface="VKFSDR+ARMLTM+MicrosoftYaHei"/>
              </a:rPr>
              <a:t>Ra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越小，表面越光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滑；</a:t>
            </a:r>
            <a:r>
              <a:rPr sz="1350">
                <a:solidFill>
                  <a:srgbClr val="000000"/>
                </a:solidFill>
                <a:latin typeface="VKFSDR+ARMLTM+MicrosoftYaHei"/>
                <a:cs typeface="VKFSDR+ARMLTM+MicrosoftYaHei"/>
              </a:rPr>
              <a:t>Ra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越大，表面</a:t>
            </a:r>
          </a:p>
          <a:p>
            <a:pPr marL="446404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越粗糙。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540750" y="3459967"/>
            <a:ext cx="2102606" cy="2588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在机械加工和制造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域，</a:t>
            </a:r>
          </a:p>
          <a:p>
            <a:pPr marL="153669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KFSDR+ARMLTM+MicrosoftYaHei"/>
                <a:cs typeface="VKFSDR+ARMLTM+MicrosoftYaHei"/>
              </a:rPr>
              <a:t>Ra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的大小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对产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品的</a:t>
            </a:r>
          </a:p>
          <a:p>
            <a:pPr marL="85725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性能和使用寿命有着重</a:t>
            </a:r>
          </a:p>
          <a:p>
            <a:pPr marL="85725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要影响。例如，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于一</a:t>
            </a:r>
          </a:p>
          <a:p>
            <a:pPr marL="85725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些需要密封或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滑的机</a:t>
            </a:r>
          </a:p>
          <a:p>
            <a:pPr marL="153669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械零件，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低的</a:t>
            </a:r>
            <a:r>
              <a:rPr sz="1350">
                <a:solidFill>
                  <a:srgbClr val="000000"/>
                </a:solidFill>
                <a:latin typeface="VKFSDR+ARMLTM+MicrosoftYaHei"/>
                <a:cs typeface="VKFSDR+ARMLTM+MicrosoftYaHei"/>
              </a:rPr>
              <a:t>Ra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</a:p>
          <a:p>
            <a:pPr marL="85725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可以提高其密封性能和</a:t>
            </a:r>
          </a:p>
          <a:p>
            <a:pPr marL="51435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使用寿命。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700271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NWHQND+VJFIMN+MicrosoftYaHei-Bold"/>
                <a:cs typeface="NWHQND+VJFIMN+MicrosoftYaHei-Bold"/>
              </a:rPr>
              <a:t>Rz</a:t>
            </a:r>
            <a:r>
              <a:rPr sz="3000">
                <a:solidFill>
                  <a:srgbClr val="EB554D"/>
                </a:solidFill>
                <a:latin typeface="KVKIQR+MS-UIGothic"/>
                <a:cs typeface="KVKIQR+MS-UIGothic"/>
              </a:rPr>
              <a:t>（最大峰谷深度）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8625" y="185146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39025" y="185146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EB554D"/>
                </a:solidFill>
                <a:latin typeface="KVKIQR+MS-UIGothic"/>
                <a:cs typeface="KVKIQR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98625" y="2416028"/>
            <a:ext cx="407428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最大峰谷深度是表面粗糙度的一种度量方式，它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表示表面峰谷的最大深度。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39025" y="2416028"/>
            <a:ext cx="410285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KFSDR+ARMLTM+MicrosoftYaHei"/>
                <a:cs typeface="VKFSDR+ARMLTM+MicrosoftYaHei"/>
              </a:rPr>
              <a:t>Rz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算方法是取表面峰谷深度中的最大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。它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反映了表面微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几何形状的特性，是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价表面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量的重要参数。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98625" y="389997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361555" y="389997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EB554D"/>
                </a:solidFill>
                <a:latin typeface="KVKIQR+MS-UIGothic"/>
                <a:cs typeface="KVKIQR+MS-UIGothic"/>
              </a:rPr>
              <a:t>描述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698625" y="4464538"/>
            <a:ext cx="4097387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KFSDR+ARMLTM+MicrosoftYaHei"/>
                <a:cs typeface="VKFSDR+ARMLTM+MicrosoftYaHei"/>
              </a:rPr>
              <a:t>Rz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越小，表面越光滑；</a:t>
            </a:r>
            <a:r>
              <a:rPr sz="1350">
                <a:solidFill>
                  <a:srgbClr val="000000"/>
                </a:solidFill>
                <a:latin typeface="VKFSDR+ARMLTM+MicrosoftYaHei"/>
                <a:cs typeface="VKFSDR+ARMLTM+MicrosoftYaHei"/>
              </a:rPr>
              <a:t>Rz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越大，表面越粗糙。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361555" y="4464538"/>
            <a:ext cx="4102858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在机械加工和制造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域，</a:t>
            </a:r>
            <a:r>
              <a:rPr sz="1350">
                <a:solidFill>
                  <a:srgbClr val="000000"/>
                </a:solidFill>
                <a:latin typeface="VKFSDR+ARMLTM+MicrosoftYaHei"/>
                <a:cs typeface="VKFSDR+ARMLTM+MicrosoftYaHei"/>
              </a:rPr>
              <a:t>Rz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的大小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对产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品的性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能和使用寿命有着重要影响。例如，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于一些需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要承受高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力或摩擦的机械零件，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低的</a:t>
            </a:r>
            <a:r>
              <a:rPr sz="1350">
                <a:solidFill>
                  <a:srgbClr val="000000"/>
                </a:solidFill>
                <a:latin typeface="VKFSDR+ARMLTM+MicrosoftYaHei"/>
                <a:cs typeface="VKFSDR+ARMLTM+MicrosoftYaHei"/>
              </a:rPr>
              <a:t>Rz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以提高其耐磨性和抗疲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劳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性能。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723307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NWHQND+VJFIMN+MicrosoftYaHei-Bold"/>
                <a:cs typeface="NWHQND+VJFIMN+MicrosoftYaHei-Bold"/>
              </a:rPr>
              <a:t>Ry</a:t>
            </a:r>
            <a:r>
              <a:rPr sz="3000">
                <a:solidFill>
                  <a:srgbClr val="EB554D"/>
                </a:solidFill>
                <a:latin typeface="KVKIQR+MS-UIGothic"/>
                <a:cs typeface="KVKIQR+MS-UIGothic"/>
              </a:rPr>
              <a:t>（最大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轮</a:t>
            </a:r>
            <a:r>
              <a:rPr sz="3000">
                <a:solidFill>
                  <a:srgbClr val="EB554D"/>
                </a:solidFill>
                <a:latin typeface="KVKIQR+MS-UIGothic"/>
                <a:cs typeface="KVKIQR+MS-UIGothic"/>
              </a:rPr>
              <a:t>廓高度）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47484" y="1756136"/>
            <a:ext cx="800265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NWHQND+VJFIMN+MicrosoftYaHei-Bold"/>
                <a:cs typeface="NWHQND+VJFIMN+MicrosoftYaHei-Bold"/>
              </a:rPr>
              <a:t>03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19810" y="1824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NWHQND+VJFIMN+MicrosoftYaHei-Bold"/>
                <a:cs typeface="NWHQND+VJFIMN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763645" y="243812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NWHQND+VJFIMN+MicrosoftYaHei-Bold"/>
                <a:cs typeface="NWHQND+VJFIMN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284595" y="244264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35735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357994" y="2438127"/>
            <a:ext cx="800265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NWHQND+VJFIMN+MicrosoftYaHei-Bold"/>
                <a:cs typeface="NWHQND+VJFIMN+MicrosoftYaHei-Bold"/>
              </a:rPr>
              <a:t>04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77240" y="25055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35735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505200" y="30954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EB554D"/>
                </a:solidFill>
                <a:latin typeface="KVKIQR+MS-UIGothic"/>
                <a:cs typeface="KVKIQR+MS-UIGothic"/>
              </a:rPr>
              <a:t>描述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90025" y="309542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EB554D"/>
                </a:solidFill>
                <a:latin typeface="KVKIQR+MS-UIGothic"/>
                <a:cs typeface="KVKIQR+MS-UIGothic"/>
              </a:rPr>
              <a:t>描述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284595" y="3477113"/>
            <a:ext cx="2470177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KFSDR+ARMLTM+MicrosoftYaHei"/>
                <a:cs typeface="VKFSDR+ARMLTM+MicrosoftYaHei"/>
              </a:rPr>
              <a:t>Ry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越小，表面越光滑；</a:t>
            </a:r>
            <a:r>
              <a:rPr sz="1350">
                <a:solidFill>
                  <a:srgbClr val="000000"/>
                </a:solidFill>
                <a:latin typeface="VKFSDR+ARMLTM+MicrosoftYaHei"/>
                <a:cs typeface="VKFSDR+ARMLTM+MicrosoftYaHei"/>
              </a:rPr>
              <a:t>Ry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77240" y="353997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最大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轮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廓高度是表面粗糙度的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一种度量方式，它表示表面峰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顶线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与谷底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的最大距离。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284595" y="3785723"/>
            <a:ext cx="168503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越大，表面越粗糙。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3505200" y="4129892"/>
            <a:ext cx="2825040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KFSDR+ARMLTM+MicrosoftYaHei"/>
                <a:cs typeface="VKFSDR+ARMLTM+MicrosoftYaHei"/>
              </a:rPr>
              <a:t>Ry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算方法是取表面峰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顶线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与谷底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的最大距离。它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反映了表面微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几何形状的特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性，是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价表面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量的重要参数。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9090025" y="4129892"/>
            <a:ext cx="2891276" cy="1971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在机械加工和制造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域，</a:t>
            </a:r>
            <a:r>
              <a:rPr sz="1350">
                <a:solidFill>
                  <a:srgbClr val="000000"/>
                </a:solidFill>
                <a:latin typeface="VKFSDR+ARMLTM+MicrosoftYaHei"/>
                <a:cs typeface="VKFSDR+ARMLTM+MicrosoftYaHei"/>
              </a:rPr>
              <a:t>Ry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大小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对产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品的性能和使用寿命有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着重要影响。例如，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于一些需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要承受高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力或摩擦的机械零件，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低的</a:t>
            </a:r>
            <a:r>
              <a:rPr sz="1350">
                <a:solidFill>
                  <a:srgbClr val="000000"/>
                </a:solidFill>
                <a:latin typeface="VKFSDR+ARMLTM+MicrosoftYaHei"/>
                <a:cs typeface="VKFSDR+ARMLTM+MicrosoftYaHei"/>
              </a:rPr>
              <a:t>Ry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可以提高其耐磨性和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抗疲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劳</a:t>
            </a:r>
            <a:r>
              <a:rPr sz="1350">
                <a:solidFill>
                  <a:srgbClr val="000000"/>
                </a:solidFill>
                <a:latin typeface="KVKIQR+MS-UIGothic"/>
                <a:cs typeface="KVKIQR+MS-UIGothic"/>
              </a:rPr>
              <a:t>性能。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https://d.book118.com/438033020017006047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VKFSDR+ARMLTM+MicrosoftYaHei</vt:lpstr>
      <vt:lpstr>KVKIQR+MS-UIGothic</vt:lpstr>
      <vt:lpstr>SimSun</vt:lpstr>
      <vt:lpstr>NWHQND+VJFIMN+MicrosoftYaHei-Bold</vt:lpstr>
      <vt:lpstr>MIPKAW+ARMLTM+MicrosoftYaHei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2024-09-28T07:30:10.339</cp:lastPrinted>
  <dcterms:created xsi:type="dcterms:W3CDTF">2024-09-27T23:30:10Z</dcterms:created>
  <dcterms:modified xsi:type="dcterms:W3CDTF">2024-09-27T23:30:11Z</dcterms:modified>
</cp:coreProperties>
</file>