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emf" ContentType="image/x-emf"/>
  <Default Extension="wdp" ContentType="image/vnd.ms-photo"/>
  <Default Extension="gif" ContentType="image/gif"/>
  <Override PartName="/customXml/item1.xml" ContentType="application/xml"/>
  <Override PartName="/customXml/item2.xml" ContentType="application/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3"/>
    <p:sldMasterId id="2147483763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10" r:id="rId23"/>
    <p:sldId id="313" r:id="rId24"/>
    <p:sldId id="316" r:id="rId25"/>
    <p:sldId id="318" r:id="rId26"/>
  </p:sldIdLst>
  <p:sldSz cx="10360025" cy="7223125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customXml" Target="../customXml/item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customXml" Target="../customXml/item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slide" Target="slides/slide20.xml" /><Relationship Id="rId26" Type="http://schemas.openxmlformats.org/officeDocument/2006/relationships/slide" Target="slides/slide21.xml" /><Relationship Id="rId27" Type="http://schemas.openxmlformats.org/officeDocument/2006/relationships/tags" Target="tags/tag2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Master" Target="slideMasters/slideMaster2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1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07975" y="387350"/>
            <a:ext cx="6394450" cy="44592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64306" y="4977448"/>
            <a:ext cx="6681788" cy="4202752"/>
          </a:xfrm>
          <a:prstGeom prst="rect">
            <a:avLst/>
          </a:prstGeom>
        </p:spPr>
        <p:txBody>
          <a:bodyPr vert="horz" lIns="93177" tIns="46589" rIns="93177" bIns="46589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648345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1879600" y="436563"/>
            <a:ext cx="10929938" cy="7620000"/>
          </a:xfrm>
        </p:spPr>
      </p:sp>
      <p:sp>
        <p:nvSpPr>
          <p:cNvPr id="1853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6807" y="8080616"/>
            <a:ext cx="6710599" cy="1163679"/>
          </a:xfrm>
        </p:spPr>
        <p:txBody>
          <a:bodyPr/>
          <a:lstStyle/>
          <a:p>
            <a:endParaRPr 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0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95375" y="747713"/>
            <a:ext cx="4875213" cy="3400425"/>
          </a:xfrm>
        </p:spPr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25607" y="4465750"/>
            <a:ext cx="5156947" cy="4146456"/>
          </a:xfrm>
          <a:noFill/>
        </p:spPr>
        <p:txBody>
          <a:bodyPr lIns="90047" tIns="45022" rIns="90047" bIns="45022"/>
          <a:lstStyle/>
          <a:p>
            <a:pPr marL="73397" indent="-73397">
              <a:spcBef>
                <a:spcPct val="85000"/>
              </a:spcBef>
            </a:pPr>
            <a:endParaRPr lang="en-GB" sz="24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-1884363" y="433388"/>
            <a:ext cx="10928351" cy="7620000"/>
          </a:xfrm>
          <a:noFill/>
          <a:ln>
            <a:solidFill>
              <a:srgbClr val="000000"/>
            </a:solidFill>
            <a:miter lim="800000"/>
          </a:ln>
        </p:spPr>
      </p:sp>
      <p:sp>
        <p:nvSpPr>
          <p:cNvPr id="2560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1881188" y="433388"/>
            <a:ext cx="10926763" cy="7620000"/>
          </a:xfrm>
        </p:spPr>
      </p:sp>
      <p:sp>
        <p:nvSpPr>
          <p:cNvPr id="2037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824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8300" y="4795052"/>
            <a:ext cx="6596149" cy="3950119"/>
          </a:xfrm>
        </p:spPr>
        <p:txBody>
          <a:bodyPr/>
          <a:lstStyle/>
          <a:p>
            <a:endParaRPr lang="en-US"/>
          </a:p>
        </p:txBody>
      </p:sp>
      <p:sp>
        <p:nvSpPr>
          <p:cNvPr id="77824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80988" y="107950"/>
            <a:ext cx="6403975" cy="4465638"/>
          </a:xfr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126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-1879600" y="433388"/>
            <a:ext cx="10926763" cy="7620000"/>
          </a:xfrm>
          <a:noFill/>
          <a:ln>
            <a:solidFill>
              <a:srgbClr val="000000"/>
            </a:solidFill>
            <a:miter lim="800000"/>
          </a:ln>
        </p:spPr>
      </p:sp>
      <p:sp>
        <p:nvSpPr>
          <p:cNvPr id="65126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AU" altLang="zh-CN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7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1878013" y="433388"/>
            <a:ext cx="10929938" cy="7620000"/>
          </a:xfrm>
        </p:spPr>
      </p:sp>
      <p:sp>
        <p:nvSpPr>
          <p:cNvPr id="3007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6633" y="8075195"/>
            <a:ext cx="6708309" cy="1170502"/>
          </a:xfrm>
        </p:spPr>
        <p:txBody>
          <a:bodyPr/>
          <a:lstStyle/>
          <a:p>
            <a:endParaRPr lang="en-AU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2.gif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2.gif" /><Relationship Id="rId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2.gif" /><Relationship Id="rId3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2.gif" /><Relationship Id="rId3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2.gif" /><Relationship Id="rId3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3C7C9-1366-4F4A-BC79-858EF3B54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FAD3E-CB64-4005-B693-98FA28E9E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7A887-0BA2-4231-A2A5-19F9D2264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B0EF92-2AD0-4F33-B8A7-332712068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EE95E4-9FF9-42D2-98AD-529DA43C9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96B8A3-D9A6-4928-9434-3B642CEA9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D7538F-60C4-4B82-BD64-28D6384FC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4D26A-39BC-4B91-AFE8-F8F9527DF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5A3C4-A4AC-4F6F-91E7-5AADAD28B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A1203-C452-4F74-BCCF-A166B51AE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A7AA9-11BF-4E1C-A021-51DB68A0A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fr-FR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One Chart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Picture Placeholder 7"/>
          <p:cNvSpPr>
            <a:spLocks noGrp="1"/>
          </p:cNvSpPr>
          <p:nvPr>
            <p:ph type="pic" sz="quarter" idx="12" hasCustomPrompt="1"/>
          </p:nvPr>
        </p:nvSpPr>
        <p:spPr>
          <a:xfrm>
            <a:off x="400607" y="1361748"/>
            <a:ext cx="9560499" cy="5366894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>
            <a:normAutofit/>
          </a:bodyPr>
          <a:lstStyle>
            <a:lvl1pPr marL="271463" indent="-271463" algn="l" defTabSz="981075" rtl="0" eaLnBrk="1" fontAlgn="base" hangingPunct="1">
              <a:spcBef>
                <a:spcPct val="40000"/>
              </a:spcBef>
              <a:spcAft>
                <a:spcPct val="0"/>
              </a:spcAft>
              <a:buClr>
                <a:schemeClr val="tx1"/>
              </a:buClr>
              <a:buSzTx/>
              <a:buFont typeface="Verdana" pitchFamily="34" charset="0"/>
              <a:buChar char="•"/>
              <a:defRPr lang="en-US"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/>
              <a:t>Wizard Chart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90800" y="56429"/>
            <a:ext cx="9835200" cy="878857"/>
          </a:xfrm>
        </p:spPr>
        <p:txBody>
          <a:bodyPr/>
          <a:lstStyle/>
          <a:p>
            <a:r>
              <a:rPr lang="en-US" altLang="zh-CN"/>
              <a:t>Click to edit Master title style</a:t>
            </a:r>
            <a:endParaRPr lang="fr-FR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Two Char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Picture Placeholder 7"/>
          <p:cNvSpPr>
            <a:spLocks noGrp="1"/>
          </p:cNvSpPr>
          <p:nvPr>
            <p:ph type="pic" sz="quarter" idx="12" hasCustomPrompt="1"/>
          </p:nvPr>
        </p:nvSpPr>
        <p:spPr>
          <a:xfrm>
            <a:off x="400607" y="1481668"/>
            <a:ext cx="4536842" cy="5366894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>
            <a:normAutofit/>
          </a:bodyPr>
          <a:lstStyle>
            <a:lvl1pPr marL="271463" indent="-271463" algn="l" defTabSz="981075" rtl="0" eaLnBrk="1" fontAlgn="base" hangingPunct="1">
              <a:spcBef>
                <a:spcPct val="40000"/>
              </a:spcBef>
              <a:spcAft>
                <a:spcPct val="0"/>
              </a:spcAft>
              <a:buClr>
                <a:schemeClr val="tx1"/>
              </a:buClr>
              <a:buSzTx/>
              <a:buFont typeface="Verdana" pitchFamily="34" charset="0"/>
              <a:buChar char="•"/>
              <a:defRPr lang="en-US"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/>
              <a:t>Wizard Chart</a:t>
            </a:r>
          </a:p>
        </p:txBody>
      </p:sp>
      <p:sp>
        <p:nvSpPr>
          <p:cNvPr id="5" name="Picture Placeholder 7"/>
          <p:cNvSpPr>
            <a:spLocks noGrp="1"/>
          </p:cNvSpPr>
          <p:nvPr>
            <p:ph type="pic" sz="quarter" idx="13" hasCustomPrompt="1"/>
          </p:nvPr>
        </p:nvSpPr>
        <p:spPr>
          <a:xfrm>
            <a:off x="5425955" y="1481668"/>
            <a:ext cx="4535424" cy="5366894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>
            <a:normAutofit/>
          </a:bodyPr>
          <a:lstStyle>
            <a:lvl1pPr marL="271463" indent="-271463" algn="l" defTabSz="981075" rtl="0" eaLnBrk="1" fontAlgn="base" latinLnBrk="0" hangingPunct="1">
              <a:spcBef>
                <a:spcPct val="40000"/>
              </a:spcBef>
              <a:spcAft>
                <a:spcPct val="0"/>
              </a:spcAft>
              <a:buClr>
                <a:schemeClr val="tx1"/>
              </a:buClr>
              <a:buSzTx/>
              <a:buFont typeface="Verdana" pitchFamily="34" charset="0"/>
              <a:buChar char="•"/>
              <a:defRPr lang="en-US" altLang="zh-CN" sz="2400" kern="120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/>
              <a:t>Wizard Chart</a:t>
            </a:r>
          </a:p>
        </p:txBody>
      </p:sp>
      <p:sp>
        <p:nvSpPr>
          <p:cNvPr id="6" name="Text Placeholder 6"/>
          <p:cNvSpPr>
            <a:spLocks noGrp="1"/>
          </p:cNvSpPr>
          <p:nvPr>
            <p:ph type="body" sz="quarter" idx="14"/>
          </p:nvPr>
        </p:nvSpPr>
        <p:spPr>
          <a:xfrm>
            <a:off x="402336" y="1271016"/>
            <a:ext cx="4535424" cy="441325"/>
          </a:xfrm>
          <a:blipFill dpi="0" rotWithShape="1">
            <a:blip r:embed="rId2"/>
            <a:tile tx="0" ty="0" sx="100000" sy="100000" flip="none" algn="b"/>
          </a:blipFill>
        </p:spPr>
        <p:txBody>
          <a:bodyPr lIns="0" tIns="0" rIns="0" bIns="91440" anchor="b" anchorCtr="0">
            <a:normAutofit/>
          </a:bodyPr>
          <a:lstStyle>
            <a:lvl1pPr marL="0" indent="0" algn="ctr">
              <a:buNone/>
              <a:defRPr sz="1600" b="1" cap="all" baseline="0"/>
            </a:lvl1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5"/>
          </p:nvPr>
        </p:nvSpPr>
        <p:spPr>
          <a:xfrm>
            <a:off x="5422392" y="1271016"/>
            <a:ext cx="4536936" cy="441325"/>
          </a:xfrm>
          <a:blipFill dpi="0" rotWithShape="1">
            <a:blip r:embed="rId2"/>
            <a:tile tx="0" ty="0" sx="100000" sy="100000" flip="none" algn="b"/>
          </a:blipFill>
        </p:spPr>
        <p:txBody>
          <a:bodyPr lIns="0" tIns="0" rIns="0" bIns="91440" anchor="b" anchorCtr="0">
            <a:normAutofit/>
          </a:bodyPr>
          <a:lstStyle>
            <a:lvl1pPr marL="0" indent="0" algn="ctr">
              <a:buNone/>
              <a:defRPr sz="1600" b="1" cap="all" baseline="0"/>
            </a:lvl1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190799" y="56429"/>
            <a:ext cx="9835200" cy="878857"/>
          </a:xfrm>
        </p:spPr>
        <p:txBody>
          <a:bodyPr/>
          <a:lstStyle/>
          <a:p>
            <a:r>
              <a:rPr lang="en-US" altLang="zh-CN"/>
              <a:t>Click to edit Master title style</a:t>
            </a:r>
            <a:endParaRPr lang="fr-FR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Three Char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Picture Placeholder 7"/>
          <p:cNvSpPr>
            <a:spLocks noGrp="1"/>
          </p:cNvSpPr>
          <p:nvPr>
            <p:ph type="pic" sz="quarter" idx="12" hasCustomPrompt="1"/>
          </p:nvPr>
        </p:nvSpPr>
        <p:spPr>
          <a:xfrm>
            <a:off x="400607" y="1483200"/>
            <a:ext cx="3108960" cy="5366894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>
            <a:normAutofit/>
          </a:bodyPr>
          <a:lstStyle>
            <a:lvl1pPr marL="271463" indent="-271463" algn="l" defTabSz="981075" rtl="0" eaLnBrk="1" fontAlgn="base" hangingPunct="1">
              <a:spcBef>
                <a:spcPct val="40000"/>
              </a:spcBef>
              <a:spcAft>
                <a:spcPct val="0"/>
              </a:spcAft>
              <a:buClr>
                <a:schemeClr val="tx1"/>
              </a:buClr>
              <a:buSzTx/>
              <a:buFont typeface="Verdana" pitchFamily="34" charset="0"/>
              <a:buChar char="•"/>
              <a:defRPr lang="en-US"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/>
              <a:t>Wizard Chart</a:t>
            </a:r>
          </a:p>
        </p:txBody>
      </p:sp>
      <p:sp>
        <p:nvSpPr>
          <p:cNvPr id="5" name="Picture Placeholder 7"/>
          <p:cNvSpPr>
            <a:spLocks noGrp="1"/>
          </p:cNvSpPr>
          <p:nvPr>
            <p:ph type="pic" sz="quarter" idx="13" hasCustomPrompt="1"/>
          </p:nvPr>
        </p:nvSpPr>
        <p:spPr>
          <a:xfrm>
            <a:off x="6870699" y="1483200"/>
            <a:ext cx="3108960" cy="5366894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>
            <a:normAutofit/>
          </a:bodyPr>
          <a:lstStyle>
            <a:lvl1pPr marL="271463" indent="-271463" algn="l" defTabSz="981075" rtl="0" eaLnBrk="1" fontAlgn="base" latinLnBrk="0" hangingPunct="1">
              <a:spcBef>
                <a:spcPct val="40000"/>
              </a:spcBef>
              <a:spcAft>
                <a:spcPct val="0"/>
              </a:spcAft>
              <a:buClr>
                <a:schemeClr val="tx1"/>
              </a:buClr>
              <a:buSzTx/>
              <a:buFont typeface="Verdana" pitchFamily="34" charset="0"/>
              <a:buChar char="•"/>
              <a:defRPr lang="en-US" altLang="zh-CN" sz="2400" kern="120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/>
              <a:t>Wizard Chart</a:t>
            </a:r>
          </a:p>
        </p:txBody>
      </p:sp>
      <p:sp>
        <p:nvSpPr>
          <p:cNvPr id="6" name="Text Placeholder 6"/>
          <p:cNvSpPr>
            <a:spLocks noGrp="1"/>
          </p:cNvSpPr>
          <p:nvPr>
            <p:ph type="body" sz="quarter" idx="14"/>
          </p:nvPr>
        </p:nvSpPr>
        <p:spPr>
          <a:xfrm>
            <a:off x="402336" y="1271016"/>
            <a:ext cx="3108960" cy="441325"/>
          </a:xfrm>
          <a:blipFill dpi="0" rotWithShape="1">
            <a:blip r:embed="rId2"/>
            <a:tile tx="0" ty="0" sx="100000" sy="100000" flip="none" algn="b"/>
          </a:blipFill>
        </p:spPr>
        <p:txBody>
          <a:bodyPr lIns="0" tIns="0" rIns="0" bIns="91440" anchor="b" anchorCtr="0">
            <a:normAutofit/>
          </a:bodyPr>
          <a:lstStyle>
            <a:lvl1pPr marL="0" indent="0" algn="ctr">
              <a:buNone/>
              <a:defRPr sz="1600" b="1" cap="all" baseline="0"/>
            </a:lvl1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5"/>
          </p:nvPr>
        </p:nvSpPr>
        <p:spPr>
          <a:xfrm>
            <a:off x="6867144" y="1271016"/>
            <a:ext cx="3108960" cy="441325"/>
          </a:xfrm>
          <a:blipFill dpi="0" rotWithShape="1">
            <a:blip r:embed="rId2"/>
            <a:tile tx="0" ty="0" sx="100000" sy="100000" flip="none" algn="b"/>
          </a:blipFill>
        </p:spPr>
        <p:txBody>
          <a:bodyPr lIns="0" tIns="0" rIns="0" bIns="91440" anchor="b" anchorCtr="0">
            <a:normAutofit/>
          </a:bodyPr>
          <a:lstStyle>
            <a:lvl1pPr marL="0" indent="0" algn="ctr">
              <a:buNone/>
              <a:defRPr sz="1600" b="1" cap="all" baseline="0"/>
            </a:lvl1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6" hasCustomPrompt="1"/>
          </p:nvPr>
        </p:nvSpPr>
        <p:spPr>
          <a:xfrm>
            <a:off x="3635653" y="1483200"/>
            <a:ext cx="3108960" cy="5366894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>
            <a:normAutofit/>
          </a:bodyPr>
          <a:lstStyle>
            <a:lvl1pPr marL="271463" indent="-271463" algn="l" defTabSz="981075" rtl="0" eaLnBrk="1" fontAlgn="base" hangingPunct="1">
              <a:spcBef>
                <a:spcPct val="40000"/>
              </a:spcBef>
              <a:spcAft>
                <a:spcPct val="0"/>
              </a:spcAft>
              <a:buClr>
                <a:schemeClr val="tx1"/>
              </a:buClr>
              <a:buSzTx/>
              <a:buFont typeface="Verdana" pitchFamily="34" charset="0"/>
              <a:buChar char="•"/>
              <a:defRPr lang="en-US"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/>
              <a:t>Wizard Chart</a:t>
            </a:r>
          </a:p>
        </p:txBody>
      </p:sp>
      <p:sp>
        <p:nvSpPr>
          <p:cNvPr id="9" name="Text Placeholder 6"/>
          <p:cNvSpPr>
            <a:spLocks noGrp="1"/>
          </p:cNvSpPr>
          <p:nvPr>
            <p:ph type="body" sz="quarter" idx="17"/>
          </p:nvPr>
        </p:nvSpPr>
        <p:spPr>
          <a:xfrm>
            <a:off x="3639312" y="1271016"/>
            <a:ext cx="3108960" cy="441325"/>
          </a:xfrm>
          <a:blipFill dpi="0" rotWithShape="1">
            <a:blip r:embed="rId2"/>
            <a:tile tx="0" ty="0" sx="100000" sy="100000" flip="none" algn="b"/>
          </a:blipFill>
        </p:spPr>
        <p:txBody>
          <a:bodyPr lIns="0" tIns="0" rIns="0" bIns="91440" anchor="b" anchorCtr="0">
            <a:normAutofit/>
          </a:bodyPr>
          <a:lstStyle>
            <a:lvl1pPr marL="0" indent="0" algn="ctr">
              <a:buNone/>
              <a:defRPr sz="1600" b="1" cap="all" baseline="0"/>
            </a:lvl1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190799" y="56429"/>
            <a:ext cx="9835200" cy="878857"/>
          </a:xfrm>
        </p:spPr>
        <p:txBody>
          <a:bodyPr/>
          <a:lstStyle/>
          <a:p>
            <a:r>
              <a:rPr lang="en-US" altLang="zh-CN"/>
              <a:t>Click to edit Master title style</a:t>
            </a:r>
            <a:endParaRPr lang="fr-FR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Four Char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Picture Placeholder 7"/>
          <p:cNvSpPr>
            <a:spLocks noGrp="1"/>
          </p:cNvSpPr>
          <p:nvPr>
            <p:ph type="pic" sz="quarter" idx="12" hasCustomPrompt="1"/>
          </p:nvPr>
        </p:nvSpPr>
        <p:spPr>
          <a:xfrm>
            <a:off x="400607" y="1361748"/>
            <a:ext cx="4536842" cy="2670048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>
            <a:normAutofit/>
          </a:bodyPr>
          <a:lstStyle>
            <a:lvl1pPr marL="271463" indent="-271463" algn="l" defTabSz="981075" rtl="0" eaLnBrk="1" fontAlgn="base" hangingPunct="1">
              <a:spcBef>
                <a:spcPct val="40000"/>
              </a:spcBef>
              <a:spcAft>
                <a:spcPct val="0"/>
              </a:spcAft>
              <a:buClr>
                <a:schemeClr val="tx1"/>
              </a:buClr>
              <a:buSzTx/>
              <a:buFont typeface="Verdana" pitchFamily="34" charset="0"/>
              <a:buChar char="•"/>
              <a:defRPr lang="en-US"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/>
              <a:t>Wizard Chart</a:t>
            </a:r>
          </a:p>
        </p:txBody>
      </p:sp>
      <p:sp>
        <p:nvSpPr>
          <p:cNvPr id="5" name="Picture Placeholder 7"/>
          <p:cNvSpPr>
            <a:spLocks noGrp="1"/>
          </p:cNvSpPr>
          <p:nvPr>
            <p:ph type="pic" sz="quarter" idx="13" hasCustomPrompt="1"/>
          </p:nvPr>
        </p:nvSpPr>
        <p:spPr>
          <a:xfrm>
            <a:off x="5425955" y="1361748"/>
            <a:ext cx="4535424" cy="2670048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>
            <a:normAutofit/>
          </a:bodyPr>
          <a:lstStyle>
            <a:lvl1pPr marL="271463" indent="-271463" algn="l" defTabSz="981075" rtl="0" eaLnBrk="1" fontAlgn="base" latinLnBrk="0" hangingPunct="1">
              <a:spcBef>
                <a:spcPct val="40000"/>
              </a:spcBef>
              <a:spcAft>
                <a:spcPct val="0"/>
              </a:spcAft>
              <a:buClr>
                <a:schemeClr val="tx1"/>
              </a:buClr>
              <a:buSzTx/>
              <a:buFont typeface="Verdana" pitchFamily="34" charset="0"/>
              <a:buChar char="•"/>
              <a:defRPr lang="en-US" altLang="zh-CN" sz="2400" kern="120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/>
              <a:t>Wizard Chart</a:t>
            </a:r>
          </a:p>
        </p:txBody>
      </p:sp>
      <p:sp>
        <p:nvSpPr>
          <p:cNvPr id="6" name="Text Placeholder 6"/>
          <p:cNvSpPr>
            <a:spLocks noGrp="1"/>
          </p:cNvSpPr>
          <p:nvPr>
            <p:ph type="body" sz="quarter" idx="14"/>
          </p:nvPr>
        </p:nvSpPr>
        <p:spPr>
          <a:xfrm>
            <a:off x="402336" y="1152144"/>
            <a:ext cx="4535424" cy="441325"/>
          </a:xfrm>
          <a:blipFill dpi="0" rotWithShape="1">
            <a:blip r:embed="rId2"/>
            <a:tile tx="0" ty="0" sx="100000" sy="100000" flip="none" algn="b"/>
          </a:blipFill>
        </p:spPr>
        <p:txBody>
          <a:bodyPr lIns="0" tIns="0" rIns="0" bIns="91440" anchor="b" anchorCtr="0">
            <a:normAutofit/>
          </a:bodyPr>
          <a:lstStyle>
            <a:lvl1pPr marL="0" indent="0" algn="ctr">
              <a:buNone/>
              <a:defRPr sz="1600" b="1" cap="all" baseline="0"/>
            </a:lvl1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5"/>
          </p:nvPr>
        </p:nvSpPr>
        <p:spPr>
          <a:xfrm>
            <a:off x="5422392" y="1152144"/>
            <a:ext cx="4536936" cy="441325"/>
          </a:xfrm>
          <a:blipFill dpi="0" rotWithShape="1">
            <a:blip r:embed="rId2"/>
            <a:tile tx="0" ty="0" sx="100000" sy="100000" flip="none" algn="b"/>
          </a:blipFill>
        </p:spPr>
        <p:txBody>
          <a:bodyPr lIns="0" tIns="0" rIns="0" bIns="91440" anchor="b" anchorCtr="0">
            <a:normAutofit/>
          </a:bodyPr>
          <a:lstStyle>
            <a:lvl1pPr marL="0" indent="0" algn="ctr">
              <a:buNone/>
              <a:defRPr sz="1600" b="1" cap="all" baseline="0"/>
            </a:lvl1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6" hasCustomPrompt="1"/>
          </p:nvPr>
        </p:nvSpPr>
        <p:spPr>
          <a:xfrm>
            <a:off x="402336" y="4206548"/>
            <a:ext cx="4536842" cy="2670048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>
            <a:normAutofit/>
          </a:bodyPr>
          <a:lstStyle>
            <a:lvl1pPr marL="271463" indent="-271463" algn="l" defTabSz="981075" rtl="0" eaLnBrk="1" fontAlgn="base" hangingPunct="1">
              <a:spcBef>
                <a:spcPct val="40000"/>
              </a:spcBef>
              <a:spcAft>
                <a:spcPct val="0"/>
              </a:spcAft>
              <a:buClr>
                <a:schemeClr val="tx1"/>
              </a:buClr>
              <a:buSzTx/>
              <a:buFont typeface="Verdana" pitchFamily="34" charset="0"/>
              <a:buChar char="•"/>
              <a:defRPr lang="en-US"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/>
              <a:t>Wizard Chart</a:t>
            </a:r>
          </a:p>
        </p:txBody>
      </p:sp>
      <p:sp>
        <p:nvSpPr>
          <p:cNvPr id="9" name="Picture Placeholder 7"/>
          <p:cNvSpPr>
            <a:spLocks noGrp="1"/>
          </p:cNvSpPr>
          <p:nvPr>
            <p:ph type="pic" sz="quarter" idx="17" hasCustomPrompt="1"/>
          </p:nvPr>
        </p:nvSpPr>
        <p:spPr>
          <a:xfrm>
            <a:off x="5422392" y="4206548"/>
            <a:ext cx="4535424" cy="2670048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>
            <a:normAutofit/>
          </a:bodyPr>
          <a:lstStyle>
            <a:lvl1pPr marL="271463" indent="-271463" algn="l" defTabSz="981075" rtl="0" eaLnBrk="1" fontAlgn="base" latinLnBrk="0" hangingPunct="1">
              <a:spcBef>
                <a:spcPct val="40000"/>
              </a:spcBef>
              <a:spcAft>
                <a:spcPct val="0"/>
              </a:spcAft>
              <a:buClr>
                <a:schemeClr val="tx1"/>
              </a:buClr>
              <a:buSzTx/>
              <a:buFont typeface="Verdana" pitchFamily="34" charset="0"/>
              <a:buChar char="•"/>
              <a:defRPr lang="en-US" altLang="zh-CN" sz="2400" kern="120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/>
              <a:t>Wizard Chart</a:t>
            </a:r>
          </a:p>
        </p:txBody>
      </p:sp>
      <p:sp>
        <p:nvSpPr>
          <p:cNvPr id="10" name="Text Placeholder 6"/>
          <p:cNvSpPr>
            <a:spLocks noGrp="1"/>
          </p:cNvSpPr>
          <p:nvPr>
            <p:ph type="body" sz="quarter" idx="18"/>
          </p:nvPr>
        </p:nvSpPr>
        <p:spPr>
          <a:xfrm>
            <a:off x="402336" y="3995928"/>
            <a:ext cx="4535424" cy="441325"/>
          </a:xfrm>
          <a:blipFill dpi="0" rotWithShape="1">
            <a:blip r:embed="rId2"/>
            <a:tile tx="0" ty="0" sx="100000" sy="100000" flip="none" algn="b"/>
          </a:blipFill>
        </p:spPr>
        <p:txBody>
          <a:bodyPr lIns="0" tIns="0" rIns="0" bIns="91440" anchor="b" anchorCtr="0">
            <a:normAutofit/>
          </a:bodyPr>
          <a:lstStyle>
            <a:lvl1pPr marL="0" indent="0" algn="ctr">
              <a:buNone/>
              <a:defRPr sz="1600" b="1" cap="all" baseline="0"/>
            </a:lvl1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11" name="Text Placeholder 6"/>
          <p:cNvSpPr>
            <a:spLocks noGrp="1"/>
          </p:cNvSpPr>
          <p:nvPr>
            <p:ph type="body" sz="quarter" idx="19"/>
          </p:nvPr>
        </p:nvSpPr>
        <p:spPr>
          <a:xfrm>
            <a:off x="5422392" y="3995928"/>
            <a:ext cx="4536936" cy="441325"/>
          </a:xfrm>
          <a:blipFill dpi="0" rotWithShape="1">
            <a:blip r:embed="rId2"/>
            <a:tile tx="0" ty="0" sx="100000" sy="100000" flip="none" algn="b"/>
          </a:blipFill>
        </p:spPr>
        <p:txBody>
          <a:bodyPr lIns="0" tIns="0" rIns="0" bIns="91440" anchor="b" anchorCtr="0">
            <a:normAutofit/>
          </a:bodyPr>
          <a:lstStyle>
            <a:lvl1pPr marL="0" indent="0" algn="ctr">
              <a:buNone/>
              <a:defRPr sz="1600" b="1" cap="all" baseline="0"/>
            </a:lvl1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190799" y="56429"/>
            <a:ext cx="9835200" cy="878857"/>
          </a:xfrm>
        </p:spPr>
        <p:txBody>
          <a:bodyPr/>
          <a:lstStyle/>
          <a:p>
            <a:r>
              <a:rPr lang="en-US" altLang="zh-CN"/>
              <a:t>Click to edit Master title style</a:t>
            </a:r>
            <a:endParaRPr lang="fr-FR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Half Page Chart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Picture Placeholder 7"/>
          <p:cNvSpPr>
            <a:spLocks noGrp="1"/>
          </p:cNvSpPr>
          <p:nvPr>
            <p:ph type="pic" sz="quarter" idx="12" hasCustomPrompt="1"/>
          </p:nvPr>
        </p:nvSpPr>
        <p:spPr>
          <a:xfrm>
            <a:off x="400607" y="1483200"/>
            <a:ext cx="4536842" cy="5366894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>
            <a:normAutofit/>
          </a:bodyPr>
          <a:lstStyle>
            <a:lvl1pPr marL="271463" indent="-271463" algn="l" defTabSz="981075" rtl="0" eaLnBrk="1" fontAlgn="base" hangingPunct="1">
              <a:spcBef>
                <a:spcPct val="40000"/>
              </a:spcBef>
              <a:spcAft>
                <a:spcPct val="0"/>
              </a:spcAft>
              <a:buClr>
                <a:schemeClr val="tx1"/>
              </a:buClr>
              <a:buSzTx/>
              <a:buFont typeface="Verdana" pitchFamily="34" charset="0"/>
              <a:buChar char="•"/>
              <a:defRPr lang="en-US"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/>
              <a:t>Wizard Chart</a:t>
            </a:r>
          </a:p>
        </p:txBody>
      </p:sp>
      <p:sp>
        <p:nvSpPr>
          <p:cNvPr id="5" name="Text Placeholder 6"/>
          <p:cNvSpPr>
            <a:spLocks noGrp="1"/>
          </p:cNvSpPr>
          <p:nvPr>
            <p:ph type="body" sz="quarter" idx="14"/>
          </p:nvPr>
        </p:nvSpPr>
        <p:spPr>
          <a:xfrm>
            <a:off x="402336" y="1271016"/>
            <a:ext cx="4535424" cy="441325"/>
          </a:xfrm>
          <a:blipFill dpi="0" rotWithShape="1">
            <a:blip r:embed="rId2"/>
            <a:tile tx="0" ty="0" sx="100000" sy="100000" flip="none" algn="b"/>
          </a:blipFill>
        </p:spPr>
        <p:txBody>
          <a:bodyPr lIns="0" tIns="0" rIns="0" bIns="91440" anchor="b" anchorCtr="0">
            <a:normAutofit/>
          </a:bodyPr>
          <a:lstStyle>
            <a:lvl1pPr algn="ctr">
              <a:buNone/>
              <a:defRPr sz="1600" b="1" cap="all" baseline="0"/>
            </a:lvl1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90799" y="56429"/>
            <a:ext cx="9835200" cy="878857"/>
          </a:xfrm>
        </p:spPr>
        <p:txBody>
          <a:bodyPr/>
          <a:lstStyle/>
          <a:p>
            <a:r>
              <a:rPr lang="en-US" altLang="zh-CN"/>
              <a:t>Click to edit Master title style</a:t>
            </a:r>
            <a:endParaRPr lang="fr-FR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Tabl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able Placeholder 3"/>
          <p:cNvSpPr>
            <a:spLocks noGrp="1"/>
          </p:cNvSpPr>
          <p:nvPr>
            <p:ph type="tbl" sz="quarter" idx="10"/>
          </p:nvPr>
        </p:nvSpPr>
        <p:spPr>
          <a:xfrm>
            <a:off x="399493" y="1375614"/>
            <a:ext cx="9561040" cy="5368126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lang="en-US" altLang="zh-CN" sz="2400" kern="120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270000" lvl="0" indent="-271463" algn="l" defTabSz="981075" rtl="0" eaLnBrk="1" fontAlgn="base" latinLnBrk="0" hangingPunct="1">
              <a:lnSpc>
                <a:spcPct val="150000"/>
              </a:lnSpc>
              <a:spcBef>
                <a:spcPts val="600"/>
              </a:spcBef>
              <a:spcAft>
                <a:spcPct val="0"/>
              </a:spcAft>
              <a:buClr>
                <a:schemeClr val="tx1"/>
              </a:buClr>
              <a:buSzTx/>
              <a:buFont typeface="Verdana" pitchFamily="34" charset="0"/>
              <a:buChar char="•"/>
            </a:pPr>
            <a:r>
              <a:rPr lang="en-US" altLang="zh-CN"/>
              <a:t>Click icon to add table</a:t>
            </a:r>
            <a:endParaRPr lang="en-US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90799" y="56429"/>
            <a:ext cx="9835200" cy="878857"/>
          </a:xfrm>
        </p:spPr>
        <p:txBody>
          <a:bodyPr/>
          <a:lstStyle/>
          <a:p>
            <a:r>
              <a:rPr lang="en-US" altLang="zh-CN"/>
              <a:t>Click to edit Master title style</a:t>
            </a:r>
            <a:endParaRPr lang="fr-FR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Half Page Chart and Table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Picture Placeholder 7"/>
          <p:cNvSpPr>
            <a:spLocks noGrp="1"/>
          </p:cNvSpPr>
          <p:nvPr>
            <p:ph type="pic" sz="quarter" idx="12" hasCustomPrompt="1"/>
          </p:nvPr>
        </p:nvSpPr>
        <p:spPr>
          <a:xfrm>
            <a:off x="400607" y="1483200"/>
            <a:ext cx="4536842" cy="5366894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>
            <a:normAutofit/>
          </a:bodyPr>
          <a:lstStyle>
            <a:lvl1pPr marL="271463" indent="-271463" algn="l" defTabSz="981075" rtl="0" eaLnBrk="1" fontAlgn="base" hangingPunct="1">
              <a:spcBef>
                <a:spcPct val="40000"/>
              </a:spcBef>
              <a:spcAft>
                <a:spcPct val="0"/>
              </a:spcAft>
              <a:buClr>
                <a:schemeClr val="tx1"/>
              </a:buClr>
              <a:buSzTx/>
              <a:buFont typeface="Verdana" pitchFamily="34" charset="0"/>
              <a:buChar char="•"/>
              <a:defRPr lang="en-US" sz="24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/>
              <a:t>Wizard Chart</a:t>
            </a:r>
          </a:p>
        </p:txBody>
      </p:sp>
      <p:sp>
        <p:nvSpPr>
          <p:cNvPr id="6" name="Table Placeholder 5"/>
          <p:cNvSpPr>
            <a:spLocks noGrp="1"/>
          </p:cNvSpPr>
          <p:nvPr>
            <p:ph type="tbl" sz="quarter" idx="13"/>
          </p:nvPr>
        </p:nvSpPr>
        <p:spPr>
          <a:xfrm>
            <a:off x="5422392" y="1481328"/>
            <a:ext cx="4537113" cy="5368126"/>
          </a:xfrm>
          <a:prstGeom prst="rect">
            <a:avLst/>
          </a:prstGeom>
        </p:spPr>
        <p:txBody>
          <a:bodyPr>
            <a:normAutofit/>
          </a:bodyPr>
          <a:lstStyle>
            <a:lvl1pPr marL="271463" indent="-271463" algn="l" defTabSz="981075" rtl="0" eaLnBrk="1" fontAlgn="base" latinLnBrk="0" hangingPunct="1">
              <a:spcBef>
                <a:spcPct val="40000"/>
              </a:spcBef>
              <a:spcAft>
                <a:spcPct val="0"/>
              </a:spcAft>
              <a:buClr>
                <a:schemeClr val="tx1"/>
              </a:buClr>
              <a:buSzTx/>
              <a:buFont typeface="Verdana" pitchFamily="34" charset="0"/>
              <a:buChar char="•"/>
              <a:defRPr lang="en-US" altLang="zh-CN" sz="2400" kern="120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altLang="zh-CN"/>
              <a:t>Click icon to add table</a:t>
            </a:r>
            <a:endParaRPr lang="en-US"/>
          </a:p>
        </p:txBody>
      </p:sp>
      <p:sp>
        <p:nvSpPr>
          <p:cNvPr id="5" name="Text Placeholder 6"/>
          <p:cNvSpPr>
            <a:spLocks noGrp="1"/>
          </p:cNvSpPr>
          <p:nvPr>
            <p:ph type="body" sz="quarter" idx="14"/>
          </p:nvPr>
        </p:nvSpPr>
        <p:spPr>
          <a:xfrm>
            <a:off x="402336" y="1271016"/>
            <a:ext cx="4535424" cy="441325"/>
          </a:xfrm>
          <a:blipFill dpi="0" rotWithShape="1">
            <a:blip r:embed="rId2"/>
            <a:tile tx="0" ty="0" sx="100000" sy="100000" flip="none" algn="b"/>
          </a:blipFill>
        </p:spPr>
        <p:txBody>
          <a:bodyPr lIns="0" tIns="0" rIns="0" bIns="91440" anchor="b" anchorCtr="0">
            <a:normAutofit/>
          </a:bodyPr>
          <a:lstStyle>
            <a:lvl1pPr algn="ctr">
              <a:buNone/>
              <a:defRPr sz="1600" b="1" cap="all" baseline="0"/>
            </a:lvl1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90799" y="56429"/>
            <a:ext cx="9835200" cy="878857"/>
          </a:xfrm>
        </p:spPr>
        <p:txBody>
          <a:bodyPr/>
          <a:lstStyle/>
          <a:p>
            <a:r>
              <a:rPr lang="en-US" altLang="zh-CN"/>
              <a:t>Click to edit Master title style</a:t>
            </a:r>
            <a:endParaRPr lang="fr-FR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9582" y="3608327"/>
            <a:ext cx="9553945" cy="621106"/>
          </a:xfrm>
          <a:prstGeom prst="rect">
            <a:avLst/>
          </a:prstGeom>
        </p:spPr>
        <p:txBody>
          <a:bodyPr lIns="0" tIns="45720" rIns="0" bIns="45720" anchor="b" anchorCtr="0">
            <a:normAutofit/>
          </a:bodyPr>
          <a:lstStyle>
            <a:lvl1pPr>
              <a:defRPr sz="2800" b="1"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9582" y="4229433"/>
            <a:ext cx="9563939" cy="567868"/>
          </a:xfrm>
          <a:prstGeom prst="rect">
            <a:avLst/>
          </a:prstGeom>
        </p:spPr>
        <p:txBody>
          <a:bodyPr lIns="0" rIns="0">
            <a:normAutofit/>
          </a:bodyPr>
          <a:lstStyle>
            <a:lvl1pPr marL="0" indent="0" algn="l">
              <a:buNone/>
              <a:defRPr sz="2400">
                <a:solidFill>
                  <a:srgbClr val="666666"/>
                </a:solidFill>
              </a:defRPr>
            </a:lvl1pPr>
            <a:lvl2pPr marL="4906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813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4720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9626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4533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94400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4346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9253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altLang="zh-CN"/>
              <a:t>Click to edit Master subtitle style</a:t>
            </a:r>
            <a:endParaRPr lang="en-US"/>
          </a:p>
        </p:txBody>
      </p:sp>
      <p:sp>
        <p:nvSpPr>
          <p:cNvPr id="10" name="Rounded Rectangle 9"/>
          <p:cNvSpPr/>
          <p:nvPr/>
        </p:nvSpPr>
        <p:spPr>
          <a:xfrm>
            <a:off x="309582" y="6988536"/>
            <a:ext cx="7475810" cy="160268"/>
          </a:xfrm>
          <a:prstGeom prst="round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600" b="0" i="0" baseline="0" noProof="1">
                <a:solidFill>
                  <a:schemeClr val="tx1"/>
                </a:solidFill>
                <a:latin typeface="+mn-lt"/>
              </a:rPr>
              <a:t>This information is confidential and was prepared by Bain &amp; Company solely for the use of our client; it is not to be relied on by any 3rd party without Bain's prior written consent</a:t>
            </a:r>
            <a:endParaRPr lang="fr-FR" sz="600" b="0" i="0" baseline="0">
              <a:solidFill>
                <a:schemeClr val="tx1"/>
              </a:solidFill>
              <a:latin typeface="+mn-lt"/>
            </a:endParaRPr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6904727"/>
            <a:ext cx="10360025" cy="0"/>
          </a:xfrm>
          <a:prstGeom prst="line">
            <a:avLst/>
          </a:prstGeom>
          <a:ln w="12700">
            <a:solidFill>
              <a:srgbClr val="999999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Horizontal_RED_LG_DIGITAL.emf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4572" y="1846314"/>
            <a:ext cx="4196250" cy="4725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Agenda Chart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Text Placeholder 6"/>
          <p:cNvSpPr>
            <a:spLocks noGrp="1"/>
          </p:cNvSpPr>
          <p:nvPr>
            <p:ph type="body" sz="quarter" idx="13" hasCustomPrompt="1"/>
          </p:nvPr>
        </p:nvSpPr>
        <p:spPr>
          <a:xfrm>
            <a:off x="2641184" y="2841010"/>
            <a:ext cx="5238126" cy="1863317"/>
          </a:xfrm>
        </p:spPr>
        <p:txBody>
          <a:bodyPr/>
          <a:lstStyle/>
          <a:p>
            <a:pPr lvl="0"/>
            <a:r>
              <a:rPr lang="en-US"/>
              <a:t>First level bullet</a:t>
            </a:r>
          </a:p>
          <a:p>
            <a:pPr lvl="0"/>
            <a:r>
              <a:rPr lang="en-US"/>
              <a:t>First level bullet</a:t>
            </a:r>
          </a:p>
          <a:p>
            <a:pPr lvl="0"/>
            <a:r>
              <a:rPr lang="en-US"/>
              <a:t>First level bullet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90799" y="56429"/>
            <a:ext cx="9835200" cy="878857"/>
          </a:xfrm>
        </p:spPr>
        <p:txBody>
          <a:bodyPr/>
          <a:lstStyle/>
          <a:p>
            <a:r>
              <a:rPr lang="en-US" altLang="zh-CN"/>
              <a:t>Click to edit Master title style</a:t>
            </a:r>
            <a:endParaRPr lang="fr-FR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>
  <p:cSld name="Blank Slide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9644782" y="6796240"/>
            <a:ext cx="336486" cy="322090"/>
          </a:xfrm>
          <a:prstGeom prst="rect">
            <a:avLst/>
          </a:prstGeom>
        </p:spPr>
        <p:txBody>
          <a:bodyPr lIns="91467" tIns="45734" rIns="91467" bIns="45734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C47D1D-29F4-40B1-848B-ED4FC24F90C8}" type="slidenum">
              <a:rPr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16465" y="6808570"/>
            <a:ext cx="1520101" cy="320548"/>
          </a:xfrm>
          <a:prstGeom prst="rect">
            <a:avLst/>
          </a:prstGeom>
        </p:spPr>
        <p:txBody>
          <a:bodyPr lIns="91467" tIns="45734" rIns="91467" bIns="45734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lvl="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US" err="1"/>
              <a:t>WorldClassStrategic</a:t>
            </a:r>
            <a:r>
              <a:rPr lang="zh-CN" altLang="en-US"/>
              <a:t>计划</a:t>
            </a:r>
            <a:r>
              <a:rPr lang="en-US" err="1"/>
              <a:t>ning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603370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Slide Number Placeholder 1"/>
          <p:cNvSpPr>
            <a:spLocks noGrp="1"/>
          </p:cNvSpPr>
          <p:nvPr>
            <p:ph type="sldNum" sz="quarter" idx="10"/>
          </p:nvPr>
        </p:nvSpPr>
        <p:spPr>
          <a:xfrm>
            <a:off x="9645016" y="6796422"/>
            <a:ext cx="336376" cy="321953"/>
          </a:xfrm>
          <a:prstGeom prst="rect">
            <a:avLst/>
          </a:prstGeom>
        </p:spPr>
        <p:txBody>
          <a:bodyPr lIns="91467" tIns="45734" rIns="91467" bIns="45734"/>
          <a:lstStyle>
            <a:defPPr>
              <a:defRPr lang="en-US"/>
            </a:defPPr>
            <a:lvl1pPr marL="0" algn="l" defTabSz="981334" rtl="0" eaLnBrk="1" fontAlgn="auto" latinLnBrk="0" hangingPunct="1">
              <a:spcBef>
                <a:spcPct val="0"/>
              </a:spcBef>
              <a:spcAft>
                <a:spcPct val="0"/>
              </a:spcAft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97079174-5A46-487A-8105-5CB1EAE5F4AA}" type="slidenum">
              <a:rPr/>
              <a:pPr>
                <a:defRPr/>
              </a:pPr>
              <a:t>‹#›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17229" y="6808746"/>
            <a:ext cx="1519605" cy="320412"/>
          </a:xfrm>
          <a:prstGeom prst="rect">
            <a:avLst/>
          </a:prstGeom>
        </p:spPr>
        <p:txBody>
          <a:bodyPr vert="horz" wrap="square" lIns="91467" tIns="45734" rIns="91467" bIns="45734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lvl="1" algn="l" defTabSz="981334" rtl="0" eaLnBrk="1" latinLnBrk="0" hangingPunct="1">
              <a:defRPr sz="1900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/>
              <a:t>DecisionEffectivenessSellingDeck</a:t>
            </a:r>
          </a:p>
        </p:txBody>
      </p:sp>
    </p:spTree>
    <p:extLst>
      <p:ext uri="{BB962C8B-B14F-4D97-AF65-F5344CB8AC3E}">
        <p14:creationId xmlns:p14="http://schemas.microsoft.com/office/powerpoint/2010/main" val="2964850086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image" Target="../media/image4.emf" /><Relationship Id="rId15" Type="http://schemas.openxmlformats.org/officeDocument/2006/relationships/tags" Target="../tags/tag1.xml" /><Relationship Id="rId16" Type="http://schemas.openxmlformats.org/officeDocument/2006/relationships/customXml" Target="../../customXml/item1.xml" /><Relationship Id="rId17" Type="http://schemas.openxmlformats.org/officeDocument/2006/relationships/customXml" Target="../../customXml/item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Freeform 12"/>
          <p:cNvSpPr/>
          <p:nvPr/>
        </p:nvSpPr>
        <p:spPr>
          <a:xfrm>
            <a:off x="0" y="953295"/>
            <a:ext cx="10048159" cy="133094"/>
          </a:xfrm>
          <a:custGeom>
            <a:gdLst>
              <a:gd name="connsiteX0" fmla="*/ 0 w 9436894"/>
              <a:gd name="connsiteY0" fmla="*/ 0 h 152400"/>
              <a:gd name="connsiteX1" fmla="*/ 9436894 w 9436894"/>
              <a:gd name="connsiteY1" fmla="*/ 0 h 152400"/>
              <a:gd name="connsiteX2" fmla="*/ 9402763 w 9436894"/>
              <a:gd name="connsiteY2" fmla="*/ 152400 h 152400"/>
              <a:gd name="connsiteX3" fmla="*/ 0 w 9436894"/>
              <a:gd name="connsiteY3" fmla="*/ 152038 h 1524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436894" h="152400">
                <a:moveTo>
                  <a:pt x="0" y="0"/>
                </a:moveTo>
                <a:lnTo>
                  <a:pt x="9436894" y="0"/>
                </a:lnTo>
                <a:lnTo>
                  <a:pt x="9402763" y="152400"/>
                </a:lnTo>
                <a:lnTo>
                  <a:pt x="0" y="152038"/>
                </a:lnTo>
              </a:path>
            </a:pathLst>
          </a:custGeom>
          <a:solidFill>
            <a:schemeClr val="accent3"/>
          </a:solidFill>
          <a:ln w="19050"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fr-FR"/>
          </a:p>
        </p:txBody>
      </p:sp>
      <p:sp>
        <p:nvSpPr>
          <p:cNvPr id="22" name="Rectangle 2"/>
          <p:cNvSpPr>
            <a:spLocks noGrp="1" noChangeArrowheads="1"/>
          </p:cNvSpPr>
          <p:nvPr>
            <p:ph type="title"/>
          </p:nvPr>
        </p:nvSpPr>
        <p:spPr bwMode="gray">
          <a:xfrm>
            <a:off x="190800" y="56429"/>
            <a:ext cx="9833871" cy="87885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72000" bIns="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CA" noProof="1"/>
          </a:p>
        </p:txBody>
      </p:sp>
      <p:sp>
        <p:nvSpPr>
          <p:cNvPr id="11" name="Text Placeholder 10"/>
          <p:cNvSpPr>
            <a:spLocks noGrp="1"/>
          </p:cNvSpPr>
          <p:nvPr>
            <p:ph type="body" idx="1"/>
          </p:nvPr>
        </p:nvSpPr>
        <p:spPr>
          <a:xfrm>
            <a:off x="399763" y="1355586"/>
            <a:ext cx="9560499" cy="5366894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75220" y="6970605"/>
            <a:ext cx="7475810" cy="160268"/>
          </a:xfrm>
          <a:prstGeom prst="round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 anchorCtr="0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600" b="0" i="0" baseline="0" noProof="1">
                <a:solidFill>
                  <a:schemeClr val="tx1"/>
                </a:solidFill>
                <a:latin typeface="+mn-lt"/>
              </a:rPr>
              <a:t>This information is confidential and was prepared by Bain &amp; Company solely for the use of our client; it is not to be relied on by any 3rd party without Bain's prior written consent</a:t>
            </a:r>
            <a:endParaRPr lang="fr-FR" sz="600" b="0" i="0" baseline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15" name="SlideNumber"/>
          <p:cNvSpPr/>
          <p:nvPr/>
        </p:nvSpPr>
        <p:spPr>
          <a:xfrm>
            <a:off x="9648667" y="6968443"/>
            <a:ext cx="340770" cy="164592"/>
          </a:xfrm>
          <a:prstGeom prst="round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rIns="0" bIns="18288" rtlCol="0" anchor="b" anchorCtr="0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BB69BBE8-4DB2-4642-B003-B220ACD5A2FD}" type="slidenum">
              <a:rPr lang="en-US" sz="800" baseline="0" smtClean="0">
                <a:solidFill>
                  <a:srgbClr val="080808"/>
                </a:solidFill>
                <a:latin typeface="Verdana" pitchFamily="34" charset="0"/>
              </a:rPr>
              <a:pPr algn="ctr"/>
              <a:t>‹#›</a:t>
            </a:fld>
            <a:endParaRPr lang="fr-FR" sz="600">
              <a:solidFill>
                <a:srgbClr val="080808"/>
              </a:solidFill>
            </a:endParaRPr>
          </a:p>
        </p:txBody>
      </p:sp>
      <p:cxnSp>
        <p:nvCxnSpPr>
          <p:cNvPr id="28" name="Straight Connector 27"/>
          <p:cNvCxnSpPr/>
          <p:nvPr/>
        </p:nvCxnSpPr>
        <p:spPr>
          <a:xfrm>
            <a:off x="0" y="6904727"/>
            <a:ext cx="10360025" cy="0"/>
          </a:xfrm>
          <a:prstGeom prst="line">
            <a:avLst/>
          </a:prstGeom>
          <a:ln w="12700">
            <a:solidFill>
              <a:srgbClr val="999999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Notes"/>
          <p:cNvSpPr txBox="1">
            <a:spLocks noChangeArrowheads="1"/>
          </p:cNvSpPr>
          <p:nvPr/>
        </p:nvSpPr>
        <p:spPr bwMode="auto">
          <a:xfrm>
            <a:off x="192024" y="6743930"/>
            <a:ext cx="6962764" cy="153888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lIns="0" tIns="0" rIns="0" bIns="0" anchor="b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4150" indent="-184150" defTabSz="881063" fontAlgn="ctr"/>
            <a:endParaRPr lang="en-CA" sz="1000" noProof="0"/>
          </a:p>
        </p:txBody>
      </p:sp>
      <p:pic>
        <p:nvPicPr>
          <p:cNvPr id="18" name="Picture 17" descr="Symbol RED_a_DIGITAL.emf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0053298" y="6961417"/>
            <a:ext cx="184157" cy="184157"/>
          </a:xfrm>
          <a:prstGeom prst="rect">
            <a:avLst/>
          </a:prstGeom>
        </p:spPr>
      </p:pic>
      <p:sp>
        <p:nvSpPr>
          <p:cNvPr id="4" name="CreatedFooter"/>
          <p:cNvSpPr txBox="1"/>
          <p:nvPr userDrawn="1"/>
        </p:nvSpPr>
        <p:spPr>
          <a:xfrm>
            <a:off x="8624900" y="7004558"/>
            <a:ext cx="1036625" cy="92333"/>
          </a:xfrm>
          <a:prstGeom prst="rect">
            <a:avLst/>
          </a:prstGeom>
          <a:noFill/>
        </p:spPr>
        <p:txBody>
          <a:bodyPr vert="horz" wrap="none" lIns="36000" tIns="0" rIns="0" bIns="0" rtlCol="0" anchor="ctr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600" b="0" i="0" u="none">
                <a:solidFill>
                  <a:schemeClr val="tx1"/>
                </a:solidFill>
                <a:latin typeface="Verdana"/>
              </a:rPr>
              <a:t>罗莱家纺战略项目启动会材料</a:t>
            </a:r>
            <a:endParaRPr lang="zh-CN" sz="600" b="0" i="0" u="none" err="1">
              <a:solidFill>
                <a:schemeClr val="tx1"/>
              </a:solidFill>
              <a:latin typeface="Verdana"/>
            </a:endParaRPr>
          </a:p>
        </p:txBody>
      </p:sp>
      <p:sp>
        <p:nvSpPr>
          <p:cNvPr id="5" name="OfficeCode"/>
          <p:cNvSpPr txBox="1"/>
          <p:nvPr userDrawn="1">
            <p:custDataLst>
              <p:tags r:id="rId15"/>
            </p:custDataLst>
          </p:nvPr>
        </p:nvSpPr>
        <p:spPr>
          <a:xfrm>
            <a:off x="8299893" y="7004558"/>
            <a:ext cx="172607" cy="92333"/>
          </a:xfrm>
          <a:prstGeom prst="rect">
            <a:avLst/>
          </a:prstGeom>
          <a:noFill/>
        </p:spPr>
        <p:txBody>
          <a:bodyPr vert="horz" wrap="none" lIns="36000" tIns="0" rIns="0" bIns="0" rtlCol="0" anchor="ctr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600" b="0" i="0" u="none">
                <a:solidFill>
                  <a:schemeClr val="tx1"/>
                </a:solidFill>
                <a:latin typeface="Verdana"/>
              </a:rPr>
              <a:t>BEJ</a:t>
            </a:r>
            <a:endParaRPr lang="zh-CN" sz="600" b="0" i="0" u="none" err="1">
              <a:solidFill>
                <a:schemeClr val="tx1"/>
              </a:solidFill>
              <a:latin typeface="Verdana"/>
            </a:endParaRPr>
          </a:p>
        </p:txBody>
      </p:sp>
    </p:spTree>
    <p:custDataLst>
      <p:custData r:id="rId16"/>
      <p:custData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  <p:sldLayoutId id="2147483759" r:id="rId12"/>
    <p:sldLayoutId id="2147483762" r:id="rId13"/>
  </p:sldLayoutIdLst>
  <p:transition/>
  <p:timing/>
  <p:hf sldNum="0" hdr="0" dt="0"/>
  <p:txStyles>
    <p:titleStyle>
      <a:lvl1pPr algn="l" defTabSz="981334" rtl="0" eaLnBrk="1" latinLnBrk="0" hangingPunct="1">
        <a:spcBef>
          <a:spcPct val="0"/>
        </a:spcBef>
        <a:buNone/>
        <a:defRPr sz="2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1463" marR="0" indent="-271463" algn="l" defTabSz="981075" rtl="0" eaLnBrk="1" fontAlgn="base" latinLnBrk="0" hangingPunct="1">
        <a:lnSpc>
          <a:spcPct val="100000"/>
        </a:lnSpc>
        <a:spcBef>
          <a:spcPct val="40000"/>
        </a:spcBef>
        <a:spcAft>
          <a:spcPct val="0"/>
        </a:spcAft>
        <a:buClr>
          <a:schemeClr val="tx1"/>
        </a:buClr>
        <a:buSzPts val="2400"/>
        <a:buFont typeface="Verdana" pitchFamily="34" charset="0"/>
        <a:buChar char="•"/>
        <a:defRPr kumimoji="0" lang="en-US" altLang="zh-CN" sz="2000" b="0" i="0" u="none" strike="noStrike" kern="1200" cap="none" spc="0" normalizeH="0" baseline="0" noProof="1">
          <a:ln>
            <a:noFill/>
          </a:ln>
          <a:solidFill>
            <a:schemeClr val="tx1"/>
          </a:solidFill>
          <a:effectLst/>
          <a:uLnTx/>
          <a:uFillTx/>
          <a:latin typeface="+mn-lt"/>
          <a:ea typeface="+mn-ea"/>
          <a:cs typeface="+mn-cs"/>
        </a:defRPr>
      </a:lvl1pPr>
      <a:lvl2pPr marL="574675" marR="0" indent="-119063" algn="l" defTabSz="981075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ts val="2200"/>
        <a:buFont typeface="Verdana"/>
        <a:buChar char="-"/>
        <a:defRPr lang="en-CA" altLang="zh-CN" sz="1800" kern="1200" baseline="0" noProof="1">
          <a:solidFill>
            <a:schemeClr val="tx1"/>
          </a:solidFill>
          <a:latin typeface="+mn-lt"/>
          <a:ea typeface="+mn-ea"/>
          <a:cs typeface="+mn-cs"/>
        </a:defRPr>
      </a:lvl2pPr>
      <a:lvl3pPr marL="1052513" marR="0" indent="-287338" algn="l" defTabSz="981075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Pts val="2200"/>
        <a:buFont typeface="Marlett" pitchFamily="2" charset="2"/>
        <a:buChar char="8"/>
        <a:defRPr lang="zh-CN" altLang="en-US" sz="1800" kern="1200" noProof="1">
          <a:solidFill>
            <a:schemeClr val="tx1"/>
          </a:solidFill>
          <a:latin typeface="+mn-lt"/>
          <a:ea typeface="+mn-ea"/>
          <a:cs typeface="+mn-cs"/>
        </a:defRPr>
      </a:lvl3pPr>
      <a:lvl4pPr marL="1453896" marR="0" indent="-210312" algn="l" defTabSz="981334" rtl="0" eaLnBrk="1" fontAlgn="auto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1"/>
        </a:buClr>
        <a:buSzTx/>
        <a:buFont typeface="Verdana" pitchFamily="34" charset="0"/>
        <a:buChar char="-"/>
        <a:defRPr lang="en-CA" altLang="zh-CN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208002" indent="-245334" algn="l" defTabSz="981334" rtl="0" eaLnBrk="1" latinLnBrk="0" hangingPunct="1">
        <a:spcBef>
          <a:spcPct val="20000"/>
        </a:spcBef>
        <a:buFont typeface="Arial" pitchFamily="34" charset="0"/>
        <a:buChar char="»"/>
        <a:defRPr sz="2400" kern="1200">
          <a:solidFill>
            <a:schemeClr val="tx1"/>
          </a:solidFill>
          <a:latin typeface="Verdana" pitchFamily="34" charset="0"/>
          <a:ea typeface="+mn-ea"/>
          <a:cs typeface="+mn-cs"/>
        </a:defRPr>
      </a:lvl5pPr>
      <a:lvl6pPr marL="2698669" indent="-245334" algn="l" defTabSz="981334" rtl="0" eaLnBrk="1" latinLnBrk="0" hangingPunct="1">
        <a:spcBef>
          <a:spcPct val="2000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6pPr>
      <a:lvl7pPr marL="3189336" indent="-245334" algn="l" defTabSz="981334" rtl="0" eaLnBrk="1" latinLnBrk="0" hangingPunct="1">
        <a:spcBef>
          <a:spcPct val="2000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7pPr>
      <a:lvl8pPr marL="3680003" indent="-245334" algn="l" defTabSz="981334" rtl="0" eaLnBrk="1" latinLnBrk="0" hangingPunct="1">
        <a:spcBef>
          <a:spcPct val="2000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8pPr>
      <a:lvl9pPr marL="4170670" indent="-245334" algn="l" defTabSz="981334" rtl="0" eaLnBrk="1" latinLnBrk="0" hangingPunct="1">
        <a:spcBef>
          <a:spcPct val="2000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8133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90667" algn="l" defTabSz="981334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981334" algn="l" defTabSz="981334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3pPr>
      <a:lvl4pPr marL="1472001" algn="l" defTabSz="981334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962668" algn="l" defTabSz="981334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2453335" algn="l" defTabSz="981334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6pPr>
      <a:lvl7pPr marL="2944002" algn="l" defTabSz="981334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7pPr>
      <a:lvl8pPr marL="3434669" algn="l" defTabSz="981334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8pPr>
      <a:lvl9pPr marL="3925336" algn="l" defTabSz="981334" rtl="0" eaLnBrk="1" latinLnBrk="0" hangingPunct="1">
        <a:defRPr sz="19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5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8.jpeg" /><Relationship Id="rId7" Type="http://schemas.openxmlformats.org/officeDocument/2006/relationships/image" Target="../media/image9.jpeg" /><Relationship Id="rId8" Type="http://schemas.openxmlformats.org/officeDocument/2006/relationships/image" Target="../media/image10.jpeg" /><Relationship Id="rId9" Type="http://schemas.microsoft.com/office/2007/relationships/hdphoto" Target="../media/image11.wdp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5.xml" /><Relationship Id="rId4" Type="http://schemas.openxmlformats.org/officeDocument/2006/relationships/tags" Target="../tags/tag6.xml" /><Relationship Id="rId5" Type="http://schemas.openxmlformats.org/officeDocument/2006/relationships/image" Target="../media/image13.jpeg" /><Relationship Id="rId6" Type="http://schemas.openxmlformats.org/officeDocument/2006/relationships/tags" Target="../tags/tag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tags" Target="../tags/tag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4.jpeg" /><Relationship Id="rId4" Type="http://schemas.openxmlformats.org/officeDocument/2006/relationships/hyperlink" Target="http://images.google.com/imgres?imgurl=http://homepage.mac.com/bsofsky/.cv/bsofsky/Public/logos/Starbucks%20logo%20RGB.jpeg-link.jpeg&amp;imgrefurl=http://homepage.mac.com/WebObjects/FileSharing.woa/8/wo/1ZE87y0hxLD7NbrM.1/0.2.1.2.22.31.97.5.35.0.1.1.1?user=bsofsky&amp;fpath=logos&amp;templatefn=FileSharing10.html&amp;h=1575&amp;w=1575&amp;sz=705&amp;tbnid=G7tjn9IqdQYJ:&amp;tbnh=150&amp;tbnw=150&amp;start=1&amp;prev=/images?q=starbucks+logo&amp;hl=en&amp;lr=&amp;sa=G" TargetMode="Externa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3.jpeg" /><Relationship Id="rId11" Type="http://schemas.openxmlformats.org/officeDocument/2006/relationships/image" Target="../media/image24.jpeg" /><Relationship Id="rId12" Type="http://schemas.openxmlformats.org/officeDocument/2006/relationships/image" Target="../media/image25.jpeg" /><Relationship Id="rId13" Type="http://schemas.openxmlformats.org/officeDocument/2006/relationships/image" Target="../media/image26.jpeg" /><Relationship Id="rId14" Type="http://schemas.openxmlformats.org/officeDocument/2006/relationships/image" Target="../media/image27.jpeg" /><Relationship Id="rId15" Type="http://schemas.openxmlformats.org/officeDocument/2006/relationships/image" Target="../media/image28.jpeg" /><Relationship Id="rId16" Type="http://schemas.openxmlformats.org/officeDocument/2006/relationships/image" Target="../media/image29.jpeg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19.jpeg" /><Relationship Id="rId7" Type="http://schemas.openxmlformats.org/officeDocument/2006/relationships/image" Target="../media/image20.jpeg" /><Relationship Id="rId8" Type="http://schemas.openxmlformats.org/officeDocument/2006/relationships/image" Target="../media/image21.jpeg" /><Relationship Id="rId9" Type="http://schemas.openxmlformats.org/officeDocument/2006/relationships/image" Target="../media/image2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30.emf" /><Relationship Id="rId4" Type="http://schemas.openxmlformats.org/officeDocument/2006/relationships/vmlDrawing" Target="../drawings/vmlDrawing1.v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5.xml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31.emf" /><Relationship Id="rId6" Type="http://schemas.openxmlformats.org/officeDocument/2006/relationships/tags" Target="../tags/tag16.xml" /><Relationship Id="rId7" Type="http://schemas.openxmlformats.org/officeDocument/2006/relationships/vmlDrawing" Target="../drawings/vmlDrawing2.v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3311705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br>
              <a:rPr lang="zh-CN" altLang="en-US"/>
            </a:br>
            <a:r>
              <a:rPr lang="en-US" altLang="zh-CN"/>
              <a:t>“</a:t>
            </a:r>
            <a:r>
              <a:rPr lang="zh-CN" altLang="en-US"/>
              <a:t>调整节奏</a:t>
            </a:r>
            <a:r>
              <a:rPr lang="en-US" altLang="zh-CN"/>
              <a:t>, </a:t>
            </a:r>
            <a:r>
              <a:rPr lang="zh-CN" altLang="en-US"/>
              <a:t>回归核心</a:t>
            </a:r>
            <a:r>
              <a:rPr lang="en-US" altLang="zh-CN"/>
              <a:t>, </a:t>
            </a:r>
            <a:r>
              <a:rPr lang="zh-CN" altLang="en-US"/>
              <a:t>再创辉煌</a:t>
            </a:r>
            <a:r>
              <a:rPr lang="en-US" altLang="zh-CN"/>
              <a:t>”</a:t>
            </a:r>
            <a:br>
              <a:rPr lang="en-US" altLang="zh-CN" sz="2400"/>
            </a:br>
            <a:r>
              <a:rPr lang="zh-CN" altLang="en-US"/>
              <a:t>罗莱家纺战略项目启动会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altLang="zh-CN"/>
              <a:t>2013</a:t>
            </a:r>
            <a:r>
              <a:rPr lang="zh-CN" altLang="en-US"/>
              <a:t>年</a:t>
            </a:r>
            <a:r>
              <a:rPr lang="en-US" altLang="zh-CN"/>
              <a:t>5</a:t>
            </a:r>
            <a:r>
              <a:rPr lang="zh-CN" altLang="en-US"/>
              <a:t>月</a:t>
            </a:r>
            <a:r>
              <a:rPr lang="en-US" altLang="zh-CN"/>
              <a:t>11</a:t>
            </a:r>
            <a:r>
              <a:rPr lang="zh-CN" altLang="en-US"/>
              <a:t>日</a:t>
            </a:r>
          </a:p>
        </p:txBody>
      </p:sp>
      <p:pic>
        <p:nvPicPr>
          <p:cNvPr id="5" name="Picture 6" descr="http://images.07430743.com/bbs/month_1006/100613092051db554f03b69a0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946710" y="1283864"/>
            <a:ext cx="2732235" cy="1334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BainBulletsConfiguration" hidden="1"/>
          <p:cNvSpPr txBox="1"/>
          <p:nvPr/>
        </p:nvSpPr>
        <p:spPr>
          <a:xfrm>
            <a:off x="12700" y="12700"/>
            <a:ext cx="8890000" cy="88092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" err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2936995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贝恩团队介绍</a:t>
            </a:r>
            <a:endParaRPr lang="en-US"/>
          </a:p>
        </p:txBody>
      </p:sp>
      <p:sp>
        <p:nvSpPr>
          <p:cNvPr id="3" name="Source"/>
          <p:cNvSpPr>
            <a:spLocks noGrp="1"/>
          </p:cNvSpPr>
          <p:nvPr/>
        </p:nvSpPr>
        <p:spPr bwMode="auto">
          <a:xfrm>
            <a:off x="162959" y="3224266"/>
            <a:ext cx="2082297" cy="336925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46800" tIns="46800" rIns="46800" bIns="4680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173038" indent="-173038" algn="l" defTabSz="981075" rtl="0" eaLnBrk="0" fontAlgn="base" latinLnBrk="0" hangingPunct="0">
              <a:spcBef>
                <a:spcPct val="40000"/>
              </a:spcBef>
              <a:spcAft>
                <a:spcPct val="0"/>
              </a:spcAft>
              <a:buClr>
                <a:schemeClr val="tx1"/>
              </a:buClr>
              <a:buFont typeface="Verdana" pitchFamily="34" charset="0"/>
              <a:buChar char="•"/>
              <a:defRPr sz="1400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1pPr>
            <a:lvl2pPr marL="447675" indent="-119063" algn="l" defTabSz="981075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-"/>
              <a:defRPr sz="1200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812800" indent="-200025" algn="l" defTabSz="981075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Marlett" pitchFamily="2" charset="2"/>
              <a:buChar char="8"/>
              <a:defRPr sz="1200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971550" indent="-206375" algn="l" defTabSz="981075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-"/>
              <a:defRPr sz="1200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1574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6146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6pPr>
            <a:lvl7pPr marL="30718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7pPr>
            <a:lvl8pPr marL="35290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8pPr>
            <a:lvl9pPr marL="39862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0000"/>
              </a:buClr>
            </a:pPr>
            <a:r>
              <a:rPr lang="zh-CN" altLang="en-US">
                <a:solidFill>
                  <a:srgbClr val="000000"/>
                </a:solidFill>
                <a:latin typeface="+mn-lt"/>
              </a:rPr>
              <a:t>超过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14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年的管理咨询经验</a:t>
            </a:r>
          </a:p>
          <a:p>
            <a:pPr>
              <a:buClr>
                <a:srgbClr val="000000"/>
              </a:buClr>
            </a:pPr>
            <a:r>
              <a:rPr lang="zh-CN" altLang="en-US">
                <a:solidFill>
                  <a:srgbClr val="000000"/>
                </a:solidFill>
                <a:latin typeface="+mn-lt"/>
              </a:rPr>
              <a:t>致力于为中国的民营企业服务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, 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主要集中在消费品和零售领域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;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咨询经验包括战略、运营改进、组织和人力资源建设以及兼并收购等</a:t>
            </a:r>
          </a:p>
          <a:p>
            <a:pPr>
              <a:buClr>
                <a:srgbClr val="000000"/>
              </a:buClr>
            </a:pPr>
            <a:r>
              <a:rPr lang="zh-CN" altLang="en-US">
                <a:solidFill>
                  <a:srgbClr val="000000"/>
                </a:solidFill>
                <a:latin typeface="+mn-lt"/>
              </a:rPr>
              <a:t>韩先生的著作包括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:[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民营企业的组织建设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];[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回归核心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];[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终极问题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]</a:t>
            </a:r>
          </a:p>
          <a:p>
            <a:pPr>
              <a:buClr>
                <a:srgbClr val="000000"/>
              </a:buClr>
            </a:pPr>
            <a:r>
              <a:rPr lang="zh-CN" altLang="en-US">
                <a:solidFill>
                  <a:srgbClr val="000000"/>
                </a:solidFill>
                <a:latin typeface="+mn-lt"/>
              </a:rPr>
              <a:t>芝加哥大学商学院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MBA;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复旦大学管理学院学士</a:t>
            </a:r>
          </a:p>
        </p:txBody>
      </p:sp>
      <p:sp>
        <p:nvSpPr>
          <p:cNvPr id="4" name="Source"/>
          <p:cNvSpPr>
            <a:spLocks noGrp="1"/>
          </p:cNvSpPr>
          <p:nvPr/>
        </p:nvSpPr>
        <p:spPr bwMode="auto">
          <a:xfrm>
            <a:off x="2280305" y="3224266"/>
            <a:ext cx="1941328" cy="298140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46775" tIns="46775" rIns="46775" bIns="46775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173038" indent="-173038" algn="l" defTabSz="981075" rtl="0" eaLnBrk="0" fontAlgn="base" latinLnBrk="0" hangingPunct="0">
              <a:spcBef>
                <a:spcPct val="40000"/>
              </a:spcBef>
              <a:spcAft>
                <a:spcPct val="0"/>
              </a:spcAft>
              <a:buClr>
                <a:schemeClr val="tx1"/>
              </a:buClr>
              <a:buFont typeface="Verdana" pitchFamily="34" charset="0"/>
              <a:buChar char="•"/>
              <a:defRPr sz="1400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1pPr>
            <a:lvl2pPr marL="447675" indent="-119063" algn="l" defTabSz="981075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-"/>
              <a:defRPr sz="1200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812800" indent="-200025" algn="l" defTabSz="981075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Marlett" pitchFamily="2" charset="2"/>
              <a:buChar char="8"/>
              <a:defRPr sz="1200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971550" indent="-206375" algn="l" defTabSz="981075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-"/>
              <a:defRPr sz="1200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1574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6146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6pPr>
            <a:lvl7pPr marL="30718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7pPr>
            <a:lvl8pPr marL="35290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8pPr>
            <a:lvl9pPr marL="39862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0000"/>
              </a:buClr>
            </a:pPr>
            <a:r>
              <a:rPr lang="en-US" altLang="zh-CN">
                <a:solidFill>
                  <a:srgbClr val="000000"/>
                </a:solidFill>
                <a:latin typeface="+mn-lt"/>
              </a:rPr>
              <a:t>10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年以上咨询业及相关行业经验</a:t>
            </a:r>
          </a:p>
          <a:p>
            <a:pPr>
              <a:buClr>
                <a:srgbClr val="000000"/>
              </a:buClr>
            </a:pPr>
            <a:r>
              <a:rPr lang="zh-CN" altLang="en-US">
                <a:solidFill>
                  <a:srgbClr val="000000"/>
                </a:solidFill>
                <a:latin typeface="+mn-lt"/>
              </a:rPr>
              <a:t>专注行业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: 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消费品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零售</a:t>
            </a:r>
          </a:p>
          <a:p>
            <a:pPr>
              <a:buClr>
                <a:srgbClr val="000000"/>
              </a:buClr>
            </a:pPr>
            <a:r>
              <a:rPr lang="zh-CN" altLang="en-US">
                <a:solidFill>
                  <a:srgbClr val="000000"/>
                </a:solidFill>
                <a:latin typeface="+mn-lt"/>
              </a:rPr>
              <a:t>咨询方向包括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: 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市场进入战略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公司市场增长战略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绩效提升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组织优化</a:t>
            </a:r>
          </a:p>
          <a:p>
            <a:pPr>
              <a:buClr>
                <a:srgbClr val="000000"/>
              </a:buClr>
            </a:pPr>
            <a:r>
              <a:rPr lang="zh-CN" altLang="en-US">
                <a:solidFill>
                  <a:srgbClr val="000000"/>
                </a:solidFill>
                <a:latin typeface="+mn-lt"/>
              </a:rPr>
              <a:t>达特茅斯大学塔克商学院工商管理硕士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;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同济大学理学硕士</a:t>
            </a:r>
          </a:p>
          <a:p>
            <a:pPr lvl="2"/>
            <a:endParaRPr lang="en-US" altLang="ja-JP" sz="1400">
              <a:latin typeface="+mn-lt"/>
            </a:endParaRPr>
          </a:p>
        </p:txBody>
      </p:sp>
      <p:sp>
        <p:nvSpPr>
          <p:cNvPr id="5" name="Source"/>
          <p:cNvSpPr>
            <a:spLocks noGrp="1"/>
          </p:cNvSpPr>
          <p:nvPr/>
        </p:nvSpPr>
        <p:spPr bwMode="auto">
          <a:xfrm>
            <a:off x="4256682" y="3224266"/>
            <a:ext cx="1941328" cy="336925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46800" tIns="46800" rIns="46800" bIns="4680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173038" indent="-173038" algn="l" defTabSz="981075" rtl="0" eaLnBrk="0" fontAlgn="base" latinLnBrk="0" hangingPunct="0">
              <a:spcBef>
                <a:spcPct val="40000"/>
              </a:spcBef>
              <a:spcAft>
                <a:spcPct val="0"/>
              </a:spcAft>
              <a:buClr>
                <a:schemeClr val="tx1"/>
              </a:buClr>
              <a:buFont typeface="Verdana" pitchFamily="34" charset="0"/>
              <a:buChar char="•"/>
              <a:defRPr sz="1400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1pPr>
            <a:lvl2pPr marL="447675" indent="-119063" algn="l" defTabSz="981075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-"/>
              <a:defRPr sz="1200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812800" indent="-200025" algn="l" defTabSz="981075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Marlett" pitchFamily="2" charset="2"/>
              <a:buChar char="8"/>
              <a:defRPr sz="1200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971550" indent="-206375" algn="l" defTabSz="981075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-"/>
              <a:defRPr sz="1200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1574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6146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6pPr>
            <a:lvl7pPr marL="30718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7pPr>
            <a:lvl8pPr marL="35290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8pPr>
            <a:lvl9pPr marL="39862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0000"/>
              </a:buClr>
            </a:pPr>
            <a:r>
              <a:rPr lang="en-US" altLang="zh-CN">
                <a:solidFill>
                  <a:srgbClr val="000000"/>
                </a:solidFill>
                <a:latin typeface="+mn-lt"/>
              </a:rPr>
              <a:t>10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年服装零售和品牌运营行业经验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;5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年电子商务创业经验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; 5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年咨询业经验</a:t>
            </a:r>
          </a:p>
          <a:p>
            <a:pPr>
              <a:buClr>
                <a:srgbClr val="000000"/>
              </a:buClr>
            </a:pPr>
            <a:r>
              <a:rPr lang="zh-CN" altLang="en-US">
                <a:solidFill>
                  <a:srgbClr val="000000"/>
                </a:solidFill>
                <a:latin typeface="+mn-lt"/>
              </a:rPr>
              <a:t>专注行业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: 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服装零售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消费品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电子商务</a:t>
            </a:r>
          </a:p>
          <a:p>
            <a:pPr>
              <a:buClr>
                <a:srgbClr val="000000"/>
              </a:buClr>
            </a:pPr>
            <a:r>
              <a:rPr lang="zh-CN" altLang="en-US">
                <a:solidFill>
                  <a:srgbClr val="000000"/>
                </a:solidFill>
                <a:latin typeface="+mn-lt"/>
              </a:rPr>
              <a:t>咨询方向包括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: 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战略转型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组织变革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运营改进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消费者研究和品牌定位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市场营销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渠道战略</a:t>
            </a:r>
          </a:p>
          <a:p>
            <a:pPr>
              <a:buClr>
                <a:srgbClr val="000000"/>
              </a:buClr>
            </a:pPr>
            <a:r>
              <a:rPr lang="zh-CN" altLang="en-US">
                <a:solidFill>
                  <a:srgbClr val="000000"/>
                </a:solidFill>
                <a:latin typeface="+mn-lt"/>
              </a:rPr>
              <a:t>伦敦商学院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MBA;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康奈尔大学商学院交流学习</a:t>
            </a:r>
            <a:endParaRPr lang="en-US" altLang="ja-JP">
              <a:solidFill>
                <a:srgbClr val="000000"/>
              </a:solidFill>
              <a:latin typeface="+mn-lt"/>
            </a:endParaRPr>
          </a:p>
        </p:txBody>
      </p:sp>
      <p:sp>
        <p:nvSpPr>
          <p:cNvPr id="6" name="Source"/>
          <p:cNvSpPr>
            <a:spLocks noGrp="1"/>
          </p:cNvSpPr>
          <p:nvPr/>
        </p:nvSpPr>
        <p:spPr bwMode="auto">
          <a:xfrm>
            <a:off x="6233059" y="3224266"/>
            <a:ext cx="1941328" cy="2507482"/>
          </a:xfrm>
          <a:prstGeom prst="rect">
            <a:avLst/>
          </a:prstGeom>
          <a:solidFill>
            <a:srgbClr val="FFFFFF"/>
          </a:solidFill>
          <a:ln w="9525" cmpd="sng">
            <a:noFill/>
            <a:miter lim="800000"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miter lim="800000"/>
                <a:headEnd type="none" w="med" len="med"/>
                <a:tailEnd type="none" w="med" len="med"/>
              </a14:hiddenLine>
            </a:ext>
          </a:extLst>
        </p:spPr>
        <p:txBody>
          <a:bodyPr vert="horz" wrap="square" lIns="46800" tIns="46800" rIns="46800" bIns="4680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173038" indent="-173038" algn="l" defTabSz="981075" rtl="0" eaLnBrk="0" fontAlgn="base" latinLnBrk="0" hangingPunct="0">
              <a:spcBef>
                <a:spcPct val="40000"/>
              </a:spcBef>
              <a:spcAft>
                <a:spcPct val="0"/>
              </a:spcAft>
              <a:buClr>
                <a:schemeClr val="tx1"/>
              </a:buClr>
              <a:buFont typeface="Verdana" pitchFamily="34" charset="0"/>
              <a:buChar char="•"/>
              <a:defRPr sz="1400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1pPr>
            <a:lvl2pPr marL="447675" indent="-119063" algn="l" defTabSz="981075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-"/>
              <a:defRPr sz="1200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812800" indent="-200025" algn="l" defTabSz="981075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Marlett" pitchFamily="2" charset="2"/>
              <a:buChar char="8"/>
              <a:defRPr sz="1200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971550" indent="-206375" algn="l" defTabSz="981075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-"/>
              <a:defRPr sz="1200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1574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6146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6pPr>
            <a:lvl7pPr marL="30718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7pPr>
            <a:lvl8pPr marL="35290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8pPr>
            <a:lvl9pPr marL="39862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0000"/>
              </a:buClr>
            </a:pPr>
            <a:r>
              <a:rPr lang="en-US" altLang="zh-CN">
                <a:solidFill>
                  <a:srgbClr val="000000"/>
                </a:solidFill>
                <a:latin typeface="+mn-lt"/>
              </a:rPr>
              <a:t>4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年咨询及相关行业经验</a:t>
            </a:r>
          </a:p>
          <a:p>
            <a:pPr>
              <a:buClr>
                <a:srgbClr val="000000"/>
              </a:buClr>
            </a:pPr>
            <a:r>
              <a:rPr lang="zh-CN" altLang="en-US">
                <a:solidFill>
                  <a:srgbClr val="000000"/>
                </a:solidFill>
                <a:latin typeface="+mn-lt"/>
              </a:rPr>
              <a:t>专注行业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: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 纺织品和服装消费品</a:t>
            </a:r>
          </a:p>
          <a:p>
            <a:pPr>
              <a:buClr>
                <a:srgbClr val="000000"/>
              </a:buClr>
            </a:pPr>
            <a:r>
              <a:rPr lang="zh-CN" altLang="en-US">
                <a:solidFill>
                  <a:srgbClr val="000000"/>
                </a:solidFill>
                <a:latin typeface="+mn-lt"/>
              </a:rPr>
              <a:t>咨询方向包括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: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市场和消费者研究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商品管理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成长战略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战略伙伴谈判以及变革管理</a:t>
            </a:r>
          </a:p>
          <a:p>
            <a:pPr>
              <a:buClr>
                <a:srgbClr val="000000"/>
              </a:buClr>
            </a:pPr>
            <a:r>
              <a:rPr lang="zh-CN" altLang="en-US">
                <a:solidFill>
                  <a:srgbClr val="000000"/>
                </a:solidFill>
                <a:latin typeface="+mn-lt"/>
              </a:rPr>
              <a:t>达特茅斯塔克商学院工商管理硕士</a:t>
            </a:r>
            <a:endParaRPr lang="en-US" altLang="ja-JP">
              <a:solidFill>
                <a:srgbClr val="000000"/>
              </a:solidFill>
              <a:latin typeface="+mn-lt"/>
            </a:endParaRPr>
          </a:p>
        </p:txBody>
      </p:sp>
      <p:sp>
        <p:nvSpPr>
          <p:cNvPr id="7" name="Source"/>
          <p:cNvSpPr>
            <a:spLocks noGrp="1"/>
          </p:cNvSpPr>
          <p:nvPr/>
        </p:nvSpPr>
        <p:spPr bwMode="auto">
          <a:xfrm>
            <a:off x="8209436" y="3224266"/>
            <a:ext cx="1941328" cy="250748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46800" tIns="46800" rIns="46800" bIns="4680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173038" indent="-173038" algn="l" defTabSz="981075" rtl="0" eaLnBrk="0" fontAlgn="base" latinLnBrk="0" hangingPunct="0">
              <a:spcBef>
                <a:spcPct val="40000"/>
              </a:spcBef>
              <a:spcAft>
                <a:spcPct val="0"/>
              </a:spcAft>
              <a:buClr>
                <a:schemeClr val="tx1"/>
              </a:buClr>
              <a:buFont typeface="Verdana" pitchFamily="34" charset="0"/>
              <a:buChar char="•"/>
              <a:defRPr sz="1400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1pPr>
            <a:lvl2pPr marL="447675" indent="-119063" algn="l" defTabSz="981075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-"/>
              <a:defRPr sz="1200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812800" indent="-200025" algn="l" defTabSz="981075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Marlett" pitchFamily="2" charset="2"/>
              <a:buChar char="8"/>
              <a:defRPr sz="1200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971550" indent="-206375" algn="l" defTabSz="981075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-"/>
              <a:defRPr sz="1200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1574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6146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6pPr>
            <a:lvl7pPr marL="30718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7pPr>
            <a:lvl8pPr marL="35290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8pPr>
            <a:lvl9pPr marL="39862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0000"/>
              </a:buClr>
            </a:pPr>
            <a:r>
              <a:rPr lang="en-US" altLang="zh-CN">
                <a:solidFill>
                  <a:srgbClr val="000000"/>
                </a:solidFill>
                <a:latin typeface="+mn-lt"/>
              </a:rPr>
              <a:t>3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年管理咨询经验</a:t>
            </a:r>
            <a:endParaRPr lang="en-US" altLang="zh-CN">
              <a:solidFill>
                <a:srgbClr val="000000"/>
              </a:solidFill>
              <a:latin typeface="+mn-lt"/>
            </a:endParaRPr>
          </a:p>
          <a:p>
            <a:pPr>
              <a:buClr>
                <a:srgbClr val="000000"/>
              </a:buClr>
            </a:pPr>
            <a:r>
              <a:rPr lang="zh-CN" altLang="en-US">
                <a:solidFill>
                  <a:srgbClr val="000000"/>
                </a:solidFill>
                <a:latin typeface="+mn-lt"/>
              </a:rPr>
              <a:t>专注行业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: 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消费品</a:t>
            </a:r>
            <a:r>
              <a:rPr lang="en-US" altLang="zh-CN">
                <a:solidFill>
                  <a:srgbClr val="000000"/>
                </a:solidFill>
                <a:latin typeface="+mn-lt"/>
              </a:rPr>
              <a:t>,</a:t>
            </a:r>
            <a:r>
              <a:rPr lang="zh-CN" altLang="en-US">
                <a:solidFill>
                  <a:srgbClr val="000000"/>
                </a:solidFill>
                <a:latin typeface="+mn-lt"/>
              </a:rPr>
              <a:t>零售</a:t>
            </a:r>
            <a:endParaRPr lang="en-US" altLang="zh-CN">
              <a:solidFill>
                <a:srgbClr val="000000"/>
              </a:solidFill>
              <a:latin typeface="+mn-lt"/>
            </a:endParaRPr>
          </a:p>
          <a:p>
            <a:pPr>
              <a:buClr>
                <a:srgbClr val="000000"/>
              </a:buClr>
            </a:pPr>
            <a:r>
              <a:rPr lang="zh-CN" altLang="en-US">
                <a:solidFill>
                  <a:srgbClr val="000000"/>
                </a:solidFill>
              </a:rPr>
              <a:t>咨询方向包括</a:t>
            </a:r>
            <a:r>
              <a:rPr lang="en-US" altLang="zh-CN">
                <a:solidFill>
                  <a:srgbClr val="000000"/>
                </a:solidFill>
              </a:rPr>
              <a:t>:</a:t>
            </a:r>
            <a:r>
              <a:rPr lang="zh-CN" altLang="en-US">
                <a:solidFill>
                  <a:srgbClr val="000000"/>
                </a:solidFill>
              </a:rPr>
              <a:t>市场战略</a:t>
            </a:r>
            <a:r>
              <a:rPr lang="en-US" altLang="zh-CN">
                <a:solidFill>
                  <a:srgbClr val="000000"/>
                </a:solidFill>
              </a:rPr>
              <a:t>,</a:t>
            </a:r>
            <a:r>
              <a:rPr lang="zh-CN" altLang="en-US">
                <a:solidFill>
                  <a:srgbClr val="000000"/>
                </a:solidFill>
              </a:rPr>
              <a:t>市场进入及扩张</a:t>
            </a:r>
            <a:r>
              <a:rPr lang="en-US" altLang="zh-CN">
                <a:solidFill>
                  <a:srgbClr val="000000"/>
                </a:solidFill>
              </a:rPr>
              <a:t>,</a:t>
            </a:r>
            <a:r>
              <a:rPr lang="zh-CN" altLang="en-US">
                <a:solidFill>
                  <a:srgbClr val="000000"/>
                </a:solidFill>
              </a:rPr>
              <a:t>新兴渠道评估</a:t>
            </a:r>
            <a:r>
              <a:rPr lang="en-US" altLang="zh-CN">
                <a:solidFill>
                  <a:srgbClr val="000000"/>
                </a:solidFill>
              </a:rPr>
              <a:t>,</a:t>
            </a:r>
            <a:r>
              <a:rPr lang="zh-CN" altLang="en-US">
                <a:solidFill>
                  <a:srgbClr val="000000"/>
                </a:solidFill>
              </a:rPr>
              <a:t>品类优化</a:t>
            </a:r>
            <a:r>
              <a:rPr lang="en-US" altLang="zh-CN">
                <a:solidFill>
                  <a:srgbClr val="000000"/>
                </a:solidFill>
              </a:rPr>
              <a:t>,</a:t>
            </a:r>
            <a:r>
              <a:rPr lang="zh-CN" altLang="en-US">
                <a:solidFill>
                  <a:srgbClr val="000000"/>
                </a:solidFill>
              </a:rPr>
              <a:t>消费者细分</a:t>
            </a:r>
            <a:r>
              <a:rPr lang="en-US" altLang="zh-CN">
                <a:solidFill>
                  <a:srgbClr val="000000"/>
                </a:solidFill>
              </a:rPr>
              <a:t>,</a:t>
            </a:r>
            <a:r>
              <a:rPr lang="zh-CN" altLang="en-US">
                <a:solidFill>
                  <a:srgbClr val="000000"/>
                </a:solidFill>
              </a:rPr>
              <a:t>业绩提升等</a:t>
            </a:r>
            <a:endParaRPr lang="zh-CN" altLang="en-US">
              <a:solidFill>
                <a:srgbClr val="000000"/>
              </a:solidFill>
              <a:latin typeface="+mn-lt"/>
            </a:endParaRPr>
          </a:p>
          <a:p>
            <a:pPr>
              <a:buClr>
                <a:srgbClr val="000000"/>
              </a:buClr>
            </a:pPr>
            <a:r>
              <a:rPr lang="zh-CN" altLang="en-US">
                <a:solidFill>
                  <a:srgbClr val="000000"/>
                </a:solidFill>
                <a:latin typeface="+mn-lt"/>
              </a:rPr>
              <a:t>清华大学金融学学士学位</a:t>
            </a:r>
          </a:p>
        </p:txBody>
      </p:sp>
      <p:sp>
        <p:nvSpPr>
          <p:cNvPr id="8" name="Rectangle 3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233443" y="2661215"/>
            <a:ext cx="1941328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anchor="t" anchorCtr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81369">
              <a:buClr>
                <a:schemeClr val="tx1"/>
              </a:buClr>
            </a:pPr>
            <a:r>
              <a:rPr lang="zh-CN" altLang="en-US" sz="1600" b="1" i="1"/>
              <a:t>韩微文</a:t>
            </a:r>
            <a:r>
              <a:rPr lang="en-US" altLang="zh-CN" sz="1600" b="1" i="1"/>
              <a:t> </a:t>
            </a:r>
          </a:p>
          <a:p>
            <a:pPr algn="ctr" defTabSz="981369">
              <a:buClr>
                <a:schemeClr val="tx1"/>
              </a:buClr>
            </a:pPr>
            <a:r>
              <a:rPr lang="zh-CN" altLang="en-US" sz="1600"/>
              <a:t>合伙人，上海</a:t>
            </a:r>
            <a:endParaRPr lang="en-US" sz="1400"/>
          </a:p>
        </p:txBody>
      </p:sp>
      <p:sp>
        <p:nvSpPr>
          <p:cNvPr id="9" name="Rectangle 3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4256682" y="2661215"/>
            <a:ext cx="1941328" cy="49244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 anchor="t" anchorCtr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81369">
              <a:buClr>
                <a:schemeClr val="tx1"/>
              </a:buClr>
            </a:pPr>
            <a:r>
              <a:rPr lang="zh-CN" altLang="en-US" sz="1600" b="1" i="1"/>
              <a:t>徐小斌 </a:t>
            </a:r>
            <a:endParaRPr lang="en-US" altLang="zh-CN" sz="1600" b="1" i="1"/>
          </a:p>
          <a:p>
            <a:pPr algn="ctr" defTabSz="981369">
              <a:buClr>
                <a:schemeClr val="tx1"/>
              </a:buClr>
            </a:pPr>
            <a:r>
              <a:rPr lang="zh-CN" altLang="en-US" sz="1600"/>
              <a:t>项目经理，上海</a:t>
            </a:r>
          </a:p>
        </p:txBody>
      </p:sp>
      <p:sp>
        <p:nvSpPr>
          <p:cNvPr id="10" name="Text Box 2"/>
          <p:cNvSpPr txBox="1">
            <a:spLocks noChangeArrowheads="1"/>
          </p:cNvSpPr>
          <p:nvPr/>
        </p:nvSpPr>
        <p:spPr bwMode="auto">
          <a:xfrm>
            <a:off x="2280305" y="2661215"/>
            <a:ext cx="1941328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chemeClr val="bg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marL="0" algn="l" defTabSz="881063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39738" algn="l" defTabSz="881063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881063" algn="l" defTabSz="881063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20800" algn="l" defTabSz="881063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760538" algn="l" defTabSz="881063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17738" algn="l" defTabSz="881063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674938" algn="l" defTabSz="881063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132138" algn="l" defTabSz="881063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589338" algn="l" defTabSz="881063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i="1">
                <a:latin typeface="宋体" pitchFamily="2" charset="-122"/>
                <a:ea typeface="华文细黑" pitchFamily="2" charset="-122"/>
              </a:rPr>
              <a:t>凌晨凯 </a:t>
            </a:r>
            <a:endParaRPr lang="en-US" altLang="zh-CN" sz="1600" b="1" i="1">
              <a:latin typeface="宋体" pitchFamily="2" charset="-122"/>
              <a:ea typeface="华文细黑" pitchFamily="2" charset="-122"/>
            </a:endParaRPr>
          </a:p>
          <a:p>
            <a:pPr algn="ctr"/>
            <a:r>
              <a:rPr lang="zh-CN" altLang="en-US" sz="1600">
                <a:latin typeface="宋体" pitchFamily="2" charset="-122"/>
                <a:ea typeface="华文细黑" pitchFamily="2" charset="-122"/>
              </a:rPr>
              <a:t>董事经理，上海</a:t>
            </a:r>
            <a:endParaRPr lang="en-US" altLang="zh-CN" sz="1600">
              <a:latin typeface="宋体" pitchFamily="2" charset="-122"/>
              <a:ea typeface="华文细黑" pitchFamily="2" charset="-122"/>
            </a:endParaRPr>
          </a:p>
        </p:txBody>
      </p:sp>
      <p:sp>
        <p:nvSpPr>
          <p:cNvPr id="11" name="Text Box 2"/>
          <p:cNvSpPr txBox="1">
            <a:spLocks noChangeArrowheads="1"/>
          </p:cNvSpPr>
          <p:nvPr/>
        </p:nvSpPr>
        <p:spPr bwMode="auto">
          <a:xfrm>
            <a:off x="6233059" y="2661215"/>
            <a:ext cx="1941328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en-US"/>
            </a:defPPr>
            <a:lvl1pPr marL="0" algn="l" defTabSz="881063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PMingLiU" pitchFamily="18" charset="-120"/>
                <a:cs typeface="+mn-cs"/>
              </a:defRPr>
            </a:lvl1pPr>
            <a:lvl2pPr marL="742950" indent="-285750" algn="l" defTabSz="881063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PMingLiU" pitchFamily="18" charset="-120"/>
                <a:cs typeface="+mn-cs"/>
              </a:defRPr>
            </a:lvl2pPr>
            <a:lvl3pPr marL="1143000" indent="-228600" algn="l" defTabSz="881063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PMingLiU" pitchFamily="18" charset="-120"/>
                <a:cs typeface="+mn-cs"/>
              </a:defRPr>
            </a:lvl3pPr>
            <a:lvl4pPr marL="1600200" indent="-228600" algn="l" defTabSz="881063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PMingLiU" pitchFamily="18" charset="-120"/>
                <a:cs typeface="+mn-cs"/>
              </a:defRPr>
            </a:lvl4pPr>
            <a:lvl5pPr marL="2057400" indent="-228600" algn="l" defTabSz="881063" rtl="0" eaLnBrk="1" latinLnBrk="0" hangingPunct="1">
              <a:defRPr sz="2400" kern="1200">
                <a:solidFill>
                  <a:schemeClr val="tx1"/>
                </a:solidFill>
                <a:latin typeface="Verdana" pitchFamily="34" charset="0"/>
                <a:ea typeface="PMingLiU" pitchFamily="18" charset="-120"/>
                <a:cs typeface="+mn-cs"/>
              </a:defRPr>
            </a:lvl5pPr>
            <a:lvl6pPr marL="2514600" indent="-228600" algn="l" defTabSz="881063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PMingLiU" pitchFamily="18" charset="-120"/>
                <a:cs typeface="+mn-cs"/>
              </a:defRPr>
            </a:lvl6pPr>
            <a:lvl7pPr marL="2971800" indent="-228600" algn="l" defTabSz="881063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PMingLiU" pitchFamily="18" charset="-120"/>
                <a:cs typeface="+mn-cs"/>
              </a:defRPr>
            </a:lvl7pPr>
            <a:lvl8pPr marL="3429000" indent="-228600" algn="l" defTabSz="881063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PMingLiU" pitchFamily="18" charset="-120"/>
                <a:cs typeface="+mn-cs"/>
              </a:defRPr>
            </a:lvl8pPr>
            <a:lvl9pPr marL="3886200" indent="-228600" algn="l" defTabSz="881063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Verdana" pitchFamily="34" charset="0"/>
                <a:ea typeface="PMingLiU" pitchFamily="18" charset="-120"/>
                <a:cs typeface="+mn-cs"/>
              </a:defRPr>
            </a:lvl9pPr>
          </a:lstStyle>
          <a:p>
            <a:pPr algn="ctr"/>
            <a:r>
              <a:rPr lang="zh-CN" altLang="en-US" sz="1600" b="1" i="1">
                <a:latin typeface="宋体" pitchFamily="2" charset="-122"/>
                <a:ea typeface="华文细黑" pitchFamily="2" charset="-122"/>
              </a:rPr>
              <a:t>汪海鹰</a:t>
            </a:r>
          </a:p>
          <a:p>
            <a:pPr algn="ctr"/>
            <a:r>
              <a:rPr lang="zh-CN" altLang="en-US" sz="1600">
                <a:latin typeface="宋体" pitchFamily="2" charset="-122"/>
                <a:ea typeface="华文细黑" pitchFamily="2" charset="-122"/>
              </a:rPr>
              <a:t>顾问，上海</a:t>
            </a:r>
            <a:endParaRPr lang="en-US" altLang="zh-CN" sz="1600">
              <a:latin typeface="宋体" pitchFamily="2" charset="-122"/>
              <a:ea typeface="华文细黑" pitchFamily="2" charset="-122"/>
            </a:endParaRP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8209436" y="2661215"/>
            <a:ext cx="1941328" cy="528794"/>
          </a:xfrm>
          <a:prstGeom prst="rect">
            <a:avLst/>
          </a:prstGeom>
          <a:noFill/>
          <a:ln w="19050">
            <a:noFill/>
            <a:miter lim="800000"/>
          </a:ln>
        </p:spPr>
        <p:txBody>
          <a:bodyPr wrap="square" lIns="18000" tIns="18000" rIns="18000" bIns="18000" anchor="t">
            <a:spAutoFit/>
          </a:bodyPr>
          <a:lstStyle>
            <a:defPPr>
              <a:defRPr lang="en-US"/>
            </a:defPPr>
            <a:lvl1pPr marL="0" algn="ctr" defTabSz="981334" rtl="0" eaLnBrk="1" latinLnBrk="0" hangingPunct="1">
              <a:defRPr sz="1200" b="1" kern="1200">
                <a:solidFill>
                  <a:schemeClr val="tx1"/>
                </a:solidFill>
                <a:latin typeface="Verdana" pitchFamily="34" charset="0"/>
                <a:ea typeface="华文细黑" pitchFamily="2" charset="-122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zh-CN" altLang="en-US" sz="1600" b="1" i="1"/>
              <a:t>   邵晓琦</a:t>
            </a:r>
            <a:endParaRPr lang="en-US" altLang="zh-CN" sz="1600" b="1" i="1"/>
          </a:p>
          <a:p>
            <a:pPr lvl="1"/>
            <a:r>
              <a:rPr lang="zh-CN" altLang="en-US" sz="1600" b="0"/>
              <a:t>顾问，上海</a:t>
            </a:r>
            <a:endParaRPr lang="en-US" altLang="zh-CN" sz="1600" b="0"/>
          </a:p>
        </p:txBody>
      </p:sp>
      <p:pic>
        <p:nvPicPr>
          <p:cNvPr id="13" name="Picture 2" descr="No picture available"/>
          <p:cNvPicPr>
            <a:picLocks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519057" y="1238295"/>
            <a:ext cx="1370100" cy="1369186"/>
          </a:xfrm>
          <a:prstGeom prst="rect">
            <a:avLst/>
          </a:prstGeom>
          <a:noFill/>
          <a:ln w="1905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4" name="Picture 13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756"/>
          <a:stretch>
            <a:fillRect/>
          </a:stretch>
        </p:blipFill>
        <p:spPr>
          <a:xfrm>
            <a:off x="4542296" y="1238295"/>
            <a:ext cx="1370100" cy="1369186"/>
          </a:xfrm>
          <a:prstGeom prst="rect">
            <a:avLst/>
          </a:prstGeom>
          <a:noFill/>
          <a:ln w="1905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5" name="Picture 2" descr="Chris Wang"/>
          <p:cNvPicPr>
            <a:picLocks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18673" y="1238295"/>
            <a:ext cx="1370100" cy="1369186"/>
          </a:xfrm>
          <a:prstGeom prst="rect">
            <a:avLst/>
          </a:prstGeom>
          <a:noFill/>
          <a:ln w="1905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henkai Ling"/>
          <p:cNvPicPr>
            <a:picLocks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65919" y="1238295"/>
            <a:ext cx="1370100" cy="1369186"/>
          </a:xfrm>
          <a:prstGeom prst="rect">
            <a:avLst/>
          </a:prstGeom>
          <a:noFill/>
          <a:ln w="1905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 descr="Lily_Official.JPG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3736" r="2857"/>
          <a:stretch>
            <a:fillRect/>
          </a:stretch>
        </p:blipFill>
        <p:spPr>
          <a:xfrm>
            <a:off x="8527003" y="1276341"/>
            <a:ext cx="1306194" cy="1331140"/>
          </a:xfrm>
          <a:prstGeom prst="rect">
            <a:avLst/>
          </a:prstGeom>
          <a:noFill/>
          <a:ln w="19050"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8" name="BainBulletsConfiguration" hidden="1"/>
          <p:cNvSpPr txBox="1"/>
          <p:nvPr/>
        </p:nvSpPr>
        <p:spPr>
          <a:xfrm>
            <a:off x="12700" y="12700"/>
            <a:ext cx="8890000" cy="88092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" err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7172870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4"/>
          <p:cNvSpPr/>
          <p:nvPr/>
        </p:nvSpPr>
        <p:spPr>
          <a:xfrm>
            <a:off x="1198964" y="2448710"/>
            <a:ext cx="8105766" cy="771525"/>
          </a:xfrm>
          <a:prstGeom prst="rect">
            <a:avLst/>
          </a:prstGeom>
          <a:solidFill>
            <a:srgbClr val="FFFFFF"/>
          </a:solidFill>
          <a:ln w="190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rgbClr val="000000"/>
              </a:solidFill>
            </a:endParaRPr>
          </a:p>
        </p:txBody>
      </p:sp>
      <p:sp>
        <p:nvSpPr>
          <p:cNvPr id="184322" name="Rectangle 2"/>
          <p:cNvSpPr>
            <a:spLocks noGrp="1" noChangeArrowheads="1"/>
          </p:cNvSpPr>
          <p:nvPr>
            <p:ph type="title"/>
          </p:nvPr>
        </p:nvSpPr>
        <p:spPr>
          <a:xfrm>
            <a:off x="190800" y="56429"/>
            <a:ext cx="9833871" cy="878857"/>
          </a:xfrm>
          <a:noFill/>
          <a:ln w="9525">
            <a:noFill/>
            <a:miter lim="800000"/>
          </a:ln>
          <a:effectLst/>
        </p:spPr>
        <p:txBody>
          <a:bodyPr vert="horz" wrap="square" lIns="0" tIns="0" rIns="72000" bIns="0" numCol="1" anchor="ctr" anchorCtr="0" compatLnSpc="1">
            <a:prstTxWarp prst="textNoShape">
              <a:avLst/>
            </a:prstTxWarp>
          </a:bodyPr>
          <a:lstStyle/>
          <a:p>
            <a:r>
              <a:rPr lang="zh-CN" altLang="en-US"/>
              <a:t>目录</a:t>
            </a:r>
            <a:endParaRPr lang="zh-CN"/>
          </a:p>
        </p:txBody>
      </p:sp>
      <p:sp>
        <p:nvSpPr>
          <p:cNvPr id="6" name="Source"/>
          <p:cNvSpPr>
            <a:spLocks noGrp="1"/>
          </p:cNvSpPr>
          <p:nvPr/>
        </p:nvSpPr>
        <p:spPr bwMode="auto">
          <a:xfrm>
            <a:off x="1630235" y="1971486"/>
            <a:ext cx="7281225" cy="3906074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46834" tIns="47940" rIns="46834" bIns="47940" numCol="1" anchor="t" anchorCtr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271463" indent="-271463" algn="l" defTabSz="981075" rtl="0" eaLnBrk="0" fontAlgn="base" latinLnBrk="0" hangingPunct="0">
              <a:spcBef>
                <a:spcPct val="40000"/>
              </a:spcBef>
              <a:spcAft>
                <a:spcPct val="0"/>
              </a:spcAft>
              <a:buClr>
                <a:schemeClr val="tx1"/>
              </a:buClr>
              <a:buFont typeface="Verdana" pitchFamily="34" charset="0"/>
              <a:buChar char="•"/>
              <a:defRPr sz="2800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1pPr>
            <a:lvl2pPr marL="630238" indent="-174625" algn="l" defTabSz="981075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-"/>
              <a:defRPr sz="2600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2pPr>
            <a:lvl3pPr marL="1197864" indent="-429768" algn="l" defTabSz="981075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Marlett" pitchFamily="2" charset="2"/>
              <a:buChar char="8"/>
              <a:defRPr sz="2600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3pPr>
            <a:lvl4pPr marL="1449388" indent="-206375" algn="l" defTabSz="981075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-"/>
              <a:defRPr sz="2600" kern="1200">
                <a:solidFill>
                  <a:schemeClr val="tx1"/>
                </a:solidFill>
                <a:latin typeface="Verdana" pitchFamily="34" charset="0"/>
                <a:ea typeface="+mn-ea"/>
                <a:cs typeface="+mn-cs"/>
              </a:defRPr>
            </a:lvl4pPr>
            <a:lvl5pPr marL="21574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6146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6pPr>
            <a:lvl7pPr marL="30718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7pPr>
            <a:lvl8pPr marL="35290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8pPr>
            <a:lvl9pPr marL="39862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0000"/>
              </a:buClr>
            </a:pPr>
            <a:endParaRPr lang="en-US" altLang="zh-CN">
              <a:solidFill>
                <a:srgbClr val="000000"/>
              </a:solidFill>
              <a:latin typeface="+mn-lt"/>
            </a:endParaRPr>
          </a:p>
          <a:p>
            <a:pPr>
              <a:buClr>
                <a:srgbClr val="000000"/>
              </a:buClr>
            </a:pPr>
            <a:r>
              <a:rPr lang="zh-CN" altLang="en-US">
                <a:solidFill>
                  <a:srgbClr val="000000"/>
                </a:solidFill>
                <a:latin typeface="+mn-lt"/>
              </a:rPr>
              <a:t>贝恩公司经验分享：战略的制定和落地</a:t>
            </a:r>
          </a:p>
          <a:p>
            <a:pPr>
              <a:buClr>
                <a:srgbClr val="000000"/>
              </a:buClr>
            </a:pPr>
            <a:endParaRPr lang="en-US" altLang="zh-CN">
              <a:solidFill>
                <a:srgbClr val="000000"/>
              </a:solidFill>
              <a:latin typeface="+mn-lt"/>
            </a:endParaRPr>
          </a:p>
          <a:p>
            <a:pPr>
              <a:buClr>
                <a:srgbClr val="000000"/>
              </a:buClr>
            </a:pPr>
            <a:r>
              <a:rPr lang="zh-CN" altLang="en-US">
                <a:solidFill>
                  <a:srgbClr val="000000"/>
                </a:solidFill>
                <a:latin typeface="+mn-lt"/>
              </a:rPr>
              <a:t>罗莱家纺战略项目介绍</a:t>
            </a:r>
            <a:endParaRPr lang="en-US" altLang="zh-CN">
              <a:solidFill>
                <a:srgbClr val="000000"/>
              </a:solidFill>
              <a:latin typeface="+mn-lt"/>
            </a:endParaRPr>
          </a:p>
        </p:txBody>
      </p:sp>
      <p:sp>
        <p:nvSpPr>
          <p:cNvPr id="2" name="BainBulletsConfiguration" hidden="1"/>
          <p:cNvSpPr txBox="1"/>
          <p:nvPr/>
        </p:nvSpPr>
        <p:spPr>
          <a:xfrm>
            <a:off x="12700" y="12700"/>
            <a:ext cx="8890000" cy="88092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" err="1">
              <a:solidFill>
                <a:srgbClr val="FFFFFF"/>
              </a:solidFill>
            </a:endParaRPr>
          </a:p>
        </p:txBody>
      </p:sp>
    </p:spTree>
    <p:custDataLst>
      <p:tags r:id="rId3"/>
    </p:custDataLst>
    <p:extLst>
      <p:ext uri="{BB962C8B-B14F-4D97-AF65-F5344CB8AC3E}">
        <p14:creationId xmlns:p14="http://schemas.microsoft.com/office/powerpoint/2010/main" val="3793182892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请问下面哪颗苹果树长得健康</a:t>
            </a:r>
            <a:r>
              <a:rPr lang="en-US" altLang="zh-CN"/>
              <a:t>?</a:t>
            </a:r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324" b="56792"/>
          <a:stretch>
            <a:fillRect/>
          </a:stretch>
        </p:blipFill>
        <p:spPr>
          <a:xfrm>
            <a:off x="1651620" y="1889466"/>
            <a:ext cx="3116715" cy="3671807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324" t="56686"/>
          <a:stretch>
            <a:fillRect/>
          </a:stretch>
        </p:blipFill>
        <p:spPr>
          <a:xfrm>
            <a:off x="5972100" y="1884958"/>
            <a:ext cx="3116715" cy="3680822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BainBulletsConfiguration" hidden="1"/>
          <p:cNvSpPr txBox="1"/>
          <p:nvPr/>
        </p:nvSpPr>
        <p:spPr>
          <a:xfrm>
            <a:off x="12700" y="12700"/>
            <a:ext cx="8890000" cy="88092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" err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360430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这两棵树的起点是一样的</a:t>
            </a:r>
            <a:r>
              <a:rPr lang="en-US" altLang="zh-CN"/>
              <a:t>, </a:t>
            </a:r>
            <a:r>
              <a:rPr lang="zh-CN" altLang="en-US"/>
              <a:t>请问您会从哪跟枝开始修剪</a:t>
            </a:r>
            <a:r>
              <a:rPr lang="en-US" altLang="zh-CN"/>
              <a:t>?</a:t>
            </a:r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417" r="76586" b="22718"/>
          <a:stretch>
            <a:fillRect/>
          </a:stretch>
        </p:blipFill>
        <p:spPr>
          <a:xfrm>
            <a:off x="3379812" y="1181473"/>
            <a:ext cx="2494769" cy="5526433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BainBulletsConfiguration" hidden="1"/>
          <p:cNvSpPr txBox="1"/>
          <p:nvPr/>
        </p:nvSpPr>
        <p:spPr>
          <a:xfrm>
            <a:off x="12700" y="12700"/>
            <a:ext cx="8890000" cy="88092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" err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7601778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战略的核心是确定在哪里做加法</a:t>
            </a:r>
            <a:r>
              <a:rPr lang="en-US" altLang="zh-CN"/>
              <a:t>, </a:t>
            </a:r>
            <a:r>
              <a:rPr lang="zh-CN" altLang="en-US"/>
              <a:t>在哪里做减法</a:t>
            </a:r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7160" y="1384491"/>
            <a:ext cx="5131124" cy="513112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Rounded Rectangle 1"/>
          <p:cNvSpPr/>
          <p:nvPr/>
        </p:nvSpPr>
        <p:spPr>
          <a:xfrm>
            <a:off x="2587724" y="1523330"/>
            <a:ext cx="1098676" cy="720080"/>
          </a:xfrm>
          <a:prstGeom prst="roundRect">
            <a:avLst/>
          </a:prstGeom>
          <a:solidFill>
            <a:schemeClr val="accent2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tx1"/>
                </a:solidFill>
              </a:rPr>
              <a:t>正确方法</a:t>
            </a:r>
            <a:endParaRPr lang="en-US" sz="2000" b="1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2587724" y="5411762"/>
            <a:ext cx="1098676" cy="720080"/>
          </a:xfrm>
          <a:prstGeom prst="roundRect">
            <a:avLst/>
          </a:prstGeom>
          <a:solidFill>
            <a:schemeClr val="accent2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tx1"/>
                </a:solidFill>
              </a:rPr>
              <a:t>错误方法</a:t>
            </a:r>
            <a:endParaRPr lang="en-US" sz="2000" b="1">
              <a:solidFill>
                <a:schemeClr val="tx1"/>
              </a:solidFill>
            </a:endParaRPr>
          </a:p>
        </p:txBody>
      </p:sp>
      <p:sp>
        <p:nvSpPr>
          <p:cNvPr id="3" name="BainBulletsConfiguration" hidden="1"/>
          <p:cNvSpPr txBox="1"/>
          <p:nvPr/>
        </p:nvSpPr>
        <p:spPr>
          <a:xfrm>
            <a:off x="12700" y="12700"/>
            <a:ext cx="8890000" cy="88092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" err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993416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12" name="Title Two"/>
          <p:cNvSpPr txBox="1">
            <a:spLocks noChangeArrowheads="1"/>
          </p:cNvSpPr>
          <p:nvPr/>
        </p:nvSpPr>
        <p:spPr bwMode="auto">
          <a:xfrm>
            <a:off x="769821" y="969538"/>
            <a:ext cx="8750546" cy="292388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lIns="0" tIns="0" rIns="0" bIns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906463" fontAlgn="t"/>
            <a:r>
              <a:rPr lang="en-GB" sz="1900" b="1"/>
              <a:t> </a:t>
            </a:r>
          </a:p>
        </p:txBody>
      </p:sp>
      <p:sp>
        <p:nvSpPr>
          <p:cNvPr id="43013" name="Notes"/>
          <p:cNvSpPr txBox="1">
            <a:spLocks noChangeArrowheads="1"/>
          </p:cNvSpPr>
          <p:nvPr/>
        </p:nvSpPr>
        <p:spPr bwMode="auto">
          <a:xfrm>
            <a:off x="769821" y="6564603"/>
            <a:ext cx="8750546" cy="153888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lIns="0" tIns="0" rIns="0" bIns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8913" indent="-188913" defTabSz="906463" fontAlgn="t"/>
            <a:r>
              <a:rPr lang="en-GB" sz="1000"/>
              <a:t> </a:t>
            </a:r>
          </a:p>
        </p:txBody>
      </p:sp>
      <p:sp>
        <p:nvSpPr>
          <p:cNvPr id="4301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latin typeface="黑体" pitchFamily="2" charset="-122"/>
                <a:ea typeface="黑体" pitchFamily="2" charset="-122"/>
              </a:rPr>
              <a:t>战略的定义</a:t>
            </a:r>
            <a:endParaRPr lang="en-GB"/>
          </a:p>
        </p:txBody>
      </p:sp>
      <p:sp>
        <p:nvSpPr>
          <p:cNvPr id="43015" name="KMA4F595B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5360167" y="4472141"/>
            <a:ext cx="4642725" cy="2160505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 lIns="45677" tIns="45677" rIns="45677" bIns="45677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2413" indent="-252413" algn="ctr">
              <a:spcBef>
                <a:spcPct val="120000"/>
              </a:spcBef>
              <a:buClr>
                <a:schemeClr val="tx1"/>
              </a:buClr>
            </a:pPr>
            <a:r>
              <a:rPr lang="zh-CN" altLang="en-US" sz="2100" b="1" u="sng">
                <a:latin typeface="华文细黑" pitchFamily="2" charset="-122"/>
                <a:ea typeface="华文细黑" pitchFamily="2" charset="-122"/>
              </a:rPr>
              <a:t>贝恩观点</a:t>
            </a:r>
            <a:endParaRPr lang="en-US" altLang="zh-CN" sz="2100" b="1" u="sng">
              <a:latin typeface="华文细黑" pitchFamily="2" charset="-122"/>
              <a:ea typeface="华文细黑" pitchFamily="2" charset="-122"/>
            </a:endParaRPr>
          </a:p>
          <a:p>
            <a:pPr marL="252413" indent="-252413">
              <a:spcBef>
                <a:spcPct val="120000"/>
              </a:spcBef>
              <a:buClr>
                <a:schemeClr val="tx1"/>
              </a:buClr>
              <a:buFont typeface="Verdana" pitchFamily="34" charset="0"/>
              <a:buChar char="•"/>
            </a:pPr>
            <a:r>
              <a:rPr lang="zh-CN" altLang="en-US" sz="2100">
                <a:latin typeface="华文细黑" pitchFamily="2" charset="-122"/>
                <a:ea typeface="华文细黑" pitchFamily="2" charset="-122"/>
              </a:rPr>
              <a:t>一组可帮助企业以优于竞争对手的方式服务于客户的</a:t>
            </a:r>
            <a:r>
              <a:rPr lang="zh-CN" altLang="en-US" sz="2100" b="1">
                <a:latin typeface="华文细黑" pitchFamily="2" charset="-122"/>
                <a:ea typeface="华文细黑" pitchFamily="2" charset="-122"/>
              </a:rPr>
              <a:t>举措</a:t>
            </a:r>
          </a:p>
          <a:p>
            <a:pPr marL="252413" indent="-252413">
              <a:spcBef>
                <a:spcPct val="120000"/>
              </a:spcBef>
              <a:buClr>
                <a:schemeClr val="tx1"/>
              </a:buClr>
              <a:buFont typeface="Verdana" pitchFamily="34" charset="0"/>
              <a:buChar char="•"/>
            </a:pPr>
            <a:r>
              <a:rPr lang="zh-CN" altLang="en-US" sz="2100" b="1">
                <a:latin typeface="华文细黑" pitchFamily="2" charset="-122"/>
                <a:ea typeface="华文细黑" pitchFamily="2" charset="-122"/>
              </a:rPr>
              <a:t>分配稀缺资源</a:t>
            </a:r>
            <a:r>
              <a:rPr lang="zh-CN" altLang="en-US" sz="2100">
                <a:latin typeface="华文细黑" pitchFamily="2" charset="-122"/>
                <a:ea typeface="华文细黑" pitchFamily="2" charset="-122"/>
              </a:rPr>
              <a:t>的“科学”</a:t>
            </a:r>
            <a:endParaRPr lang="en-GB" sz="21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3017" name="KMA6DA78C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5123526" y="1666143"/>
            <a:ext cx="4936508" cy="130509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49040" tIns="0" rIns="49040" bIns="44315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7475" indent="-117475" defTabSz="852488">
              <a:spcBef>
                <a:spcPct val="40000"/>
              </a:spcBef>
              <a:buClr>
                <a:schemeClr val="tx1"/>
              </a:buClr>
              <a:buFont typeface="Verdana" pitchFamily="34" charset="0"/>
              <a:buNone/>
            </a:pPr>
            <a:r>
              <a:rPr lang="en-GB" sz="2100" i="1">
                <a:latin typeface="华文细黑" pitchFamily="2" charset="-122"/>
                <a:ea typeface="华文细黑" pitchFamily="2" charset="-122"/>
              </a:rPr>
              <a:t> “</a:t>
            </a:r>
            <a:r>
              <a:rPr lang="zh-CN" altLang="en-US" sz="2100" i="1">
                <a:latin typeface="华文细黑" pitchFamily="2" charset="-122"/>
                <a:ea typeface="华文细黑" pitchFamily="2" charset="-122"/>
              </a:rPr>
              <a:t>战略是为实现某一特定长期目标而制定的计划</a:t>
            </a:r>
            <a:r>
              <a:rPr lang="en-US" altLang="zh-CN" sz="2100" i="1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100" i="1">
                <a:latin typeface="华文细黑" pitchFamily="2" charset="-122"/>
                <a:ea typeface="华文细黑" pitchFamily="2" charset="-122"/>
              </a:rPr>
              <a:t>通常与战术形成对比”</a:t>
            </a:r>
            <a:r>
              <a:rPr lang="en-GB" sz="2100" i="1">
                <a:latin typeface="华文细黑" pitchFamily="2" charset="-122"/>
                <a:ea typeface="华文细黑" pitchFamily="2" charset="-122"/>
              </a:rPr>
              <a:t> </a:t>
            </a:r>
            <a:br>
              <a:rPr lang="en-GB" sz="2100" i="1">
                <a:latin typeface="华文细黑" pitchFamily="2" charset="-122"/>
                <a:ea typeface="华文细黑" pitchFamily="2" charset="-122"/>
              </a:rPr>
            </a:br>
            <a:endParaRPr lang="en-GB" sz="2100" i="1" noProof="1">
              <a:latin typeface="华文细黑" pitchFamily="2" charset="-122"/>
              <a:ea typeface="华文细黑" pitchFamily="2" charset="-122"/>
            </a:endParaRPr>
          </a:p>
          <a:p>
            <a:pPr marL="117475" indent="-117475" algn="r" defTabSz="852488">
              <a:lnSpc>
                <a:spcPct val="70000"/>
              </a:lnSpc>
              <a:spcBef>
                <a:spcPct val="20000"/>
              </a:spcBef>
              <a:buClr>
                <a:schemeClr val="tx1"/>
              </a:buClr>
              <a:buFont typeface="Verdana" pitchFamily="34" charset="0"/>
              <a:buNone/>
            </a:pPr>
            <a:r>
              <a:rPr lang="zh-CN" altLang="en-US" sz="2100" noProof="1">
                <a:latin typeface="华文细黑" pitchFamily="2" charset="-122"/>
                <a:ea typeface="华文细黑" pitchFamily="2" charset="-122"/>
              </a:rPr>
              <a:t>牛津英语大辞典</a:t>
            </a:r>
            <a:endParaRPr lang="en-GB" sz="2100" noProof="1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2" name="Group 8"/>
          <p:cNvGrpSpPr/>
          <p:nvPr/>
        </p:nvGrpSpPr>
        <p:grpSpPr>
          <a:xfrm>
            <a:off x="5674443" y="1378932"/>
            <a:ext cx="4155438" cy="2243739"/>
            <a:chOff x="1010" y="1144"/>
            <a:chExt cx="4646" cy="1681"/>
          </a:xfrm>
        </p:grpSpPr>
        <p:sp>
          <p:nvSpPr>
            <p:cNvPr id="43020" name="Line 9"/>
            <p:cNvSpPr>
              <a:spLocks noChangeShapeType="1"/>
            </p:cNvSpPr>
            <p:nvPr/>
          </p:nvSpPr>
          <p:spPr bwMode="auto">
            <a:xfrm flipV="1">
              <a:off x="1010" y="1144"/>
              <a:ext cx="4646" cy="1681"/>
            </a:xfrm>
            <a:prstGeom prst="line">
              <a:avLst/>
            </a:prstGeom>
            <a:noFill/>
            <a:ln w="57150">
              <a:solidFill>
                <a:schemeClr val="folHlink"/>
              </a:solidFill>
              <a:round/>
            </a:ln>
          </p:spPr>
          <p:txBody>
            <a:bodyPr lIns="46800" tIns="46800" rIns="46800" bIns="46800" anchor="ctr"/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43021" name="Line 10"/>
            <p:cNvSpPr>
              <a:spLocks noChangeShapeType="1"/>
            </p:cNvSpPr>
            <p:nvPr/>
          </p:nvSpPr>
          <p:spPr bwMode="auto">
            <a:xfrm>
              <a:off x="1010" y="1144"/>
              <a:ext cx="4646" cy="1681"/>
            </a:xfrm>
            <a:prstGeom prst="line">
              <a:avLst/>
            </a:prstGeom>
            <a:noFill/>
            <a:ln w="57150">
              <a:solidFill>
                <a:schemeClr val="folHlink"/>
              </a:solidFill>
              <a:round/>
            </a:ln>
          </p:spPr>
          <p:txBody>
            <a:bodyPr lIns="46800" tIns="46800" rIns="46800" bIns="46800" anchor="ctr"/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43019" name="AutoShape 11"/>
          <p:cNvSpPr>
            <a:spLocks noChangeArrowheads="1"/>
          </p:cNvSpPr>
          <p:nvPr/>
        </p:nvSpPr>
        <p:spPr bwMode="blackWhite">
          <a:xfrm>
            <a:off x="7160116" y="3986048"/>
            <a:ext cx="1042827" cy="409395"/>
          </a:xfrm>
          <a:prstGeom prst="downArrow">
            <a:avLst>
              <a:gd name="adj1" fmla="val 50000"/>
              <a:gd name="adj2" fmla="val 50014"/>
            </a:avLst>
          </a:prstGeom>
          <a:solidFill>
            <a:schemeClr val="accent2"/>
          </a:solidFill>
          <a:ln w="19050">
            <a:solidFill>
              <a:schemeClr val="accent3"/>
            </a:solidFill>
            <a:miter lim="800000"/>
          </a:ln>
        </p:spPr>
        <p:txBody>
          <a:bodyPr lIns="99440" tIns="49721" rIns="99440" bIns="49721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54088"/>
            <a:endParaRPr lang="en-CA" sz="1300">
              <a:latin typeface="Arial"/>
            </a:endParaRPr>
          </a:p>
        </p:txBody>
      </p:sp>
      <p:pic>
        <p:nvPicPr>
          <p:cNvPr id="12" name="Picture 6" descr="75677057"/>
          <p:cNvPicPr>
            <a:picLocks noChangeAspect="1" noChangeArrowheads="1"/>
          </p:cNvPicPr>
          <p:nvPr/>
        </p:nvPicPr>
        <p:blipFill>
          <a:blip r:embed="rId5">
            <a:grayscl/>
          </a:blip>
          <a:srcRect l="13600" t="11057" r="3000"/>
          <a:stretch>
            <a:fillRect/>
          </a:stretch>
        </p:blipFill>
        <p:spPr bwMode="gray">
          <a:xfrm>
            <a:off x="500502" y="1655140"/>
            <a:ext cx="4536632" cy="4973122"/>
          </a:xfrm>
          <a:prstGeom prst="rect">
            <a:avLst/>
          </a:prstGeom>
          <a:noFill/>
        </p:spPr>
      </p:pic>
      <p:sp>
        <p:nvSpPr>
          <p:cNvPr id="3" name="BainBulletsConfiguration" hidden="1"/>
          <p:cNvSpPr txBox="1"/>
          <p:nvPr/>
        </p:nvSpPr>
        <p:spPr>
          <a:xfrm>
            <a:off x="12700" y="12700"/>
            <a:ext cx="8890000" cy="88092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" err="1">
              <a:solidFill>
                <a:srgbClr val="FFFFFF"/>
              </a:solidFill>
            </a:endParaRPr>
          </a:p>
        </p:txBody>
      </p:sp>
    </p:spTree>
    <p:custDataLst>
      <p:tags r:id="rId6"/>
    </p:custDataLst>
    <p:extLst>
      <p:ext uri="{BB962C8B-B14F-4D97-AF65-F5344CB8AC3E}">
        <p14:creationId xmlns:p14="http://schemas.microsoft.com/office/powerpoint/2010/main" val="317190772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5" grpId="0"/>
      <p:bldP spid="430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801" y="56429"/>
            <a:ext cx="9002814" cy="878857"/>
          </a:xfrm>
        </p:spPr>
        <p:txBody>
          <a:bodyPr/>
          <a:lstStyle/>
          <a:p>
            <a:r>
              <a:rPr lang="zh-CN" altLang="en-US">
                <a:latin typeface="黑体" pitchFamily="2" charset="-122"/>
                <a:ea typeface="黑体" pitchFamily="2" charset="-122"/>
              </a:rPr>
              <a:t>一个出色的战略需要有</a:t>
            </a:r>
            <a:r>
              <a:rPr lang="en-US" altLang="zh-CN"/>
              <a:t>”</a:t>
            </a:r>
            <a:r>
              <a:rPr lang="zh-CN" altLang="en-US"/>
              <a:t>金字塔</a:t>
            </a:r>
            <a:r>
              <a:rPr lang="en-US" altLang="zh-CN"/>
              <a:t>”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的构成</a:t>
            </a:r>
            <a:endParaRPr lang="en-US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6" name="Parallelogram 15"/>
          <p:cNvSpPr/>
          <p:nvPr/>
        </p:nvSpPr>
        <p:spPr>
          <a:xfrm flipH="1">
            <a:off x="3118285" y="1265487"/>
            <a:ext cx="4782480" cy="1227425"/>
          </a:xfrm>
          <a:prstGeom prst="parallelogram">
            <a:avLst>
              <a:gd name="adj" fmla="val 46667"/>
            </a:avLst>
          </a:prstGeom>
          <a:solidFill>
            <a:schemeClr val="tx2">
              <a:lumMod val="95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290" tIns="45645" rIns="91290" bIns="45645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endParaRPr lang="en-US" sz="1500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581426" y="1595553"/>
            <a:ext cx="3987450" cy="584624"/>
          </a:xfrm>
          <a:prstGeom prst="rect">
            <a:avLst/>
          </a:prstGeom>
          <a:noFill/>
        </p:spPr>
        <p:txBody>
          <a:bodyPr wrap="square" lIns="91290" tIns="45645" rIns="91290" bIns="45645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>
                <a:solidFill>
                  <a:schemeClr val="bg2"/>
                </a:solidFill>
                <a:latin typeface="华文细黑" pitchFamily="2" charset="-122"/>
                <a:ea typeface="华文细黑" pitchFamily="2" charset="-122"/>
              </a:rPr>
              <a:t>着眼于实现持续盈利性增长的</a:t>
            </a:r>
            <a:r>
              <a:rPr lang="zh-CN" altLang="en-US" sz="1600" b="1">
                <a:solidFill>
                  <a:schemeClr val="bg2"/>
                </a:solidFill>
                <a:latin typeface="华文细黑" pitchFamily="2" charset="-122"/>
                <a:ea typeface="华文细黑" pitchFamily="2" charset="-122"/>
              </a:rPr>
              <a:t>大胆的、可激发最大潜力的雄心</a:t>
            </a:r>
            <a:endParaRPr lang="en-US" sz="1600" b="1" i="1">
              <a:solidFill>
                <a:schemeClr val="accent3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4" name="Freeform 7"/>
          <p:cNvSpPr/>
          <p:nvPr/>
        </p:nvSpPr>
        <p:spPr bwMode="auto">
          <a:xfrm>
            <a:off x="583167" y="4450334"/>
            <a:ext cx="4656855" cy="1263161"/>
          </a:xfrm>
          <a:custGeom>
            <a:cxnLst>
              <a:cxn ang="0">
                <a:pos x="2366" y="0"/>
              </a:cxn>
              <a:cxn ang="0">
                <a:pos x="389" y="0"/>
              </a:cxn>
              <a:cxn ang="0">
                <a:pos x="0" y="820"/>
              </a:cxn>
              <a:cxn ang="0">
                <a:pos x="2755" y="820"/>
              </a:cxn>
              <a:cxn ang="0">
                <a:pos x="2366" y="0"/>
              </a:cxn>
            </a:cxnLst>
            <a:rect l="0" t="0" r="r" b="b"/>
            <a:pathLst>
              <a:path w="2755" h="820">
                <a:moveTo>
                  <a:pt x="2366" y="0"/>
                </a:moveTo>
                <a:lnTo>
                  <a:pt x="389" y="0"/>
                </a:lnTo>
                <a:lnTo>
                  <a:pt x="0" y="820"/>
                </a:lnTo>
                <a:lnTo>
                  <a:pt x="2755" y="820"/>
                </a:lnTo>
                <a:lnTo>
                  <a:pt x="2366" y="0"/>
                </a:lnTo>
                <a:close/>
              </a:path>
            </a:pathLst>
          </a:custGeom>
          <a:solidFill>
            <a:schemeClr val="bg2">
              <a:lumMod val="65000"/>
              <a:lumOff val="35000"/>
            </a:schemeClr>
          </a:solidFill>
          <a:ln w="19050">
            <a:solidFill>
              <a:schemeClr val="tx2"/>
            </a:solidFill>
            <a:round/>
          </a:ln>
        </p:spPr>
        <p:txBody>
          <a:bodyPr vert="horz" wrap="square" lIns="91423" tIns="45711" rIns="91423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rPr>
              <a:t>关键举措</a:t>
            </a:r>
            <a:endParaRPr lang="en-US" sz="1600" b="1">
              <a:solidFill>
                <a:srgbClr val="FFFFFF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7" name="Freeform 8"/>
          <p:cNvSpPr/>
          <p:nvPr/>
        </p:nvSpPr>
        <p:spPr bwMode="auto">
          <a:xfrm>
            <a:off x="18597" y="5713497"/>
            <a:ext cx="5785995" cy="1081389"/>
          </a:xfrm>
          <a:custGeom>
            <a:cxnLst>
              <a:cxn ang="0">
                <a:pos x="3423" y="702"/>
              </a:cxn>
              <a:cxn ang="0">
                <a:pos x="3089" y="0"/>
              </a:cxn>
              <a:cxn ang="0">
                <a:pos x="334" y="0"/>
              </a:cxn>
              <a:cxn ang="0">
                <a:pos x="0" y="702"/>
              </a:cxn>
              <a:cxn ang="0">
                <a:pos x="3423" y="702"/>
              </a:cxn>
            </a:cxnLst>
            <a:rect l="0" t="0" r="r" b="b"/>
            <a:pathLst>
              <a:path w="3423" h="702">
                <a:moveTo>
                  <a:pt x="3423" y="702"/>
                </a:moveTo>
                <a:lnTo>
                  <a:pt x="3089" y="0"/>
                </a:lnTo>
                <a:lnTo>
                  <a:pt x="334" y="0"/>
                </a:lnTo>
                <a:lnTo>
                  <a:pt x="0" y="702"/>
                </a:lnTo>
                <a:lnTo>
                  <a:pt x="3423" y="702"/>
                </a:lnTo>
                <a:close/>
              </a:path>
            </a:pathLst>
          </a:custGeom>
          <a:solidFill>
            <a:schemeClr val="bg1">
              <a:lumMod val="25000"/>
            </a:schemeClr>
          </a:solidFill>
          <a:ln w="19050">
            <a:solidFill>
              <a:schemeClr val="tx2"/>
            </a:solidFill>
            <a:round/>
          </a:ln>
        </p:spPr>
        <p:txBody>
          <a:bodyPr vert="horz" wrap="square" lIns="91423" tIns="45711" rIns="91423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rPr>
              <a:t>实施路线图</a:t>
            </a:r>
            <a:endParaRPr lang="en-US" sz="1600" b="1">
              <a:solidFill>
                <a:srgbClr val="FFFFFF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8" name="Freeform 9"/>
          <p:cNvSpPr/>
          <p:nvPr/>
        </p:nvSpPr>
        <p:spPr bwMode="auto">
          <a:xfrm>
            <a:off x="2934412" y="3120936"/>
            <a:ext cx="1648070" cy="1329400"/>
          </a:xfrm>
          <a:custGeom>
            <a:cxnLst>
              <a:cxn ang="0">
                <a:pos x="563" y="0"/>
              </a:cxn>
              <a:cxn ang="0">
                <a:pos x="0" y="0"/>
              </a:cxn>
              <a:cxn ang="0">
                <a:pos x="0" y="863"/>
              </a:cxn>
              <a:cxn ang="0">
                <a:pos x="975" y="863"/>
              </a:cxn>
              <a:cxn ang="0">
                <a:pos x="563" y="0"/>
              </a:cxn>
            </a:cxnLst>
            <a:rect l="0" t="0" r="r" b="b"/>
            <a:pathLst>
              <a:path w="975" h="863">
                <a:moveTo>
                  <a:pt x="563" y="0"/>
                </a:moveTo>
                <a:lnTo>
                  <a:pt x="0" y="0"/>
                </a:lnTo>
                <a:lnTo>
                  <a:pt x="0" y="863"/>
                </a:lnTo>
                <a:lnTo>
                  <a:pt x="975" y="863"/>
                </a:lnTo>
                <a:lnTo>
                  <a:pt x="563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9050">
            <a:solidFill>
              <a:schemeClr val="tx2"/>
            </a:solidFill>
            <a:round/>
          </a:ln>
        </p:spPr>
        <p:txBody>
          <a:bodyPr vert="horz" wrap="square" lIns="91423" tIns="45711" rIns="539897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tx2"/>
                </a:solidFill>
                <a:latin typeface="华文细黑" pitchFamily="2" charset="-122"/>
                <a:ea typeface="华文细黑" pitchFamily="2" charset="-122"/>
              </a:rPr>
              <a:t>如何</a:t>
            </a:r>
            <a:endParaRPr lang="en-US" altLang="zh-CN" sz="1600" b="1">
              <a:solidFill>
                <a:schemeClr val="tx2"/>
              </a:solidFill>
              <a:latin typeface="华文细黑" pitchFamily="2" charset="-122"/>
              <a:ea typeface="华文细黑" pitchFamily="2" charset="-122"/>
            </a:endParaRPr>
          </a:p>
          <a:p>
            <a:pPr algn="ctr"/>
            <a:r>
              <a:rPr lang="zh-CN" altLang="en-US" sz="1600" b="1">
                <a:solidFill>
                  <a:schemeClr val="tx2"/>
                </a:solidFill>
                <a:latin typeface="华文细黑" pitchFamily="2" charset="-122"/>
                <a:ea typeface="华文细黑" pitchFamily="2" charset="-122"/>
              </a:rPr>
              <a:t>制胜</a:t>
            </a:r>
            <a:endParaRPr lang="en-US" sz="1600" b="1">
              <a:solidFill>
                <a:schemeClr val="tx2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9" name="Freeform 10"/>
          <p:cNvSpPr/>
          <p:nvPr/>
        </p:nvSpPr>
        <p:spPr bwMode="auto">
          <a:xfrm>
            <a:off x="1240706" y="3120936"/>
            <a:ext cx="1693709" cy="1329400"/>
          </a:xfrm>
          <a:custGeom>
            <a:cxnLst>
              <a:cxn ang="0">
                <a:pos x="412" y="0"/>
              </a:cxn>
              <a:cxn ang="0">
                <a:pos x="0" y="863"/>
              </a:cxn>
              <a:cxn ang="0">
                <a:pos x="1002" y="863"/>
              </a:cxn>
              <a:cxn ang="0">
                <a:pos x="1002" y="0"/>
              </a:cxn>
              <a:cxn ang="0">
                <a:pos x="412" y="0"/>
              </a:cxn>
            </a:cxnLst>
            <a:rect l="0" t="0" r="r" b="b"/>
            <a:pathLst>
              <a:path w="1002" h="863">
                <a:moveTo>
                  <a:pt x="412" y="0"/>
                </a:moveTo>
                <a:lnTo>
                  <a:pt x="0" y="863"/>
                </a:lnTo>
                <a:lnTo>
                  <a:pt x="1002" y="863"/>
                </a:lnTo>
                <a:lnTo>
                  <a:pt x="1002" y="0"/>
                </a:lnTo>
                <a:lnTo>
                  <a:pt x="412" y="0"/>
                </a:lnTo>
                <a:close/>
              </a:path>
            </a:pathLst>
          </a:custGeom>
          <a:solidFill>
            <a:schemeClr val="tx2">
              <a:lumMod val="75000"/>
            </a:schemeClr>
          </a:solidFill>
          <a:ln w="19050">
            <a:solidFill>
              <a:schemeClr val="tx2"/>
            </a:solidFill>
            <a:round/>
          </a:ln>
        </p:spPr>
        <p:txBody>
          <a:bodyPr vert="horz" wrap="square" lIns="539897" tIns="45711" rIns="91423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latin typeface="华文细黑" pitchFamily="2" charset="-122"/>
                <a:ea typeface="华文细黑" pitchFamily="2" charset="-122"/>
              </a:rPr>
              <a:t>主要</a:t>
            </a:r>
          </a:p>
          <a:p>
            <a:pPr algn="ctr"/>
            <a:r>
              <a:rPr lang="zh-CN" altLang="en-US" sz="1600" b="1">
                <a:latin typeface="华文细黑" pitchFamily="2" charset="-122"/>
                <a:ea typeface="华文细黑" pitchFamily="2" charset="-122"/>
              </a:rPr>
              <a:t>战场</a:t>
            </a:r>
            <a:endParaRPr lang="en-US" sz="16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6" name="Freeform 6"/>
          <p:cNvSpPr/>
          <p:nvPr/>
        </p:nvSpPr>
        <p:spPr bwMode="auto">
          <a:xfrm>
            <a:off x="1937120" y="1240165"/>
            <a:ext cx="1948948" cy="1865474"/>
          </a:xfrm>
          <a:custGeom>
            <a:cxnLst>
              <a:cxn ang="0">
                <a:pos x="575" y="0"/>
              </a:cxn>
              <a:cxn ang="0">
                <a:pos x="0" y="1211"/>
              </a:cxn>
              <a:cxn ang="0">
                <a:pos x="1153" y="1211"/>
              </a:cxn>
              <a:cxn ang="0">
                <a:pos x="575" y="0"/>
              </a:cxn>
            </a:cxnLst>
            <a:rect l="0" t="0" r="r" b="b"/>
            <a:pathLst>
              <a:path w="1153" h="1211">
                <a:moveTo>
                  <a:pt x="575" y="0"/>
                </a:moveTo>
                <a:lnTo>
                  <a:pt x="0" y="1211"/>
                </a:lnTo>
                <a:lnTo>
                  <a:pt x="1153" y="1211"/>
                </a:lnTo>
                <a:lnTo>
                  <a:pt x="575" y="0"/>
                </a:lnTo>
                <a:close/>
              </a:path>
            </a:pathLst>
          </a:custGeom>
          <a:solidFill>
            <a:schemeClr val="tx2">
              <a:lumMod val="95000"/>
            </a:schemeClr>
          </a:solidFill>
          <a:ln w="19050">
            <a:solidFill>
              <a:schemeClr val="tx2"/>
            </a:solidFill>
            <a:round/>
          </a:ln>
        </p:spPr>
        <p:txBody>
          <a:bodyPr vert="horz" wrap="square" lIns="89984" tIns="1043800" rIns="91423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latin typeface="华文细黑" pitchFamily="2" charset="-122"/>
                <a:ea typeface="华文细黑" pitchFamily="2" charset="-122"/>
              </a:rPr>
              <a:t>愿景和目标</a:t>
            </a:r>
            <a:endParaRPr lang="en-US" sz="16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" name="BainBulletsConfiguration" hidden="1"/>
          <p:cNvSpPr txBox="1"/>
          <p:nvPr/>
        </p:nvSpPr>
        <p:spPr>
          <a:xfrm>
            <a:off x="12700" y="12700"/>
            <a:ext cx="8890000" cy="88092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" err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4712668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7" name="Title1"/>
          <p:cNvSpPr>
            <a:spLocks noGrp="1" noChangeArrowheads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黑体" pitchFamily="2" charset="-122"/>
                <a:ea typeface="黑体" pitchFamily="2" charset="-122"/>
              </a:rPr>
              <a:t>战略必须为持续的股东价值创造提供一条清晰的路径</a:t>
            </a:r>
          </a:p>
        </p:txBody>
      </p:sp>
      <p:sp>
        <p:nvSpPr>
          <p:cNvPr id="24578" name="Notes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gray">
          <a:xfrm>
            <a:off x="236646" y="6436427"/>
            <a:ext cx="9683894" cy="461665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 lIns="0" tIns="0" rIns="0" bIns="0" anchor="b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4150" indent="-184150" defTabSz="881063" fontAlgn="t"/>
            <a:r>
              <a:rPr lang="zh-CN" altLang="en-US" sz="1000">
                <a:latin typeface="Verdana" pitchFamily="34" charset="0"/>
                <a:ea typeface="华文细黑" pitchFamily="2" charset="-122"/>
              </a:rPr>
              <a:t>注：所有的增长率均按实值进行计算。息税前利润（</a:t>
            </a:r>
            <a:r>
              <a:rPr lang="en-US" altLang="zh-CN" sz="1000">
                <a:latin typeface="Verdana" pitchFamily="34" charset="0"/>
                <a:ea typeface="华文细黑" pitchFamily="2" charset="-122"/>
              </a:rPr>
              <a:t>EBIT</a:t>
            </a:r>
            <a:r>
              <a:rPr lang="zh-CN" altLang="en-US" sz="1000">
                <a:latin typeface="Verdana" pitchFamily="34" charset="0"/>
                <a:ea typeface="华文细黑" pitchFamily="2" charset="-122"/>
              </a:rPr>
              <a:t>）用作利润衡量指标。回报为</a:t>
            </a:r>
            <a:r>
              <a:rPr lang="en-US" altLang="zh-CN" sz="1000">
                <a:latin typeface="Verdana" pitchFamily="34" charset="0"/>
                <a:ea typeface="华文细黑" pitchFamily="2" charset="-122"/>
              </a:rPr>
              <a:t>2000</a:t>
            </a:r>
            <a:r>
              <a:rPr lang="zh-CN" altLang="en-US" sz="1000">
                <a:latin typeface="Verdana" pitchFamily="34" charset="0"/>
                <a:ea typeface="华文细黑" pitchFamily="2" charset="-122"/>
              </a:rPr>
              <a:t>年至</a:t>
            </a:r>
            <a:r>
              <a:rPr lang="en-US" altLang="zh-CN" sz="1000">
                <a:latin typeface="Verdana" pitchFamily="34" charset="0"/>
                <a:ea typeface="华文细黑" pitchFamily="2" charset="-122"/>
              </a:rPr>
              <a:t>2010</a:t>
            </a:r>
            <a:r>
              <a:rPr lang="zh-CN" altLang="en-US" sz="1000">
                <a:latin typeface="Verdana" pitchFamily="34" charset="0"/>
                <a:ea typeface="华文细黑" pitchFamily="2" charset="-122"/>
              </a:rPr>
              <a:t>年期间股东总回报的复合年增率。不包括在</a:t>
            </a:r>
            <a:r>
              <a:rPr lang="en-US" altLang="zh-CN" sz="1000">
                <a:latin typeface="Verdana" pitchFamily="34" charset="0"/>
                <a:ea typeface="华文细黑" pitchFamily="2" charset="-122"/>
              </a:rPr>
              <a:t>2000</a:t>
            </a:r>
            <a:r>
              <a:rPr lang="zh-CN" altLang="en-US" sz="1000">
                <a:latin typeface="Verdana" pitchFamily="34" charset="0"/>
                <a:ea typeface="华文细黑" pitchFamily="2" charset="-122"/>
              </a:rPr>
              <a:t>年或</a:t>
            </a:r>
            <a:r>
              <a:rPr lang="en-US" altLang="zh-CN" sz="1000">
                <a:latin typeface="Verdana" pitchFamily="34" charset="0"/>
                <a:ea typeface="华文细黑" pitchFamily="2" charset="-122"/>
              </a:rPr>
              <a:t>2010</a:t>
            </a:r>
            <a:r>
              <a:rPr lang="zh-CN" altLang="en-US" sz="1000">
                <a:latin typeface="Verdana" pitchFamily="34" charset="0"/>
                <a:ea typeface="华文细黑" pitchFamily="2" charset="-122"/>
              </a:rPr>
              <a:t>年利润为负数的公司。</a:t>
            </a:r>
            <a:r>
              <a:rPr lang="en-US" altLang="zh-CN" sz="1000">
                <a:latin typeface="Verdana" pitchFamily="34" charset="0"/>
                <a:ea typeface="华文细黑" pitchFamily="2" charset="-122"/>
              </a:rPr>
              <a:t>n = 1,326</a:t>
            </a:r>
          </a:p>
          <a:p>
            <a:pPr marL="184150" indent="-184150" defTabSz="881063" fontAlgn="t"/>
            <a:r>
              <a:rPr lang="zh-CN" altLang="en-US" sz="1000">
                <a:latin typeface="Verdana" pitchFamily="34" charset="0"/>
                <a:ea typeface="华文细黑" pitchFamily="2" charset="-122"/>
              </a:rPr>
              <a:t>资料来源：</a:t>
            </a:r>
            <a:r>
              <a:rPr lang="es-AR" altLang="zh-CN" sz="1000" err="1">
                <a:latin typeface="Verdana" pitchFamily="34" charset="0"/>
                <a:ea typeface="华文细黑" pitchFamily="2" charset="-122"/>
              </a:rPr>
              <a:t>Worldscope</a:t>
            </a:r>
            <a:r>
              <a:rPr lang="zh-CN" altLang="en-US" sz="1000">
                <a:latin typeface="Verdana" pitchFamily="34" charset="0"/>
                <a:ea typeface="华文细黑" pitchFamily="2" charset="-122"/>
              </a:rPr>
              <a:t>数据库</a:t>
            </a:r>
            <a:r>
              <a:rPr lang="en-US" altLang="zh-CN" sz="1000">
                <a:latin typeface="Verdana" pitchFamily="34" charset="0"/>
                <a:ea typeface="华文细黑" pitchFamily="2" charset="-122"/>
              </a:rPr>
              <a:t>; </a:t>
            </a:r>
            <a:r>
              <a:rPr lang="zh-CN" altLang="en-US" sz="1000">
                <a:latin typeface="Verdana" pitchFamily="34" charset="0"/>
                <a:ea typeface="华文细黑" pitchFamily="2" charset="-122"/>
              </a:rPr>
              <a:t>贝恩分析</a:t>
            </a:r>
            <a:endParaRPr lang="zh-CN" sz="1000" noProof="1">
              <a:latin typeface="Verdana" pitchFamily="34" charset="0"/>
              <a:ea typeface="华文细黑" pitchFamily="2" charset="-122"/>
            </a:endParaRPr>
          </a:p>
        </p:txBody>
      </p:sp>
      <p:sp>
        <p:nvSpPr>
          <p:cNvPr id="24579" name="Rectangle 4"/>
          <p:cNvSpPr>
            <a:spLocks noChangeArrowheads="1"/>
          </p:cNvSpPr>
          <p:nvPr/>
        </p:nvSpPr>
        <p:spPr bwMode="gray">
          <a:xfrm>
            <a:off x="253550" y="1273175"/>
            <a:ext cx="2804256" cy="950404"/>
          </a:xfrm>
          <a:prstGeom prst="rect">
            <a:avLst/>
          </a:prstGeom>
          <a:solidFill>
            <a:srgbClr val="777777"/>
          </a:solidFill>
          <a:ln w="19050">
            <a:noFill/>
            <a:miter lim="800000"/>
          </a:ln>
        </p:spPr>
        <p:txBody>
          <a:bodyPr lIns="46814" tIns="46814" rIns="46814" bIns="46814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rgbClr val="FFFFFF"/>
                </a:solidFill>
                <a:latin typeface="Verdana" pitchFamily="34" charset="0"/>
                <a:ea typeface="华文细黑" pitchFamily="2" charset="-122"/>
              </a:rPr>
              <a:t>持续的价值创造</a:t>
            </a:r>
          </a:p>
        </p:txBody>
      </p:sp>
      <p:sp>
        <p:nvSpPr>
          <p:cNvPr id="24580" name="Rectangle 6"/>
          <p:cNvSpPr>
            <a:spLocks noChangeArrowheads="1"/>
          </p:cNvSpPr>
          <p:nvPr/>
        </p:nvSpPr>
        <p:spPr bwMode="gray">
          <a:xfrm>
            <a:off x="3777887" y="1273175"/>
            <a:ext cx="2802565" cy="950404"/>
          </a:xfrm>
          <a:prstGeom prst="rect">
            <a:avLst/>
          </a:prstGeom>
          <a:solidFill>
            <a:srgbClr val="777777"/>
          </a:solidFill>
          <a:ln w="19050">
            <a:noFill/>
            <a:miter lim="800000"/>
          </a:ln>
        </p:spPr>
        <p:txBody>
          <a:bodyPr lIns="46814" tIns="46814" rIns="46814" bIns="46814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rgbClr val="FFFFFF"/>
                </a:solidFill>
                <a:latin typeface="Verdana" pitchFamily="34" charset="0"/>
                <a:ea typeface="华文细黑" pitchFamily="2" charset="-122"/>
              </a:rPr>
              <a:t>超过资本成本的</a:t>
            </a:r>
            <a:endParaRPr lang="en-US" altLang="zh-CN" sz="2000">
              <a:solidFill>
                <a:srgbClr val="FFFFFF"/>
              </a:solidFill>
              <a:latin typeface="Verdana" pitchFamily="34" charset="0"/>
              <a:ea typeface="华文细黑" pitchFamily="2" charset="-122"/>
            </a:endParaRPr>
          </a:p>
          <a:p>
            <a:pPr algn="ctr"/>
            <a:r>
              <a:rPr lang="zh-CN" altLang="en-US" sz="2000">
                <a:solidFill>
                  <a:srgbClr val="FFFFFF"/>
                </a:solidFill>
                <a:latin typeface="Verdana" pitchFamily="34" charset="0"/>
                <a:ea typeface="华文细黑" pitchFamily="2" charset="-122"/>
              </a:rPr>
              <a:t>长期回报</a:t>
            </a:r>
          </a:p>
        </p:txBody>
      </p:sp>
      <p:sp>
        <p:nvSpPr>
          <p:cNvPr id="24581" name="Rectangle 7"/>
          <p:cNvSpPr>
            <a:spLocks noChangeArrowheads="1"/>
          </p:cNvSpPr>
          <p:nvPr/>
        </p:nvSpPr>
        <p:spPr bwMode="gray">
          <a:xfrm>
            <a:off x="7300530" y="1273175"/>
            <a:ext cx="2804255" cy="950404"/>
          </a:xfrm>
          <a:prstGeom prst="rect">
            <a:avLst/>
          </a:prstGeom>
          <a:solidFill>
            <a:srgbClr val="777777"/>
          </a:solidFill>
          <a:ln w="19050">
            <a:noFill/>
            <a:miter lim="800000"/>
          </a:ln>
        </p:spPr>
        <p:txBody>
          <a:bodyPr lIns="46814" tIns="46814" rIns="46814" bIns="46814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rgbClr val="FFFFFF"/>
                </a:solidFill>
                <a:latin typeface="Verdana" pitchFamily="34" charset="0"/>
                <a:ea typeface="华文细黑" pitchFamily="2" charset="-122"/>
              </a:rPr>
              <a:t>盈利性增长</a:t>
            </a:r>
            <a:endParaRPr lang="en-US" altLang="zh-CN" sz="2000">
              <a:solidFill>
                <a:srgbClr val="FFFFFF"/>
              </a:solidFill>
              <a:latin typeface="Verdana" pitchFamily="34" charset="0"/>
              <a:ea typeface="华文细黑" pitchFamily="2" charset="-122"/>
            </a:endParaRPr>
          </a:p>
          <a:p>
            <a:pPr algn="ctr"/>
            <a:r>
              <a:rPr lang="zh-CN" altLang="en-US" sz="2000">
                <a:solidFill>
                  <a:srgbClr val="FFFFFF"/>
                </a:solidFill>
                <a:latin typeface="Verdana" pitchFamily="34" charset="0"/>
                <a:ea typeface="华文细黑" pitchFamily="2" charset="-122"/>
              </a:rPr>
              <a:t>（收入和利润）</a:t>
            </a:r>
          </a:p>
        </p:txBody>
      </p:sp>
      <p:sp>
        <p:nvSpPr>
          <p:cNvPr id="24584" name="Text Box 39"/>
          <p:cNvSpPr txBox="1">
            <a:spLocks noChangeArrowheads="1"/>
          </p:cNvSpPr>
          <p:nvPr/>
        </p:nvSpPr>
        <p:spPr bwMode="gray">
          <a:xfrm>
            <a:off x="418766" y="4159488"/>
            <a:ext cx="1220744" cy="371541"/>
          </a:xfrm>
          <a:prstGeom prst="rect">
            <a:avLst/>
          </a:prstGeom>
          <a:noFill/>
          <a:ln w="19050">
            <a:noFill/>
            <a:miter lim="800000"/>
          </a:ln>
        </p:spPr>
        <p:txBody>
          <a:bodyPr wrap="square" lIns="46814" tIns="46814" rIns="46814" bIns="46814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ct val="50000"/>
              </a:spcBef>
            </a:pPr>
            <a:r>
              <a:rPr lang="zh-CN" altLang="en-US" sz="1800" b="1">
                <a:latin typeface="Verdana" pitchFamily="34" charset="0"/>
                <a:ea typeface="华文细黑" pitchFamily="2" charset="-122"/>
              </a:rPr>
              <a:t>收入增长</a:t>
            </a:r>
          </a:p>
        </p:txBody>
      </p:sp>
      <p:sp>
        <p:nvSpPr>
          <p:cNvPr id="24585" name="Text Box 41"/>
          <p:cNvSpPr txBox="1">
            <a:spLocks noChangeArrowheads="1"/>
          </p:cNvSpPr>
          <p:nvPr/>
        </p:nvSpPr>
        <p:spPr bwMode="gray">
          <a:xfrm>
            <a:off x="3444891" y="2455462"/>
            <a:ext cx="4623049" cy="371541"/>
          </a:xfrm>
          <a:prstGeom prst="rect">
            <a:avLst/>
          </a:prstGeom>
          <a:noFill/>
          <a:ln w="19050">
            <a:noFill/>
            <a:miter lim="800000"/>
          </a:ln>
        </p:spPr>
        <p:txBody>
          <a:bodyPr lIns="46814" tIns="46814" rIns="46814" bIns="46814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1800" b="1">
                <a:latin typeface="Verdana" pitchFamily="34" charset="0"/>
                <a:ea typeface="华文细黑" pitchFamily="2" charset="-122"/>
              </a:rPr>
              <a:t>股东总回报</a:t>
            </a:r>
          </a:p>
        </p:txBody>
      </p:sp>
      <p:sp>
        <p:nvSpPr>
          <p:cNvPr id="55" name="Rectangle 10"/>
          <p:cNvSpPr>
            <a:spLocks noChangeArrowheads="1"/>
          </p:cNvSpPr>
          <p:nvPr/>
        </p:nvSpPr>
        <p:spPr bwMode="gray">
          <a:xfrm>
            <a:off x="6751065" y="4769203"/>
            <a:ext cx="2040227" cy="882673"/>
          </a:xfrm>
          <a:prstGeom prst="rect">
            <a:avLst/>
          </a:prstGeom>
          <a:solidFill>
            <a:srgbClr val="EAEAEA"/>
          </a:solidFill>
          <a:ln w="19050">
            <a:noFill/>
            <a:miter lim="800000"/>
          </a:ln>
        </p:spPr>
        <p:txBody>
          <a:bodyPr lIns="46800" tIns="46800" rIns="46800" bIns="4680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40000"/>
              </a:spcBef>
              <a:buClr>
                <a:schemeClr val="tx1"/>
              </a:buClr>
              <a:buFont typeface="Verdana" pitchFamily="34" charset="0"/>
              <a:buNone/>
            </a:pPr>
            <a:r>
              <a:rPr lang="en-US" altLang="zh-CN" sz="1800">
                <a:solidFill>
                  <a:srgbClr val="000000"/>
                </a:solidFill>
                <a:latin typeface="Verdana" pitchFamily="34" charset="0"/>
                <a:ea typeface="华文细黑" pitchFamily="2" charset="-122"/>
              </a:rPr>
              <a:t>8.2%</a:t>
            </a:r>
          </a:p>
        </p:txBody>
      </p:sp>
      <p:sp>
        <p:nvSpPr>
          <p:cNvPr id="24587" name="Rectangle 11"/>
          <p:cNvSpPr>
            <a:spLocks noChangeArrowheads="1"/>
          </p:cNvSpPr>
          <p:nvPr/>
        </p:nvSpPr>
        <p:spPr bwMode="gray">
          <a:xfrm>
            <a:off x="4712528" y="4769203"/>
            <a:ext cx="2038536" cy="882673"/>
          </a:xfrm>
          <a:prstGeom prst="rect">
            <a:avLst/>
          </a:prstGeom>
          <a:noFill/>
          <a:ln w="19050">
            <a:noFill/>
            <a:miter lim="800000"/>
          </a:ln>
        </p:spPr>
        <p:txBody>
          <a:bodyPr lIns="46800" tIns="46800" rIns="46800" bIns="4680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40000"/>
              </a:spcBef>
              <a:buClr>
                <a:schemeClr val="tx1"/>
              </a:buClr>
              <a:buFont typeface="Verdana" pitchFamily="34" charset="0"/>
              <a:buNone/>
            </a:pPr>
            <a:endParaRPr lang="en-US" altLang="zh-CN" sz="1800">
              <a:latin typeface="Verdana" pitchFamily="34" charset="0"/>
              <a:ea typeface="华文细黑" pitchFamily="2" charset="-122"/>
            </a:endParaRPr>
          </a:p>
        </p:txBody>
      </p:sp>
      <p:sp>
        <p:nvSpPr>
          <p:cNvPr id="24588" name="Rectangle 12"/>
          <p:cNvSpPr>
            <a:spLocks noChangeArrowheads="1"/>
          </p:cNvSpPr>
          <p:nvPr/>
        </p:nvSpPr>
        <p:spPr bwMode="gray">
          <a:xfrm>
            <a:off x="2673992" y="4769203"/>
            <a:ext cx="2038536" cy="882673"/>
          </a:xfrm>
          <a:prstGeom prst="rect">
            <a:avLst/>
          </a:prstGeom>
          <a:solidFill>
            <a:srgbClr val="EAEAEA"/>
          </a:solidFill>
          <a:ln w="19050">
            <a:noFill/>
            <a:miter lim="800000"/>
          </a:ln>
        </p:spPr>
        <p:txBody>
          <a:bodyPr lIns="46800" tIns="46800" rIns="46800" bIns="4680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40000"/>
              </a:spcBef>
              <a:buClr>
                <a:schemeClr val="tx1"/>
              </a:buClr>
              <a:buFont typeface="Verdana" pitchFamily="34" charset="0"/>
              <a:buNone/>
            </a:pPr>
            <a:r>
              <a:rPr lang="en-US" altLang="zh-CN" sz="1800">
                <a:solidFill>
                  <a:srgbClr val="000000"/>
                </a:solidFill>
                <a:latin typeface="Verdana" pitchFamily="34" charset="0"/>
                <a:ea typeface="华文细黑" pitchFamily="2" charset="-122"/>
              </a:rPr>
              <a:t>1.6%</a:t>
            </a:r>
          </a:p>
        </p:txBody>
      </p:sp>
      <p:sp>
        <p:nvSpPr>
          <p:cNvPr id="24589" name="Rectangle 13"/>
          <p:cNvSpPr>
            <a:spLocks noChangeArrowheads="1"/>
          </p:cNvSpPr>
          <p:nvPr/>
        </p:nvSpPr>
        <p:spPr bwMode="gray">
          <a:xfrm>
            <a:off x="6751065" y="3889612"/>
            <a:ext cx="2040227" cy="879591"/>
          </a:xfrm>
          <a:prstGeom prst="rect">
            <a:avLst/>
          </a:prstGeom>
          <a:noFill/>
          <a:ln w="19050">
            <a:noFill/>
            <a:miter lim="800000"/>
          </a:ln>
        </p:spPr>
        <p:txBody>
          <a:bodyPr lIns="46800" tIns="46800" rIns="46800" bIns="4680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40000"/>
              </a:spcBef>
              <a:buClr>
                <a:schemeClr val="tx1"/>
              </a:buClr>
              <a:buFont typeface="Verdana" pitchFamily="34" charset="0"/>
              <a:buNone/>
            </a:pPr>
            <a:endParaRPr lang="en-US" altLang="zh-CN" sz="1800">
              <a:latin typeface="Verdana" pitchFamily="34" charset="0"/>
              <a:ea typeface="华文细黑" pitchFamily="2" charset="-122"/>
            </a:endParaRPr>
          </a:p>
        </p:txBody>
      </p:sp>
      <p:sp>
        <p:nvSpPr>
          <p:cNvPr id="70" name="Rectangle 14"/>
          <p:cNvSpPr>
            <a:spLocks noChangeArrowheads="1"/>
          </p:cNvSpPr>
          <p:nvPr/>
        </p:nvSpPr>
        <p:spPr bwMode="gray">
          <a:xfrm>
            <a:off x="4712528" y="3889612"/>
            <a:ext cx="2038536" cy="879591"/>
          </a:xfrm>
          <a:prstGeom prst="rect">
            <a:avLst/>
          </a:prstGeom>
          <a:solidFill>
            <a:srgbClr val="808080"/>
          </a:solidFill>
          <a:ln w="19050">
            <a:noFill/>
            <a:miter lim="800000"/>
          </a:ln>
        </p:spPr>
        <p:txBody>
          <a:bodyPr lIns="46800" tIns="46800" rIns="46800" bIns="4680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40000"/>
              </a:spcBef>
              <a:buClr>
                <a:schemeClr val="tx1"/>
              </a:buClr>
              <a:buFont typeface="Verdana" pitchFamily="34" charset="0"/>
              <a:buNone/>
            </a:pPr>
            <a:r>
              <a:rPr lang="en-US" altLang="zh-CN" sz="1800">
                <a:solidFill>
                  <a:schemeClr val="tx2"/>
                </a:solidFill>
                <a:latin typeface="Verdana" pitchFamily="34" charset="0"/>
                <a:ea typeface="华文细黑" pitchFamily="2" charset="-122"/>
              </a:rPr>
              <a:t>9.2%</a:t>
            </a:r>
          </a:p>
        </p:txBody>
      </p:sp>
      <p:sp>
        <p:nvSpPr>
          <p:cNvPr id="24591" name="Rectangle 15"/>
          <p:cNvSpPr>
            <a:spLocks noChangeArrowheads="1"/>
          </p:cNvSpPr>
          <p:nvPr/>
        </p:nvSpPr>
        <p:spPr bwMode="gray">
          <a:xfrm>
            <a:off x="2673992" y="3889612"/>
            <a:ext cx="2038536" cy="879591"/>
          </a:xfrm>
          <a:prstGeom prst="rect">
            <a:avLst/>
          </a:prstGeom>
          <a:noFill/>
          <a:ln w="19050">
            <a:noFill/>
            <a:miter lim="800000"/>
          </a:ln>
        </p:spPr>
        <p:txBody>
          <a:bodyPr lIns="46800" tIns="46800" rIns="46800" bIns="4680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40000"/>
              </a:spcBef>
              <a:buClr>
                <a:schemeClr val="tx1"/>
              </a:buClr>
              <a:buFont typeface="Verdana" pitchFamily="34" charset="0"/>
              <a:buNone/>
            </a:pPr>
            <a:endParaRPr lang="en-US" altLang="zh-CN" sz="1800">
              <a:latin typeface="Verdana" pitchFamily="34" charset="0"/>
              <a:ea typeface="华文细黑" pitchFamily="2" charset="-122"/>
            </a:endParaRPr>
          </a:p>
        </p:txBody>
      </p:sp>
      <p:sp>
        <p:nvSpPr>
          <p:cNvPr id="72" name="Rectangle 16"/>
          <p:cNvSpPr>
            <a:spLocks noChangeArrowheads="1"/>
          </p:cNvSpPr>
          <p:nvPr/>
        </p:nvSpPr>
        <p:spPr bwMode="gray">
          <a:xfrm>
            <a:off x="6751065" y="3008480"/>
            <a:ext cx="2040227" cy="881132"/>
          </a:xfrm>
          <a:prstGeom prst="rect">
            <a:avLst/>
          </a:prstGeom>
          <a:solidFill>
            <a:srgbClr val="333333"/>
          </a:solidFill>
          <a:ln w="19050">
            <a:noFill/>
            <a:miter lim="800000"/>
          </a:ln>
        </p:spPr>
        <p:txBody>
          <a:bodyPr lIns="46800" tIns="46800" rIns="46800" bIns="4680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40000"/>
              </a:spcBef>
              <a:buClr>
                <a:schemeClr val="tx1"/>
              </a:buClr>
              <a:buFont typeface="Verdana" pitchFamily="34" charset="0"/>
              <a:buNone/>
            </a:pPr>
            <a:r>
              <a:rPr lang="en-US" altLang="zh-CN" sz="1800">
                <a:solidFill>
                  <a:srgbClr val="FFFFFF"/>
                </a:solidFill>
                <a:latin typeface="Verdana" pitchFamily="34" charset="0"/>
                <a:ea typeface="华文细黑" pitchFamily="2" charset="-122"/>
              </a:rPr>
              <a:t>14.3%</a:t>
            </a:r>
          </a:p>
        </p:txBody>
      </p:sp>
      <p:sp>
        <p:nvSpPr>
          <p:cNvPr id="24593" name="Rectangle 17"/>
          <p:cNvSpPr>
            <a:spLocks noChangeArrowheads="1"/>
          </p:cNvSpPr>
          <p:nvPr/>
        </p:nvSpPr>
        <p:spPr bwMode="gray">
          <a:xfrm>
            <a:off x="4712528" y="3008480"/>
            <a:ext cx="2038536" cy="881132"/>
          </a:xfrm>
          <a:prstGeom prst="rect">
            <a:avLst/>
          </a:prstGeom>
          <a:noFill/>
          <a:ln w="19050">
            <a:noFill/>
            <a:miter lim="800000"/>
          </a:ln>
        </p:spPr>
        <p:txBody>
          <a:bodyPr lIns="46800" tIns="46800" rIns="46800" bIns="4680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40000"/>
              </a:spcBef>
              <a:buClr>
                <a:schemeClr val="tx1"/>
              </a:buClr>
              <a:buFont typeface="Verdana" pitchFamily="34" charset="0"/>
              <a:buNone/>
            </a:pPr>
            <a:endParaRPr lang="en-US" altLang="zh-CN" sz="1800">
              <a:latin typeface="Verdana" pitchFamily="34" charset="0"/>
              <a:ea typeface="华文细黑" pitchFamily="2" charset="-122"/>
            </a:endParaRPr>
          </a:p>
        </p:txBody>
      </p:sp>
      <p:sp>
        <p:nvSpPr>
          <p:cNvPr id="74" name="Rectangle 18"/>
          <p:cNvSpPr>
            <a:spLocks noChangeArrowheads="1"/>
          </p:cNvSpPr>
          <p:nvPr/>
        </p:nvSpPr>
        <p:spPr bwMode="gray">
          <a:xfrm>
            <a:off x="2673992" y="3008480"/>
            <a:ext cx="2038536" cy="881132"/>
          </a:xfrm>
          <a:prstGeom prst="rect">
            <a:avLst/>
          </a:prstGeom>
          <a:solidFill>
            <a:srgbClr val="EAEAEA"/>
          </a:solidFill>
          <a:ln w="19050">
            <a:noFill/>
            <a:miter lim="800000"/>
          </a:ln>
        </p:spPr>
        <p:txBody>
          <a:bodyPr lIns="46800" tIns="46800" rIns="46800" bIns="4680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40000"/>
              </a:spcBef>
              <a:buClr>
                <a:schemeClr val="tx1"/>
              </a:buClr>
              <a:buFont typeface="Verdana" pitchFamily="34" charset="0"/>
              <a:buNone/>
            </a:pPr>
            <a:r>
              <a:rPr lang="en-US" altLang="zh-CN" sz="1800">
                <a:solidFill>
                  <a:srgbClr val="000000"/>
                </a:solidFill>
                <a:latin typeface="Verdana" pitchFamily="34" charset="0"/>
                <a:ea typeface="华文细黑" pitchFamily="2" charset="-122"/>
              </a:rPr>
              <a:t>2.6%</a:t>
            </a:r>
          </a:p>
        </p:txBody>
      </p:sp>
      <p:sp>
        <p:nvSpPr>
          <p:cNvPr id="24595" name="Line 19"/>
          <p:cNvSpPr>
            <a:spLocks noChangeShapeType="1"/>
          </p:cNvSpPr>
          <p:nvPr/>
        </p:nvSpPr>
        <p:spPr bwMode="gray">
          <a:xfrm>
            <a:off x="2673992" y="3008480"/>
            <a:ext cx="6117300" cy="0"/>
          </a:xfrm>
          <a:prstGeom prst="line">
            <a:avLst/>
          </a:prstGeom>
          <a:noFill/>
          <a:ln w="28575" cap="sq">
            <a:solidFill>
              <a:schemeClr val="tx1"/>
            </a:solidFill>
            <a:round/>
          </a:ln>
        </p:spPr>
        <p:txBody>
          <a:bodyPr lIns="46800" tIns="46800" rIns="46800" bIns="4680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Verdana" pitchFamily="34" charset="0"/>
              <a:ea typeface="华文细黑" pitchFamily="2" charset="-122"/>
            </a:endParaRPr>
          </a:p>
        </p:txBody>
      </p:sp>
      <p:sp>
        <p:nvSpPr>
          <p:cNvPr id="24596" name="Line 20"/>
          <p:cNvSpPr>
            <a:spLocks noChangeShapeType="1"/>
          </p:cNvSpPr>
          <p:nvPr/>
        </p:nvSpPr>
        <p:spPr bwMode="gray">
          <a:xfrm>
            <a:off x="2673992" y="3889612"/>
            <a:ext cx="61173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</p:spPr>
        <p:txBody>
          <a:bodyPr lIns="46800" tIns="46800" rIns="46800" bIns="4680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Verdana" pitchFamily="34" charset="0"/>
              <a:ea typeface="华文细黑" pitchFamily="2" charset="-122"/>
            </a:endParaRPr>
          </a:p>
        </p:txBody>
      </p:sp>
      <p:sp>
        <p:nvSpPr>
          <p:cNvPr id="24597" name="Line 21"/>
          <p:cNvSpPr>
            <a:spLocks noChangeShapeType="1"/>
          </p:cNvSpPr>
          <p:nvPr/>
        </p:nvSpPr>
        <p:spPr bwMode="gray">
          <a:xfrm>
            <a:off x="2673992" y="4769203"/>
            <a:ext cx="61173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</p:spPr>
        <p:txBody>
          <a:bodyPr lIns="46800" tIns="46800" rIns="46800" bIns="4680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Verdana" pitchFamily="34" charset="0"/>
              <a:ea typeface="华文细黑" pitchFamily="2" charset="-122"/>
            </a:endParaRPr>
          </a:p>
        </p:txBody>
      </p:sp>
      <p:sp>
        <p:nvSpPr>
          <p:cNvPr id="24598" name="Line 22"/>
          <p:cNvSpPr>
            <a:spLocks noChangeShapeType="1"/>
          </p:cNvSpPr>
          <p:nvPr/>
        </p:nvSpPr>
        <p:spPr bwMode="gray">
          <a:xfrm>
            <a:off x="2673992" y="5651876"/>
            <a:ext cx="6117300" cy="0"/>
          </a:xfrm>
          <a:prstGeom prst="line">
            <a:avLst/>
          </a:prstGeom>
          <a:noFill/>
          <a:ln w="28575" cap="sq">
            <a:solidFill>
              <a:schemeClr val="tx1"/>
            </a:solidFill>
            <a:round/>
          </a:ln>
        </p:spPr>
        <p:txBody>
          <a:bodyPr lIns="46800" tIns="46800" rIns="46800" bIns="4680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Verdana" pitchFamily="34" charset="0"/>
              <a:ea typeface="华文细黑" pitchFamily="2" charset="-122"/>
            </a:endParaRPr>
          </a:p>
        </p:txBody>
      </p:sp>
      <p:sp>
        <p:nvSpPr>
          <p:cNvPr id="24599" name="Line 23"/>
          <p:cNvSpPr>
            <a:spLocks noChangeShapeType="1"/>
          </p:cNvSpPr>
          <p:nvPr/>
        </p:nvSpPr>
        <p:spPr bwMode="gray">
          <a:xfrm flipH="1">
            <a:off x="2673991" y="3008480"/>
            <a:ext cx="0" cy="2643396"/>
          </a:xfrm>
          <a:prstGeom prst="line">
            <a:avLst/>
          </a:prstGeom>
          <a:noFill/>
          <a:ln w="28575" cap="sq">
            <a:solidFill>
              <a:schemeClr val="tx1"/>
            </a:solidFill>
            <a:round/>
          </a:ln>
        </p:spPr>
        <p:txBody>
          <a:bodyPr lIns="46800" tIns="46800" rIns="46800" bIns="4680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Verdana" pitchFamily="34" charset="0"/>
              <a:ea typeface="华文细黑" pitchFamily="2" charset="-122"/>
            </a:endParaRPr>
          </a:p>
        </p:txBody>
      </p:sp>
      <p:sp>
        <p:nvSpPr>
          <p:cNvPr id="24600" name="Line 24"/>
          <p:cNvSpPr>
            <a:spLocks noChangeShapeType="1"/>
          </p:cNvSpPr>
          <p:nvPr/>
        </p:nvSpPr>
        <p:spPr bwMode="gray">
          <a:xfrm flipH="1">
            <a:off x="4712528" y="3008480"/>
            <a:ext cx="0" cy="2643396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</p:spPr>
        <p:txBody>
          <a:bodyPr lIns="46800" tIns="46800" rIns="46800" bIns="4680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Verdana" pitchFamily="34" charset="0"/>
              <a:ea typeface="华文细黑" pitchFamily="2" charset="-122"/>
            </a:endParaRPr>
          </a:p>
        </p:txBody>
      </p:sp>
      <p:sp>
        <p:nvSpPr>
          <p:cNvPr id="24601" name="Line 25"/>
          <p:cNvSpPr>
            <a:spLocks noChangeShapeType="1"/>
          </p:cNvSpPr>
          <p:nvPr/>
        </p:nvSpPr>
        <p:spPr bwMode="gray">
          <a:xfrm flipH="1">
            <a:off x="6751064" y="3008480"/>
            <a:ext cx="0" cy="2643396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</a:ln>
        </p:spPr>
        <p:txBody>
          <a:bodyPr lIns="46800" tIns="46800" rIns="46800" bIns="4680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Verdana" pitchFamily="34" charset="0"/>
              <a:ea typeface="华文细黑" pitchFamily="2" charset="-122"/>
            </a:endParaRPr>
          </a:p>
        </p:txBody>
      </p:sp>
      <p:sp>
        <p:nvSpPr>
          <p:cNvPr id="24602" name="Line 26"/>
          <p:cNvSpPr>
            <a:spLocks noChangeShapeType="1"/>
          </p:cNvSpPr>
          <p:nvPr/>
        </p:nvSpPr>
        <p:spPr bwMode="gray">
          <a:xfrm flipH="1">
            <a:off x="8791291" y="3008480"/>
            <a:ext cx="0" cy="2643396"/>
          </a:xfrm>
          <a:prstGeom prst="line">
            <a:avLst/>
          </a:prstGeom>
          <a:noFill/>
          <a:ln w="28575" cap="sq">
            <a:solidFill>
              <a:schemeClr val="tx1"/>
            </a:solidFill>
            <a:round/>
          </a:ln>
        </p:spPr>
        <p:txBody>
          <a:bodyPr lIns="46800" tIns="46800" rIns="46800" bIns="4680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Verdana" pitchFamily="34" charset="0"/>
              <a:ea typeface="华文细黑" pitchFamily="2" charset="-122"/>
            </a:endParaRPr>
          </a:p>
        </p:txBody>
      </p:sp>
      <p:sp>
        <p:nvSpPr>
          <p:cNvPr id="24603" name="Rectangle 27"/>
          <p:cNvSpPr>
            <a:spLocks noChangeArrowheads="1"/>
          </p:cNvSpPr>
          <p:nvPr/>
        </p:nvSpPr>
        <p:spPr bwMode="gray">
          <a:xfrm>
            <a:off x="1463716" y="4769203"/>
            <a:ext cx="1210275" cy="882673"/>
          </a:xfrm>
          <a:prstGeom prst="rect">
            <a:avLst/>
          </a:prstGeom>
          <a:noFill/>
          <a:ln w="19050">
            <a:noFill/>
            <a:miter lim="800000"/>
          </a:ln>
        </p:spPr>
        <p:txBody>
          <a:bodyPr lIns="46800" tIns="46800" rIns="46800" bIns="4680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ct val="40000"/>
              </a:spcBef>
              <a:buClr>
                <a:schemeClr val="tx1"/>
              </a:buClr>
              <a:buFont typeface="Verdana" pitchFamily="34" charset="0"/>
              <a:buNone/>
            </a:pPr>
            <a:r>
              <a:rPr lang="en-US" altLang="zh-CN" sz="1800">
                <a:latin typeface="Verdana" pitchFamily="34" charset="0"/>
                <a:ea typeface="华文细黑" pitchFamily="2" charset="-122"/>
              </a:rPr>
              <a:t>&lt;4%</a:t>
            </a:r>
          </a:p>
        </p:txBody>
      </p:sp>
      <p:sp>
        <p:nvSpPr>
          <p:cNvPr id="24604" name="Rectangle 28"/>
          <p:cNvSpPr>
            <a:spLocks noChangeArrowheads="1"/>
          </p:cNvSpPr>
          <p:nvPr/>
        </p:nvSpPr>
        <p:spPr bwMode="gray">
          <a:xfrm>
            <a:off x="1463716" y="3889612"/>
            <a:ext cx="1210275" cy="879591"/>
          </a:xfrm>
          <a:prstGeom prst="rect">
            <a:avLst/>
          </a:prstGeom>
          <a:noFill/>
          <a:ln w="19050">
            <a:noFill/>
            <a:miter lim="800000"/>
          </a:ln>
        </p:spPr>
        <p:txBody>
          <a:bodyPr lIns="46800" tIns="46800" rIns="46800" bIns="4680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ct val="40000"/>
              </a:spcBef>
              <a:buClr>
                <a:schemeClr val="tx1"/>
              </a:buClr>
              <a:buFont typeface="Verdana" pitchFamily="34" charset="0"/>
              <a:buNone/>
            </a:pPr>
            <a:r>
              <a:rPr lang="en-US" altLang="zh-CN" sz="1800">
                <a:latin typeface="Verdana" pitchFamily="34" charset="0"/>
                <a:ea typeface="华文细黑" pitchFamily="2" charset="-122"/>
              </a:rPr>
              <a:t>4-8%</a:t>
            </a:r>
          </a:p>
        </p:txBody>
      </p:sp>
      <p:sp>
        <p:nvSpPr>
          <p:cNvPr id="24605" name="Rectangle 29"/>
          <p:cNvSpPr>
            <a:spLocks noChangeArrowheads="1"/>
          </p:cNvSpPr>
          <p:nvPr/>
        </p:nvSpPr>
        <p:spPr bwMode="gray">
          <a:xfrm>
            <a:off x="1463716" y="3008480"/>
            <a:ext cx="1210275" cy="881132"/>
          </a:xfrm>
          <a:prstGeom prst="rect">
            <a:avLst/>
          </a:prstGeom>
          <a:noFill/>
          <a:ln w="19050">
            <a:noFill/>
            <a:miter lim="800000"/>
          </a:ln>
        </p:spPr>
        <p:txBody>
          <a:bodyPr lIns="46800" tIns="46800" rIns="46800" bIns="4680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ct val="40000"/>
              </a:spcBef>
              <a:buClr>
                <a:schemeClr val="tx1"/>
              </a:buClr>
              <a:buFont typeface="Verdana" pitchFamily="34" charset="0"/>
              <a:buNone/>
            </a:pPr>
            <a:r>
              <a:rPr lang="en-US" altLang="zh-CN" sz="1800">
                <a:latin typeface="Verdana" pitchFamily="34" charset="0"/>
                <a:ea typeface="华文细黑" pitchFamily="2" charset="-122"/>
              </a:rPr>
              <a:t>&gt;8%</a:t>
            </a:r>
          </a:p>
        </p:txBody>
      </p:sp>
      <p:sp>
        <p:nvSpPr>
          <p:cNvPr id="24606" name="Rectangle 30"/>
          <p:cNvSpPr>
            <a:spLocks noChangeArrowheads="1"/>
          </p:cNvSpPr>
          <p:nvPr/>
        </p:nvSpPr>
        <p:spPr bwMode="gray">
          <a:xfrm>
            <a:off x="6751065" y="5651876"/>
            <a:ext cx="2040227" cy="463672"/>
          </a:xfrm>
          <a:prstGeom prst="rect">
            <a:avLst/>
          </a:prstGeom>
          <a:noFill/>
          <a:ln w="19050">
            <a:noFill/>
            <a:miter lim="800000"/>
          </a:ln>
        </p:spPr>
        <p:txBody>
          <a:bodyPr lIns="46800" tIns="46800" rIns="46800" bIns="4680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40000"/>
              </a:spcBef>
              <a:buClr>
                <a:schemeClr val="tx1"/>
              </a:buClr>
              <a:buFont typeface="Verdana" pitchFamily="34" charset="0"/>
              <a:buNone/>
            </a:pPr>
            <a:r>
              <a:rPr lang="en-US" altLang="zh-CN" sz="1800">
                <a:latin typeface="Verdana" pitchFamily="34" charset="0"/>
                <a:ea typeface="华文细黑" pitchFamily="2" charset="-122"/>
              </a:rPr>
              <a:t>&gt;8%</a:t>
            </a:r>
          </a:p>
        </p:txBody>
      </p:sp>
      <p:sp>
        <p:nvSpPr>
          <p:cNvPr id="24607" name="Rectangle 31"/>
          <p:cNvSpPr>
            <a:spLocks noChangeArrowheads="1"/>
          </p:cNvSpPr>
          <p:nvPr/>
        </p:nvSpPr>
        <p:spPr bwMode="gray">
          <a:xfrm>
            <a:off x="4712528" y="5651876"/>
            <a:ext cx="2038536" cy="463672"/>
          </a:xfrm>
          <a:prstGeom prst="rect">
            <a:avLst/>
          </a:prstGeom>
          <a:noFill/>
          <a:ln w="19050">
            <a:noFill/>
            <a:miter lim="800000"/>
          </a:ln>
        </p:spPr>
        <p:txBody>
          <a:bodyPr lIns="46800" tIns="46800" rIns="46800" bIns="4680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40000"/>
              </a:spcBef>
              <a:buClr>
                <a:schemeClr val="tx1"/>
              </a:buClr>
              <a:buFont typeface="Verdana" pitchFamily="34" charset="0"/>
              <a:buNone/>
            </a:pPr>
            <a:r>
              <a:rPr lang="en-US" altLang="zh-CN" sz="1800">
                <a:latin typeface="Verdana" pitchFamily="34" charset="0"/>
                <a:ea typeface="华文细黑" pitchFamily="2" charset="-122"/>
              </a:rPr>
              <a:t>4-8%</a:t>
            </a:r>
          </a:p>
        </p:txBody>
      </p:sp>
      <p:sp>
        <p:nvSpPr>
          <p:cNvPr id="24608" name="Rectangle 32"/>
          <p:cNvSpPr>
            <a:spLocks noChangeArrowheads="1"/>
          </p:cNvSpPr>
          <p:nvPr/>
        </p:nvSpPr>
        <p:spPr bwMode="gray">
          <a:xfrm>
            <a:off x="2673992" y="5651876"/>
            <a:ext cx="2038536" cy="463672"/>
          </a:xfrm>
          <a:prstGeom prst="rect">
            <a:avLst/>
          </a:prstGeom>
          <a:noFill/>
          <a:ln w="19050">
            <a:noFill/>
            <a:miter lim="800000"/>
          </a:ln>
        </p:spPr>
        <p:txBody>
          <a:bodyPr lIns="46800" tIns="46800" rIns="46800" bIns="4680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40000"/>
              </a:spcBef>
              <a:buClr>
                <a:schemeClr val="tx1"/>
              </a:buClr>
              <a:buFont typeface="Verdana" pitchFamily="34" charset="0"/>
              <a:buNone/>
            </a:pPr>
            <a:r>
              <a:rPr lang="en-US" altLang="zh-CN" sz="1800">
                <a:latin typeface="Verdana" pitchFamily="34" charset="0"/>
                <a:ea typeface="华文细黑" pitchFamily="2" charset="-122"/>
              </a:rPr>
              <a:t>&lt;4%</a:t>
            </a:r>
          </a:p>
        </p:txBody>
      </p:sp>
      <p:sp>
        <p:nvSpPr>
          <p:cNvPr id="89" name="Line 33"/>
          <p:cNvSpPr>
            <a:spLocks noChangeShapeType="1"/>
          </p:cNvSpPr>
          <p:nvPr/>
        </p:nvSpPr>
        <p:spPr bwMode="gray">
          <a:xfrm flipV="1">
            <a:off x="4227404" y="4575108"/>
            <a:ext cx="968558" cy="403595"/>
          </a:xfrm>
          <a:prstGeom prst="line">
            <a:avLst/>
          </a:prstGeom>
          <a:noFill/>
          <a:ln w="38100">
            <a:solidFill>
              <a:srgbClr val="C00000"/>
            </a:solidFill>
            <a:round/>
            <a:tailEnd type="triangle" w="med" len="med"/>
          </a:ln>
        </p:spPr>
        <p:txBody>
          <a:bodyPr lIns="46800" tIns="46800" rIns="46800" bIns="4680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Verdana" pitchFamily="34" charset="0"/>
              <a:ea typeface="华文细黑" pitchFamily="2" charset="-122"/>
            </a:endParaRPr>
          </a:p>
        </p:txBody>
      </p:sp>
      <p:sp>
        <p:nvSpPr>
          <p:cNvPr id="90" name="Line 34"/>
          <p:cNvSpPr>
            <a:spLocks noChangeShapeType="1"/>
          </p:cNvSpPr>
          <p:nvPr/>
        </p:nvSpPr>
        <p:spPr bwMode="gray">
          <a:xfrm flipV="1">
            <a:off x="6233823" y="3693976"/>
            <a:ext cx="968559" cy="403595"/>
          </a:xfrm>
          <a:prstGeom prst="line">
            <a:avLst/>
          </a:prstGeom>
          <a:noFill/>
          <a:ln w="38100">
            <a:solidFill>
              <a:srgbClr val="C00000"/>
            </a:solidFill>
            <a:round/>
            <a:tailEnd type="triangle" w="med" len="med"/>
          </a:ln>
        </p:spPr>
        <p:txBody>
          <a:bodyPr lIns="46800" tIns="46800" rIns="46800" bIns="4680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Verdana" pitchFamily="34" charset="0"/>
              <a:ea typeface="华文细黑" pitchFamily="2" charset="-122"/>
            </a:endParaRPr>
          </a:p>
        </p:txBody>
      </p:sp>
      <p:sp>
        <p:nvSpPr>
          <p:cNvPr id="91" name="Line 35"/>
          <p:cNvSpPr>
            <a:spLocks noChangeShapeType="1"/>
          </p:cNvSpPr>
          <p:nvPr/>
        </p:nvSpPr>
        <p:spPr bwMode="gray">
          <a:xfrm>
            <a:off x="4240927" y="5209769"/>
            <a:ext cx="2946242" cy="0"/>
          </a:xfrm>
          <a:prstGeom prst="line">
            <a:avLst/>
          </a:prstGeom>
          <a:noFill/>
          <a:ln w="38100">
            <a:solidFill>
              <a:srgbClr val="C00000"/>
            </a:solidFill>
            <a:round/>
            <a:tailEnd type="triangle" w="med" len="med"/>
          </a:ln>
        </p:spPr>
        <p:txBody>
          <a:bodyPr lIns="46800" tIns="46800" rIns="46800" bIns="4680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Verdana" pitchFamily="34" charset="0"/>
              <a:ea typeface="华文细黑" pitchFamily="2" charset="-122"/>
            </a:endParaRPr>
          </a:p>
        </p:txBody>
      </p:sp>
      <p:sp>
        <p:nvSpPr>
          <p:cNvPr id="92" name="Line 36"/>
          <p:cNvSpPr>
            <a:spLocks noChangeShapeType="1"/>
          </p:cNvSpPr>
          <p:nvPr/>
        </p:nvSpPr>
        <p:spPr bwMode="gray">
          <a:xfrm flipH="1" flipV="1">
            <a:off x="3596911" y="3664708"/>
            <a:ext cx="0" cy="1275485"/>
          </a:xfrm>
          <a:prstGeom prst="line">
            <a:avLst/>
          </a:prstGeom>
          <a:noFill/>
          <a:ln w="38100">
            <a:solidFill>
              <a:srgbClr val="C00000"/>
            </a:solidFill>
            <a:round/>
            <a:tailEnd type="triangle" w="med" len="med"/>
          </a:ln>
        </p:spPr>
        <p:txBody>
          <a:bodyPr lIns="46800" tIns="46800" rIns="46800" bIns="4680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Verdana" pitchFamily="34" charset="0"/>
              <a:ea typeface="华文细黑" pitchFamily="2" charset="-122"/>
            </a:endParaRPr>
          </a:p>
        </p:txBody>
      </p:sp>
      <p:sp>
        <p:nvSpPr>
          <p:cNvPr id="93" name="Freeform 37"/>
          <p:cNvSpPr/>
          <p:nvPr/>
        </p:nvSpPr>
        <p:spPr bwMode="gray">
          <a:xfrm>
            <a:off x="3399143" y="4072925"/>
            <a:ext cx="388776" cy="428242"/>
          </a:xfrm>
          <a:custGeom>
            <a:gdLst>
              <a:gd name="T0" fmla="*/ 4 w 1612"/>
              <a:gd name="T1" fmla="*/ 1721 h 2009"/>
              <a:gd name="T2" fmla="*/ 624 w 1612"/>
              <a:gd name="T3" fmla="*/ 974 h 2009"/>
              <a:gd name="T4" fmla="*/ 430 w 1612"/>
              <a:gd name="T5" fmla="*/ 159 h 2009"/>
              <a:gd name="T6" fmla="*/ 575 w 1612"/>
              <a:gd name="T7" fmla="*/ 18 h 2009"/>
              <a:gd name="T8" fmla="*/ 706 w 1612"/>
              <a:gd name="T9" fmla="*/ 147 h 2009"/>
              <a:gd name="T10" fmla="*/ 843 w 1612"/>
              <a:gd name="T11" fmla="*/ 371 h 2009"/>
              <a:gd name="T12" fmla="*/ 934 w 1612"/>
              <a:gd name="T13" fmla="*/ 591 h 2009"/>
              <a:gd name="T14" fmla="*/ 980 w 1612"/>
              <a:gd name="T15" fmla="*/ 563 h 2009"/>
              <a:gd name="T16" fmla="*/ 1162 w 1612"/>
              <a:gd name="T17" fmla="*/ 367 h 2009"/>
              <a:gd name="T18" fmla="*/ 1414 w 1612"/>
              <a:gd name="T19" fmla="*/ 110 h 2009"/>
              <a:gd name="T20" fmla="*/ 1551 w 1612"/>
              <a:gd name="T21" fmla="*/ 101 h 2009"/>
              <a:gd name="T22" fmla="*/ 1609 w 1612"/>
              <a:gd name="T23" fmla="*/ 242 h 2009"/>
              <a:gd name="T24" fmla="*/ 1533 w 1612"/>
              <a:gd name="T25" fmla="*/ 276 h 2009"/>
              <a:gd name="T26" fmla="*/ 1500 w 1612"/>
              <a:gd name="T27" fmla="*/ 341 h 2009"/>
              <a:gd name="T28" fmla="*/ 1460 w 1612"/>
              <a:gd name="T29" fmla="*/ 389 h 2009"/>
              <a:gd name="T30" fmla="*/ 1253 w 1612"/>
              <a:gd name="T31" fmla="*/ 710 h 2009"/>
              <a:gd name="T32" fmla="*/ 1177 w 1612"/>
              <a:gd name="T33" fmla="*/ 830 h 2009"/>
              <a:gd name="T34" fmla="*/ 1086 w 1612"/>
              <a:gd name="T35" fmla="*/ 965 h 2009"/>
              <a:gd name="T36" fmla="*/ 1062 w 1612"/>
              <a:gd name="T37" fmla="*/ 1133 h 2009"/>
              <a:gd name="T38" fmla="*/ 1171 w 1612"/>
              <a:gd name="T39" fmla="*/ 1461 h 2009"/>
              <a:gd name="T40" fmla="*/ 1335 w 1612"/>
              <a:gd name="T41" fmla="*/ 1739 h 2009"/>
              <a:gd name="T42" fmla="*/ 1314 w 1612"/>
              <a:gd name="T43" fmla="*/ 1773 h 2009"/>
              <a:gd name="T44" fmla="*/ 1308 w 1612"/>
              <a:gd name="T45" fmla="*/ 1822 h 2009"/>
              <a:gd name="T46" fmla="*/ 1244 w 1612"/>
              <a:gd name="T47" fmla="*/ 1867 h 2009"/>
              <a:gd name="T48" fmla="*/ 1232 w 1612"/>
              <a:gd name="T49" fmla="*/ 1932 h 2009"/>
              <a:gd name="T50" fmla="*/ 1123 w 1612"/>
              <a:gd name="T51" fmla="*/ 1874 h 2009"/>
              <a:gd name="T52" fmla="*/ 1083 w 1612"/>
              <a:gd name="T53" fmla="*/ 1840 h 2009"/>
              <a:gd name="T54" fmla="*/ 996 w 1612"/>
              <a:gd name="T55" fmla="*/ 1783 h 2009"/>
              <a:gd name="T56" fmla="*/ 912 w 1612"/>
              <a:gd name="T57" fmla="*/ 1676 h 2009"/>
              <a:gd name="T58" fmla="*/ 749 w 1612"/>
              <a:gd name="T59" fmla="*/ 1409 h 2009"/>
              <a:gd name="T60" fmla="*/ 150 w 1612"/>
              <a:gd name="T61" fmla="*/ 2009 h 2009"/>
              <a:gd name="T62" fmla="*/ 140 w 1612"/>
              <a:gd name="T63" fmla="*/ 2003 h 2009"/>
              <a:gd name="T64" fmla="*/ 117 w 1612"/>
              <a:gd name="T65" fmla="*/ 1907 h 2009"/>
              <a:gd name="T66" fmla="*/ 65 w 1612"/>
              <a:gd name="T67" fmla="*/ 1859 h 2009"/>
              <a:gd name="T68" fmla="*/ 10 w 1612"/>
              <a:gd name="T69" fmla="*/ 1785 h 2009"/>
              <a:gd name="T70" fmla="*/ 4 w 1612"/>
              <a:gd name="T71" fmla="*/ 1721 h 2009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1612"/>
              <a:gd name="T109" fmla="*/ 0 h 2009"/>
              <a:gd name="T110" fmla="*/ 1612 w 1612"/>
              <a:gd name="T111" fmla="*/ 2009 h 2009"/>
            </a:gdLst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1611" h="2009">
                <a:moveTo>
                  <a:pt x="4" y="1721"/>
                </a:moveTo>
                <a:lnTo>
                  <a:pt x="624" y="974"/>
                </a:lnTo>
                <a:lnTo>
                  <a:pt x="430" y="159"/>
                </a:lnTo>
                <a:cubicBezTo>
                  <a:pt x="422" y="0"/>
                  <a:pt x="529" y="20"/>
                  <a:pt x="575" y="18"/>
                </a:cubicBezTo>
                <a:cubicBezTo>
                  <a:pt x="621" y="16"/>
                  <a:pt x="661" y="88"/>
                  <a:pt x="706" y="147"/>
                </a:cubicBezTo>
                <a:cubicBezTo>
                  <a:pt x="752" y="205"/>
                  <a:pt x="806" y="297"/>
                  <a:pt x="843" y="371"/>
                </a:cubicBezTo>
                <a:lnTo>
                  <a:pt x="934" y="591"/>
                </a:lnTo>
                <a:lnTo>
                  <a:pt x="980" y="563"/>
                </a:lnTo>
                <a:cubicBezTo>
                  <a:pt x="1016" y="527"/>
                  <a:pt x="1089" y="444"/>
                  <a:pt x="1162" y="367"/>
                </a:cubicBezTo>
                <a:cubicBezTo>
                  <a:pt x="1235" y="291"/>
                  <a:pt x="1351" y="153"/>
                  <a:pt x="1414" y="110"/>
                </a:cubicBezTo>
                <a:cubicBezTo>
                  <a:pt x="1478" y="67"/>
                  <a:pt x="1518" y="80"/>
                  <a:pt x="1551" y="101"/>
                </a:cubicBezTo>
                <a:cubicBezTo>
                  <a:pt x="1585" y="122"/>
                  <a:pt x="1612" y="214"/>
                  <a:pt x="1609" y="242"/>
                </a:cubicBezTo>
                <a:cubicBezTo>
                  <a:pt x="1606" y="269"/>
                  <a:pt x="1551" y="260"/>
                  <a:pt x="1533" y="276"/>
                </a:cubicBezTo>
                <a:cubicBezTo>
                  <a:pt x="1515" y="292"/>
                  <a:pt x="1512" y="322"/>
                  <a:pt x="1500" y="341"/>
                </a:cubicBezTo>
                <a:cubicBezTo>
                  <a:pt x="1488" y="360"/>
                  <a:pt x="1501" y="327"/>
                  <a:pt x="1460" y="389"/>
                </a:cubicBezTo>
                <a:lnTo>
                  <a:pt x="1253" y="710"/>
                </a:lnTo>
                <a:lnTo>
                  <a:pt x="1177" y="830"/>
                </a:lnTo>
                <a:cubicBezTo>
                  <a:pt x="1150" y="873"/>
                  <a:pt x="1104" y="916"/>
                  <a:pt x="1086" y="965"/>
                </a:cubicBezTo>
                <a:cubicBezTo>
                  <a:pt x="1068" y="1014"/>
                  <a:pt x="1047" y="1050"/>
                  <a:pt x="1062" y="1133"/>
                </a:cubicBezTo>
                <a:cubicBezTo>
                  <a:pt x="1077" y="1216"/>
                  <a:pt x="1126" y="1360"/>
                  <a:pt x="1171" y="1461"/>
                </a:cubicBezTo>
                <a:cubicBezTo>
                  <a:pt x="1217" y="1562"/>
                  <a:pt x="1311" y="1687"/>
                  <a:pt x="1335" y="1739"/>
                </a:cubicBezTo>
                <a:lnTo>
                  <a:pt x="1314" y="1773"/>
                </a:lnTo>
                <a:cubicBezTo>
                  <a:pt x="1311" y="1785"/>
                  <a:pt x="1320" y="1806"/>
                  <a:pt x="1308" y="1822"/>
                </a:cubicBezTo>
                <a:cubicBezTo>
                  <a:pt x="1296" y="1838"/>
                  <a:pt x="1259" y="1861"/>
                  <a:pt x="1244" y="1867"/>
                </a:cubicBezTo>
                <a:cubicBezTo>
                  <a:pt x="1229" y="1873"/>
                  <a:pt x="1250" y="1932"/>
                  <a:pt x="1232" y="1932"/>
                </a:cubicBezTo>
                <a:cubicBezTo>
                  <a:pt x="1214" y="1932"/>
                  <a:pt x="1148" y="1891"/>
                  <a:pt x="1123" y="1874"/>
                </a:cubicBezTo>
                <a:cubicBezTo>
                  <a:pt x="1098" y="1859"/>
                  <a:pt x="1104" y="1855"/>
                  <a:pt x="1083" y="1840"/>
                </a:cubicBezTo>
                <a:cubicBezTo>
                  <a:pt x="1062" y="1825"/>
                  <a:pt x="1024" y="1810"/>
                  <a:pt x="996" y="1783"/>
                </a:cubicBezTo>
                <a:cubicBezTo>
                  <a:pt x="968" y="1756"/>
                  <a:pt x="953" y="1738"/>
                  <a:pt x="912" y="1676"/>
                </a:cubicBezTo>
                <a:lnTo>
                  <a:pt x="749" y="1409"/>
                </a:lnTo>
                <a:lnTo>
                  <a:pt x="150" y="2009"/>
                </a:lnTo>
                <a:lnTo>
                  <a:pt x="140" y="2003"/>
                </a:lnTo>
                <a:cubicBezTo>
                  <a:pt x="135" y="1986"/>
                  <a:pt x="129" y="1931"/>
                  <a:pt x="117" y="1907"/>
                </a:cubicBezTo>
                <a:cubicBezTo>
                  <a:pt x="105" y="1883"/>
                  <a:pt x="83" y="1879"/>
                  <a:pt x="65" y="1859"/>
                </a:cubicBezTo>
                <a:cubicBezTo>
                  <a:pt x="47" y="1839"/>
                  <a:pt x="20" y="1808"/>
                  <a:pt x="10" y="1785"/>
                </a:cubicBezTo>
                <a:cubicBezTo>
                  <a:pt x="0" y="1762"/>
                  <a:pt x="5" y="1734"/>
                  <a:pt x="4" y="1721"/>
                </a:cubicBezTo>
                <a:close/>
              </a:path>
            </a:pathLst>
          </a:custGeom>
          <a:solidFill>
            <a:schemeClr val="folHlink"/>
          </a:solidFill>
          <a:ln w="12700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lIns="44015" tIns="44015" rIns="44015" bIns="44015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Verdana" pitchFamily="34" charset="0"/>
              <a:ea typeface="华文细黑" pitchFamily="2" charset="-122"/>
            </a:endParaRPr>
          </a:p>
        </p:txBody>
      </p:sp>
      <p:sp>
        <p:nvSpPr>
          <p:cNvPr id="94" name="Freeform 38"/>
          <p:cNvSpPr/>
          <p:nvPr/>
        </p:nvSpPr>
        <p:spPr bwMode="gray">
          <a:xfrm>
            <a:off x="5535719" y="4986406"/>
            <a:ext cx="387085" cy="428242"/>
          </a:xfrm>
          <a:custGeom>
            <a:gdLst>
              <a:gd name="T0" fmla="*/ 4 w 1612"/>
              <a:gd name="T1" fmla="*/ 1721 h 2009"/>
              <a:gd name="T2" fmla="*/ 624 w 1612"/>
              <a:gd name="T3" fmla="*/ 974 h 2009"/>
              <a:gd name="T4" fmla="*/ 430 w 1612"/>
              <a:gd name="T5" fmla="*/ 159 h 2009"/>
              <a:gd name="T6" fmla="*/ 575 w 1612"/>
              <a:gd name="T7" fmla="*/ 18 h 2009"/>
              <a:gd name="T8" fmla="*/ 706 w 1612"/>
              <a:gd name="T9" fmla="*/ 147 h 2009"/>
              <a:gd name="T10" fmla="*/ 843 w 1612"/>
              <a:gd name="T11" fmla="*/ 371 h 2009"/>
              <a:gd name="T12" fmla="*/ 934 w 1612"/>
              <a:gd name="T13" fmla="*/ 591 h 2009"/>
              <a:gd name="T14" fmla="*/ 980 w 1612"/>
              <a:gd name="T15" fmla="*/ 563 h 2009"/>
              <a:gd name="T16" fmla="*/ 1162 w 1612"/>
              <a:gd name="T17" fmla="*/ 367 h 2009"/>
              <a:gd name="T18" fmla="*/ 1414 w 1612"/>
              <a:gd name="T19" fmla="*/ 110 h 2009"/>
              <a:gd name="T20" fmla="*/ 1551 w 1612"/>
              <a:gd name="T21" fmla="*/ 101 h 2009"/>
              <a:gd name="T22" fmla="*/ 1609 w 1612"/>
              <a:gd name="T23" fmla="*/ 242 h 2009"/>
              <a:gd name="T24" fmla="*/ 1533 w 1612"/>
              <a:gd name="T25" fmla="*/ 276 h 2009"/>
              <a:gd name="T26" fmla="*/ 1500 w 1612"/>
              <a:gd name="T27" fmla="*/ 341 h 2009"/>
              <a:gd name="T28" fmla="*/ 1460 w 1612"/>
              <a:gd name="T29" fmla="*/ 389 h 2009"/>
              <a:gd name="T30" fmla="*/ 1253 w 1612"/>
              <a:gd name="T31" fmla="*/ 710 h 2009"/>
              <a:gd name="T32" fmla="*/ 1177 w 1612"/>
              <a:gd name="T33" fmla="*/ 830 h 2009"/>
              <a:gd name="T34" fmla="*/ 1086 w 1612"/>
              <a:gd name="T35" fmla="*/ 965 h 2009"/>
              <a:gd name="T36" fmla="*/ 1062 w 1612"/>
              <a:gd name="T37" fmla="*/ 1133 h 2009"/>
              <a:gd name="T38" fmla="*/ 1171 w 1612"/>
              <a:gd name="T39" fmla="*/ 1461 h 2009"/>
              <a:gd name="T40" fmla="*/ 1335 w 1612"/>
              <a:gd name="T41" fmla="*/ 1739 h 2009"/>
              <a:gd name="T42" fmla="*/ 1314 w 1612"/>
              <a:gd name="T43" fmla="*/ 1773 h 2009"/>
              <a:gd name="T44" fmla="*/ 1308 w 1612"/>
              <a:gd name="T45" fmla="*/ 1822 h 2009"/>
              <a:gd name="T46" fmla="*/ 1244 w 1612"/>
              <a:gd name="T47" fmla="*/ 1867 h 2009"/>
              <a:gd name="T48" fmla="*/ 1232 w 1612"/>
              <a:gd name="T49" fmla="*/ 1932 h 2009"/>
              <a:gd name="T50" fmla="*/ 1123 w 1612"/>
              <a:gd name="T51" fmla="*/ 1874 h 2009"/>
              <a:gd name="T52" fmla="*/ 1083 w 1612"/>
              <a:gd name="T53" fmla="*/ 1840 h 2009"/>
              <a:gd name="T54" fmla="*/ 996 w 1612"/>
              <a:gd name="T55" fmla="*/ 1783 h 2009"/>
              <a:gd name="T56" fmla="*/ 912 w 1612"/>
              <a:gd name="T57" fmla="*/ 1676 h 2009"/>
              <a:gd name="T58" fmla="*/ 749 w 1612"/>
              <a:gd name="T59" fmla="*/ 1409 h 2009"/>
              <a:gd name="T60" fmla="*/ 150 w 1612"/>
              <a:gd name="T61" fmla="*/ 2009 h 2009"/>
              <a:gd name="T62" fmla="*/ 140 w 1612"/>
              <a:gd name="T63" fmla="*/ 2003 h 2009"/>
              <a:gd name="T64" fmla="*/ 117 w 1612"/>
              <a:gd name="T65" fmla="*/ 1907 h 2009"/>
              <a:gd name="T66" fmla="*/ 65 w 1612"/>
              <a:gd name="T67" fmla="*/ 1859 h 2009"/>
              <a:gd name="T68" fmla="*/ 10 w 1612"/>
              <a:gd name="T69" fmla="*/ 1785 h 2009"/>
              <a:gd name="T70" fmla="*/ 4 w 1612"/>
              <a:gd name="T71" fmla="*/ 1721 h 2009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1612"/>
              <a:gd name="T109" fmla="*/ 0 h 2009"/>
              <a:gd name="T110" fmla="*/ 1612 w 1612"/>
              <a:gd name="T111" fmla="*/ 2009 h 2009"/>
            </a:gdLst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1611" h="2009">
                <a:moveTo>
                  <a:pt x="4" y="1721"/>
                </a:moveTo>
                <a:lnTo>
                  <a:pt x="624" y="974"/>
                </a:lnTo>
                <a:lnTo>
                  <a:pt x="430" y="159"/>
                </a:lnTo>
                <a:cubicBezTo>
                  <a:pt x="422" y="0"/>
                  <a:pt x="529" y="20"/>
                  <a:pt x="575" y="18"/>
                </a:cubicBezTo>
                <a:cubicBezTo>
                  <a:pt x="621" y="16"/>
                  <a:pt x="661" y="88"/>
                  <a:pt x="706" y="147"/>
                </a:cubicBezTo>
                <a:cubicBezTo>
                  <a:pt x="752" y="205"/>
                  <a:pt x="806" y="297"/>
                  <a:pt x="843" y="371"/>
                </a:cubicBezTo>
                <a:lnTo>
                  <a:pt x="934" y="591"/>
                </a:lnTo>
                <a:lnTo>
                  <a:pt x="980" y="563"/>
                </a:lnTo>
                <a:cubicBezTo>
                  <a:pt x="1016" y="527"/>
                  <a:pt x="1089" y="444"/>
                  <a:pt x="1162" y="367"/>
                </a:cubicBezTo>
                <a:cubicBezTo>
                  <a:pt x="1235" y="291"/>
                  <a:pt x="1351" y="153"/>
                  <a:pt x="1414" y="110"/>
                </a:cubicBezTo>
                <a:cubicBezTo>
                  <a:pt x="1478" y="67"/>
                  <a:pt x="1518" y="80"/>
                  <a:pt x="1551" y="101"/>
                </a:cubicBezTo>
                <a:cubicBezTo>
                  <a:pt x="1585" y="122"/>
                  <a:pt x="1612" y="214"/>
                  <a:pt x="1609" y="242"/>
                </a:cubicBezTo>
                <a:cubicBezTo>
                  <a:pt x="1606" y="269"/>
                  <a:pt x="1551" y="260"/>
                  <a:pt x="1533" y="276"/>
                </a:cubicBezTo>
                <a:cubicBezTo>
                  <a:pt x="1515" y="292"/>
                  <a:pt x="1512" y="322"/>
                  <a:pt x="1500" y="341"/>
                </a:cubicBezTo>
                <a:cubicBezTo>
                  <a:pt x="1488" y="360"/>
                  <a:pt x="1501" y="327"/>
                  <a:pt x="1460" y="389"/>
                </a:cubicBezTo>
                <a:lnTo>
                  <a:pt x="1253" y="710"/>
                </a:lnTo>
                <a:lnTo>
                  <a:pt x="1177" y="830"/>
                </a:lnTo>
                <a:cubicBezTo>
                  <a:pt x="1150" y="873"/>
                  <a:pt x="1104" y="916"/>
                  <a:pt x="1086" y="965"/>
                </a:cubicBezTo>
                <a:cubicBezTo>
                  <a:pt x="1068" y="1014"/>
                  <a:pt x="1047" y="1050"/>
                  <a:pt x="1062" y="1133"/>
                </a:cubicBezTo>
                <a:cubicBezTo>
                  <a:pt x="1077" y="1216"/>
                  <a:pt x="1126" y="1360"/>
                  <a:pt x="1171" y="1461"/>
                </a:cubicBezTo>
                <a:cubicBezTo>
                  <a:pt x="1217" y="1562"/>
                  <a:pt x="1311" y="1687"/>
                  <a:pt x="1335" y="1739"/>
                </a:cubicBezTo>
                <a:lnTo>
                  <a:pt x="1314" y="1773"/>
                </a:lnTo>
                <a:cubicBezTo>
                  <a:pt x="1311" y="1785"/>
                  <a:pt x="1320" y="1806"/>
                  <a:pt x="1308" y="1822"/>
                </a:cubicBezTo>
                <a:cubicBezTo>
                  <a:pt x="1296" y="1838"/>
                  <a:pt x="1259" y="1861"/>
                  <a:pt x="1244" y="1867"/>
                </a:cubicBezTo>
                <a:cubicBezTo>
                  <a:pt x="1229" y="1873"/>
                  <a:pt x="1250" y="1932"/>
                  <a:pt x="1232" y="1932"/>
                </a:cubicBezTo>
                <a:cubicBezTo>
                  <a:pt x="1214" y="1932"/>
                  <a:pt x="1148" y="1891"/>
                  <a:pt x="1123" y="1874"/>
                </a:cubicBezTo>
                <a:cubicBezTo>
                  <a:pt x="1098" y="1859"/>
                  <a:pt x="1104" y="1855"/>
                  <a:pt x="1083" y="1840"/>
                </a:cubicBezTo>
                <a:cubicBezTo>
                  <a:pt x="1062" y="1825"/>
                  <a:pt x="1024" y="1810"/>
                  <a:pt x="996" y="1783"/>
                </a:cubicBezTo>
                <a:cubicBezTo>
                  <a:pt x="968" y="1756"/>
                  <a:pt x="953" y="1738"/>
                  <a:pt x="912" y="1676"/>
                </a:cubicBezTo>
                <a:lnTo>
                  <a:pt x="749" y="1409"/>
                </a:lnTo>
                <a:lnTo>
                  <a:pt x="150" y="2009"/>
                </a:lnTo>
                <a:lnTo>
                  <a:pt x="140" y="2003"/>
                </a:lnTo>
                <a:cubicBezTo>
                  <a:pt x="135" y="1986"/>
                  <a:pt x="129" y="1931"/>
                  <a:pt x="117" y="1907"/>
                </a:cubicBezTo>
                <a:cubicBezTo>
                  <a:pt x="105" y="1883"/>
                  <a:pt x="83" y="1879"/>
                  <a:pt x="65" y="1859"/>
                </a:cubicBezTo>
                <a:cubicBezTo>
                  <a:pt x="47" y="1839"/>
                  <a:pt x="20" y="1808"/>
                  <a:pt x="10" y="1785"/>
                </a:cubicBezTo>
                <a:cubicBezTo>
                  <a:pt x="0" y="1762"/>
                  <a:pt x="5" y="1734"/>
                  <a:pt x="4" y="1721"/>
                </a:cubicBezTo>
                <a:close/>
              </a:path>
            </a:pathLst>
          </a:custGeom>
          <a:solidFill>
            <a:schemeClr val="folHlink"/>
          </a:solidFill>
          <a:ln w="12700" cap="flat" cmpd="sng">
            <a:noFill/>
            <a:prstDash val="solid"/>
            <a:round/>
            <a:headEnd type="none" w="med" len="med"/>
            <a:tailEnd type="none" w="med" len="med"/>
          </a:ln>
        </p:spPr>
        <p:txBody>
          <a:bodyPr lIns="44015" tIns="44015" rIns="44015" bIns="44015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Verdana" pitchFamily="34" charset="0"/>
              <a:ea typeface="华文细黑" pitchFamily="2" charset="-122"/>
            </a:endParaRPr>
          </a:p>
        </p:txBody>
      </p:sp>
      <p:sp>
        <p:nvSpPr>
          <p:cNvPr id="24615" name="Text Box 40"/>
          <p:cNvSpPr txBox="1">
            <a:spLocks noChangeArrowheads="1"/>
          </p:cNvSpPr>
          <p:nvPr/>
        </p:nvSpPr>
        <p:spPr bwMode="gray">
          <a:xfrm>
            <a:off x="4113716" y="6015468"/>
            <a:ext cx="3390799" cy="371513"/>
          </a:xfrm>
          <a:prstGeom prst="rect">
            <a:avLst/>
          </a:prstGeom>
          <a:noFill/>
          <a:ln w="19050">
            <a:noFill/>
            <a:miter lim="800000"/>
          </a:ln>
        </p:spPr>
        <p:txBody>
          <a:bodyPr lIns="46800" tIns="46800" rIns="46800" bIns="4680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1800" b="1">
                <a:latin typeface="Verdana" pitchFamily="34" charset="0"/>
                <a:ea typeface="华文细黑" pitchFamily="2" charset="-122"/>
              </a:rPr>
              <a:t>利润增长</a:t>
            </a:r>
          </a:p>
        </p:txBody>
      </p:sp>
      <p:sp>
        <p:nvSpPr>
          <p:cNvPr id="41" name="Equal 40"/>
          <p:cNvSpPr/>
          <p:nvPr/>
        </p:nvSpPr>
        <p:spPr>
          <a:xfrm>
            <a:off x="3187524" y="1576642"/>
            <a:ext cx="460643" cy="343469"/>
          </a:xfrm>
          <a:prstGeom prst="mathEqual">
            <a:avLst/>
          </a:prstGeom>
          <a:solidFill>
            <a:srgbClr val="00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rgbClr val="FFFFFF"/>
              </a:solidFill>
            </a:endParaRPr>
          </a:p>
        </p:txBody>
      </p:sp>
      <p:sp>
        <p:nvSpPr>
          <p:cNvPr id="42" name="Equal 41"/>
          <p:cNvSpPr/>
          <p:nvPr/>
        </p:nvSpPr>
        <p:spPr>
          <a:xfrm>
            <a:off x="6710169" y="1576642"/>
            <a:ext cx="460643" cy="343469"/>
          </a:xfrm>
          <a:prstGeom prst="mathEqual">
            <a:avLst/>
          </a:prstGeom>
          <a:solidFill>
            <a:srgbClr val="000000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endParaRPr lang="zh-CN" altLang="en-US" sz="2000">
              <a:solidFill>
                <a:srgbClr val="FFFFFF"/>
              </a:solidFill>
            </a:endParaRPr>
          </a:p>
        </p:txBody>
      </p:sp>
      <p:sp>
        <p:nvSpPr>
          <p:cNvPr id="2" name="BainBulletsConfiguration" hidden="1"/>
          <p:cNvSpPr txBox="1"/>
          <p:nvPr/>
        </p:nvSpPr>
        <p:spPr>
          <a:xfrm>
            <a:off x="12700" y="12700"/>
            <a:ext cx="8890000" cy="88092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" err="1">
              <a:solidFill>
                <a:srgbClr val="FFFFFF"/>
              </a:solidFill>
            </a:endParaRPr>
          </a:p>
        </p:txBody>
      </p:sp>
    </p:spTree>
    <p:custDataLst>
      <p:tags r:id="rId5"/>
    </p:custDataLst>
    <p:extLst>
      <p:ext uri="{BB962C8B-B14F-4D97-AF65-F5344CB8AC3E}">
        <p14:creationId xmlns:p14="http://schemas.microsoft.com/office/powerpoint/2010/main" val="319905258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70" grpId="0"/>
      <p:bldP spid="72" grpId="0"/>
      <p:bldP spid="74" grpId="0"/>
      <p:bldP spid="89" grpId="0"/>
      <p:bldP spid="90" grpId="0"/>
      <p:bldP spid="91" grpId="0"/>
      <p:bldP spid="92" grpId="0"/>
      <p:bldP spid="93" grpId="0"/>
      <p:bldP spid="9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801" y="56429"/>
            <a:ext cx="9002814" cy="878857"/>
          </a:xfrm>
        </p:spPr>
        <p:txBody>
          <a:bodyPr/>
          <a:lstStyle/>
          <a:p>
            <a:r>
              <a:rPr lang="zh-CN" altLang="en-US">
                <a:latin typeface="黑体" pitchFamily="2" charset="-122"/>
                <a:ea typeface="黑体" pitchFamily="2" charset="-122"/>
              </a:rPr>
              <a:t>一个出色的战略需要有</a:t>
            </a:r>
            <a:r>
              <a:rPr lang="en-US" altLang="zh-CN"/>
              <a:t>”</a:t>
            </a:r>
            <a:r>
              <a:rPr lang="zh-CN" altLang="en-US"/>
              <a:t>金字塔</a:t>
            </a:r>
            <a:r>
              <a:rPr lang="en-US" altLang="zh-CN"/>
              <a:t>”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的构成</a:t>
            </a:r>
            <a:endParaRPr lang="en-US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6" name="Parallelogram 15"/>
          <p:cNvSpPr/>
          <p:nvPr/>
        </p:nvSpPr>
        <p:spPr>
          <a:xfrm flipH="1">
            <a:off x="3785376" y="2583501"/>
            <a:ext cx="4578260" cy="862158"/>
          </a:xfrm>
          <a:prstGeom prst="parallelogram">
            <a:avLst>
              <a:gd name="adj" fmla="val 46667"/>
            </a:avLst>
          </a:prstGeom>
          <a:solidFill>
            <a:schemeClr val="tx2">
              <a:lumMod val="75000"/>
            </a:schemeClr>
          </a:solidFill>
          <a:ln w="19050">
            <a:noFill/>
            <a:round/>
          </a:ln>
        </p:spPr>
        <p:txBody>
          <a:bodyPr vert="horz" wrap="square" lIns="539897" tIns="45711" rIns="91423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6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7" name="Parallelogram 16"/>
          <p:cNvSpPr/>
          <p:nvPr/>
        </p:nvSpPr>
        <p:spPr>
          <a:xfrm flipH="1">
            <a:off x="3118285" y="1265487"/>
            <a:ext cx="4782480" cy="1227425"/>
          </a:xfrm>
          <a:prstGeom prst="parallelogram">
            <a:avLst>
              <a:gd name="adj" fmla="val 46667"/>
            </a:avLst>
          </a:prstGeom>
          <a:solidFill>
            <a:schemeClr val="tx2">
              <a:lumMod val="95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290" tIns="45645" rIns="91290" bIns="45645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endParaRPr lang="en-US" sz="1500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3581426" y="1595553"/>
            <a:ext cx="3987450" cy="584624"/>
          </a:xfrm>
          <a:prstGeom prst="rect">
            <a:avLst/>
          </a:prstGeom>
          <a:noFill/>
        </p:spPr>
        <p:txBody>
          <a:bodyPr wrap="square" lIns="91290" tIns="45645" rIns="91290" bIns="45645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>
                <a:solidFill>
                  <a:schemeClr val="bg2"/>
                </a:solidFill>
                <a:latin typeface="华文细黑" pitchFamily="2" charset="-122"/>
                <a:ea typeface="华文细黑" pitchFamily="2" charset="-122"/>
              </a:rPr>
              <a:t>着眼于实现持续盈利性增长的</a:t>
            </a:r>
            <a:r>
              <a:rPr lang="zh-CN" altLang="en-US" sz="1600" b="1">
                <a:solidFill>
                  <a:schemeClr val="bg2"/>
                </a:solidFill>
                <a:latin typeface="华文细黑" pitchFamily="2" charset="-122"/>
                <a:ea typeface="华文细黑" pitchFamily="2" charset="-122"/>
              </a:rPr>
              <a:t>大胆的、可激发最大潜力的雄心</a:t>
            </a:r>
            <a:endParaRPr lang="en-US" sz="1600" b="1" i="1">
              <a:solidFill>
                <a:schemeClr val="accent3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8" name="Freeform 7"/>
          <p:cNvSpPr/>
          <p:nvPr/>
        </p:nvSpPr>
        <p:spPr bwMode="auto">
          <a:xfrm>
            <a:off x="583167" y="4450334"/>
            <a:ext cx="4656855" cy="1263161"/>
          </a:xfrm>
          <a:custGeom>
            <a:cxnLst>
              <a:cxn ang="0">
                <a:pos x="2366" y="0"/>
              </a:cxn>
              <a:cxn ang="0">
                <a:pos x="389" y="0"/>
              </a:cxn>
              <a:cxn ang="0">
                <a:pos x="0" y="820"/>
              </a:cxn>
              <a:cxn ang="0">
                <a:pos x="2755" y="820"/>
              </a:cxn>
              <a:cxn ang="0">
                <a:pos x="2366" y="0"/>
              </a:cxn>
            </a:cxnLst>
            <a:rect l="0" t="0" r="r" b="b"/>
            <a:pathLst>
              <a:path w="2755" h="820">
                <a:moveTo>
                  <a:pt x="2366" y="0"/>
                </a:moveTo>
                <a:lnTo>
                  <a:pt x="389" y="0"/>
                </a:lnTo>
                <a:lnTo>
                  <a:pt x="0" y="820"/>
                </a:lnTo>
                <a:lnTo>
                  <a:pt x="2755" y="820"/>
                </a:lnTo>
                <a:lnTo>
                  <a:pt x="2366" y="0"/>
                </a:lnTo>
                <a:close/>
              </a:path>
            </a:pathLst>
          </a:custGeom>
          <a:solidFill>
            <a:schemeClr val="bg2">
              <a:lumMod val="65000"/>
              <a:lumOff val="35000"/>
            </a:schemeClr>
          </a:solidFill>
          <a:ln w="19050">
            <a:solidFill>
              <a:schemeClr val="tx2"/>
            </a:solidFill>
            <a:round/>
          </a:ln>
        </p:spPr>
        <p:txBody>
          <a:bodyPr vert="horz" wrap="square" lIns="91423" tIns="45711" rIns="91423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rPr>
              <a:t>关键举措</a:t>
            </a:r>
            <a:endParaRPr lang="en-US" sz="1600" b="1">
              <a:solidFill>
                <a:srgbClr val="FFFFFF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9" name="Freeform 8"/>
          <p:cNvSpPr/>
          <p:nvPr/>
        </p:nvSpPr>
        <p:spPr bwMode="auto">
          <a:xfrm>
            <a:off x="18597" y="5713497"/>
            <a:ext cx="5785995" cy="1081389"/>
          </a:xfrm>
          <a:custGeom>
            <a:cxnLst>
              <a:cxn ang="0">
                <a:pos x="3423" y="702"/>
              </a:cxn>
              <a:cxn ang="0">
                <a:pos x="3089" y="0"/>
              </a:cxn>
              <a:cxn ang="0">
                <a:pos x="334" y="0"/>
              </a:cxn>
              <a:cxn ang="0">
                <a:pos x="0" y="702"/>
              </a:cxn>
              <a:cxn ang="0">
                <a:pos x="3423" y="702"/>
              </a:cxn>
            </a:cxnLst>
            <a:rect l="0" t="0" r="r" b="b"/>
            <a:pathLst>
              <a:path w="3423" h="702">
                <a:moveTo>
                  <a:pt x="3423" y="702"/>
                </a:moveTo>
                <a:lnTo>
                  <a:pt x="3089" y="0"/>
                </a:lnTo>
                <a:lnTo>
                  <a:pt x="334" y="0"/>
                </a:lnTo>
                <a:lnTo>
                  <a:pt x="0" y="702"/>
                </a:lnTo>
                <a:lnTo>
                  <a:pt x="3423" y="702"/>
                </a:lnTo>
                <a:close/>
              </a:path>
            </a:pathLst>
          </a:custGeom>
          <a:solidFill>
            <a:schemeClr val="bg1">
              <a:lumMod val="25000"/>
            </a:schemeClr>
          </a:solidFill>
          <a:ln w="19050">
            <a:solidFill>
              <a:schemeClr val="tx2"/>
            </a:solidFill>
            <a:round/>
          </a:ln>
        </p:spPr>
        <p:txBody>
          <a:bodyPr vert="horz" wrap="square" lIns="91423" tIns="45711" rIns="91423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rPr>
              <a:t>实施路线图</a:t>
            </a:r>
            <a:endParaRPr lang="en-US" sz="1600" b="1">
              <a:solidFill>
                <a:srgbClr val="FFFFFF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0" name="Freeform 9"/>
          <p:cNvSpPr/>
          <p:nvPr/>
        </p:nvSpPr>
        <p:spPr bwMode="auto">
          <a:xfrm>
            <a:off x="2934412" y="3120936"/>
            <a:ext cx="1648070" cy="1329400"/>
          </a:xfrm>
          <a:custGeom>
            <a:cxnLst>
              <a:cxn ang="0">
                <a:pos x="563" y="0"/>
              </a:cxn>
              <a:cxn ang="0">
                <a:pos x="0" y="0"/>
              </a:cxn>
              <a:cxn ang="0">
                <a:pos x="0" y="863"/>
              </a:cxn>
              <a:cxn ang="0">
                <a:pos x="975" y="863"/>
              </a:cxn>
              <a:cxn ang="0">
                <a:pos x="563" y="0"/>
              </a:cxn>
            </a:cxnLst>
            <a:rect l="0" t="0" r="r" b="b"/>
            <a:pathLst>
              <a:path w="975" h="863">
                <a:moveTo>
                  <a:pt x="563" y="0"/>
                </a:moveTo>
                <a:lnTo>
                  <a:pt x="0" y="0"/>
                </a:lnTo>
                <a:lnTo>
                  <a:pt x="0" y="863"/>
                </a:lnTo>
                <a:lnTo>
                  <a:pt x="975" y="863"/>
                </a:lnTo>
                <a:lnTo>
                  <a:pt x="563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9050">
            <a:solidFill>
              <a:schemeClr val="tx2"/>
            </a:solidFill>
            <a:round/>
          </a:ln>
        </p:spPr>
        <p:txBody>
          <a:bodyPr vert="horz" wrap="square" lIns="91423" tIns="45711" rIns="539897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tx2"/>
                </a:solidFill>
                <a:latin typeface="华文细黑" pitchFamily="2" charset="-122"/>
                <a:ea typeface="华文细黑" pitchFamily="2" charset="-122"/>
              </a:rPr>
              <a:t>如何</a:t>
            </a:r>
            <a:endParaRPr lang="en-US" altLang="zh-CN" sz="1600" b="1">
              <a:solidFill>
                <a:schemeClr val="tx2"/>
              </a:solidFill>
              <a:latin typeface="华文细黑" pitchFamily="2" charset="-122"/>
              <a:ea typeface="华文细黑" pitchFamily="2" charset="-122"/>
            </a:endParaRPr>
          </a:p>
          <a:p>
            <a:pPr algn="ctr"/>
            <a:r>
              <a:rPr lang="zh-CN" altLang="en-US" sz="1600" b="1">
                <a:solidFill>
                  <a:schemeClr val="tx2"/>
                </a:solidFill>
                <a:latin typeface="华文细黑" pitchFamily="2" charset="-122"/>
                <a:ea typeface="华文细黑" pitchFamily="2" charset="-122"/>
              </a:rPr>
              <a:t>制胜</a:t>
            </a:r>
            <a:endParaRPr lang="en-US" sz="1600" b="1">
              <a:solidFill>
                <a:schemeClr val="tx2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6" name="Freeform 10"/>
          <p:cNvSpPr/>
          <p:nvPr/>
        </p:nvSpPr>
        <p:spPr bwMode="auto">
          <a:xfrm>
            <a:off x="1240706" y="3120936"/>
            <a:ext cx="1693709" cy="1329400"/>
          </a:xfrm>
          <a:custGeom>
            <a:cxnLst>
              <a:cxn ang="0">
                <a:pos x="412" y="0"/>
              </a:cxn>
              <a:cxn ang="0">
                <a:pos x="0" y="863"/>
              </a:cxn>
              <a:cxn ang="0">
                <a:pos x="1002" y="863"/>
              </a:cxn>
              <a:cxn ang="0">
                <a:pos x="1002" y="0"/>
              </a:cxn>
              <a:cxn ang="0">
                <a:pos x="412" y="0"/>
              </a:cxn>
            </a:cxnLst>
            <a:rect l="0" t="0" r="r" b="b"/>
            <a:pathLst>
              <a:path w="1002" h="863">
                <a:moveTo>
                  <a:pt x="412" y="0"/>
                </a:moveTo>
                <a:lnTo>
                  <a:pt x="0" y="863"/>
                </a:lnTo>
                <a:lnTo>
                  <a:pt x="1002" y="863"/>
                </a:lnTo>
                <a:lnTo>
                  <a:pt x="1002" y="0"/>
                </a:lnTo>
                <a:lnTo>
                  <a:pt x="412" y="0"/>
                </a:lnTo>
                <a:close/>
              </a:path>
            </a:pathLst>
          </a:custGeom>
          <a:solidFill>
            <a:schemeClr val="tx2">
              <a:lumMod val="75000"/>
            </a:schemeClr>
          </a:solidFill>
          <a:ln w="19050">
            <a:solidFill>
              <a:schemeClr val="tx2"/>
            </a:solidFill>
            <a:round/>
          </a:ln>
        </p:spPr>
        <p:txBody>
          <a:bodyPr vert="horz" wrap="square" lIns="539897" tIns="45711" rIns="91423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latin typeface="华文细黑" pitchFamily="2" charset="-122"/>
                <a:ea typeface="华文细黑" pitchFamily="2" charset="-122"/>
              </a:rPr>
              <a:t>主要</a:t>
            </a:r>
          </a:p>
          <a:p>
            <a:pPr algn="ctr"/>
            <a:r>
              <a:rPr lang="zh-CN" altLang="en-US" sz="1600" b="1">
                <a:latin typeface="华文细黑" pitchFamily="2" charset="-122"/>
                <a:ea typeface="华文细黑" pitchFamily="2" charset="-122"/>
              </a:rPr>
              <a:t>战场</a:t>
            </a:r>
            <a:endParaRPr lang="en-US" sz="16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7" name="Freeform 6"/>
          <p:cNvSpPr/>
          <p:nvPr/>
        </p:nvSpPr>
        <p:spPr bwMode="auto">
          <a:xfrm>
            <a:off x="1937120" y="1240165"/>
            <a:ext cx="1948948" cy="1865474"/>
          </a:xfrm>
          <a:custGeom>
            <a:cxnLst>
              <a:cxn ang="0">
                <a:pos x="575" y="0"/>
              </a:cxn>
              <a:cxn ang="0">
                <a:pos x="0" y="1211"/>
              </a:cxn>
              <a:cxn ang="0">
                <a:pos x="1153" y="1211"/>
              </a:cxn>
              <a:cxn ang="0">
                <a:pos x="575" y="0"/>
              </a:cxn>
            </a:cxnLst>
            <a:rect l="0" t="0" r="r" b="b"/>
            <a:pathLst>
              <a:path w="1153" h="1211">
                <a:moveTo>
                  <a:pt x="575" y="0"/>
                </a:moveTo>
                <a:lnTo>
                  <a:pt x="0" y="1211"/>
                </a:lnTo>
                <a:lnTo>
                  <a:pt x="1153" y="1211"/>
                </a:lnTo>
                <a:lnTo>
                  <a:pt x="575" y="0"/>
                </a:lnTo>
                <a:close/>
              </a:path>
            </a:pathLst>
          </a:custGeom>
          <a:solidFill>
            <a:schemeClr val="tx2">
              <a:lumMod val="95000"/>
            </a:schemeClr>
          </a:solidFill>
          <a:ln w="19050">
            <a:solidFill>
              <a:schemeClr val="tx2"/>
            </a:solidFill>
            <a:round/>
          </a:ln>
        </p:spPr>
        <p:txBody>
          <a:bodyPr vert="horz" wrap="square" lIns="89984" tIns="1043800" rIns="91423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latin typeface="华文细黑" pitchFamily="2" charset="-122"/>
                <a:ea typeface="华文细黑" pitchFamily="2" charset="-122"/>
              </a:rPr>
              <a:t>愿景和目标</a:t>
            </a:r>
            <a:endParaRPr lang="en-US" sz="16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4252467" y="2730933"/>
            <a:ext cx="3592360" cy="584624"/>
          </a:xfrm>
          <a:prstGeom prst="rect">
            <a:avLst/>
          </a:prstGeom>
          <a:noFill/>
        </p:spPr>
        <p:txBody>
          <a:bodyPr wrap="square" lIns="91290" tIns="45645" rIns="91290" bIns="45645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>
                <a:latin typeface="华文细黑" pitchFamily="2" charset="-122"/>
                <a:ea typeface="华文细黑" pitchFamily="2" charset="-122"/>
              </a:rPr>
              <a:t>明确选择</a:t>
            </a:r>
            <a:r>
              <a:rPr lang="zh-CN" altLang="en-US" sz="1600" b="1">
                <a:latin typeface="华文细黑" pitchFamily="2" charset="-122"/>
                <a:ea typeface="华文细黑" pitchFamily="2" charset="-122"/>
              </a:rPr>
              <a:t>专注、扩张和重新界定核心业务</a:t>
            </a:r>
            <a:r>
              <a:rPr lang="zh-CN" altLang="en-US" sz="1600">
                <a:latin typeface="华文细黑" pitchFamily="2" charset="-122"/>
                <a:ea typeface="华文细黑" pitchFamily="2" charset="-122"/>
              </a:rPr>
              <a:t>的时机和领域</a:t>
            </a:r>
            <a:endParaRPr lang="en-US" sz="16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" name="BainBulletsConfiguration" hidden="1"/>
          <p:cNvSpPr txBox="1"/>
          <p:nvPr/>
        </p:nvSpPr>
        <p:spPr>
          <a:xfrm>
            <a:off x="12700" y="12700"/>
            <a:ext cx="8890000" cy="88092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" err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5307700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latin typeface="黑体" pitchFamily="2" charset="-122"/>
                <a:ea typeface="黑体" pitchFamily="2" charset="-122"/>
              </a:rPr>
              <a:t>界定核心业务是战略的基石所在</a:t>
            </a:r>
            <a:endParaRPr lang="en-US"/>
          </a:p>
        </p:txBody>
      </p:sp>
      <p:sp>
        <p:nvSpPr>
          <p:cNvPr id="4" name="Source"/>
          <p:cNvSpPr>
            <a:spLocks noGrp="1"/>
          </p:cNvSpPr>
          <p:nvPr/>
        </p:nvSpPr>
        <p:spPr bwMode="auto">
          <a:xfrm>
            <a:off x="544395" y="1606307"/>
            <a:ext cx="9259510" cy="491432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46813" tIns="46813" rIns="46813" bIns="46813" numCol="1" anchor="t" anchorCtr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273050" indent="-273050" algn="l" defTabSz="981075" rtl="0" eaLnBrk="0" fontAlgn="base" latinLnBrk="0" hangingPunct="0">
              <a:spcBef>
                <a:spcPts val="1152"/>
              </a:spcBef>
              <a:spcAft>
                <a:spcPct val="0"/>
              </a:spcAft>
              <a:buClr>
                <a:schemeClr val="tx1"/>
              </a:buClr>
              <a:buFont typeface="Verdana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74675" indent="-119063" algn="l" defTabSz="981075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-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52513" indent="-287338" algn="l" defTabSz="981075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Marlett" pitchFamily="2" charset="2"/>
              <a:buChar char="8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9388" indent="-206375" algn="l" defTabSz="981075" rtl="0" eaLnBrk="0" fontAlgn="base" latinLnBrk="0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-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574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6146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6pPr>
            <a:lvl7pPr marL="30718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7pPr>
            <a:lvl8pPr marL="35290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8pPr>
            <a:lvl9pPr marL="3986213" indent="-339725" algn="l" defTabSz="981075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FFFF66"/>
              </a:buClr>
              <a:buFont typeface="Marlett" pitchFamily="2" charset="2"/>
              <a:buChar char="8"/>
              <a:defRPr sz="23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0000"/>
              </a:buClr>
            </a:pPr>
            <a:r>
              <a:rPr lang="zh-CN" altLang="en-US" sz="2800">
                <a:solidFill>
                  <a:srgbClr val="000000"/>
                </a:solidFill>
              </a:rPr>
              <a:t>“核心业务”会赋予你独特的优势；竞争优势的真正根源来自</a:t>
            </a:r>
            <a:endParaRPr lang="en-US" altLang="zh-CN" sz="2800">
              <a:solidFill>
                <a:srgbClr val="000000"/>
              </a:solidFill>
            </a:endParaRPr>
          </a:p>
          <a:p>
            <a:pPr lvl="1">
              <a:buClr>
                <a:srgbClr val="000000"/>
              </a:buClr>
            </a:pPr>
            <a:r>
              <a:rPr lang="zh-CN" altLang="en-US" sz="2400">
                <a:solidFill>
                  <a:srgbClr val="000000"/>
                </a:solidFill>
              </a:rPr>
              <a:t>可创造大部分收入和利润的领域</a:t>
            </a:r>
            <a:endParaRPr lang="en-US" altLang="zh-CN" sz="2400">
              <a:solidFill>
                <a:srgbClr val="000000"/>
              </a:solidFill>
            </a:endParaRPr>
          </a:p>
          <a:p>
            <a:pPr lvl="1">
              <a:buClr>
                <a:srgbClr val="000000"/>
              </a:buClr>
            </a:pPr>
            <a:r>
              <a:rPr lang="zh-CN" altLang="en-US" sz="2400">
                <a:solidFill>
                  <a:srgbClr val="000000"/>
                </a:solidFill>
              </a:rPr>
              <a:t>产品最受消费者欣赏的方面</a:t>
            </a:r>
            <a:endParaRPr lang="en-US" altLang="zh-CN" sz="2400">
              <a:solidFill>
                <a:srgbClr val="000000"/>
              </a:solidFill>
            </a:endParaRPr>
          </a:p>
          <a:p>
            <a:pPr lvl="1">
              <a:buClr>
                <a:srgbClr val="000000"/>
              </a:buClr>
            </a:pPr>
            <a:r>
              <a:rPr lang="zh-CN" altLang="en-US" sz="2400">
                <a:solidFill>
                  <a:srgbClr val="000000"/>
                </a:solidFill>
              </a:rPr>
              <a:t>竞争对手最难以渗透的领域</a:t>
            </a:r>
            <a:endParaRPr lang="en-US" altLang="zh-CN" sz="2400">
              <a:solidFill>
                <a:srgbClr val="000000"/>
              </a:solidFill>
            </a:endParaRPr>
          </a:p>
          <a:p>
            <a:pPr lvl="1">
              <a:buClr>
                <a:srgbClr val="000000"/>
              </a:buClr>
              <a:buNone/>
            </a:pPr>
            <a:endParaRPr lang="en-US" altLang="zh-CN" sz="2400">
              <a:solidFill>
                <a:srgbClr val="000000"/>
              </a:solidFill>
            </a:endParaRPr>
          </a:p>
          <a:p>
            <a:pPr>
              <a:buClr>
                <a:srgbClr val="000000"/>
              </a:buClr>
            </a:pPr>
            <a:r>
              <a:rPr lang="zh-CN" altLang="en-US" sz="2800">
                <a:solidFill>
                  <a:srgbClr val="000000"/>
                </a:solidFill>
              </a:rPr>
              <a:t>对核心业务了解的不足是导致战略失误的主要原因</a:t>
            </a:r>
            <a:endParaRPr lang="en-US" altLang="zh-CN" sz="2800">
              <a:solidFill>
                <a:srgbClr val="000000"/>
              </a:solidFill>
            </a:endParaRPr>
          </a:p>
          <a:p>
            <a:pPr>
              <a:buClr>
                <a:srgbClr val="000000"/>
              </a:buClr>
              <a:buNone/>
            </a:pPr>
            <a:endParaRPr lang="en-US" altLang="zh-CN" sz="2800">
              <a:solidFill>
                <a:srgbClr val="000000"/>
              </a:solidFill>
            </a:endParaRPr>
          </a:p>
          <a:p>
            <a:pPr>
              <a:buClr>
                <a:srgbClr val="000000"/>
              </a:buClr>
            </a:pPr>
            <a:r>
              <a:rPr lang="zh-CN" altLang="en-US" sz="2800">
                <a:solidFill>
                  <a:srgbClr val="000000"/>
                </a:solidFill>
              </a:rPr>
              <a:t>许多管理团队未就企业的核心业务达成一致意见，有些甚至从未谈论过这方面的话题</a:t>
            </a:r>
            <a:endParaRPr lang="ja-JP" altLang="fr-FR" sz="2800">
              <a:solidFill>
                <a:srgbClr val="000000"/>
              </a:solidFill>
            </a:endParaRPr>
          </a:p>
        </p:txBody>
      </p:sp>
      <p:sp>
        <p:nvSpPr>
          <p:cNvPr id="3" name="BainBulletsConfiguration" hidden="1"/>
          <p:cNvSpPr txBox="1"/>
          <p:nvPr/>
        </p:nvSpPr>
        <p:spPr>
          <a:xfrm>
            <a:off x="12700" y="12700"/>
            <a:ext cx="8890000" cy="88092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" err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4500209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754" name="Rectangle 2"/>
          <p:cNvSpPr>
            <a:spLocks noChangeArrowheads="1"/>
          </p:cNvSpPr>
          <p:nvPr/>
        </p:nvSpPr>
        <p:spPr bwMode="gray">
          <a:xfrm>
            <a:off x="1085545" y="1456339"/>
            <a:ext cx="4042896" cy="3738702"/>
          </a:xfrm>
          <a:prstGeom prst="rect">
            <a:avLst/>
          </a:prstGeom>
          <a:solidFill>
            <a:srgbClr val="333333">
              <a:alpha val="25000"/>
            </a:srgbClr>
          </a:solidFill>
          <a:ln w="9525" algn="ctr">
            <a:noFill/>
            <a:miter lim="800000"/>
          </a:ln>
          <a:effectLst/>
        </p:spPr>
        <p:txBody>
          <a:bodyPr lIns="91463" tIns="45732" rIns="91463" bIns="45732" anchor="b" anchorCtr="1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latin typeface="华文细黑" pitchFamily="2" charset="-122"/>
                <a:ea typeface="华文细黑" pitchFamily="2" charset="-122"/>
              </a:rPr>
              <a:t>成本共享</a:t>
            </a:r>
            <a:endParaRPr lang="en-US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02755" name="Rectangle 3"/>
          <p:cNvSpPr>
            <a:spLocks noChangeArrowheads="1"/>
          </p:cNvSpPr>
          <p:nvPr/>
        </p:nvSpPr>
        <p:spPr bwMode="gray">
          <a:xfrm>
            <a:off x="5300912" y="1456339"/>
            <a:ext cx="4042895" cy="3738702"/>
          </a:xfrm>
          <a:prstGeom prst="rect">
            <a:avLst/>
          </a:prstGeom>
          <a:solidFill>
            <a:srgbClr val="C0C0C0">
              <a:alpha val="25000"/>
            </a:srgbClr>
          </a:solidFill>
          <a:ln w="9525" algn="ctr">
            <a:noFill/>
            <a:miter lim="800000"/>
          </a:ln>
          <a:effectLst/>
        </p:spPr>
        <p:txBody>
          <a:bodyPr wrap="none" lIns="91463" tIns="45732" rIns="91463" bIns="45732" anchor="b" anchorCtr="1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华文细黑" pitchFamily="2" charset="-122"/>
                <a:ea typeface="华文细黑" pitchFamily="2" charset="-122"/>
              </a:rPr>
              <a:t>客户共享</a:t>
            </a:r>
            <a:endParaRPr lang="en-US" altLang="zh-CN" sz="20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02756" name="Title1"/>
          <p:cNvSpPr>
            <a:spLocks noGrp="1" noChangeArrowheads="1"/>
          </p:cNvSpPr>
          <p:nvPr>
            <p:ph type="title"/>
            <p:custDataLst>
              <p:tags r:id="rId3"/>
            </p:custDataLst>
          </p:nvPr>
        </p:nvSpPr>
        <p:spPr>
          <a:xfrm>
            <a:off x="214369" y="306680"/>
            <a:ext cx="10010013" cy="482363"/>
          </a:xfrm>
        </p:spPr>
        <p:txBody>
          <a:bodyPr/>
          <a:lstStyle/>
          <a:p>
            <a:r>
              <a:rPr lang="zh-CN" altLang="en-US">
                <a:latin typeface="黑体" pitchFamily="2" charset="-122"/>
                <a:ea typeface="黑体" pitchFamily="2" charset="-122"/>
              </a:rPr>
              <a:t>可从多个角度对市场进行界定核心业务</a:t>
            </a:r>
            <a:r>
              <a:rPr lang="en-US" altLang="zh-CN">
                <a:latin typeface="黑体" pitchFamily="2" charset="-122"/>
                <a:ea typeface="黑体" pitchFamily="2" charset="-122"/>
              </a:rPr>
              <a:t>, 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但有两大因素是最重要的</a:t>
            </a:r>
            <a:endParaRPr lang="en-US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202757" name="Notes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gray">
          <a:xfrm>
            <a:off x="236724" y="6724031"/>
            <a:ext cx="6540325" cy="153888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lIns="0" tIns="0" rIns="0" bIns="0" anchor="b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4205" indent="-184205" defTabSz="881327" fontAlgn="t"/>
            <a:endParaRPr lang="en-US" sz="1000" noProof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02759" name="Oval 7"/>
          <p:cNvSpPr>
            <a:spLocks noChangeArrowheads="1"/>
          </p:cNvSpPr>
          <p:nvPr/>
        </p:nvSpPr>
        <p:spPr bwMode="gray">
          <a:xfrm>
            <a:off x="7155583" y="1687503"/>
            <a:ext cx="1943045" cy="1180728"/>
          </a:xfrm>
          <a:prstGeom prst="ellipse">
            <a:avLst/>
          </a:prstGeom>
          <a:solidFill>
            <a:srgbClr val="99CCFF">
              <a:alpha val="69804"/>
            </a:srgbClr>
          </a:solidFill>
          <a:ln w="19050" algn="ctr">
            <a:solidFill>
              <a:srgbClr val="FFFFFF"/>
            </a:solidFill>
            <a:round/>
          </a:ln>
          <a:effectLst/>
        </p:spPr>
        <p:txBody>
          <a:bodyPr wrap="none" lIns="91436" tIns="45718" rIns="91436" bIns="45718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>
                <a:latin typeface="华文细黑" pitchFamily="2" charset="-122"/>
                <a:ea typeface="华文细黑" pitchFamily="2" charset="-122"/>
              </a:rPr>
              <a:t>地域</a:t>
            </a:r>
            <a:endParaRPr lang="en-US" sz="18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02760" name="Oval 8"/>
          <p:cNvSpPr>
            <a:spLocks noChangeArrowheads="1"/>
          </p:cNvSpPr>
          <p:nvPr/>
        </p:nvSpPr>
        <p:spPr bwMode="gray">
          <a:xfrm>
            <a:off x="7155583" y="2519549"/>
            <a:ext cx="1943045" cy="1179232"/>
          </a:xfrm>
          <a:prstGeom prst="ellipse">
            <a:avLst/>
          </a:prstGeom>
          <a:solidFill>
            <a:srgbClr val="99CCFF">
              <a:alpha val="69804"/>
            </a:srgbClr>
          </a:solidFill>
          <a:ln w="19050" algn="ctr">
            <a:solidFill>
              <a:srgbClr val="FFFFFF"/>
            </a:solidFill>
            <a:round/>
          </a:ln>
          <a:effectLst/>
        </p:spPr>
        <p:txBody>
          <a:bodyPr wrap="none" lIns="91436" tIns="45718" rIns="91436" bIns="45718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>
                <a:latin typeface="华文细黑" pitchFamily="2" charset="-122"/>
                <a:ea typeface="华文细黑" pitchFamily="2" charset="-122"/>
              </a:rPr>
              <a:t>细分市场</a:t>
            </a:r>
            <a:endParaRPr lang="en-US" sz="18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02761" name="Oval 9"/>
          <p:cNvSpPr>
            <a:spLocks noChangeArrowheads="1"/>
          </p:cNvSpPr>
          <p:nvPr/>
        </p:nvSpPr>
        <p:spPr bwMode="gray">
          <a:xfrm>
            <a:off x="7155583" y="3350100"/>
            <a:ext cx="1943045" cy="1180728"/>
          </a:xfrm>
          <a:prstGeom prst="ellipse">
            <a:avLst/>
          </a:prstGeom>
          <a:solidFill>
            <a:srgbClr val="99CCFF">
              <a:alpha val="69804"/>
            </a:srgbClr>
          </a:solidFill>
          <a:ln w="19050" algn="ctr">
            <a:solidFill>
              <a:srgbClr val="FFFFFF"/>
            </a:solidFill>
            <a:round/>
          </a:ln>
          <a:effectLst/>
        </p:spPr>
        <p:txBody>
          <a:bodyPr wrap="none" lIns="91436" tIns="45718" rIns="91436" bIns="45718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>
                <a:latin typeface="华文细黑" pitchFamily="2" charset="-122"/>
                <a:ea typeface="华文细黑" pitchFamily="2" charset="-122"/>
              </a:rPr>
              <a:t>渠道</a:t>
            </a:r>
            <a:endParaRPr lang="en-US" sz="18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02762" name="Oval 10"/>
          <p:cNvSpPr>
            <a:spLocks noChangeArrowheads="1"/>
          </p:cNvSpPr>
          <p:nvPr/>
        </p:nvSpPr>
        <p:spPr bwMode="gray">
          <a:xfrm>
            <a:off x="4064807" y="2519549"/>
            <a:ext cx="2187513" cy="1179232"/>
          </a:xfrm>
          <a:prstGeom prst="ellipse">
            <a:avLst/>
          </a:prstGeom>
          <a:solidFill>
            <a:srgbClr val="99CCFF">
              <a:alpha val="69804"/>
            </a:srgbClr>
          </a:solidFill>
          <a:ln w="19050" algn="ctr">
            <a:solidFill>
              <a:srgbClr val="FFFFFF"/>
            </a:solidFill>
            <a:round/>
          </a:ln>
          <a:effectLst/>
        </p:spPr>
        <p:txBody>
          <a:bodyPr lIns="91436" tIns="45718" rIns="91436" bIns="45718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产品</a:t>
            </a:r>
            <a:endParaRPr lang="en-US" sz="1800" b="1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02763" name="Oval 11"/>
          <p:cNvSpPr>
            <a:spLocks noChangeArrowheads="1"/>
          </p:cNvSpPr>
          <p:nvPr/>
        </p:nvSpPr>
        <p:spPr bwMode="gray">
          <a:xfrm>
            <a:off x="1288348" y="1687503"/>
            <a:ext cx="1943045" cy="1180728"/>
          </a:xfrm>
          <a:prstGeom prst="ellipse">
            <a:avLst/>
          </a:prstGeom>
          <a:solidFill>
            <a:srgbClr val="99CCFF">
              <a:alpha val="69804"/>
            </a:srgbClr>
          </a:solidFill>
          <a:ln w="19050" algn="ctr">
            <a:solidFill>
              <a:srgbClr val="FFFFFF"/>
            </a:solidFill>
            <a:round/>
          </a:ln>
          <a:effectLst/>
        </p:spPr>
        <p:txBody>
          <a:bodyPr wrap="none" lIns="91436" tIns="10800" rIns="91436" bIns="118794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>
                <a:latin typeface="华文细黑" pitchFamily="2" charset="-122"/>
                <a:ea typeface="华文细黑" pitchFamily="2" charset="-122"/>
              </a:rPr>
              <a:t>价值链活动</a:t>
            </a:r>
            <a:endParaRPr lang="en-US" sz="18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02764" name="Oval 12"/>
          <p:cNvSpPr>
            <a:spLocks noChangeArrowheads="1"/>
          </p:cNvSpPr>
          <p:nvPr/>
        </p:nvSpPr>
        <p:spPr bwMode="gray">
          <a:xfrm>
            <a:off x="1286761" y="2519549"/>
            <a:ext cx="1943045" cy="1179232"/>
          </a:xfrm>
          <a:prstGeom prst="ellipse">
            <a:avLst/>
          </a:prstGeom>
          <a:solidFill>
            <a:srgbClr val="99CCFF">
              <a:alpha val="69804"/>
            </a:srgbClr>
          </a:solidFill>
          <a:ln w="19050" algn="ctr">
            <a:solidFill>
              <a:srgbClr val="FFFFFF"/>
            </a:solidFill>
            <a:round/>
          </a:ln>
          <a:effectLst/>
        </p:spPr>
        <p:txBody>
          <a:bodyPr wrap="none" lIns="91436" tIns="45718" rIns="91436" bIns="45718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>
                <a:latin typeface="华文细黑" pitchFamily="2" charset="-122"/>
                <a:ea typeface="华文细黑" pitchFamily="2" charset="-122"/>
              </a:rPr>
              <a:t>能力</a:t>
            </a:r>
            <a:endParaRPr lang="en-US" sz="18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02765" name="Oval 13"/>
          <p:cNvSpPr>
            <a:spLocks noChangeArrowheads="1"/>
          </p:cNvSpPr>
          <p:nvPr/>
        </p:nvSpPr>
        <p:spPr bwMode="gray">
          <a:xfrm>
            <a:off x="1288348" y="3350100"/>
            <a:ext cx="1943045" cy="1180728"/>
          </a:xfrm>
          <a:prstGeom prst="ellipse">
            <a:avLst/>
          </a:prstGeom>
          <a:solidFill>
            <a:srgbClr val="99CCFF">
              <a:alpha val="69804"/>
            </a:srgbClr>
          </a:solidFill>
          <a:ln w="19050" algn="ctr">
            <a:solidFill>
              <a:srgbClr val="FFFFFF"/>
            </a:solidFill>
            <a:round/>
          </a:ln>
          <a:effectLst/>
        </p:spPr>
        <p:txBody>
          <a:bodyPr wrap="none" lIns="91436" tIns="45718" rIns="91436" bIns="45718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 b="1">
                <a:latin typeface="华文细黑" pitchFamily="2" charset="-122"/>
                <a:ea typeface="华文细黑" pitchFamily="2" charset="-122"/>
              </a:rPr>
              <a:t>资产</a:t>
            </a:r>
            <a:endParaRPr lang="en-US" sz="18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02766" name="AutoShape 14"/>
          <p:cNvSpPr>
            <a:spLocks noChangeArrowheads="1"/>
          </p:cNvSpPr>
          <p:nvPr/>
        </p:nvSpPr>
        <p:spPr bwMode="gray">
          <a:xfrm rot="16200000">
            <a:off x="3280681" y="2912230"/>
            <a:ext cx="890409" cy="396864"/>
          </a:xfrm>
          <a:prstGeom prst="downArrow">
            <a:avLst>
              <a:gd name="adj1" fmla="val 50000"/>
              <a:gd name="adj2" fmla="val 50014"/>
            </a:avLst>
          </a:prstGeom>
          <a:solidFill>
            <a:schemeClr val="tx2"/>
          </a:solidFill>
          <a:ln w="19050">
            <a:solidFill>
              <a:schemeClr val="accent3"/>
            </a:solidFill>
            <a:miter lim="800000"/>
          </a:ln>
          <a:effectLst/>
        </p:spPr>
        <p:txBody>
          <a:bodyPr vert="eaVert" lIns="88964" tIns="44483" rIns="88964" bIns="44483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01971"/>
            <a:endParaRPr lang="en-CA" sz="12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02767" name="AutoShape 15"/>
          <p:cNvSpPr>
            <a:spLocks noChangeArrowheads="1"/>
          </p:cNvSpPr>
          <p:nvPr/>
        </p:nvSpPr>
        <p:spPr bwMode="gray">
          <a:xfrm rot="16200000">
            <a:off x="6214299" y="2912230"/>
            <a:ext cx="890409" cy="396864"/>
          </a:xfrm>
          <a:prstGeom prst="downArrow">
            <a:avLst>
              <a:gd name="adj1" fmla="val 50000"/>
              <a:gd name="adj2" fmla="val 50014"/>
            </a:avLst>
          </a:prstGeom>
          <a:solidFill>
            <a:schemeClr val="tx2"/>
          </a:solidFill>
          <a:ln w="19050">
            <a:solidFill>
              <a:schemeClr val="accent3"/>
            </a:solidFill>
            <a:miter lim="800000"/>
          </a:ln>
          <a:effectLst/>
        </p:spPr>
        <p:txBody>
          <a:bodyPr vert="eaVert" lIns="88964" tIns="44483" rIns="88964" bIns="44483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01971"/>
            <a:endParaRPr lang="en-CA" sz="12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02768" name="KMA6C131B"/>
          <p:cNvSpPr>
            <a:spLocks noChangeArrowheads="1"/>
          </p:cNvSpPr>
          <p:nvPr>
            <p:custDataLst>
              <p:tags r:id="rId5"/>
            </p:custDataLst>
          </p:nvPr>
        </p:nvSpPr>
        <p:spPr bwMode="gray">
          <a:xfrm>
            <a:off x="765970" y="5384595"/>
            <a:ext cx="8711416" cy="1381044"/>
          </a:xfrm>
          <a:prstGeom prst="rect">
            <a:avLst/>
          </a:prstGeom>
          <a:noFill/>
          <a:ln w="9525" algn="ctr">
            <a:noFill/>
            <a:miter lim="800000"/>
          </a:ln>
          <a:effectLst/>
        </p:spPr>
        <p:txBody>
          <a:bodyPr lIns="46812" tIns="46812" rIns="46812" bIns="46812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2489" indent="-252489">
              <a:spcBef>
                <a:spcPct val="40000"/>
              </a:spcBef>
              <a:buClr>
                <a:schemeClr val="tx1"/>
              </a:buClr>
              <a:buFont typeface="Verdana" pitchFamily="34" charset="0"/>
              <a:buChar char="•"/>
            </a:pPr>
            <a:r>
              <a:rPr lang="zh-CN" altLang="en-US">
                <a:latin typeface="华文细黑" pitchFamily="2" charset="-122"/>
                <a:ea typeface="华文细黑" pitchFamily="2" charset="-122"/>
              </a:rPr>
              <a:t>由于边界内存在</a:t>
            </a:r>
            <a:r>
              <a:rPr lang="zh-CN" altLang="en-US" b="1">
                <a:latin typeface="华文细黑" pitchFamily="2" charset="-122"/>
                <a:ea typeface="华文细黑" pitchFamily="2" charset="-122"/>
              </a:rPr>
              <a:t>不同的客户需求</a:t>
            </a:r>
            <a:r>
              <a:rPr lang="zh-CN" altLang="en-US">
                <a:latin typeface="华文细黑" pitchFamily="2" charset="-122"/>
                <a:ea typeface="华文细黑" pitchFamily="2" charset="-122"/>
              </a:rPr>
              <a:t>和</a:t>
            </a:r>
            <a:r>
              <a:rPr lang="en-US" altLang="zh-CN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>
                <a:latin typeface="华文细黑" pitchFamily="2" charset="-122"/>
                <a:ea typeface="华文细黑" pitchFamily="2" charset="-122"/>
              </a:rPr>
              <a:t>或</a:t>
            </a:r>
            <a:r>
              <a:rPr lang="zh-CN" altLang="en-US" b="1">
                <a:latin typeface="华文细黑" pitchFamily="2" charset="-122"/>
                <a:ea typeface="华文细黑" pitchFamily="2" charset="-122"/>
              </a:rPr>
              <a:t>有吸引力的业务经济回报</a:t>
            </a:r>
            <a:r>
              <a:rPr lang="zh-CN" altLang="en-US">
                <a:latin typeface="华文细黑" pitchFamily="2" charset="-122"/>
                <a:ea typeface="华文细黑" pitchFamily="2" charset="-122"/>
              </a:rPr>
              <a:t>，因此存在分界线</a:t>
            </a:r>
            <a:endParaRPr lang="en-US">
              <a:latin typeface="华文细黑" pitchFamily="2" charset="-122"/>
              <a:ea typeface="华文细黑" pitchFamily="2" charset="-122"/>
            </a:endParaRPr>
          </a:p>
          <a:p>
            <a:pPr marL="252489" indent="-252489">
              <a:spcBef>
                <a:spcPct val="40000"/>
              </a:spcBef>
              <a:buClr>
                <a:schemeClr val="tx1"/>
              </a:buClr>
              <a:buFont typeface="Verdana" pitchFamily="34" charset="0"/>
              <a:buChar char="•"/>
            </a:pPr>
            <a:r>
              <a:rPr lang="zh-CN" altLang="en-US">
                <a:latin typeface="华文细黑" pitchFamily="2" charset="-122"/>
                <a:ea typeface="华文细黑" pitchFamily="2" charset="-122"/>
              </a:rPr>
              <a:t>这两大因素不是随意确定的，可通过对不同市场间</a:t>
            </a:r>
            <a:r>
              <a:rPr lang="zh-CN" altLang="en-US" b="1">
                <a:latin typeface="华文细黑" pitchFamily="2" charset="-122"/>
                <a:ea typeface="华文细黑" pitchFamily="2" charset="-122"/>
              </a:rPr>
              <a:t>成本</a:t>
            </a:r>
            <a:r>
              <a:rPr lang="zh-CN" altLang="en-US">
                <a:latin typeface="华文细黑" pitchFamily="2" charset="-122"/>
                <a:ea typeface="华文细黑" pitchFamily="2" charset="-122"/>
              </a:rPr>
              <a:t>和</a:t>
            </a:r>
            <a:r>
              <a:rPr lang="zh-CN" altLang="en-US" b="1">
                <a:latin typeface="华文细黑" pitchFamily="2" charset="-122"/>
                <a:ea typeface="华文细黑" pitchFamily="2" charset="-122"/>
              </a:rPr>
              <a:t>客户共享情况</a:t>
            </a:r>
            <a:r>
              <a:rPr lang="zh-CN" altLang="en-US">
                <a:latin typeface="华文细黑" pitchFamily="2" charset="-122"/>
                <a:ea typeface="华文细黑" pitchFamily="2" charset="-122"/>
              </a:rPr>
              <a:t>进行分析后予以确定</a:t>
            </a:r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" name="BainBulletsConfiguration" hidden="1"/>
          <p:cNvSpPr txBox="1"/>
          <p:nvPr/>
        </p:nvSpPr>
        <p:spPr>
          <a:xfrm>
            <a:off x="12700" y="12700"/>
            <a:ext cx="8890000" cy="88092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" err="1">
              <a:solidFill>
                <a:srgbClr val="FFFFFF"/>
              </a:solidFill>
            </a:endParaRPr>
          </a:p>
        </p:txBody>
      </p:sp>
    </p:spTree>
    <p:custDataLst>
      <p:tags r:id="rId6"/>
    </p:custDataLst>
    <p:extLst>
      <p:ext uri="{BB962C8B-B14F-4D97-AF65-F5344CB8AC3E}">
        <p14:creationId xmlns:p14="http://schemas.microsoft.com/office/powerpoint/2010/main" val="300374966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2754" grpId="0"/>
      <p:bldP spid="202755" grpId="0"/>
      <p:bldP spid="202759" grpId="0"/>
      <p:bldP spid="202760" grpId="0"/>
      <p:bldP spid="202761" grpId="0"/>
      <p:bldP spid="202763" grpId="0"/>
      <p:bldP spid="202764" grpId="0"/>
      <p:bldP spid="202765" grpId="0"/>
      <p:bldP spid="202766" grpId="0"/>
      <p:bldP spid="202767" grpId="0"/>
      <p:bldP spid="20276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722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5438" y="230056"/>
            <a:ext cx="10042243" cy="482157"/>
          </a:xfrm>
        </p:spPr>
        <p:txBody>
          <a:bodyPr/>
          <a:lstStyle/>
          <a:p>
            <a:r>
              <a:rPr lang="zh-CN" altLang="en-US">
                <a:latin typeface="黑体" pitchFamily="2" charset="-122"/>
                <a:ea typeface="黑体" pitchFamily="2" charset="-122"/>
              </a:rPr>
              <a:t>在成长的过程中</a:t>
            </a:r>
            <a:r>
              <a:rPr lang="en-US" altLang="zh-CN">
                <a:latin typeface="黑体" pitchFamily="2" charset="-122"/>
                <a:ea typeface="黑体" pitchFamily="2" charset="-122"/>
              </a:rPr>
              <a:t>, 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业务需要针对</a:t>
            </a:r>
            <a:r>
              <a:rPr lang="en-US" altLang="zh-CN"/>
              <a:t>”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在哪里竞争</a:t>
            </a:r>
            <a:r>
              <a:rPr lang="en-US" altLang="zh-CN"/>
              <a:t>”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这一问题作出多次选择</a:t>
            </a:r>
            <a:endParaRPr lang="en-US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324611" name="Freeform 3"/>
          <p:cNvSpPr/>
          <p:nvPr/>
        </p:nvSpPr>
        <p:spPr bwMode="auto">
          <a:xfrm>
            <a:off x="1234342" y="1600143"/>
            <a:ext cx="6839612" cy="4618669"/>
          </a:xfrm>
          <a:custGeom>
            <a:gdLst>
              <a:gd name="T0" fmla="*/ 2147483647 w 4176"/>
              <a:gd name="T1" fmla="*/ 2147483647 h 3294"/>
              <a:gd name="T2" fmla="*/ 2147483647 w 4176"/>
              <a:gd name="T3" fmla="*/ 2147483647 h 3294"/>
              <a:gd name="T4" fmla="*/ 2147483647 w 4176"/>
              <a:gd name="T5" fmla="*/ 2147483647 h 3294"/>
              <a:gd name="T6" fmla="*/ 2147483647 w 4176"/>
              <a:gd name="T7" fmla="*/ 2147483647 h 3294"/>
              <a:gd name="T8" fmla="*/ 2147483647 w 4176"/>
              <a:gd name="T9" fmla="*/ 2147483647 h 3294"/>
              <a:gd name="T10" fmla="*/ 2147483647 w 4176"/>
              <a:gd name="T11" fmla="*/ 2147483647 h 3294"/>
              <a:gd name="T12" fmla="*/ 2147483647 w 4176"/>
              <a:gd name="T13" fmla="*/ 2147483647 h 3294"/>
              <a:gd name="T14" fmla="*/ 2147483647 w 4176"/>
              <a:gd name="T15" fmla="*/ 2147483647 h 3294"/>
              <a:gd name="T16" fmla="*/ 2147483647 w 4176"/>
              <a:gd name="T17" fmla="*/ 2147483647 h 3294"/>
              <a:gd name="T18" fmla="*/ 2147483647 w 4176"/>
              <a:gd name="T19" fmla="*/ 2147483647 h 3294"/>
              <a:gd name="T20" fmla="*/ 0 w 4176"/>
              <a:gd name="T21" fmla="*/ 2147483647 h 3294"/>
              <a:gd name="T22" fmla="*/ 2147483647 w 4176"/>
              <a:gd name="T23" fmla="*/ 2147483647 h 3294"/>
              <a:gd name="T24" fmla="*/ 2147483647 w 4176"/>
              <a:gd name="T25" fmla="*/ 2147483647 h 3294"/>
              <a:gd name="T26" fmla="*/ 2147483647 w 4176"/>
              <a:gd name="T27" fmla="*/ 0 h 3294"/>
              <a:gd name="T28" fmla="*/ 2147483647 w 4176"/>
              <a:gd name="T29" fmla="*/ 2147483647 h 3294"/>
              <a:gd name="T30" fmla="*/ 2147483647 w 4176"/>
              <a:gd name="T31" fmla="*/ 2147483647 h 3294"/>
              <a:gd name="T32" fmla="*/ 2147483647 w 4176"/>
              <a:gd name="T33" fmla="*/ 2147483647 h 3294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w 4176"/>
              <a:gd name="T52" fmla="*/ 0 h 3294"/>
              <a:gd name="T53" fmla="*/ 4176 w 4176"/>
              <a:gd name="T54" fmla="*/ 3294 h 3294"/>
            </a:gdLst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T51" t="T52" r="T53" b="T54"/>
            <a:pathLst>
              <a:path w="4176" h="3294">
                <a:moveTo>
                  <a:pt x="2871" y="297"/>
                </a:moveTo>
                <a:lnTo>
                  <a:pt x="3672" y="1071"/>
                </a:lnTo>
                <a:lnTo>
                  <a:pt x="4176" y="1152"/>
                </a:lnTo>
                <a:lnTo>
                  <a:pt x="3735" y="1701"/>
                </a:lnTo>
                <a:lnTo>
                  <a:pt x="3627" y="2268"/>
                </a:lnTo>
                <a:lnTo>
                  <a:pt x="3780" y="2718"/>
                </a:lnTo>
                <a:lnTo>
                  <a:pt x="2619" y="3294"/>
                </a:lnTo>
                <a:lnTo>
                  <a:pt x="2079" y="2997"/>
                </a:lnTo>
                <a:lnTo>
                  <a:pt x="1404" y="2628"/>
                </a:lnTo>
                <a:lnTo>
                  <a:pt x="504" y="2421"/>
                </a:lnTo>
                <a:lnTo>
                  <a:pt x="0" y="2376"/>
                </a:lnTo>
                <a:lnTo>
                  <a:pt x="261" y="1575"/>
                </a:lnTo>
                <a:lnTo>
                  <a:pt x="450" y="702"/>
                </a:lnTo>
                <a:lnTo>
                  <a:pt x="423" y="0"/>
                </a:lnTo>
                <a:lnTo>
                  <a:pt x="1575" y="27"/>
                </a:lnTo>
                <a:lnTo>
                  <a:pt x="1890" y="297"/>
                </a:lnTo>
                <a:lnTo>
                  <a:pt x="2871" y="297"/>
                </a:lnTo>
                <a:close/>
              </a:path>
            </a:pathLst>
          </a:custGeom>
          <a:solidFill>
            <a:schemeClr val="accent1"/>
          </a:solidFill>
          <a:ln w="19050">
            <a:noFill/>
            <a:round/>
          </a:ln>
        </p:spPr>
        <p:txBody>
          <a:bodyPr lIns="46809" tIns="46809" rIns="46809" bIns="46809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324612" name="Freeform 4"/>
          <p:cNvSpPr/>
          <p:nvPr/>
        </p:nvSpPr>
        <p:spPr bwMode="auto">
          <a:xfrm>
            <a:off x="3183928" y="2467779"/>
            <a:ext cx="3024985" cy="2501201"/>
          </a:xfrm>
          <a:custGeom>
            <a:gdLst>
              <a:gd name="T0" fmla="*/ 2147483647 w 1846"/>
              <a:gd name="T1" fmla="*/ 2147483647 h 1783"/>
              <a:gd name="T2" fmla="*/ 0 w 1846"/>
              <a:gd name="T3" fmla="*/ 2147483647 h 1783"/>
              <a:gd name="T4" fmla="*/ 2147483647 w 1846"/>
              <a:gd name="T5" fmla="*/ 2147483647 h 1783"/>
              <a:gd name="T6" fmla="*/ 2147483647 w 1846"/>
              <a:gd name="T7" fmla="*/ 2147483647 h 1783"/>
              <a:gd name="T8" fmla="*/ 2147483647 w 1846"/>
              <a:gd name="T9" fmla="*/ 2147483647 h 1783"/>
              <a:gd name="T10" fmla="*/ 2147483647 w 1846"/>
              <a:gd name="T11" fmla="*/ 0 h 1783"/>
              <a:gd name="T12" fmla="*/ 2147483647 w 1846"/>
              <a:gd name="T13" fmla="*/ 2147483647 h 1783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1846"/>
              <a:gd name="T22" fmla="*/ 0 h 1783"/>
              <a:gd name="T23" fmla="*/ 1846 w 1846"/>
              <a:gd name="T24" fmla="*/ 1783 h 1783"/>
            </a:gdLst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1846" h="1783">
                <a:moveTo>
                  <a:pt x="566" y="265"/>
                </a:moveTo>
                <a:lnTo>
                  <a:pt x="0" y="1200"/>
                </a:lnTo>
                <a:lnTo>
                  <a:pt x="337" y="1783"/>
                </a:lnTo>
                <a:lnTo>
                  <a:pt x="1489" y="1289"/>
                </a:lnTo>
                <a:lnTo>
                  <a:pt x="1846" y="777"/>
                </a:lnTo>
                <a:lnTo>
                  <a:pt x="1636" y="0"/>
                </a:lnTo>
                <a:lnTo>
                  <a:pt x="566" y="265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 w="19050">
            <a:noFill/>
            <a:round/>
          </a:ln>
        </p:spPr>
        <p:txBody>
          <a:bodyPr lIns="46809" tIns="46809" rIns="46809" bIns="46809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24" name="Line 5"/>
          <p:cNvSpPr>
            <a:spLocks noChangeShapeType="1"/>
          </p:cNvSpPr>
          <p:nvPr/>
        </p:nvSpPr>
        <p:spPr bwMode="auto">
          <a:xfrm flipV="1">
            <a:off x="4881574" y="1911444"/>
            <a:ext cx="1542083" cy="154418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225" name="Line 6"/>
          <p:cNvSpPr>
            <a:spLocks noChangeShapeType="1"/>
          </p:cNvSpPr>
          <p:nvPr/>
        </p:nvSpPr>
        <p:spPr bwMode="auto">
          <a:xfrm flipV="1">
            <a:off x="4955971" y="3526515"/>
            <a:ext cx="3537322" cy="15411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226" name="Line 7"/>
          <p:cNvSpPr>
            <a:spLocks noChangeShapeType="1"/>
          </p:cNvSpPr>
          <p:nvPr/>
        </p:nvSpPr>
        <p:spPr bwMode="auto">
          <a:xfrm>
            <a:off x="2061184" y="3518808"/>
            <a:ext cx="2631010" cy="23117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227" name="Line 8"/>
          <p:cNvSpPr>
            <a:spLocks noChangeShapeType="1"/>
          </p:cNvSpPr>
          <p:nvPr/>
        </p:nvSpPr>
        <p:spPr bwMode="auto">
          <a:xfrm flipH="1" flipV="1">
            <a:off x="3613411" y="2272061"/>
            <a:ext cx="1122745" cy="119435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228" name="Line 9"/>
          <p:cNvSpPr>
            <a:spLocks noChangeShapeType="1"/>
          </p:cNvSpPr>
          <p:nvPr/>
        </p:nvSpPr>
        <p:spPr bwMode="auto">
          <a:xfrm flipV="1">
            <a:off x="3562688" y="3625145"/>
            <a:ext cx="1186998" cy="1655139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229" name="Line 10"/>
          <p:cNvSpPr>
            <a:spLocks noChangeShapeType="1"/>
          </p:cNvSpPr>
          <p:nvPr/>
        </p:nvSpPr>
        <p:spPr bwMode="auto">
          <a:xfrm flipH="1" flipV="1">
            <a:off x="4937371" y="3609734"/>
            <a:ext cx="2646228" cy="2647606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230" name="Oval 11"/>
          <p:cNvSpPr>
            <a:spLocks noChangeArrowheads="1"/>
          </p:cNvSpPr>
          <p:nvPr/>
        </p:nvSpPr>
        <p:spPr bwMode="auto">
          <a:xfrm>
            <a:off x="4167218" y="3158900"/>
            <a:ext cx="1149577" cy="785807"/>
          </a:xfrm>
          <a:prstGeom prst="ellipse">
            <a:avLst/>
          </a:prstGeom>
          <a:solidFill>
            <a:schemeClr val="accent3"/>
          </a:solidFill>
          <a:ln w="28575">
            <a:noFill/>
            <a:round/>
            <a:headEnd type="none" w="sm" len="sm"/>
            <a:tailEnd type="none" w="sm" len="sm"/>
          </a:ln>
        </p:spPr>
        <p:txBody>
          <a:bodyPr wrap="none" lIns="49058" tIns="49058" rIns="49058" bIns="49058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81270"/>
            <a:r>
              <a:rPr lang="zh-CN" altLang="en-US" b="1">
                <a:solidFill>
                  <a:schemeClr val="accent2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rPr>
              <a:t>核心业务</a:t>
            </a:r>
            <a:endParaRPr lang="en-US" b="1">
              <a:solidFill>
                <a:schemeClr val="accent2"/>
              </a:solidFill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31" name="Line 12"/>
          <p:cNvSpPr>
            <a:spLocks noChangeShapeType="1"/>
          </p:cNvSpPr>
          <p:nvPr/>
        </p:nvSpPr>
        <p:spPr bwMode="auto">
          <a:xfrm flipV="1">
            <a:off x="2352015" y="3538842"/>
            <a:ext cx="1729770" cy="113424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232" name="Line 13"/>
          <p:cNvSpPr>
            <a:spLocks noChangeShapeType="1"/>
          </p:cNvSpPr>
          <p:nvPr/>
        </p:nvSpPr>
        <p:spPr bwMode="auto">
          <a:xfrm flipH="1" flipV="1">
            <a:off x="1337488" y="2911617"/>
            <a:ext cx="815005" cy="619521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233" name="Line 14"/>
          <p:cNvSpPr>
            <a:spLocks noChangeShapeType="1"/>
          </p:cNvSpPr>
          <p:nvPr/>
        </p:nvSpPr>
        <p:spPr bwMode="auto">
          <a:xfrm flipH="1">
            <a:off x="984093" y="3529597"/>
            <a:ext cx="1087236" cy="792124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234" name="Line 15"/>
          <p:cNvSpPr>
            <a:spLocks noChangeShapeType="1"/>
          </p:cNvSpPr>
          <p:nvPr/>
        </p:nvSpPr>
        <p:spPr bwMode="auto">
          <a:xfrm flipV="1">
            <a:off x="3889027" y="2002367"/>
            <a:ext cx="434557" cy="57483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235" name="Line 16"/>
          <p:cNvSpPr>
            <a:spLocks noChangeShapeType="1"/>
          </p:cNvSpPr>
          <p:nvPr/>
        </p:nvSpPr>
        <p:spPr bwMode="auto">
          <a:xfrm flipH="1">
            <a:off x="4448709" y="4603741"/>
            <a:ext cx="1471066" cy="1380824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236" name="Text Box 17"/>
          <p:cNvSpPr txBox="1">
            <a:spLocks noChangeArrowheads="1"/>
          </p:cNvSpPr>
          <p:nvPr/>
        </p:nvSpPr>
        <p:spPr bwMode="auto">
          <a:xfrm>
            <a:off x="4263335" y="1802024"/>
            <a:ext cx="345382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wrap="none"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东欧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37" name="Text Box 18"/>
          <p:cNvSpPr txBox="1">
            <a:spLocks noChangeArrowheads="1"/>
          </p:cNvSpPr>
          <p:nvPr/>
        </p:nvSpPr>
        <p:spPr bwMode="auto">
          <a:xfrm>
            <a:off x="958730" y="3085759"/>
            <a:ext cx="760896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互联网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38" name="Text Box 19"/>
          <p:cNvSpPr txBox="1">
            <a:spLocks noChangeArrowheads="1"/>
          </p:cNvSpPr>
          <p:nvPr/>
        </p:nvSpPr>
        <p:spPr bwMode="auto">
          <a:xfrm>
            <a:off x="2629320" y="3680623"/>
            <a:ext cx="1154871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   传统形式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39" name="Text Box 20"/>
          <p:cNvSpPr txBox="1">
            <a:spLocks noChangeArrowheads="1"/>
          </p:cNvSpPr>
          <p:nvPr/>
        </p:nvSpPr>
        <p:spPr bwMode="auto">
          <a:xfrm>
            <a:off x="6117607" y="2991752"/>
            <a:ext cx="1334105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      合资</a:t>
            </a:r>
            <a:r>
              <a:rPr lang="en-US" altLang="zh-CN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/</a:t>
            </a:r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授权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40" name="Text Box 21"/>
          <p:cNvSpPr txBox="1">
            <a:spLocks noChangeArrowheads="1"/>
          </p:cNvSpPr>
          <p:nvPr/>
        </p:nvSpPr>
        <p:spPr bwMode="auto">
          <a:xfrm>
            <a:off x="4349569" y="2845349"/>
            <a:ext cx="345382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wrap="none"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美国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41" name="Text Box 22"/>
          <p:cNvSpPr txBox="1">
            <a:spLocks noChangeArrowheads="1"/>
          </p:cNvSpPr>
          <p:nvPr/>
        </p:nvSpPr>
        <p:spPr bwMode="auto">
          <a:xfrm>
            <a:off x="4437495" y="2144149"/>
            <a:ext cx="345382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wrap="none"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西欧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42" name="Text Box 23"/>
          <p:cNvSpPr txBox="1">
            <a:spLocks noChangeArrowheads="1"/>
          </p:cNvSpPr>
          <p:nvPr/>
        </p:nvSpPr>
        <p:spPr bwMode="auto">
          <a:xfrm>
            <a:off x="2954595" y="2218120"/>
            <a:ext cx="345382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wrap="none"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日本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43" name="Text Box 24"/>
          <p:cNvSpPr txBox="1">
            <a:spLocks noChangeArrowheads="1"/>
          </p:cNvSpPr>
          <p:nvPr/>
        </p:nvSpPr>
        <p:spPr bwMode="auto">
          <a:xfrm>
            <a:off x="2221819" y="2033190"/>
            <a:ext cx="918148" cy="396678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澳大利亚</a:t>
            </a:r>
            <a:r>
              <a:rPr lang="en-US" altLang="zh-CN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/</a:t>
            </a:r>
          </a:p>
          <a:p>
            <a:pPr algn="ctr"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新西兰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44" name="Line 25"/>
          <p:cNvSpPr>
            <a:spLocks noChangeShapeType="1"/>
          </p:cNvSpPr>
          <p:nvPr/>
        </p:nvSpPr>
        <p:spPr bwMode="auto">
          <a:xfrm flipV="1">
            <a:off x="3637086" y="1405965"/>
            <a:ext cx="304358" cy="878426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245" name="Text Box 26"/>
          <p:cNvSpPr txBox="1">
            <a:spLocks noChangeArrowheads="1"/>
          </p:cNvSpPr>
          <p:nvPr/>
        </p:nvSpPr>
        <p:spPr bwMode="auto">
          <a:xfrm>
            <a:off x="1582666" y="1771204"/>
            <a:ext cx="1014528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东南亚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46" name="Text Box 27"/>
          <p:cNvSpPr txBox="1">
            <a:spLocks noChangeArrowheads="1"/>
          </p:cNvSpPr>
          <p:nvPr/>
        </p:nvSpPr>
        <p:spPr bwMode="auto">
          <a:xfrm>
            <a:off x="2881263" y="1694149"/>
            <a:ext cx="904621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拉丁美洲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47" name="Text Box 28"/>
          <p:cNvSpPr txBox="1">
            <a:spLocks noChangeArrowheads="1"/>
          </p:cNvSpPr>
          <p:nvPr/>
        </p:nvSpPr>
        <p:spPr bwMode="auto">
          <a:xfrm>
            <a:off x="3686120" y="1566237"/>
            <a:ext cx="1222507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中东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48" name="Text Box 29"/>
          <p:cNvSpPr txBox="1">
            <a:spLocks noChangeArrowheads="1"/>
          </p:cNvSpPr>
          <p:nvPr/>
        </p:nvSpPr>
        <p:spPr bwMode="auto">
          <a:xfrm>
            <a:off x="1897170" y="3580452"/>
            <a:ext cx="1614791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百货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49" name="Text Box 30"/>
          <p:cNvSpPr txBox="1">
            <a:spLocks noChangeArrowheads="1"/>
          </p:cNvSpPr>
          <p:nvPr/>
        </p:nvSpPr>
        <p:spPr bwMode="auto">
          <a:xfrm>
            <a:off x="495431" y="3608190"/>
            <a:ext cx="1001001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量贩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50" name="Text Box 31"/>
          <p:cNvSpPr txBox="1">
            <a:spLocks noChangeArrowheads="1"/>
          </p:cNvSpPr>
          <p:nvPr/>
        </p:nvSpPr>
        <p:spPr bwMode="auto">
          <a:xfrm>
            <a:off x="630701" y="2788328"/>
            <a:ext cx="1450776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产品目录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51" name="Text Box 32"/>
          <p:cNvSpPr txBox="1">
            <a:spLocks noChangeArrowheads="1"/>
          </p:cNvSpPr>
          <p:nvPr/>
        </p:nvSpPr>
        <p:spPr bwMode="auto">
          <a:xfrm>
            <a:off x="4771667" y="3988842"/>
            <a:ext cx="1154872" cy="396678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咖啡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饮料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52" name="Line 33"/>
          <p:cNvSpPr>
            <a:spLocks noChangeShapeType="1"/>
          </p:cNvSpPr>
          <p:nvPr/>
        </p:nvSpPr>
        <p:spPr bwMode="auto">
          <a:xfrm flipV="1">
            <a:off x="8476385" y="3111959"/>
            <a:ext cx="415956" cy="41763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253" name="Line 34"/>
          <p:cNvSpPr>
            <a:spLocks noChangeShapeType="1"/>
          </p:cNvSpPr>
          <p:nvPr/>
        </p:nvSpPr>
        <p:spPr bwMode="auto">
          <a:xfrm>
            <a:off x="8040137" y="3529595"/>
            <a:ext cx="902930" cy="936987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254" name="Text Box 35"/>
          <p:cNvSpPr txBox="1">
            <a:spLocks noChangeArrowheads="1"/>
          </p:cNvSpPr>
          <p:nvPr/>
        </p:nvSpPr>
        <p:spPr bwMode="auto">
          <a:xfrm>
            <a:off x="7044210" y="2643465"/>
            <a:ext cx="1107527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加盟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55" name="Line 36"/>
          <p:cNvSpPr>
            <a:spLocks noChangeShapeType="1"/>
          </p:cNvSpPr>
          <p:nvPr/>
        </p:nvSpPr>
        <p:spPr bwMode="auto">
          <a:xfrm flipV="1">
            <a:off x="6159878" y="1979253"/>
            <a:ext cx="640843" cy="212671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256" name="Line 37"/>
          <p:cNvSpPr>
            <a:spLocks noChangeShapeType="1"/>
          </p:cNvSpPr>
          <p:nvPr/>
        </p:nvSpPr>
        <p:spPr bwMode="auto">
          <a:xfrm flipV="1">
            <a:off x="5902864" y="1652540"/>
            <a:ext cx="40581" cy="796747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257" name="Line 38"/>
          <p:cNvSpPr>
            <a:spLocks noChangeShapeType="1"/>
          </p:cNvSpPr>
          <p:nvPr/>
        </p:nvSpPr>
        <p:spPr bwMode="auto">
          <a:xfrm flipH="1">
            <a:off x="6445638" y="4636104"/>
            <a:ext cx="1053419" cy="462329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258" name="Text Box 39"/>
          <p:cNvSpPr txBox="1">
            <a:spLocks noChangeArrowheads="1"/>
          </p:cNvSpPr>
          <p:nvPr/>
        </p:nvSpPr>
        <p:spPr bwMode="auto">
          <a:xfrm>
            <a:off x="2693575" y="2766752"/>
            <a:ext cx="1465993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办公室咖啡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59" name="Line 40"/>
          <p:cNvSpPr>
            <a:spLocks noChangeShapeType="1"/>
          </p:cNvSpPr>
          <p:nvPr/>
        </p:nvSpPr>
        <p:spPr bwMode="auto">
          <a:xfrm flipH="1" flipV="1">
            <a:off x="1973258" y="2586445"/>
            <a:ext cx="1846442" cy="950857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260" name="Text Box 41"/>
          <p:cNvSpPr txBox="1">
            <a:spLocks noChangeArrowheads="1"/>
          </p:cNvSpPr>
          <p:nvPr/>
        </p:nvSpPr>
        <p:spPr bwMode="auto">
          <a:xfrm>
            <a:off x="3976730" y="2429252"/>
            <a:ext cx="345382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wrap="none"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英国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61" name="Text Box 42"/>
          <p:cNvSpPr txBox="1">
            <a:spLocks noChangeArrowheads="1"/>
          </p:cNvSpPr>
          <p:nvPr/>
        </p:nvSpPr>
        <p:spPr bwMode="auto">
          <a:xfrm>
            <a:off x="5965426" y="4056651"/>
            <a:ext cx="1508265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咖啡整豆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62" name="Text Box 43"/>
          <p:cNvSpPr txBox="1">
            <a:spLocks noChangeArrowheads="1"/>
          </p:cNvSpPr>
          <p:nvPr/>
        </p:nvSpPr>
        <p:spPr bwMode="auto">
          <a:xfrm>
            <a:off x="5566379" y="4881139"/>
            <a:ext cx="502192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茶饮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63" name="Text Box 44"/>
          <p:cNvSpPr txBox="1">
            <a:spLocks noChangeArrowheads="1"/>
          </p:cNvSpPr>
          <p:nvPr/>
        </p:nvSpPr>
        <p:spPr bwMode="auto">
          <a:xfrm>
            <a:off x="4299910" y="4908879"/>
            <a:ext cx="1530246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烘焙食品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64" name="Text Box 45"/>
          <p:cNvSpPr txBox="1">
            <a:spLocks noChangeArrowheads="1"/>
          </p:cNvSpPr>
          <p:nvPr/>
        </p:nvSpPr>
        <p:spPr bwMode="auto">
          <a:xfrm>
            <a:off x="3916081" y="5321891"/>
            <a:ext cx="997620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巧克力</a:t>
            </a:r>
            <a:r>
              <a:rPr lang="en-US" altLang="zh-CN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/</a:t>
            </a:r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薄荷糖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65" name="Text Box 46"/>
          <p:cNvSpPr txBox="1">
            <a:spLocks noChangeArrowheads="1"/>
          </p:cNvSpPr>
          <p:nvPr/>
        </p:nvSpPr>
        <p:spPr bwMode="auto">
          <a:xfrm>
            <a:off x="5995863" y="4481994"/>
            <a:ext cx="1508265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咖啡周边产品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66" name="Text Box 47"/>
          <p:cNvSpPr txBox="1">
            <a:spLocks noChangeArrowheads="1"/>
          </p:cNvSpPr>
          <p:nvPr/>
        </p:nvSpPr>
        <p:spPr bwMode="auto">
          <a:xfrm>
            <a:off x="7517655" y="4478911"/>
            <a:ext cx="1077091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咖啡器具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67" name="Text Box 48"/>
          <p:cNvSpPr txBox="1">
            <a:spLocks noChangeArrowheads="1"/>
          </p:cNvSpPr>
          <p:nvPr/>
        </p:nvSpPr>
        <p:spPr bwMode="auto">
          <a:xfrm>
            <a:off x="5529181" y="3164354"/>
            <a:ext cx="1236034" cy="396678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星巴克</a:t>
            </a:r>
            <a:endParaRPr lang="en-US" altLang="zh-CN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自有门店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68" name="Text Box 49"/>
          <p:cNvSpPr txBox="1">
            <a:spLocks noChangeArrowheads="1"/>
          </p:cNvSpPr>
          <p:nvPr/>
        </p:nvSpPr>
        <p:spPr bwMode="auto">
          <a:xfrm>
            <a:off x="8647163" y="3770006"/>
            <a:ext cx="1591119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快餐店</a:t>
            </a:r>
            <a:r>
              <a:rPr lang="en-US" altLang="zh-CN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/</a:t>
            </a:r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快速休闲餐厅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69" name="Text Box 50"/>
          <p:cNvSpPr txBox="1">
            <a:spLocks noChangeArrowheads="1"/>
          </p:cNvSpPr>
          <p:nvPr/>
        </p:nvSpPr>
        <p:spPr bwMode="auto">
          <a:xfrm>
            <a:off x="3632013" y="3877885"/>
            <a:ext cx="1176853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      高端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70" name="Text Box 51"/>
          <p:cNvSpPr txBox="1">
            <a:spLocks noChangeArrowheads="1"/>
          </p:cNvSpPr>
          <p:nvPr/>
        </p:nvSpPr>
        <p:spPr bwMode="auto">
          <a:xfrm>
            <a:off x="3312437" y="4329424"/>
            <a:ext cx="847131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大众市场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71" name="Text Box 52"/>
          <p:cNvSpPr txBox="1">
            <a:spLocks noChangeArrowheads="1"/>
          </p:cNvSpPr>
          <p:nvPr/>
        </p:nvSpPr>
        <p:spPr bwMode="auto">
          <a:xfrm>
            <a:off x="2813625" y="5042955"/>
            <a:ext cx="831913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低端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72" name="Text Box 53"/>
          <p:cNvSpPr txBox="1">
            <a:spLocks noChangeArrowheads="1"/>
          </p:cNvSpPr>
          <p:nvPr/>
        </p:nvSpPr>
        <p:spPr bwMode="auto">
          <a:xfrm>
            <a:off x="4526488" y="5116926"/>
            <a:ext cx="742295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午餐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73" name="Text Box 54"/>
          <p:cNvSpPr txBox="1">
            <a:spLocks noChangeArrowheads="1"/>
          </p:cNvSpPr>
          <p:nvPr/>
        </p:nvSpPr>
        <p:spPr bwMode="auto">
          <a:xfrm>
            <a:off x="5561309" y="5371208"/>
            <a:ext cx="1296904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即饮咖啡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74" name="Text Box 55"/>
          <p:cNvSpPr txBox="1">
            <a:spLocks noChangeArrowheads="1"/>
          </p:cNvSpPr>
          <p:nvPr/>
        </p:nvSpPr>
        <p:spPr bwMode="auto">
          <a:xfrm>
            <a:off x="6792269" y="5156996"/>
            <a:ext cx="500500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CD</a:t>
            </a:r>
          </a:p>
        </p:txBody>
      </p:sp>
      <p:sp>
        <p:nvSpPr>
          <p:cNvPr id="777275" name="Text Box 56"/>
          <p:cNvSpPr txBox="1">
            <a:spLocks noChangeArrowheads="1"/>
          </p:cNvSpPr>
          <p:nvPr/>
        </p:nvSpPr>
        <p:spPr bwMode="auto">
          <a:xfrm>
            <a:off x="7693508" y="5990727"/>
            <a:ext cx="1158254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生活方式商品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76" name="Text Box 57"/>
          <p:cNvSpPr txBox="1">
            <a:spLocks noChangeArrowheads="1"/>
          </p:cNvSpPr>
          <p:nvPr/>
        </p:nvSpPr>
        <p:spPr bwMode="auto">
          <a:xfrm>
            <a:off x="6063498" y="1674115"/>
            <a:ext cx="1717934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咖啡豆种植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77" name="Text Box 58"/>
          <p:cNvSpPr txBox="1">
            <a:spLocks noChangeArrowheads="1"/>
          </p:cNvSpPr>
          <p:nvPr/>
        </p:nvSpPr>
        <p:spPr bwMode="auto">
          <a:xfrm>
            <a:off x="6804106" y="1852881"/>
            <a:ext cx="1885332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物流</a:t>
            </a:r>
            <a:r>
              <a:rPr lang="en-US" altLang="zh-CN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/</a:t>
            </a:r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配送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78" name="Text Box 59"/>
          <p:cNvSpPr txBox="1">
            <a:spLocks noChangeArrowheads="1"/>
          </p:cNvSpPr>
          <p:nvPr/>
        </p:nvSpPr>
        <p:spPr bwMode="auto">
          <a:xfrm>
            <a:off x="5447796" y="2957847"/>
            <a:ext cx="345382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wrap="none"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零售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79" name="Text Box 60"/>
          <p:cNvSpPr txBox="1">
            <a:spLocks noChangeArrowheads="1"/>
          </p:cNvSpPr>
          <p:nvPr/>
        </p:nvSpPr>
        <p:spPr bwMode="auto">
          <a:xfrm>
            <a:off x="5608830" y="2705107"/>
            <a:ext cx="730103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wrap="none"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咖啡豆烘焙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80" name="Text Box 61"/>
          <p:cNvSpPr txBox="1">
            <a:spLocks noChangeArrowheads="1"/>
          </p:cNvSpPr>
          <p:nvPr/>
        </p:nvSpPr>
        <p:spPr bwMode="auto">
          <a:xfrm>
            <a:off x="6125393" y="2475484"/>
            <a:ext cx="730103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wrap="none"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咖啡豆采购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81" name="Text Box 62"/>
          <p:cNvSpPr txBox="1">
            <a:spLocks noChangeArrowheads="1"/>
          </p:cNvSpPr>
          <p:nvPr/>
        </p:nvSpPr>
        <p:spPr bwMode="auto">
          <a:xfrm>
            <a:off x="6367856" y="2110245"/>
            <a:ext cx="1717934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批发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82" name="Line 63"/>
          <p:cNvSpPr>
            <a:spLocks noChangeShapeType="1"/>
          </p:cNvSpPr>
          <p:nvPr/>
        </p:nvSpPr>
        <p:spPr bwMode="auto">
          <a:xfrm flipV="1">
            <a:off x="2448397" y="5277201"/>
            <a:ext cx="1112599" cy="46541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283" name="Line 64"/>
          <p:cNvSpPr>
            <a:spLocks noChangeShapeType="1"/>
          </p:cNvSpPr>
          <p:nvPr/>
        </p:nvSpPr>
        <p:spPr bwMode="auto">
          <a:xfrm rot="1939496" flipV="1">
            <a:off x="2059495" y="4574461"/>
            <a:ext cx="52418" cy="89537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284" name="Text Box 65"/>
          <p:cNvSpPr txBox="1">
            <a:spLocks noChangeArrowheads="1"/>
          </p:cNvSpPr>
          <p:nvPr/>
        </p:nvSpPr>
        <p:spPr bwMode="auto">
          <a:xfrm>
            <a:off x="2138966" y="5691755"/>
            <a:ext cx="1792333" cy="396678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微观细分</a:t>
            </a:r>
            <a:endParaRPr lang="en-US" altLang="zh-CN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（种族、年龄等）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85" name="Text Box 66"/>
          <p:cNvSpPr txBox="1">
            <a:spLocks noChangeArrowheads="1"/>
          </p:cNvSpPr>
          <p:nvPr/>
        </p:nvSpPr>
        <p:spPr bwMode="auto">
          <a:xfrm>
            <a:off x="7343495" y="5361960"/>
            <a:ext cx="784568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店内</a:t>
            </a:r>
            <a:r>
              <a:rPr lang="en-US" sz="1000" err="1">
                <a:latin typeface="华文细黑" pitchFamily="2" charset="-122"/>
                <a:ea typeface="华文细黑" pitchFamily="2" charset="-122"/>
                <a:cs typeface="Arial" pitchFamily="34" charset="0"/>
              </a:rPr>
              <a:t>WiFi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86" name="Line 67"/>
          <p:cNvSpPr>
            <a:spLocks noChangeShapeType="1"/>
          </p:cNvSpPr>
          <p:nvPr/>
        </p:nvSpPr>
        <p:spPr bwMode="auto">
          <a:xfrm flipH="1">
            <a:off x="5339803" y="5445180"/>
            <a:ext cx="1430484" cy="88459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287" name="Text Box 68"/>
          <p:cNvSpPr txBox="1">
            <a:spLocks noChangeArrowheads="1"/>
          </p:cNvSpPr>
          <p:nvPr/>
        </p:nvSpPr>
        <p:spPr bwMode="auto">
          <a:xfrm>
            <a:off x="5185931" y="5656310"/>
            <a:ext cx="1298596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冰淇淋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88" name="Text Box 69"/>
          <p:cNvSpPr txBox="1">
            <a:spLocks noChangeArrowheads="1"/>
          </p:cNvSpPr>
          <p:nvPr/>
        </p:nvSpPr>
        <p:spPr bwMode="auto">
          <a:xfrm>
            <a:off x="4649923" y="6067783"/>
            <a:ext cx="818386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利口酒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89" name="Text Box 70"/>
          <p:cNvSpPr txBox="1">
            <a:spLocks noChangeArrowheads="1"/>
          </p:cNvSpPr>
          <p:nvPr/>
        </p:nvSpPr>
        <p:spPr bwMode="auto">
          <a:xfrm>
            <a:off x="4377692" y="6339015"/>
            <a:ext cx="1058491" cy="396678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其他消费性</a:t>
            </a:r>
            <a:endParaRPr lang="en-US" altLang="zh-CN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包装品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90" name="Text Box 71"/>
          <p:cNvSpPr txBox="1">
            <a:spLocks noChangeArrowheads="1"/>
          </p:cNvSpPr>
          <p:nvPr/>
        </p:nvSpPr>
        <p:spPr bwMode="auto">
          <a:xfrm>
            <a:off x="3342873" y="3078053"/>
            <a:ext cx="1462611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餐馆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91" name="Text Box 72"/>
          <p:cNvSpPr txBox="1">
            <a:spLocks noChangeArrowheads="1"/>
          </p:cNvSpPr>
          <p:nvPr/>
        </p:nvSpPr>
        <p:spPr bwMode="auto">
          <a:xfrm>
            <a:off x="1944513" y="2403052"/>
            <a:ext cx="1584356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其他食品服务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92" name="Line 73"/>
          <p:cNvSpPr>
            <a:spLocks noChangeShapeType="1"/>
          </p:cNvSpPr>
          <p:nvPr/>
        </p:nvSpPr>
        <p:spPr bwMode="auto">
          <a:xfrm flipV="1">
            <a:off x="6985027" y="2902369"/>
            <a:ext cx="377066" cy="62722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293" name="Text Box 74"/>
          <p:cNvSpPr txBox="1">
            <a:spLocks noChangeArrowheads="1"/>
          </p:cNvSpPr>
          <p:nvPr/>
        </p:nvSpPr>
        <p:spPr bwMode="auto">
          <a:xfrm>
            <a:off x="7282625" y="3794664"/>
            <a:ext cx="542772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TI</a:t>
            </a:r>
          </a:p>
        </p:txBody>
      </p:sp>
      <p:sp>
        <p:nvSpPr>
          <p:cNvPr id="777294" name="Text Box 75"/>
          <p:cNvSpPr txBox="1">
            <a:spLocks noChangeArrowheads="1"/>
          </p:cNvSpPr>
          <p:nvPr/>
        </p:nvSpPr>
        <p:spPr bwMode="auto">
          <a:xfrm>
            <a:off x="1998621" y="4027369"/>
            <a:ext cx="1449085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            外卖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95" name="Text Box 76"/>
          <p:cNvSpPr txBox="1">
            <a:spLocks noChangeArrowheads="1"/>
          </p:cNvSpPr>
          <p:nvPr/>
        </p:nvSpPr>
        <p:spPr bwMode="auto">
          <a:xfrm>
            <a:off x="855586" y="4404938"/>
            <a:ext cx="1406812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加盟形式（</a:t>
            </a:r>
            <a:r>
              <a:rPr 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BN, SWY</a:t>
            </a:r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）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96" name="Text Box 77"/>
          <p:cNvSpPr txBox="1">
            <a:spLocks noChangeArrowheads="1"/>
          </p:cNvSpPr>
          <p:nvPr/>
        </p:nvSpPr>
        <p:spPr bwMode="auto">
          <a:xfrm>
            <a:off x="1898859" y="4253912"/>
            <a:ext cx="1450776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高速公路边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97" name="Text Box 78"/>
          <p:cNvSpPr txBox="1">
            <a:spLocks noChangeArrowheads="1"/>
          </p:cNvSpPr>
          <p:nvPr/>
        </p:nvSpPr>
        <p:spPr bwMode="auto">
          <a:xfrm>
            <a:off x="4020916" y="5950661"/>
            <a:ext cx="997620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晚餐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98" name="Text Box 79"/>
          <p:cNvSpPr txBox="1">
            <a:spLocks noChangeArrowheads="1"/>
          </p:cNvSpPr>
          <p:nvPr/>
        </p:nvSpPr>
        <p:spPr bwMode="auto">
          <a:xfrm>
            <a:off x="5035444" y="4628397"/>
            <a:ext cx="767659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星冰乐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299" name="Text Box 80"/>
          <p:cNvSpPr txBox="1">
            <a:spLocks noChangeArrowheads="1"/>
          </p:cNvSpPr>
          <p:nvPr/>
        </p:nvSpPr>
        <p:spPr bwMode="auto">
          <a:xfrm>
            <a:off x="7106774" y="3580452"/>
            <a:ext cx="542772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SBC</a:t>
            </a:r>
          </a:p>
        </p:txBody>
      </p:sp>
      <p:sp>
        <p:nvSpPr>
          <p:cNvPr id="777300" name="Line 81"/>
          <p:cNvSpPr>
            <a:spLocks noChangeShapeType="1"/>
          </p:cNvSpPr>
          <p:nvPr/>
        </p:nvSpPr>
        <p:spPr bwMode="auto">
          <a:xfrm flipH="1" flipV="1">
            <a:off x="6912319" y="3523431"/>
            <a:ext cx="515719" cy="57328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301" name="Text Box 82"/>
          <p:cNvSpPr txBox="1">
            <a:spLocks noChangeArrowheads="1"/>
          </p:cNvSpPr>
          <p:nvPr/>
        </p:nvSpPr>
        <p:spPr bwMode="auto">
          <a:xfrm>
            <a:off x="7301223" y="4073602"/>
            <a:ext cx="661135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新品牌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02" name="Text Box 83"/>
          <p:cNvSpPr txBox="1">
            <a:spLocks noChangeArrowheads="1"/>
          </p:cNvSpPr>
          <p:nvPr/>
        </p:nvSpPr>
        <p:spPr bwMode="auto">
          <a:xfrm>
            <a:off x="8919395" y="2828395"/>
            <a:ext cx="1318887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房地产开发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03" name="Text Box 84"/>
          <p:cNvSpPr txBox="1">
            <a:spLocks noChangeArrowheads="1"/>
          </p:cNvSpPr>
          <p:nvPr/>
        </p:nvSpPr>
        <p:spPr bwMode="auto">
          <a:xfrm>
            <a:off x="4776739" y="5868983"/>
            <a:ext cx="1296904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星冰乐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04" name="Text Box 85"/>
          <p:cNvSpPr txBox="1">
            <a:spLocks noChangeArrowheads="1"/>
          </p:cNvSpPr>
          <p:nvPr/>
        </p:nvSpPr>
        <p:spPr bwMode="auto">
          <a:xfrm>
            <a:off x="6403367" y="5656310"/>
            <a:ext cx="1296904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即饮茶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05" name="Text Box 86"/>
          <p:cNvSpPr txBox="1">
            <a:spLocks noChangeArrowheads="1"/>
          </p:cNvSpPr>
          <p:nvPr/>
        </p:nvSpPr>
        <p:spPr bwMode="auto">
          <a:xfrm>
            <a:off x="4957661" y="1763497"/>
            <a:ext cx="1083855" cy="396678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br>
              <a:rPr 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</a:br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星巴克卡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06" name="Text Box 87"/>
          <p:cNvSpPr txBox="1">
            <a:spLocks noChangeArrowheads="1"/>
          </p:cNvSpPr>
          <p:nvPr/>
        </p:nvSpPr>
        <p:spPr bwMode="auto">
          <a:xfrm>
            <a:off x="6046591" y="5864359"/>
            <a:ext cx="1295214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奶精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07" name="Line 88"/>
          <p:cNvSpPr>
            <a:spLocks noChangeShapeType="1"/>
          </p:cNvSpPr>
          <p:nvPr/>
        </p:nvSpPr>
        <p:spPr bwMode="auto">
          <a:xfrm flipH="1">
            <a:off x="5635707" y="3864014"/>
            <a:ext cx="727079" cy="46541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308" name="Text Box 89"/>
          <p:cNvSpPr txBox="1">
            <a:spLocks noChangeArrowheads="1"/>
          </p:cNvSpPr>
          <p:nvPr/>
        </p:nvSpPr>
        <p:spPr bwMode="auto">
          <a:xfrm>
            <a:off x="6350949" y="3703738"/>
            <a:ext cx="826841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研磨咖啡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09" name="Text Box 90"/>
          <p:cNvSpPr txBox="1">
            <a:spLocks noChangeArrowheads="1"/>
          </p:cNvSpPr>
          <p:nvPr/>
        </p:nvSpPr>
        <p:spPr bwMode="auto">
          <a:xfrm>
            <a:off x="1100764" y="1404421"/>
            <a:ext cx="1014528" cy="396678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亚太地区</a:t>
            </a:r>
            <a:endParaRPr lang="en-US" altLang="zh-CN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  <a:p>
            <a:pPr algn="ctr"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其他国家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10" name="Line 91"/>
          <p:cNvSpPr>
            <a:spLocks noChangeShapeType="1"/>
          </p:cNvSpPr>
          <p:nvPr/>
        </p:nvSpPr>
        <p:spPr bwMode="auto">
          <a:xfrm flipV="1">
            <a:off x="7855830" y="2329081"/>
            <a:ext cx="853895" cy="1200516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311" name="Text Box 92"/>
          <p:cNvSpPr txBox="1">
            <a:spLocks noChangeArrowheads="1"/>
          </p:cNvSpPr>
          <p:nvPr/>
        </p:nvSpPr>
        <p:spPr bwMode="auto">
          <a:xfrm>
            <a:off x="8401986" y="2677369"/>
            <a:ext cx="1099072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广播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12" name="Text Box 93"/>
          <p:cNvSpPr txBox="1">
            <a:spLocks noChangeArrowheads="1"/>
          </p:cNvSpPr>
          <p:nvPr/>
        </p:nvSpPr>
        <p:spPr bwMode="auto">
          <a:xfrm>
            <a:off x="7504128" y="2927026"/>
            <a:ext cx="919839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音乐零售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13" name="Text Box 94"/>
          <p:cNvSpPr txBox="1">
            <a:spLocks noChangeArrowheads="1"/>
          </p:cNvSpPr>
          <p:nvPr/>
        </p:nvSpPr>
        <p:spPr bwMode="auto">
          <a:xfrm>
            <a:off x="490358" y="5005967"/>
            <a:ext cx="1154872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其他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14" name="Text Box 95"/>
          <p:cNvSpPr txBox="1">
            <a:spLocks noChangeArrowheads="1"/>
          </p:cNvSpPr>
          <p:nvPr/>
        </p:nvSpPr>
        <p:spPr bwMode="auto">
          <a:xfrm>
            <a:off x="3642156" y="1185585"/>
            <a:ext cx="601953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非洲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15" name="Line 96"/>
          <p:cNvSpPr>
            <a:spLocks noChangeShapeType="1"/>
          </p:cNvSpPr>
          <p:nvPr/>
        </p:nvSpPr>
        <p:spPr bwMode="auto">
          <a:xfrm rot="363715" flipV="1">
            <a:off x="818388" y="4605283"/>
            <a:ext cx="1516720" cy="507021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316" name="Text Box 97"/>
          <p:cNvSpPr txBox="1">
            <a:spLocks noChangeArrowheads="1"/>
          </p:cNvSpPr>
          <p:nvPr/>
        </p:nvSpPr>
        <p:spPr bwMode="auto">
          <a:xfrm>
            <a:off x="2230271" y="4784048"/>
            <a:ext cx="1154871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音乐咖啡厅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17" name="Line 98"/>
          <p:cNvSpPr>
            <a:spLocks noChangeShapeType="1"/>
          </p:cNvSpPr>
          <p:nvPr/>
        </p:nvSpPr>
        <p:spPr bwMode="auto">
          <a:xfrm flipH="1" flipV="1">
            <a:off x="3554231" y="5283364"/>
            <a:ext cx="49036" cy="50548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318" name="Text Box 99"/>
          <p:cNvSpPr txBox="1">
            <a:spLocks noChangeArrowheads="1"/>
          </p:cNvSpPr>
          <p:nvPr/>
        </p:nvSpPr>
        <p:spPr bwMode="auto">
          <a:xfrm>
            <a:off x="1080473" y="5345007"/>
            <a:ext cx="1244488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娱乐型咖啡馆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19" name="Line 100"/>
          <p:cNvSpPr>
            <a:spLocks noChangeShapeType="1"/>
          </p:cNvSpPr>
          <p:nvPr/>
        </p:nvSpPr>
        <p:spPr bwMode="auto">
          <a:xfrm flipH="1" flipV="1">
            <a:off x="7970811" y="2520176"/>
            <a:ext cx="309432" cy="429967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320" name="Text Box 101"/>
          <p:cNvSpPr txBox="1">
            <a:spLocks noChangeArrowheads="1"/>
          </p:cNvSpPr>
          <p:nvPr/>
        </p:nvSpPr>
        <p:spPr bwMode="auto">
          <a:xfrm>
            <a:off x="7487219" y="2184216"/>
            <a:ext cx="1100763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唱片公式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21" name="Text Box 102"/>
          <p:cNvSpPr txBox="1">
            <a:spLocks noChangeArrowheads="1"/>
          </p:cNvSpPr>
          <p:nvPr/>
        </p:nvSpPr>
        <p:spPr bwMode="auto">
          <a:xfrm>
            <a:off x="8591365" y="2424629"/>
            <a:ext cx="1100762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刊物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22" name="Text Box 103"/>
          <p:cNvSpPr txBox="1">
            <a:spLocks noChangeArrowheads="1"/>
          </p:cNvSpPr>
          <p:nvPr/>
        </p:nvSpPr>
        <p:spPr bwMode="auto">
          <a:xfrm>
            <a:off x="8549094" y="2053225"/>
            <a:ext cx="1100763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其他媒体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23" name="Text Box 104"/>
          <p:cNvSpPr txBox="1">
            <a:spLocks noChangeArrowheads="1"/>
          </p:cNvSpPr>
          <p:nvPr/>
        </p:nvSpPr>
        <p:spPr bwMode="auto">
          <a:xfrm>
            <a:off x="8939687" y="4250829"/>
            <a:ext cx="1224197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正式餐厅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24" name="Line 105"/>
          <p:cNvSpPr>
            <a:spLocks noChangeShapeType="1"/>
          </p:cNvSpPr>
          <p:nvPr/>
        </p:nvSpPr>
        <p:spPr bwMode="auto">
          <a:xfrm flipH="1">
            <a:off x="5848758" y="5962988"/>
            <a:ext cx="103144" cy="41917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325" name="Text Box 106"/>
          <p:cNvSpPr txBox="1">
            <a:spLocks noChangeArrowheads="1"/>
          </p:cNvSpPr>
          <p:nvPr/>
        </p:nvSpPr>
        <p:spPr bwMode="auto">
          <a:xfrm>
            <a:off x="7625871" y="3874801"/>
            <a:ext cx="840369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         茶室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26" name="Text Box 107"/>
          <p:cNvSpPr txBox="1">
            <a:spLocks noChangeArrowheads="1"/>
          </p:cNvSpPr>
          <p:nvPr/>
        </p:nvSpPr>
        <p:spPr bwMode="auto">
          <a:xfrm>
            <a:off x="5901175" y="6101687"/>
            <a:ext cx="1295214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果汁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27" name="Text Box 108"/>
          <p:cNvSpPr txBox="1">
            <a:spLocks noChangeArrowheads="1"/>
          </p:cNvSpPr>
          <p:nvPr/>
        </p:nvSpPr>
        <p:spPr bwMode="auto">
          <a:xfrm>
            <a:off x="5530871" y="6365216"/>
            <a:ext cx="1298596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苏打水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28" name="Line 109"/>
          <p:cNvSpPr>
            <a:spLocks noChangeShapeType="1"/>
          </p:cNvSpPr>
          <p:nvPr/>
        </p:nvSpPr>
        <p:spPr bwMode="auto">
          <a:xfrm flipH="1">
            <a:off x="6903867" y="5090727"/>
            <a:ext cx="1229270" cy="486987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329" name="Text Box 110"/>
          <p:cNvSpPr txBox="1">
            <a:spLocks noChangeArrowheads="1"/>
          </p:cNvSpPr>
          <p:nvPr/>
        </p:nvSpPr>
        <p:spPr bwMode="auto">
          <a:xfrm>
            <a:off x="8168646" y="4891925"/>
            <a:ext cx="1389904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家庭宽带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30" name="Line 111"/>
          <p:cNvSpPr>
            <a:spLocks noChangeShapeType="1"/>
          </p:cNvSpPr>
          <p:nvPr/>
        </p:nvSpPr>
        <p:spPr bwMode="auto">
          <a:xfrm flipH="1" flipV="1">
            <a:off x="8422276" y="3931822"/>
            <a:ext cx="126816" cy="607193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331" name="Text Box 112"/>
          <p:cNvSpPr txBox="1">
            <a:spLocks noChangeArrowheads="1"/>
          </p:cNvSpPr>
          <p:nvPr/>
        </p:nvSpPr>
        <p:spPr bwMode="auto">
          <a:xfrm>
            <a:off x="8349568" y="4488159"/>
            <a:ext cx="843750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酒吧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32" name="Line 113"/>
          <p:cNvSpPr>
            <a:spLocks noChangeShapeType="1"/>
          </p:cNvSpPr>
          <p:nvPr/>
        </p:nvSpPr>
        <p:spPr bwMode="auto">
          <a:xfrm>
            <a:off x="7718872" y="5272576"/>
            <a:ext cx="502191" cy="225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333" name="Text Box 114"/>
          <p:cNvSpPr txBox="1">
            <a:spLocks noChangeArrowheads="1"/>
          </p:cNvSpPr>
          <p:nvPr/>
        </p:nvSpPr>
        <p:spPr bwMode="auto">
          <a:xfrm>
            <a:off x="8197388" y="5371208"/>
            <a:ext cx="1996930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个人电脑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34" name="Line 115"/>
          <p:cNvSpPr>
            <a:spLocks noChangeShapeType="1"/>
          </p:cNvSpPr>
          <p:nvPr/>
        </p:nvSpPr>
        <p:spPr bwMode="auto">
          <a:xfrm flipH="1" flipV="1">
            <a:off x="1949588" y="1634047"/>
            <a:ext cx="1665516" cy="654966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335" name="Text Box 116"/>
          <p:cNvSpPr txBox="1">
            <a:spLocks noChangeArrowheads="1"/>
          </p:cNvSpPr>
          <p:nvPr/>
        </p:nvSpPr>
        <p:spPr bwMode="auto">
          <a:xfrm>
            <a:off x="5767596" y="1219489"/>
            <a:ext cx="877566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银行</a:t>
            </a:r>
            <a:r>
              <a:rPr lang="en-US" altLang="zh-CN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/</a:t>
            </a:r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融资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36" name="Line 117"/>
          <p:cNvSpPr>
            <a:spLocks noChangeShapeType="1"/>
          </p:cNvSpPr>
          <p:nvPr/>
        </p:nvSpPr>
        <p:spPr bwMode="auto">
          <a:xfrm flipH="1" flipV="1">
            <a:off x="5554545" y="1661785"/>
            <a:ext cx="382139" cy="352911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lIns="45730" tIns="45730" rIns="45730" bIns="4573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77337" name="Text Box 118"/>
          <p:cNvSpPr txBox="1">
            <a:spLocks noChangeArrowheads="1"/>
          </p:cNvSpPr>
          <p:nvPr/>
        </p:nvSpPr>
        <p:spPr bwMode="auto">
          <a:xfrm>
            <a:off x="4764903" y="1244147"/>
            <a:ext cx="1085546" cy="396678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非星巴克卡的</a:t>
            </a:r>
            <a:endParaRPr lang="en-US" altLang="zh-CN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信用卡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38" name="Text Box 119"/>
          <p:cNvSpPr txBox="1">
            <a:spLocks noChangeArrowheads="1"/>
          </p:cNvSpPr>
          <p:nvPr/>
        </p:nvSpPr>
        <p:spPr bwMode="auto">
          <a:xfrm>
            <a:off x="4217816" y="2609559"/>
            <a:ext cx="473622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wrap="none"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加拿大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39" name="Text Box 120"/>
          <p:cNvSpPr txBox="1">
            <a:spLocks noChangeArrowheads="1"/>
          </p:cNvSpPr>
          <p:nvPr/>
        </p:nvSpPr>
        <p:spPr bwMode="auto">
          <a:xfrm>
            <a:off x="243489" y="4253912"/>
            <a:ext cx="1154872" cy="242790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000">
                <a:latin typeface="华文细黑" pitchFamily="2" charset="-122"/>
                <a:ea typeface="华文细黑" pitchFamily="2" charset="-122"/>
                <a:cs typeface="Arial" pitchFamily="34" charset="0"/>
              </a:rPr>
              <a:t>便利店</a:t>
            </a:r>
            <a:endParaRPr lang="en-US" sz="1000"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40" name="Text Box 121"/>
          <p:cNvSpPr txBox="1">
            <a:spLocks noChangeArrowheads="1"/>
          </p:cNvSpPr>
          <p:nvPr/>
        </p:nvSpPr>
        <p:spPr bwMode="auto">
          <a:xfrm>
            <a:off x="128509" y="3232518"/>
            <a:ext cx="1236034" cy="304345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81238"/>
            <a:r>
              <a:rPr lang="zh-CN" altLang="en-US" sz="14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rPr>
              <a:t>新渠道</a:t>
            </a:r>
            <a:endParaRPr lang="en-US" sz="1400" b="1">
              <a:solidFill>
                <a:srgbClr val="C00000"/>
              </a:solidFill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41" name="Text Box 122"/>
          <p:cNvSpPr txBox="1">
            <a:spLocks noChangeArrowheads="1"/>
          </p:cNvSpPr>
          <p:nvPr/>
        </p:nvSpPr>
        <p:spPr bwMode="auto">
          <a:xfrm>
            <a:off x="2023984" y="1105450"/>
            <a:ext cx="1723007" cy="304345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81238"/>
            <a:r>
              <a:rPr lang="zh-CN" altLang="en-US" sz="14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rPr>
              <a:t>新地域</a:t>
            </a:r>
            <a:endParaRPr lang="en-US" sz="1400" b="1">
              <a:solidFill>
                <a:srgbClr val="C00000"/>
              </a:solidFill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42" name="Text Box 123"/>
          <p:cNvSpPr txBox="1">
            <a:spLocks noChangeArrowheads="1"/>
          </p:cNvSpPr>
          <p:nvPr/>
        </p:nvSpPr>
        <p:spPr bwMode="auto">
          <a:xfrm>
            <a:off x="8684362" y="3251366"/>
            <a:ext cx="1511647" cy="304345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81238"/>
            <a:r>
              <a:rPr lang="zh-CN" altLang="en-US" sz="14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rPr>
              <a:t>新业务</a:t>
            </a:r>
            <a:endParaRPr lang="en-US" sz="1400" b="1">
              <a:solidFill>
                <a:srgbClr val="C00000"/>
              </a:solidFill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43" name="Text Box 124"/>
          <p:cNvSpPr txBox="1">
            <a:spLocks noChangeArrowheads="1"/>
          </p:cNvSpPr>
          <p:nvPr/>
        </p:nvSpPr>
        <p:spPr bwMode="auto">
          <a:xfrm>
            <a:off x="6454093" y="1214867"/>
            <a:ext cx="1907314" cy="304345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81238"/>
            <a:r>
              <a:rPr lang="zh-CN" altLang="en-US" sz="14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rPr>
              <a:t>价值链新环节</a:t>
            </a:r>
            <a:endParaRPr lang="en-US" sz="1400" b="1">
              <a:solidFill>
                <a:srgbClr val="C00000"/>
              </a:solidFill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44" name="Text Box 125"/>
          <p:cNvSpPr txBox="1">
            <a:spLocks noChangeArrowheads="1"/>
          </p:cNvSpPr>
          <p:nvPr/>
        </p:nvSpPr>
        <p:spPr bwMode="auto">
          <a:xfrm>
            <a:off x="1378068" y="6086277"/>
            <a:ext cx="2583666" cy="304345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81238"/>
            <a:r>
              <a:rPr lang="zh-CN" altLang="en-US" sz="14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rPr>
              <a:t>新客户细分</a:t>
            </a:r>
            <a:endParaRPr lang="en-US" sz="1400" b="1">
              <a:solidFill>
                <a:srgbClr val="C00000"/>
              </a:solidFill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777345" name="Text Box 126"/>
          <p:cNvSpPr txBox="1">
            <a:spLocks noChangeArrowheads="1"/>
          </p:cNvSpPr>
          <p:nvPr/>
        </p:nvSpPr>
        <p:spPr bwMode="auto">
          <a:xfrm>
            <a:off x="6531872" y="6325148"/>
            <a:ext cx="1298596" cy="304345"/>
          </a:xfrm>
          <a:prstGeom prst="rect">
            <a:avLst/>
          </a:prstGeom>
          <a:noFill/>
          <a:ln w="28575">
            <a:noFill/>
            <a:miter lim="800000"/>
            <a:headEnd type="none" w="sm" len="sm"/>
            <a:tailEnd type="none" w="sm" len="sm"/>
          </a:ln>
        </p:spPr>
        <p:txBody>
          <a:bodyPr lIns="44021" tIns="44021" rIns="44021" bIns="4402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81238"/>
            <a:r>
              <a:rPr lang="zh-CN" altLang="en-US" sz="1400" b="1">
                <a:solidFill>
                  <a:srgbClr val="C00000"/>
                </a:solidFill>
                <a:latin typeface="华文细黑" pitchFamily="2" charset="-122"/>
                <a:ea typeface="华文细黑" pitchFamily="2" charset="-122"/>
                <a:cs typeface="Arial" pitchFamily="34" charset="0"/>
              </a:rPr>
              <a:t>新产品</a:t>
            </a:r>
            <a:endParaRPr lang="en-US" sz="1400" b="1">
              <a:solidFill>
                <a:srgbClr val="C00000"/>
              </a:solidFill>
              <a:latin typeface="华文细黑" pitchFamily="2" charset="-122"/>
              <a:ea typeface="华文细黑" pitchFamily="2" charset="-122"/>
              <a:cs typeface="Arial" pitchFamily="34" charset="0"/>
            </a:endParaRPr>
          </a:p>
        </p:txBody>
      </p:sp>
      <p:pic>
        <p:nvPicPr>
          <p:cNvPr id="777346" name="Picture 127" descr="Starbucks%2520logo%2520RGB">
            <a:hlinkClick r:id="rId4"/>
          </p:cNvPr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9409750" y="1219009"/>
            <a:ext cx="950275" cy="88459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2" name="BainBulletsConfiguration" hidden="1"/>
          <p:cNvSpPr txBox="1"/>
          <p:nvPr/>
        </p:nvSpPr>
        <p:spPr>
          <a:xfrm>
            <a:off x="12700" y="12700"/>
            <a:ext cx="8890000" cy="88092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" err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77757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4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324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4611" grpId="0"/>
      <p:bldP spid="3246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801" y="56429"/>
            <a:ext cx="9002814" cy="878857"/>
          </a:xfrm>
        </p:spPr>
        <p:txBody>
          <a:bodyPr/>
          <a:lstStyle/>
          <a:p>
            <a:r>
              <a:rPr lang="zh-CN" altLang="en-US">
                <a:latin typeface="黑体" pitchFamily="2" charset="-122"/>
                <a:ea typeface="黑体" pitchFamily="2" charset="-122"/>
              </a:rPr>
              <a:t>一个出色的战略需要有</a:t>
            </a:r>
            <a:r>
              <a:rPr lang="en-US" altLang="zh-CN"/>
              <a:t>”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金字塔</a:t>
            </a:r>
            <a:r>
              <a:rPr lang="en-US" altLang="zh-CN"/>
              <a:t>”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的构成</a:t>
            </a:r>
            <a:endParaRPr lang="en-US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7" name="Parallelogram 16"/>
          <p:cNvSpPr/>
          <p:nvPr/>
        </p:nvSpPr>
        <p:spPr>
          <a:xfrm flipH="1">
            <a:off x="4286261" y="3519599"/>
            <a:ext cx="4588132" cy="852818"/>
          </a:xfrm>
          <a:prstGeom prst="parallelogram">
            <a:avLst>
              <a:gd name="adj" fmla="val 46667"/>
            </a:avLst>
          </a:prstGeom>
          <a:solidFill>
            <a:schemeClr val="accent1">
              <a:lumMod val="75000"/>
            </a:schemeClr>
          </a:solidFill>
          <a:ln w="19050">
            <a:noFill/>
            <a:round/>
          </a:ln>
        </p:spPr>
        <p:txBody>
          <a:bodyPr vert="horz" wrap="square" lIns="91423" tIns="45711" rIns="539897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600" b="1">
              <a:solidFill>
                <a:schemeClr val="tx2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8" name="Parallelogram 17"/>
          <p:cNvSpPr/>
          <p:nvPr/>
        </p:nvSpPr>
        <p:spPr>
          <a:xfrm flipH="1">
            <a:off x="3785376" y="2583501"/>
            <a:ext cx="4578260" cy="862158"/>
          </a:xfrm>
          <a:prstGeom prst="parallelogram">
            <a:avLst>
              <a:gd name="adj" fmla="val 46667"/>
            </a:avLst>
          </a:prstGeom>
          <a:solidFill>
            <a:schemeClr val="tx2">
              <a:lumMod val="75000"/>
            </a:schemeClr>
          </a:solidFill>
          <a:ln w="19050">
            <a:noFill/>
            <a:round/>
          </a:ln>
        </p:spPr>
        <p:txBody>
          <a:bodyPr vert="horz" wrap="square" lIns="539897" tIns="45711" rIns="91423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6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9" name="Parallelogram 18"/>
          <p:cNvSpPr/>
          <p:nvPr/>
        </p:nvSpPr>
        <p:spPr>
          <a:xfrm flipH="1">
            <a:off x="3118285" y="1265487"/>
            <a:ext cx="4782480" cy="1227425"/>
          </a:xfrm>
          <a:prstGeom prst="parallelogram">
            <a:avLst>
              <a:gd name="adj" fmla="val 46667"/>
            </a:avLst>
          </a:prstGeom>
          <a:solidFill>
            <a:schemeClr val="tx2">
              <a:lumMod val="95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290" tIns="45645" rIns="91290" bIns="45645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endParaRPr lang="en-US" sz="1500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3581426" y="1595553"/>
            <a:ext cx="3987450" cy="584624"/>
          </a:xfrm>
          <a:prstGeom prst="rect">
            <a:avLst/>
          </a:prstGeom>
          <a:noFill/>
        </p:spPr>
        <p:txBody>
          <a:bodyPr wrap="square" lIns="91290" tIns="45645" rIns="91290" bIns="45645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>
                <a:solidFill>
                  <a:schemeClr val="bg2"/>
                </a:solidFill>
                <a:latin typeface="华文细黑" pitchFamily="2" charset="-122"/>
                <a:ea typeface="华文细黑" pitchFamily="2" charset="-122"/>
              </a:rPr>
              <a:t>着眼于实现持续盈利性增长的</a:t>
            </a:r>
            <a:r>
              <a:rPr lang="zh-CN" altLang="en-US" sz="1600" b="1">
                <a:solidFill>
                  <a:schemeClr val="bg2"/>
                </a:solidFill>
                <a:latin typeface="华文细黑" pitchFamily="2" charset="-122"/>
                <a:ea typeface="华文细黑" pitchFamily="2" charset="-122"/>
              </a:rPr>
              <a:t>大胆的、可激发最大潜力的雄心</a:t>
            </a:r>
            <a:endParaRPr lang="en-US" sz="1600" b="1" i="1">
              <a:solidFill>
                <a:schemeClr val="accent3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4705880" y="3775703"/>
            <a:ext cx="3162963" cy="340611"/>
          </a:xfrm>
          <a:prstGeom prst="rect">
            <a:avLst/>
          </a:prstGeom>
          <a:noFill/>
        </p:spPr>
        <p:txBody>
          <a:bodyPr wrap="square" lIns="91290" tIns="45645" rIns="91290" bIns="45645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 b="1">
                <a:solidFill>
                  <a:schemeClr val="tx2"/>
                </a:solidFill>
                <a:latin typeface="华文细黑" pitchFamily="2" charset="-122"/>
                <a:ea typeface="华文细黑" pitchFamily="2" charset="-122"/>
              </a:rPr>
              <a:t>竞争优势的来源</a:t>
            </a:r>
            <a:endParaRPr lang="en-US" sz="1600" b="1">
              <a:solidFill>
                <a:schemeClr val="tx2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7" name="Freeform 7"/>
          <p:cNvSpPr/>
          <p:nvPr/>
        </p:nvSpPr>
        <p:spPr bwMode="auto">
          <a:xfrm>
            <a:off x="583167" y="4450334"/>
            <a:ext cx="4656855" cy="1263161"/>
          </a:xfrm>
          <a:custGeom>
            <a:cxnLst>
              <a:cxn ang="0">
                <a:pos x="2366" y="0"/>
              </a:cxn>
              <a:cxn ang="0">
                <a:pos x="389" y="0"/>
              </a:cxn>
              <a:cxn ang="0">
                <a:pos x="0" y="820"/>
              </a:cxn>
              <a:cxn ang="0">
                <a:pos x="2755" y="820"/>
              </a:cxn>
              <a:cxn ang="0">
                <a:pos x="2366" y="0"/>
              </a:cxn>
            </a:cxnLst>
            <a:rect l="0" t="0" r="r" b="b"/>
            <a:pathLst>
              <a:path w="2755" h="820">
                <a:moveTo>
                  <a:pt x="2366" y="0"/>
                </a:moveTo>
                <a:lnTo>
                  <a:pt x="389" y="0"/>
                </a:lnTo>
                <a:lnTo>
                  <a:pt x="0" y="820"/>
                </a:lnTo>
                <a:lnTo>
                  <a:pt x="2755" y="820"/>
                </a:lnTo>
                <a:lnTo>
                  <a:pt x="2366" y="0"/>
                </a:lnTo>
                <a:close/>
              </a:path>
            </a:pathLst>
          </a:custGeom>
          <a:solidFill>
            <a:schemeClr val="bg2">
              <a:lumMod val="65000"/>
              <a:lumOff val="35000"/>
            </a:schemeClr>
          </a:solidFill>
          <a:ln w="19050">
            <a:solidFill>
              <a:schemeClr val="tx2"/>
            </a:solidFill>
            <a:round/>
          </a:ln>
        </p:spPr>
        <p:txBody>
          <a:bodyPr vert="horz" wrap="square" lIns="91423" tIns="45711" rIns="91423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rPr>
              <a:t>关键举措</a:t>
            </a:r>
            <a:endParaRPr lang="en-US" sz="1600" b="1">
              <a:solidFill>
                <a:srgbClr val="FFFFFF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8" name="Freeform 8"/>
          <p:cNvSpPr/>
          <p:nvPr/>
        </p:nvSpPr>
        <p:spPr bwMode="auto">
          <a:xfrm>
            <a:off x="18597" y="5713497"/>
            <a:ext cx="5785995" cy="1081389"/>
          </a:xfrm>
          <a:custGeom>
            <a:cxnLst>
              <a:cxn ang="0">
                <a:pos x="3423" y="702"/>
              </a:cxn>
              <a:cxn ang="0">
                <a:pos x="3089" y="0"/>
              </a:cxn>
              <a:cxn ang="0">
                <a:pos x="334" y="0"/>
              </a:cxn>
              <a:cxn ang="0">
                <a:pos x="0" y="702"/>
              </a:cxn>
              <a:cxn ang="0">
                <a:pos x="3423" y="702"/>
              </a:cxn>
            </a:cxnLst>
            <a:rect l="0" t="0" r="r" b="b"/>
            <a:pathLst>
              <a:path w="3423" h="702">
                <a:moveTo>
                  <a:pt x="3423" y="702"/>
                </a:moveTo>
                <a:lnTo>
                  <a:pt x="3089" y="0"/>
                </a:lnTo>
                <a:lnTo>
                  <a:pt x="334" y="0"/>
                </a:lnTo>
                <a:lnTo>
                  <a:pt x="0" y="702"/>
                </a:lnTo>
                <a:lnTo>
                  <a:pt x="3423" y="702"/>
                </a:lnTo>
                <a:close/>
              </a:path>
            </a:pathLst>
          </a:custGeom>
          <a:solidFill>
            <a:schemeClr val="bg1">
              <a:lumMod val="25000"/>
            </a:schemeClr>
          </a:solidFill>
          <a:ln w="19050">
            <a:solidFill>
              <a:schemeClr val="tx2"/>
            </a:solidFill>
            <a:round/>
          </a:ln>
        </p:spPr>
        <p:txBody>
          <a:bodyPr vert="horz" wrap="square" lIns="91423" tIns="45711" rIns="91423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rPr>
              <a:t>实施路线图</a:t>
            </a:r>
            <a:endParaRPr lang="en-US" sz="1600" b="1">
              <a:solidFill>
                <a:srgbClr val="FFFFFF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9" name="Freeform 9"/>
          <p:cNvSpPr/>
          <p:nvPr/>
        </p:nvSpPr>
        <p:spPr bwMode="auto">
          <a:xfrm>
            <a:off x="2934412" y="3120936"/>
            <a:ext cx="1648070" cy="1329400"/>
          </a:xfrm>
          <a:custGeom>
            <a:cxnLst>
              <a:cxn ang="0">
                <a:pos x="563" y="0"/>
              </a:cxn>
              <a:cxn ang="0">
                <a:pos x="0" y="0"/>
              </a:cxn>
              <a:cxn ang="0">
                <a:pos x="0" y="863"/>
              </a:cxn>
              <a:cxn ang="0">
                <a:pos x="975" y="863"/>
              </a:cxn>
              <a:cxn ang="0">
                <a:pos x="563" y="0"/>
              </a:cxn>
            </a:cxnLst>
            <a:rect l="0" t="0" r="r" b="b"/>
            <a:pathLst>
              <a:path w="975" h="863">
                <a:moveTo>
                  <a:pt x="563" y="0"/>
                </a:moveTo>
                <a:lnTo>
                  <a:pt x="0" y="0"/>
                </a:lnTo>
                <a:lnTo>
                  <a:pt x="0" y="863"/>
                </a:lnTo>
                <a:lnTo>
                  <a:pt x="975" y="863"/>
                </a:lnTo>
                <a:lnTo>
                  <a:pt x="563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9050">
            <a:solidFill>
              <a:schemeClr val="tx2"/>
            </a:solidFill>
            <a:round/>
          </a:ln>
        </p:spPr>
        <p:txBody>
          <a:bodyPr vert="horz" wrap="square" lIns="91423" tIns="45711" rIns="539897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tx2"/>
                </a:solidFill>
                <a:latin typeface="华文细黑" pitchFamily="2" charset="-122"/>
                <a:ea typeface="华文细黑" pitchFamily="2" charset="-122"/>
              </a:rPr>
              <a:t>如何</a:t>
            </a:r>
            <a:endParaRPr lang="en-US" altLang="zh-CN" sz="1600" b="1">
              <a:solidFill>
                <a:schemeClr val="tx2"/>
              </a:solidFill>
              <a:latin typeface="华文细黑" pitchFamily="2" charset="-122"/>
              <a:ea typeface="华文细黑" pitchFamily="2" charset="-122"/>
            </a:endParaRPr>
          </a:p>
          <a:p>
            <a:pPr algn="ctr"/>
            <a:r>
              <a:rPr lang="zh-CN" altLang="en-US" sz="1600" b="1">
                <a:solidFill>
                  <a:schemeClr val="tx2"/>
                </a:solidFill>
                <a:latin typeface="华文细黑" pitchFamily="2" charset="-122"/>
                <a:ea typeface="华文细黑" pitchFamily="2" charset="-122"/>
              </a:rPr>
              <a:t>制胜</a:t>
            </a:r>
            <a:endParaRPr lang="en-US" sz="1600" b="1">
              <a:solidFill>
                <a:schemeClr val="tx2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0" name="Freeform 10"/>
          <p:cNvSpPr/>
          <p:nvPr/>
        </p:nvSpPr>
        <p:spPr bwMode="auto">
          <a:xfrm>
            <a:off x="1240706" y="3120936"/>
            <a:ext cx="1693709" cy="1329400"/>
          </a:xfrm>
          <a:custGeom>
            <a:cxnLst>
              <a:cxn ang="0">
                <a:pos x="412" y="0"/>
              </a:cxn>
              <a:cxn ang="0">
                <a:pos x="0" y="863"/>
              </a:cxn>
              <a:cxn ang="0">
                <a:pos x="1002" y="863"/>
              </a:cxn>
              <a:cxn ang="0">
                <a:pos x="1002" y="0"/>
              </a:cxn>
              <a:cxn ang="0">
                <a:pos x="412" y="0"/>
              </a:cxn>
            </a:cxnLst>
            <a:rect l="0" t="0" r="r" b="b"/>
            <a:pathLst>
              <a:path w="1002" h="863">
                <a:moveTo>
                  <a:pt x="412" y="0"/>
                </a:moveTo>
                <a:lnTo>
                  <a:pt x="0" y="863"/>
                </a:lnTo>
                <a:lnTo>
                  <a:pt x="1002" y="863"/>
                </a:lnTo>
                <a:lnTo>
                  <a:pt x="1002" y="0"/>
                </a:lnTo>
                <a:lnTo>
                  <a:pt x="412" y="0"/>
                </a:lnTo>
                <a:close/>
              </a:path>
            </a:pathLst>
          </a:custGeom>
          <a:solidFill>
            <a:schemeClr val="tx2">
              <a:lumMod val="75000"/>
            </a:schemeClr>
          </a:solidFill>
          <a:ln w="19050">
            <a:solidFill>
              <a:schemeClr val="tx2"/>
            </a:solidFill>
            <a:round/>
          </a:ln>
        </p:spPr>
        <p:txBody>
          <a:bodyPr vert="horz" wrap="square" lIns="539897" tIns="45711" rIns="91423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latin typeface="华文细黑" pitchFamily="2" charset="-122"/>
                <a:ea typeface="华文细黑" pitchFamily="2" charset="-122"/>
              </a:rPr>
              <a:t>主要</a:t>
            </a:r>
          </a:p>
          <a:p>
            <a:pPr algn="ctr"/>
            <a:r>
              <a:rPr lang="zh-CN" altLang="en-US" sz="1600" b="1">
                <a:latin typeface="华文细黑" pitchFamily="2" charset="-122"/>
                <a:ea typeface="华文细黑" pitchFamily="2" charset="-122"/>
              </a:rPr>
              <a:t>战场</a:t>
            </a:r>
            <a:endParaRPr lang="en-US" sz="16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1" name="Freeform 6"/>
          <p:cNvSpPr/>
          <p:nvPr/>
        </p:nvSpPr>
        <p:spPr bwMode="auto">
          <a:xfrm>
            <a:off x="1937120" y="1240165"/>
            <a:ext cx="1948948" cy="1865474"/>
          </a:xfrm>
          <a:custGeom>
            <a:cxnLst>
              <a:cxn ang="0">
                <a:pos x="575" y="0"/>
              </a:cxn>
              <a:cxn ang="0">
                <a:pos x="0" y="1211"/>
              </a:cxn>
              <a:cxn ang="0">
                <a:pos x="1153" y="1211"/>
              </a:cxn>
              <a:cxn ang="0">
                <a:pos x="575" y="0"/>
              </a:cxn>
            </a:cxnLst>
            <a:rect l="0" t="0" r="r" b="b"/>
            <a:pathLst>
              <a:path w="1153" h="1211">
                <a:moveTo>
                  <a:pt x="575" y="0"/>
                </a:moveTo>
                <a:lnTo>
                  <a:pt x="0" y="1211"/>
                </a:lnTo>
                <a:lnTo>
                  <a:pt x="1153" y="1211"/>
                </a:lnTo>
                <a:lnTo>
                  <a:pt x="575" y="0"/>
                </a:lnTo>
                <a:close/>
              </a:path>
            </a:pathLst>
          </a:custGeom>
          <a:solidFill>
            <a:schemeClr val="tx2">
              <a:lumMod val="95000"/>
            </a:schemeClr>
          </a:solidFill>
          <a:ln w="19050">
            <a:solidFill>
              <a:schemeClr val="tx2"/>
            </a:solidFill>
            <a:round/>
          </a:ln>
        </p:spPr>
        <p:txBody>
          <a:bodyPr vert="horz" wrap="square" lIns="89984" tIns="1043800" rIns="91423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latin typeface="华文细黑" pitchFamily="2" charset="-122"/>
                <a:ea typeface="华文细黑" pitchFamily="2" charset="-122"/>
              </a:rPr>
              <a:t>愿景和目标</a:t>
            </a:r>
            <a:endParaRPr lang="en-US" sz="14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4252467" y="2730933"/>
            <a:ext cx="3592360" cy="584624"/>
          </a:xfrm>
          <a:prstGeom prst="rect">
            <a:avLst/>
          </a:prstGeom>
          <a:noFill/>
        </p:spPr>
        <p:txBody>
          <a:bodyPr wrap="square" lIns="91290" tIns="45645" rIns="91290" bIns="45645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>
                <a:latin typeface="华文细黑" pitchFamily="2" charset="-122"/>
                <a:ea typeface="华文细黑" pitchFamily="2" charset="-122"/>
              </a:rPr>
              <a:t>明确选择</a:t>
            </a:r>
            <a:r>
              <a:rPr lang="zh-CN" altLang="en-US" sz="1600" b="1">
                <a:latin typeface="华文细黑" pitchFamily="2" charset="-122"/>
                <a:ea typeface="华文细黑" pitchFamily="2" charset="-122"/>
              </a:rPr>
              <a:t>专注、扩张和重新界定核心业务</a:t>
            </a:r>
            <a:r>
              <a:rPr lang="zh-CN" altLang="en-US" sz="1600">
                <a:latin typeface="华文细黑" pitchFamily="2" charset="-122"/>
                <a:ea typeface="华文细黑" pitchFamily="2" charset="-122"/>
              </a:rPr>
              <a:t>的时机和领域</a:t>
            </a:r>
            <a:endParaRPr lang="en-US" sz="16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" name="BainBulletsConfiguration" hidden="1"/>
          <p:cNvSpPr txBox="1"/>
          <p:nvPr/>
        </p:nvSpPr>
        <p:spPr>
          <a:xfrm>
            <a:off x="12700" y="12700"/>
            <a:ext cx="8890000" cy="88092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" err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991148"/>
      </p:ext>
    </p:ext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1663" y="56427"/>
            <a:ext cx="9747166" cy="878857"/>
          </a:xfrm>
        </p:spPr>
        <p:txBody>
          <a:bodyPr wrap="square" lIns="0" tIns="0" rIns="71986" bIns="0" anchor="ctr"/>
          <a:lstStyle/>
          <a:p>
            <a:r>
              <a:rPr lang="zh-CN" altLang="en-US">
                <a:solidFill>
                  <a:srgbClr val="000000"/>
                </a:solidFill>
                <a:latin typeface="黑体" pitchFamily="2" charset="-122"/>
                <a:ea typeface="黑体" pitchFamily="2" charset="-122"/>
              </a:rPr>
              <a:t>贝恩确定了十五个潜在差异化领域</a:t>
            </a:r>
            <a:endParaRPr lang="en-US">
              <a:solidFill>
                <a:srgbClr val="000000"/>
              </a:solidFill>
              <a:latin typeface="黑体" pitchFamily="2" charset="-122"/>
              <a:ea typeface="黑体" pitchFamily="2" charset="-122"/>
            </a:endParaRPr>
          </a:p>
        </p:txBody>
      </p:sp>
      <p:grpSp>
        <p:nvGrpSpPr>
          <p:cNvPr id="2" name="Group 54"/>
          <p:cNvGrpSpPr/>
          <p:nvPr/>
        </p:nvGrpSpPr>
        <p:grpSpPr>
          <a:xfrm>
            <a:off x="294581" y="1245993"/>
            <a:ext cx="9885547" cy="5049272"/>
            <a:chOff x="276653" y="1342418"/>
            <a:chExt cx="9284174" cy="5642042"/>
          </a:xfrm>
        </p:grpSpPr>
        <p:sp>
          <p:nvSpPr>
            <p:cNvPr id="17" name="Text Box 30"/>
            <p:cNvSpPr txBox="1">
              <a:spLocks noChangeArrowheads="1"/>
            </p:cNvSpPr>
            <p:nvPr/>
          </p:nvSpPr>
          <p:spPr bwMode="gray">
            <a:xfrm rot="16200000">
              <a:off x="-351394" y="2107580"/>
              <a:ext cx="1518318" cy="262223"/>
            </a:xfrm>
            <a:prstGeom prst="rect">
              <a:avLst/>
            </a:prstGeom>
            <a:noFill/>
            <a:ln w="19050">
              <a:noFill/>
              <a:miter lim="800000"/>
            </a:ln>
          </p:spPr>
          <p:txBody>
            <a:bodyPr lIns="46814" tIns="46814" rIns="46814" bIns="46814">
              <a:spAutoFit/>
            </a:bodyPr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1200" b="1" i="1">
                  <a:latin typeface="Verdana" pitchFamily="34" charset="0"/>
                  <a:ea typeface="华文细黑" pitchFamily="2" charset="-122"/>
                </a:rPr>
                <a:t>管理能力</a:t>
              </a:r>
              <a:endParaRPr lang="en-US" sz="1200" b="1" i="1">
                <a:latin typeface="Verdana" pitchFamily="34" charset="0"/>
                <a:ea typeface="华文细黑" pitchFamily="2" charset="-122"/>
              </a:endParaRPr>
            </a:p>
          </p:txBody>
        </p:sp>
        <p:sp>
          <p:nvSpPr>
            <p:cNvPr id="18" name="Text Box 31"/>
            <p:cNvSpPr txBox="1">
              <a:spLocks noChangeArrowheads="1"/>
            </p:cNvSpPr>
            <p:nvPr/>
          </p:nvSpPr>
          <p:spPr bwMode="gray">
            <a:xfrm rot="16200000">
              <a:off x="-351394" y="4063575"/>
              <a:ext cx="1518318" cy="262223"/>
            </a:xfrm>
            <a:prstGeom prst="rect">
              <a:avLst/>
            </a:prstGeom>
            <a:noFill/>
            <a:ln w="19050">
              <a:noFill/>
              <a:miter lim="800000"/>
            </a:ln>
          </p:spPr>
          <p:txBody>
            <a:bodyPr lIns="46814" tIns="46814" rIns="46814" bIns="46814">
              <a:spAutoFit/>
            </a:bodyPr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1200" b="1" i="1">
                  <a:latin typeface="Verdana" pitchFamily="34" charset="0"/>
                  <a:ea typeface="华文细黑" pitchFamily="2" charset="-122"/>
                </a:rPr>
                <a:t>运营能力</a:t>
              </a:r>
              <a:endParaRPr lang="en-US" sz="1200" b="1" i="1">
                <a:latin typeface="Verdana" pitchFamily="34" charset="0"/>
                <a:ea typeface="华文细黑" pitchFamily="2" charset="-122"/>
              </a:endParaRPr>
            </a:p>
          </p:txBody>
        </p:sp>
        <p:sp>
          <p:nvSpPr>
            <p:cNvPr id="19" name="Text Box 32"/>
            <p:cNvSpPr txBox="1">
              <a:spLocks noChangeArrowheads="1"/>
            </p:cNvSpPr>
            <p:nvPr/>
          </p:nvSpPr>
          <p:spPr bwMode="gray">
            <a:xfrm rot="16200000">
              <a:off x="-351394" y="5956420"/>
              <a:ext cx="1518318" cy="262223"/>
            </a:xfrm>
            <a:prstGeom prst="rect">
              <a:avLst/>
            </a:prstGeom>
            <a:noFill/>
            <a:ln w="19050">
              <a:noFill/>
              <a:miter lim="800000"/>
            </a:ln>
          </p:spPr>
          <p:txBody>
            <a:bodyPr lIns="46814" tIns="46814" rIns="46814" bIns="46814">
              <a:spAutoFit/>
            </a:bodyPr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1200" b="1" i="1">
                  <a:latin typeface="Verdana" pitchFamily="34" charset="0"/>
                  <a:ea typeface="华文细黑" pitchFamily="2" charset="-122"/>
                </a:rPr>
                <a:t>专有资产</a:t>
              </a:r>
              <a:endParaRPr lang="en-US" sz="1200" b="1" i="1">
                <a:latin typeface="Verdana" pitchFamily="34" charset="0"/>
                <a:ea typeface="华文细黑" pitchFamily="2" charset="-122"/>
              </a:endParaRPr>
            </a:p>
          </p:txBody>
        </p:sp>
        <p:sp>
          <p:nvSpPr>
            <p:cNvPr id="35" name="Rectangle 16"/>
            <p:cNvSpPr>
              <a:spLocks noChangeArrowheads="1"/>
            </p:cNvSpPr>
            <p:nvPr/>
          </p:nvSpPr>
          <p:spPr bwMode="gray">
            <a:xfrm>
              <a:off x="715564" y="3477504"/>
              <a:ext cx="1667419" cy="423852"/>
            </a:xfrm>
            <a:prstGeom prst="rect">
              <a:avLst/>
            </a:prstGeom>
            <a:noFill/>
            <a:ln w="19050">
              <a:noFill/>
              <a:miter lim="800000"/>
            </a:ln>
          </p:spPr>
          <p:txBody>
            <a:bodyPr lIns="46814" tIns="46814" rIns="46814" bIns="46814" anchor="ctr" anchorCtr="0"/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40000"/>
                </a:spcBef>
              </a:pPr>
              <a:r>
                <a:rPr lang="zh-CN" altLang="en-US" sz="1400">
                  <a:solidFill>
                    <a:schemeClr val="accent3"/>
                  </a:solidFill>
                  <a:latin typeface="Verdana" pitchFamily="34" charset="0"/>
                  <a:ea typeface="华文细黑" pitchFamily="2" charset="-122"/>
                </a:rPr>
                <a:t>供应链和物流</a:t>
              </a:r>
              <a:endParaRPr lang="en-US" sz="1400">
                <a:solidFill>
                  <a:schemeClr val="accent3"/>
                </a:solidFill>
                <a:latin typeface="Verdana" pitchFamily="34" charset="0"/>
                <a:ea typeface="华文细黑" pitchFamily="2" charset="-122"/>
              </a:endParaRPr>
            </a:p>
          </p:txBody>
        </p:sp>
        <p:sp>
          <p:nvSpPr>
            <p:cNvPr id="36" name="Rectangle 17"/>
            <p:cNvSpPr>
              <a:spLocks noChangeArrowheads="1"/>
            </p:cNvSpPr>
            <p:nvPr/>
          </p:nvSpPr>
          <p:spPr bwMode="gray">
            <a:xfrm>
              <a:off x="2461385" y="3477504"/>
              <a:ext cx="1667419" cy="423852"/>
            </a:xfrm>
            <a:prstGeom prst="rect">
              <a:avLst/>
            </a:prstGeom>
            <a:noFill/>
            <a:ln w="19050">
              <a:noFill/>
              <a:miter lim="800000"/>
            </a:ln>
          </p:spPr>
          <p:txBody>
            <a:bodyPr lIns="46814" tIns="46814" rIns="46814" bIns="46814" anchor="ctr" anchorCtr="0"/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40000"/>
                </a:spcBef>
              </a:pPr>
              <a:r>
                <a:rPr lang="zh-CN" altLang="en-US" sz="1400">
                  <a:solidFill>
                    <a:schemeClr val="accent3"/>
                  </a:solidFill>
                  <a:latin typeface="Verdana" pitchFamily="34" charset="0"/>
                  <a:ea typeface="华文细黑" pitchFamily="2" charset="-122"/>
                </a:rPr>
                <a:t>生产和运营</a:t>
              </a:r>
              <a:endParaRPr lang="en-US" sz="1400">
                <a:solidFill>
                  <a:schemeClr val="accent3"/>
                </a:solidFill>
                <a:latin typeface="Verdana" pitchFamily="34" charset="0"/>
                <a:ea typeface="华文细黑" pitchFamily="2" charset="-122"/>
              </a:endParaRPr>
            </a:p>
          </p:txBody>
        </p:sp>
        <p:sp>
          <p:nvSpPr>
            <p:cNvPr id="37" name="Rectangle 18"/>
            <p:cNvSpPr>
              <a:spLocks noChangeArrowheads="1"/>
            </p:cNvSpPr>
            <p:nvPr/>
          </p:nvSpPr>
          <p:spPr bwMode="gray">
            <a:xfrm>
              <a:off x="6098946" y="3477504"/>
              <a:ext cx="1667419" cy="423852"/>
            </a:xfrm>
            <a:prstGeom prst="rect">
              <a:avLst/>
            </a:prstGeom>
            <a:noFill/>
            <a:ln w="19050">
              <a:noFill/>
              <a:miter lim="800000"/>
            </a:ln>
          </p:spPr>
          <p:txBody>
            <a:bodyPr lIns="46814" tIns="46814" rIns="46814" bIns="46814" anchor="ctr" anchorCtr="0"/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40000"/>
                </a:spcBef>
              </a:pPr>
              <a:r>
                <a:rPr lang="zh-CN" altLang="en-US" sz="1400">
                  <a:solidFill>
                    <a:schemeClr val="accent3"/>
                  </a:solidFill>
                  <a:latin typeface="Verdana" pitchFamily="34" charset="0"/>
                  <a:ea typeface="华文细黑" pitchFamily="2" charset="-122"/>
                </a:rPr>
                <a:t>市场通路</a:t>
              </a:r>
              <a:endParaRPr lang="en-US" sz="1400">
                <a:solidFill>
                  <a:schemeClr val="accent3"/>
                </a:solidFill>
                <a:latin typeface="Verdana" pitchFamily="34" charset="0"/>
                <a:ea typeface="华文细黑" pitchFamily="2" charset="-122"/>
              </a:endParaRPr>
            </a:p>
          </p:txBody>
        </p:sp>
        <p:sp>
          <p:nvSpPr>
            <p:cNvPr id="38" name="Rectangle 19"/>
            <p:cNvSpPr>
              <a:spLocks noChangeArrowheads="1"/>
            </p:cNvSpPr>
            <p:nvPr/>
          </p:nvSpPr>
          <p:spPr bwMode="gray">
            <a:xfrm>
              <a:off x="4275301" y="3477504"/>
              <a:ext cx="1667419" cy="423852"/>
            </a:xfrm>
            <a:prstGeom prst="rect">
              <a:avLst/>
            </a:prstGeom>
            <a:noFill/>
            <a:ln w="19050">
              <a:noFill/>
              <a:miter lim="800000"/>
            </a:ln>
          </p:spPr>
          <p:txBody>
            <a:bodyPr lIns="46814" tIns="46814" rIns="46814" bIns="46814" anchor="ctr" anchorCtr="0"/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40000"/>
                </a:spcBef>
              </a:pPr>
              <a:r>
                <a:rPr lang="zh-CN" altLang="en-US" sz="1400">
                  <a:solidFill>
                    <a:schemeClr val="accent3"/>
                  </a:solidFill>
                  <a:latin typeface="Verdana" pitchFamily="34" charset="0"/>
                  <a:ea typeface="华文细黑" pitchFamily="2" charset="-122"/>
                </a:rPr>
                <a:t>开发和创新</a:t>
              </a:r>
              <a:endParaRPr lang="en-US" sz="1400">
                <a:solidFill>
                  <a:schemeClr val="accent3"/>
                </a:solidFill>
                <a:latin typeface="Verdana" pitchFamily="34" charset="0"/>
                <a:ea typeface="华文细黑" pitchFamily="2" charset="-122"/>
              </a:endParaRPr>
            </a:p>
          </p:txBody>
        </p:sp>
        <p:sp>
          <p:nvSpPr>
            <p:cNvPr id="39" name="Rectangle 20"/>
            <p:cNvSpPr>
              <a:spLocks noChangeArrowheads="1"/>
            </p:cNvSpPr>
            <p:nvPr/>
          </p:nvSpPr>
          <p:spPr bwMode="gray">
            <a:xfrm>
              <a:off x="7893406" y="3477504"/>
              <a:ext cx="1667419" cy="423852"/>
            </a:xfrm>
            <a:prstGeom prst="rect">
              <a:avLst/>
            </a:prstGeom>
            <a:noFill/>
            <a:ln w="19050">
              <a:noFill/>
              <a:miter lim="800000"/>
            </a:ln>
          </p:spPr>
          <p:txBody>
            <a:bodyPr lIns="46814" tIns="46814" rIns="46814" bIns="46814" anchor="ctr" anchorCtr="0"/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40000"/>
                </a:spcBef>
              </a:pPr>
              <a:r>
                <a:rPr lang="zh-CN" altLang="en-US" sz="1400">
                  <a:solidFill>
                    <a:schemeClr val="accent3"/>
                  </a:solidFill>
                  <a:latin typeface="Verdana" pitchFamily="34" charset="0"/>
                  <a:ea typeface="华文细黑" pitchFamily="2" charset="-122"/>
                </a:rPr>
                <a:t>客户关系</a:t>
              </a:r>
              <a:endParaRPr lang="en-US" sz="1400">
                <a:solidFill>
                  <a:schemeClr val="accent3"/>
                </a:solidFill>
                <a:latin typeface="Verdana" pitchFamily="34" charset="0"/>
                <a:ea typeface="华文细黑" pitchFamily="2" charset="-122"/>
              </a:endParaRPr>
            </a:p>
          </p:txBody>
        </p:sp>
        <p:sp>
          <p:nvSpPr>
            <p:cNvPr id="40" name="Rectangle 21"/>
            <p:cNvSpPr>
              <a:spLocks noChangeArrowheads="1"/>
            </p:cNvSpPr>
            <p:nvPr/>
          </p:nvSpPr>
          <p:spPr bwMode="gray">
            <a:xfrm>
              <a:off x="4297410" y="5397945"/>
              <a:ext cx="1687383" cy="423852"/>
            </a:xfrm>
            <a:prstGeom prst="rect">
              <a:avLst/>
            </a:prstGeom>
            <a:noFill/>
            <a:ln w="19050">
              <a:noFill/>
              <a:miter lim="800000"/>
            </a:ln>
          </p:spPr>
          <p:txBody>
            <a:bodyPr lIns="46814" tIns="46814" rIns="46814" bIns="46814" anchor="ctr" anchorCtr="0"/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40000"/>
                </a:spcBef>
              </a:pPr>
              <a:r>
                <a:rPr lang="zh-CN" altLang="en-US" sz="1400">
                  <a:solidFill>
                    <a:schemeClr val="accent3"/>
                  </a:solidFill>
                  <a:latin typeface="Verdana" pitchFamily="34" charset="0"/>
                  <a:ea typeface="华文细黑" pitchFamily="2" charset="-122"/>
                </a:rPr>
                <a:t>技术和知识产权</a:t>
              </a:r>
              <a:endParaRPr lang="en-US" sz="1400">
                <a:solidFill>
                  <a:schemeClr val="accent3"/>
                </a:solidFill>
                <a:latin typeface="Verdana" pitchFamily="34" charset="0"/>
                <a:ea typeface="华文细黑" pitchFamily="2" charset="-122"/>
              </a:endParaRPr>
            </a:p>
          </p:txBody>
        </p:sp>
        <p:sp>
          <p:nvSpPr>
            <p:cNvPr id="41" name="Rectangle 22"/>
            <p:cNvSpPr>
              <a:spLocks noChangeArrowheads="1"/>
            </p:cNvSpPr>
            <p:nvPr/>
          </p:nvSpPr>
          <p:spPr bwMode="gray">
            <a:xfrm>
              <a:off x="2510025" y="5397945"/>
              <a:ext cx="1687383" cy="423852"/>
            </a:xfrm>
            <a:prstGeom prst="rect">
              <a:avLst/>
            </a:prstGeom>
            <a:noFill/>
            <a:ln w="19050">
              <a:noFill/>
              <a:miter lim="800000"/>
            </a:ln>
          </p:spPr>
          <p:txBody>
            <a:bodyPr lIns="46814" tIns="46814" rIns="46814" bIns="46814" anchor="ctr" anchorCtr="0"/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40000"/>
                </a:spcBef>
              </a:pPr>
              <a:r>
                <a:rPr lang="zh-CN" altLang="en-US" sz="1400">
                  <a:solidFill>
                    <a:schemeClr val="accent3"/>
                  </a:solidFill>
                  <a:latin typeface="Verdana" pitchFamily="34" charset="0"/>
                  <a:ea typeface="华文细黑" pitchFamily="2" charset="-122"/>
                </a:rPr>
                <a:t>规模</a:t>
              </a:r>
              <a:endParaRPr lang="en-US" sz="1400">
                <a:solidFill>
                  <a:schemeClr val="accent3"/>
                </a:solidFill>
                <a:latin typeface="Verdana" pitchFamily="34" charset="0"/>
                <a:ea typeface="华文细黑" pitchFamily="2" charset="-122"/>
              </a:endParaRPr>
            </a:p>
          </p:txBody>
        </p:sp>
        <p:sp>
          <p:nvSpPr>
            <p:cNvPr id="42" name="Rectangle 23"/>
            <p:cNvSpPr>
              <a:spLocks noChangeArrowheads="1"/>
            </p:cNvSpPr>
            <p:nvPr/>
          </p:nvSpPr>
          <p:spPr bwMode="gray">
            <a:xfrm>
              <a:off x="6086060" y="5397945"/>
              <a:ext cx="1686116" cy="423852"/>
            </a:xfrm>
            <a:prstGeom prst="rect">
              <a:avLst/>
            </a:prstGeom>
            <a:noFill/>
            <a:ln w="19050">
              <a:noFill/>
              <a:miter lim="800000"/>
            </a:ln>
          </p:spPr>
          <p:txBody>
            <a:bodyPr lIns="46814" tIns="46814" rIns="46814" bIns="46814" anchor="ctr" anchorCtr="0"/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40000"/>
                </a:spcBef>
              </a:pPr>
              <a:r>
                <a:rPr lang="zh-CN" altLang="en-US" sz="1400">
                  <a:solidFill>
                    <a:schemeClr val="accent3"/>
                  </a:solidFill>
                  <a:latin typeface="Verdana" pitchFamily="34" charset="0"/>
                  <a:ea typeface="华文细黑" pitchFamily="2" charset="-122"/>
                </a:rPr>
                <a:t>品牌</a:t>
              </a:r>
              <a:endParaRPr lang="en-US" sz="1400">
                <a:solidFill>
                  <a:schemeClr val="accent3"/>
                </a:solidFill>
                <a:latin typeface="Verdana" pitchFamily="34" charset="0"/>
                <a:ea typeface="华文细黑" pitchFamily="2" charset="-122"/>
              </a:endParaRPr>
            </a:p>
          </p:txBody>
        </p:sp>
        <p:sp>
          <p:nvSpPr>
            <p:cNvPr id="43" name="Rectangle 24"/>
            <p:cNvSpPr>
              <a:spLocks noChangeArrowheads="1"/>
            </p:cNvSpPr>
            <p:nvPr/>
          </p:nvSpPr>
          <p:spPr bwMode="gray">
            <a:xfrm>
              <a:off x="7873444" y="5312799"/>
              <a:ext cx="1687383" cy="423852"/>
            </a:xfrm>
            <a:prstGeom prst="rect">
              <a:avLst/>
            </a:prstGeom>
            <a:noFill/>
            <a:ln w="19050">
              <a:noFill/>
              <a:miter lim="800000"/>
            </a:ln>
          </p:spPr>
          <p:txBody>
            <a:bodyPr lIns="46814" tIns="46814" rIns="46814" bIns="46814" anchor="ctr" anchorCtr="0"/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40000"/>
                </a:spcBef>
              </a:pPr>
              <a:r>
                <a:rPr lang="zh-CN" altLang="en-US" sz="1400">
                  <a:solidFill>
                    <a:schemeClr val="accent3"/>
                  </a:solidFill>
                  <a:latin typeface="Verdana" pitchFamily="34" charset="0"/>
                  <a:ea typeface="华文细黑" pitchFamily="2" charset="-122"/>
                </a:rPr>
                <a:t>相互关联的</a:t>
              </a:r>
              <a:br>
                <a:rPr lang="en-US" altLang="zh-CN" sz="1400">
                  <a:solidFill>
                    <a:schemeClr val="accent3"/>
                  </a:solidFill>
                  <a:latin typeface="Verdana" pitchFamily="34" charset="0"/>
                  <a:ea typeface="华文细黑" pitchFamily="2" charset="-122"/>
                </a:rPr>
              </a:br>
              <a:r>
                <a:rPr lang="zh-CN" altLang="en-US" sz="1400">
                  <a:solidFill>
                    <a:schemeClr val="accent3"/>
                  </a:solidFill>
                  <a:latin typeface="Verdana" pitchFamily="34" charset="0"/>
                  <a:ea typeface="华文细黑" pitchFamily="2" charset="-122"/>
                </a:rPr>
                <a:t>客户网络</a:t>
              </a:r>
              <a:endParaRPr lang="en-US" sz="1400">
                <a:solidFill>
                  <a:schemeClr val="accent3"/>
                </a:solidFill>
                <a:latin typeface="Verdana" pitchFamily="34" charset="0"/>
                <a:ea typeface="华文细黑" pitchFamily="2" charset="-122"/>
              </a:endParaRPr>
            </a:p>
          </p:txBody>
        </p:sp>
        <p:sp>
          <p:nvSpPr>
            <p:cNvPr id="50" name="Rectangle 16"/>
            <p:cNvSpPr>
              <a:spLocks noChangeArrowheads="1"/>
            </p:cNvSpPr>
            <p:nvPr/>
          </p:nvSpPr>
          <p:spPr bwMode="gray">
            <a:xfrm>
              <a:off x="715564" y="1483332"/>
              <a:ext cx="1667419" cy="423852"/>
            </a:xfrm>
            <a:prstGeom prst="rect">
              <a:avLst/>
            </a:prstGeom>
            <a:noFill/>
            <a:ln w="19050">
              <a:noFill/>
              <a:miter lim="800000"/>
            </a:ln>
          </p:spPr>
          <p:txBody>
            <a:bodyPr lIns="46814" tIns="46814" rIns="46814" bIns="46814" anchor="ctr" anchorCtr="0"/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40000"/>
                </a:spcBef>
              </a:pPr>
              <a:r>
                <a:rPr lang="zh-CN" altLang="en-US" sz="1400">
                  <a:solidFill>
                    <a:schemeClr val="accent3"/>
                  </a:solidFill>
                  <a:latin typeface="Verdana" pitchFamily="34" charset="0"/>
                  <a:ea typeface="华文细黑" pitchFamily="2" charset="-122"/>
                </a:rPr>
                <a:t>组合管理和融资</a:t>
              </a:r>
              <a:endParaRPr lang="en-US" sz="1400">
                <a:solidFill>
                  <a:schemeClr val="accent3"/>
                </a:solidFill>
                <a:latin typeface="Verdana" pitchFamily="34" charset="0"/>
                <a:ea typeface="华文细黑" pitchFamily="2" charset="-122"/>
              </a:endParaRPr>
            </a:p>
          </p:txBody>
        </p:sp>
        <p:sp>
          <p:nvSpPr>
            <p:cNvPr id="51" name="Rectangle 17"/>
            <p:cNvSpPr>
              <a:spLocks noChangeArrowheads="1"/>
            </p:cNvSpPr>
            <p:nvPr/>
          </p:nvSpPr>
          <p:spPr bwMode="gray">
            <a:xfrm>
              <a:off x="2510025" y="1483332"/>
              <a:ext cx="1667419" cy="423852"/>
            </a:xfrm>
            <a:prstGeom prst="rect">
              <a:avLst/>
            </a:prstGeom>
            <a:noFill/>
            <a:ln w="19050">
              <a:noFill/>
              <a:miter lim="800000"/>
            </a:ln>
          </p:spPr>
          <p:txBody>
            <a:bodyPr lIns="46814" tIns="46814" rIns="46814" bIns="46814" anchor="ctr" anchorCtr="0"/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40000"/>
                </a:spcBef>
              </a:pPr>
              <a:r>
                <a:rPr lang="zh-CN" altLang="en-US" sz="1400">
                  <a:solidFill>
                    <a:schemeClr val="accent3"/>
                  </a:solidFill>
                  <a:latin typeface="Verdana" pitchFamily="34" charset="0"/>
                  <a:ea typeface="华文细黑" pitchFamily="2" charset="-122"/>
                </a:rPr>
                <a:t>兼并购、合资公司</a:t>
              </a:r>
              <a:br>
                <a:rPr lang="en-US" altLang="zh-CN" sz="1400">
                  <a:solidFill>
                    <a:schemeClr val="accent3"/>
                  </a:solidFill>
                  <a:latin typeface="Verdana" pitchFamily="34" charset="0"/>
                  <a:ea typeface="华文细黑" pitchFamily="2" charset="-122"/>
                </a:rPr>
              </a:br>
              <a:r>
                <a:rPr lang="zh-CN" altLang="en-US" sz="1400">
                  <a:solidFill>
                    <a:schemeClr val="accent3"/>
                  </a:solidFill>
                  <a:latin typeface="Verdana" pitchFamily="34" charset="0"/>
                  <a:ea typeface="华文细黑" pitchFamily="2" charset="-122"/>
                </a:rPr>
                <a:t>和合作</a:t>
              </a:r>
              <a:endParaRPr lang="en-US" sz="1400">
                <a:solidFill>
                  <a:schemeClr val="accent3"/>
                </a:solidFill>
                <a:latin typeface="Verdana" pitchFamily="34" charset="0"/>
                <a:ea typeface="华文细黑" pitchFamily="2" charset="-122"/>
              </a:endParaRPr>
            </a:p>
          </p:txBody>
        </p:sp>
        <p:sp>
          <p:nvSpPr>
            <p:cNvPr id="52" name="Rectangle 18"/>
            <p:cNvSpPr>
              <a:spLocks noChangeArrowheads="1"/>
            </p:cNvSpPr>
            <p:nvPr/>
          </p:nvSpPr>
          <p:spPr bwMode="gray">
            <a:xfrm>
              <a:off x="6050306" y="1483332"/>
              <a:ext cx="1667419" cy="423852"/>
            </a:xfrm>
            <a:prstGeom prst="rect">
              <a:avLst/>
            </a:prstGeom>
            <a:noFill/>
            <a:ln w="19050">
              <a:noFill/>
              <a:miter lim="800000"/>
            </a:ln>
          </p:spPr>
          <p:txBody>
            <a:bodyPr lIns="46814" tIns="46814" rIns="46814" bIns="46814" anchor="ctr" anchorCtr="0"/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40000"/>
                </a:spcBef>
              </a:pPr>
              <a:r>
                <a:rPr lang="zh-CN" altLang="en-US" sz="1400">
                  <a:solidFill>
                    <a:schemeClr val="accent3"/>
                  </a:solidFill>
                  <a:latin typeface="Verdana" pitchFamily="34" charset="0"/>
                  <a:ea typeface="华文细黑" pitchFamily="2" charset="-122"/>
                </a:rPr>
                <a:t>事业部战略和</a:t>
              </a:r>
              <a:br>
                <a:rPr lang="en-US" altLang="zh-CN" sz="1400">
                  <a:solidFill>
                    <a:schemeClr val="accent3"/>
                  </a:solidFill>
                  <a:latin typeface="Verdana" pitchFamily="34" charset="0"/>
                  <a:ea typeface="华文细黑" pitchFamily="2" charset="-122"/>
                </a:rPr>
              </a:br>
              <a:r>
                <a:rPr lang="zh-CN" altLang="en-US" sz="1400">
                  <a:solidFill>
                    <a:schemeClr val="accent3"/>
                  </a:solidFill>
                  <a:latin typeface="Verdana" pitchFamily="34" charset="0"/>
                  <a:ea typeface="华文细黑" pitchFamily="2" charset="-122"/>
                </a:rPr>
                <a:t>相关工作重点</a:t>
              </a:r>
              <a:endParaRPr lang="en-US" sz="1400">
                <a:solidFill>
                  <a:schemeClr val="accent3"/>
                </a:solidFill>
                <a:latin typeface="Verdana" pitchFamily="34" charset="0"/>
                <a:ea typeface="华文细黑" pitchFamily="2" charset="-122"/>
              </a:endParaRPr>
            </a:p>
          </p:txBody>
        </p:sp>
        <p:sp>
          <p:nvSpPr>
            <p:cNvPr id="53" name="Rectangle 19"/>
            <p:cNvSpPr>
              <a:spLocks noChangeArrowheads="1"/>
            </p:cNvSpPr>
            <p:nvPr/>
          </p:nvSpPr>
          <p:spPr bwMode="gray">
            <a:xfrm>
              <a:off x="4304485" y="1483332"/>
              <a:ext cx="1667419" cy="423852"/>
            </a:xfrm>
            <a:prstGeom prst="rect">
              <a:avLst/>
            </a:prstGeom>
            <a:noFill/>
            <a:ln w="19050">
              <a:noFill/>
              <a:miter lim="800000"/>
            </a:ln>
          </p:spPr>
          <p:txBody>
            <a:bodyPr lIns="46814" tIns="46814" rIns="46814" bIns="46814" anchor="ctr" anchorCtr="0"/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40000"/>
                </a:spcBef>
              </a:pPr>
              <a:r>
                <a:rPr lang="zh-CN" altLang="en-US" sz="1400">
                  <a:solidFill>
                    <a:schemeClr val="accent3"/>
                  </a:solidFill>
                  <a:latin typeface="Verdana" pitchFamily="34" charset="0"/>
                  <a:ea typeface="华文细黑" pitchFamily="2" charset="-122"/>
                </a:rPr>
                <a:t>监督管理</a:t>
              </a:r>
              <a:endParaRPr lang="en-US" sz="1400">
                <a:solidFill>
                  <a:schemeClr val="accent3"/>
                </a:solidFill>
                <a:latin typeface="Verdana" pitchFamily="34" charset="0"/>
                <a:ea typeface="华文细黑" pitchFamily="2" charset="-122"/>
              </a:endParaRPr>
            </a:p>
          </p:txBody>
        </p:sp>
        <p:sp>
          <p:nvSpPr>
            <p:cNvPr id="54" name="Rectangle 20"/>
            <p:cNvSpPr>
              <a:spLocks noChangeArrowheads="1"/>
            </p:cNvSpPr>
            <p:nvPr/>
          </p:nvSpPr>
          <p:spPr bwMode="gray">
            <a:xfrm>
              <a:off x="7883678" y="1483332"/>
              <a:ext cx="1667419" cy="423852"/>
            </a:xfrm>
            <a:prstGeom prst="rect">
              <a:avLst/>
            </a:prstGeom>
            <a:noFill/>
            <a:ln w="19050">
              <a:noFill/>
              <a:miter lim="800000"/>
            </a:ln>
          </p:spPr>
          <p:txBody>
            <a:bodyPr lIns="46814" tIns="46814" rIns="46814" bIns="46814" anchor="ctr" anchorCtr="0"/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40000"/>
                </a:spcBef>
              </a:pPr>
              <a:r>
                <a:rPr lang="zh-CN" altLang="en-US" sz="1400">
                  <a:solidFill>
                    <a:schemeClr val="accent3"/>
                  </a:solidFill>
                  <a:latin typeface="Verdana" pitchFamily="34" charset="0"/>
                  <a:ea typeface="华文细黑" pitchFamily="2" charset="-122"/>
                </a:rPr>
                <a:t>人事管理和文化</a:t>
              </a:r>
              <a:endParaRPr lang="en-US" sz="1400">
                <a:solidFill>
                  <a:schemeClr val="accent3"/>
                </a:solidFill>
                <a:latin typeface="Verdana" pitchFamily="34" charset="0"/>
                <a:ea typeface="华文细黑" pitchFamily="2" charset="-122"/>
              </a:endParaRPr>
            </a:p>
          </p:txBody>
        </p:sp>
        <p:sp>
          <p:nvSpPr>
            <p:cNvPr id="56" name="Rectangle 16"/>
            <p:cNvSpPr>
              <a:spLocks noChangeArrowheads="1"/>
            </p:cNvSpPr>
            <p:nvPr/>
          </p:nvSpPr>
          <p:spPr bwMode="gray">
            <a:xfrm>
              <a:off x="715564" y="5397945"/>
              <a:ext cx="1667419" cy="423852"/>
            </a:xfrm>
            <a:prstGeom prst="rect">
              <a:avLst/>
            </a:prstGeom>
            <a:noFill/>
            <a:ln w="19050">
              <a:noFill/>
              <a:miter lim="800000"/>
            </a:ln>
          </p:spPr>
          <p:txBody>
            <a:bodyPr lIns="46814" tIns="46814" rIns="46814" bIns="46814" anchor="ctr" anchorCtr="0"/>
            <a:lstStyle>
              <a:defPPr>
                <a:defRPr lang="en-US"/>
              </a:defPPr>
              <a:lvl1pPr marL="0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90667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81334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472001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962668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453335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44002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34669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925336" algn="l" defTabSz="981334" rtl="0" eaLnBrk="1" latinLnBrk="0" hangingPunct="1">
                <a:defRPr sz="19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spcBef>
                  <a:spcPct val="40000"/>
                </a:spcBef>
              </a:pPr>
              <a:r>
                <a:rPr lang="zh-CN" altLang="en-US" sz="1400">
                  <a:solidFill>
                    <a:schemeClr val="accent3"/>
                  </a:solidFill>
                  <a:latin typeface="Verdana" pitchFamily="34" charset="0"/>
                  <a:ea typeface="华文细黑" pitchFamily="2" charset="-122"/>
                </a:rPr>
                <a:t>有形资产</a:t>
              </a:r>
              <a:endParaRPr lang="en-US" sz="1400">
                <a:solidFill>
                  <a:schemeClr val="accent3"/>
                </a:solidFill>
                <a:latin typeface="Verdana" pitchFamily="34" charset="0"/>
                <a:ea typeface="华文细黑" pitchFamily="2" charset="-122"/>
              </a:endParaRPr>
            </a:p>
          </p:txBody>
        </p:sp>
        <p:pic>
          <p:nvPicPr>
            <p:cNvPr id="58" name="Picture 15" descr="Completed_Puzzle"/>
            <p:cNvPicPr>
              <a:picLocks noChangeAspect="1" noChangeArrowheads="1"/>
            </p:cNvPicPr>
            <p:nvPr/>
          </p:nvPicPr>
          <p:blipFill>
            <a:blip r:embed="rId2">
              <a:grayscl/>
            </a:blip>
            <a:stretch>
              <a:fillRect/>
            </a:stretch>
          </p:blipFill>
          <p:spPr bwMode="gray">
            <a:xfrm>
              <a:off x="2596999" y="1926075"/>
              <a:ext cx="1566441" cy="1110688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pic>
          <p:nvPicPr>
            <p:cNvPr id="61" name="Picture 16" descr="handen%20schudden"/>
            <p:cNvPicPr>
              <a:picLocks noChangeAspect="1" noChangeArrowheads="1"/>
            </p:cNvPicPr>
            <p:nvPr/>
          </p:nvPicPr>
          <p:blipFill>
            <a:blip r:embed="rId3">
              <a:grayscl/>
              <a:lum bright="10000" contrast="-10000"/>
            </a:blip>
            <a:stretch>
              <a:fillRect/>
            </a:stretch>
          </p:blipFill>
          <p:spPr bwMode="gray">
            <a:xfrm>
              <a:off x="8023258" y="3938244"/>
              <a:ext cx="1373661" cy="994573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pic>
          <p:nvPicPr>
            <p:cNvPr id="62" name="Picture 10" descr="human_resources"/>
            <p:cNvPicPr>
              <a:picLocks noChangeAspect="1" noChangeArrowheads="1"/>
            </p:cNvPicPr>
            <p:nvPr/>
          </p:nvPicPr>
          <p:blipFill>
            <a:blip r:embed="rId4">
              <a:grayscl/>
            </a:blip>
            <a:stretch>
              <a:fillRect/>
            </a:stretch>
          </p:blipFill>
          <p:spPr bwMode="gray">
            <a:xfrm>
              <a:off x="8023258" y="2006192"/>
              <a:ext cx="1356200" cy="981931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pic>
          <p:nvPicPr>
            <p:cNvPr id="66" name="Picture 28" descr="42-17914333 - Stock Ticker"/>
            <p:cNvPicPr>
              <a:picLocks noChangeAspect="1" noChangeArrowheads="1"/>
            </p:cNvPicPr>
            <p:nvPr/>
          </p:nvPicPr>
          <p:blipFill>
            <a:blip r:embed="rId5">
              <a:lum bright="12000" contrast="-24000"/>
              <a:grayscl/>
            </a:blip>
            <a:srcRect r="6830"/>
            <a:stretch>
              <a:fillRect/>
            </a:stretch>
          </p:blipFill>
          <p:spPr bwMode="gray">
            <a:xfrm>
              <a:off x="970918" y="2050352"/>
              <a:ext cx="1271267" cy="906856"/>
            </a:xfrm>
            <a:prstGeom prst="rect">
              <a:avLst/>
            </a:prstGeom>
            <a:noFill/>
          </p:spPr>
        </p:pic>
        <p:pic>
          <p:nvPicPr>
            <p:cNvPr id="221186" name="Picture 2" descr="http://image.made-in-china.com/2f0j00WBsazDZEJRuK/Wood-Toy-Train-WJ276064-.jpg"/>
            <p:cNvPicPr>
              <a:picLocks noChangeAspect="1" noChangeArrowheads="1"/>
            </p:cNvPicPr>
            <p:nvPr/>
          </p:nvPicPr>
          <p:blipFill>
            <a:blip r:embed="rId6">
              <a:clrChange>
                <a:clrFrom>
                  <a:srgbClr val="FEFEFE"/>
                </a:clrFrom>
                <a:clrTo>
                  <a:srgbClr val="FEFEFE">
                    <a:alpha val="0"/>
                  </a:srgbClr>
                </a:clrTo>
              </a:clrChange>
              <a:grayscl/>
              <a:lum contrast="-10000"/>
            </a:blip>
            <a:stretch>
              <a:fillRect/>
            </a:stretch>
          </p:blipFill>
          <p:spPr bwMode="gray">
            <a:xfrm>
              <a:off x="836509" y="3861191"/>
              <a:ext cx="1537039" cy="1070854"/>
            </a:xfrm>
            <a:prstGeom prst="rect">
              <a:avLst/>
            </a:prstGeom>
            <a:gradFill>
              <a:gsLst>
                <a:gs pos="0">
                  <a:schemeClr val="tx2"/>
                </a:gs>
                <a:gs pos="100000">
                  <a:schemeClr val="accent6">
                    <a:lumMod val="20000"/>
                    <a:lumOff val="80000"/>
                  </a:schemeClr>
                </a:gs>
              </a:gsLst>
              <a:lin ang="5400000" scaled="0"/>
            </a:gradFill>
          </p:spPr>
        </p:pic>
        <p:pic>
          <p:nvPicPr>
            <p:cNvPr id="221188" name="Picture 4" descr="http://www.dw-world.de/image/0,,2143777_1,00.jpg"/>
            <p:cNvPicPr>
              <a:picLocks noChangeAspect="1" noChangeArrowheads="1"/>
            </p:cNvPicPr>
            <p:nvPr/>
          </p:nvPicPr>
          <p:blipFill>
            <a:blip r:embed="rId7">
              <a:grayscl/>
              <a:lum bright="20000" contrast="-10000"/>
            </a:blip>
            <a:stretch>
              <a:fillRect/>
            </a:stretch>
          </p:blipFill>
          <p:spPr bwMode="gray">
            <a:xfrm>
              <a:off x="4479024" y="2022106"/>
              <a:ext cx="1367301" cy="944830"/>
            </a:xfrm>
            <a:prstGeom prst="rect">
              <a:avLst/>
            </a:prstGeom>
            <a:noFill/>
          </p:spPr>
        </p:pic>
        <p:pic>
          <p:nvPicPr>
            <p:cNvPr id="69" name="Picture 5" descr="innovation-2_med"/>
            <p:cNvPicPr>
              <a:picLocks noChangeAspect="1" noChangeArrowheads="1"/>
            </p:cNvPicPr>
            <p:nvPr/>
          </p:nvPicPr>
          <p:blipFill>
            <a:blip r:embed="rId8">
              <a:lum bright="18000" contrast="-6000"/>
              <a:grayscl/>
            </a:blip>
            <a:stretch>
              <a:fillRect/>
            </a:stretch>
          </p:blipFill>
          <p:spPr bwMode="gray">
            <a:xfrm>
              <a:off x="4430341" y="3934095"/>
              <a:ext cx="1420813" cy="1016000"/>
            </a:xfrm>
            <a:prstGeom prst="rect">
              <a:avLst/>
            </a:prstGeom>
            <a:noFill/>
          </p:spPr>
        </p:pic>
        <p:pic>
          <p:nvPicPr>
            <p:cNvPr id="70" name="Picture 6" descr="tandwielen"/>
            <p:cNvPicPr>
              <a:picLocks noChangeAspect="1" noChangeArrowheads="1"/>
            </p:cNvPicPr>
            <p:nvPr/>
          </p:nvPicPr>
          <p:blipFill>
            <a:blip r:embed="rId9">
              <a:lum bright="-6000" contrast="6000"/>
              <a:grayscl/>
            </a:blip>
            <a:stretch>
              <a:fillRect/>
            </a:stretch>
          </p:blipFill>
          <p:spPr bwMode="gray">
            <a:xfrm>
              <a:off x="2633696" y="3937000"/>
              <a:ext cx="1397000" cy="1001713"/>
            </a:xfrm>
            <a:prstGeom prst="rect">
              <a:avLst/>
            </a:prstGeom>
            <a:noFill/>
          </p:spPr>
        </p:pic>
        <p:pic>
          <p:nvPicPr>
            <p:cNvPr id="71" name="Picture 7" descr="strategy"/>
            <p:cNvPicPr>
              <a:picLocks noChangeAspect="1" noChangeArrowheads="1"/>
            </p:cNvPicPr>
            <p:nvPr/>
          </p:nvPicPr>
          <p:blipFill>
            <a:blip r:embed="rId10">
              <a:lum bright="12000" contrast="-12000"/>
              <a:grayscl/>
            </a:blip>
            <a:stretch>
              <a:fillRect/>
            </a:stretch>
          </p:blipFill>
          <p:spPr bwMode="gray">
            <a:xfrm>
              <a:off x="6234721" y="3939128"/>
              <a:ext cx="1409700" cy="993775"/>
            </a:xfrm>
            <a:prstGeom prst="rect">
              <a:avLst/>
            </a:prstGeom>
            <a:noFill/>
          </p:spPr>
        </p:pic>
        <p:pic>
          <p:nvPicPr>
            <p:cNvPr id="221194" name="Picture 10" descr="http://3.bp.blogspot.com/-a5xxUB8W7mg/TeY1WIJu5WI/AAAAAAAAHXI/Q3rRawSLAqU/s1600/electric_pylons2.jpg"/>
            <p:cNvPicPr>
              <a:picLocks noChangeAspect="1" noChangeArrowheads="1"/>
            </p:cNvPicPr>
            <p:nvPr/>
          </p:nvPicPr>
          <p:blipFill>
            <a:blip r:embed="rId11">
              <a:grayscl/>
              <a:lum bright="10000" contrast="-20000"/>
            </a:blip>
            <a:stretch>
              <a:fillRect/>
            </a:stretch>
          </p:blipFill>
          <p:spPr bwMode="gray">
            <a:xfrm>
              <a:off x="894878" y="5858301"/>
              <a:ext cx="1400850" cy="1017533"/>
            </a:xfrm>
            <a:prstGeom prst="rect">
              <a:avLst/>
            </a:prstGeom>
            <a:noFill/>
          </p:spPr>
        </p:pic>
        <p:pic>
          <p:nvPicPr>
            <p:cNvPr id="221196" name="Picture 12" descr="http://www.circuitboards1.com/wp-content/uploads/2011/06/Circuit-Boards.jpg"/>
            <p:cNvPicPr>
              <a:picLocks noChangeAspect="1" noChangeArrowheads="1"/>
            </p:cNvPicPr>
            <p:nvPr/>
          </p:nvPicPr>
          <p:blipFill>
            <a:blip r:embed="rId12">
              <a:grayscl/>
              <a:lum bright="10000" contrast="-10000"/>
            </a:blip>
            <a:stretch>
              <a:fillRect/>
            </a:stretch>
          </p:blipFill>
          <p:spPr bwMode="gray">
            <a:xfrm>
              <a:off x="4430341" y="5858098"/>
              <a:ext cx="1391123" cy="1043342"/>
            </a:xfrm>
            <a:prstGeom prst="rect">
              <a:avLst/>
            </a:prstGeom>
            <a:noFill/>
          </p:spPr>
        </p:pic>
        <p:pic>
          <p:nvPicPr>
            <p:cNvPr id="221198" name="Picture 14" descr="http://3.bp.blogspot.com/_G5rcpcaOpLE/TUdmwpMXtqI/AAAAAAAAACk/xZPo5t4vFdw/s1600/Fish%2BBowl.jpg"/>
            <p:cNvPicPr>
              <a:picLocks noChangeAspect="1" noChangeArrowheads="1"/>
            </p:cNvPicPr>
            <p:nvPr/>
          </p:nvPicPr>
          <p:blipFill>
            <a:blip r:embed="rId13">
              <a:grayscl/>
              <a:lum contrast="-10000"/>
            </a:blip>
            <a:stretch>
              <a:fillRect/>
            </a:stretch>
          </p:blipFill>
          <p:spPr bwMode="gray">
            <a:xfrm>
              <a:off x="2623774" y="5846328"/>
              <a:ext cx="1406922" cy="1021403"/>
            </a:xfrm>
            <a:prstGeom prst="rect">
              <a:avLst/>
            </a:prstGeom>
            <a:noFill/>
          </p:spPr>
        </p:pic>
        <p:pic>
          <p:nvPicPr>
            <p:cNvPr id="221204" name="Picture 20" descr="http://earthfirst.com/wp-content/uploads/2009/01/coca-cola.jpg"/>
            <p:cNvPicPr>
              <a:picLocks noChangeAspect="1" noChangeArrowheads="1"/>
            </p:cNvPicPr>
            <p:nvPr/>
          </p:nvPicPr>
          <p:blipFill>
            <a:blip r:embed="rId14">
              <a:grayscl/>
            </a:blip>
            <a:stretch>
              <a:fillRect/>
            </a:stretch>
          </p:blipFill>
          <p:spPr bwMode="gray">
            <a:xfrm>
              <a:off x="6254884" y="5856053"/>
              <a:ext cx="1324513" cy="995160"/>
            </a:xfrm>
            <a:prstGeom prst="rect">
              <a:avLst/>
            </a:prstGeom>
            <a:noFill/>
          </p:spPr>
        </p:pic>
        <p:pic>
          <p:nvPicPr>
            <p:cNvPr id="80" name="Picture 13" descr="globe_4"/>
            <p:cNvPicPr>
              <a:picLocks noChangeAspect="1" noChangeArrowheads="1"/>
            </p:cNvPicPr>
            <p:nvPr/>
          </p:nvPicPr>
          <p:blipFill>
            <a:blip r:embed="rId15">
              <a:grayscl/>
            </a:blip>
            <a:stretch>
              <a:fillRect/>
            </a:stretch>
          </p:blipFill>
          <p:spPr bwMode="gray">
            <a:xfrm>
              <a:off x="6262416" y="2012208"/>
              <a:ext cx="1332063" cy="964455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grpSp>
          <p:nvGrpSpPr>
            <p:cNvPr id="4" name="Group 85"/>
            <p:cNvGrpSpPr/>
            <p:nvPr/>
          </p:nvGrpSpPr>
          <p:grpSpPr>
            <a:xfrm>
              <a:off x="778212" y="1342418"/>
              <a:ext cx="8735438" cy="1750978"/>
              <a:chOff x="778212" y="1332690"/>
              <a:chExt cx="8735438" cy="1780162"/>
            </a:xfrm>
          </p:grpSpPr>
          <p:sp>
            <p:nvSpPr>
              <p:cNvPr id="81" name="Rectangle 80"/>
              <p:cNvSpPr/>
              <p:nvPr/>
            </p:nvSpPr>
            <p:spPr bwMode="gray">
              <a:xfrm>
                <a:off x="778212" y="1332690"/>
                <a:ext cx="1634247" cy="1780162"/>
              </a:xfrm>
              <a:prstGeom prst="rect">
                <a:avLst/>
              </a:prstGeom>
              <a:noFill/>
              <a:ln w="190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1pPr>
                <a:lvl2pPr marL="490667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2pPr>
                <a:lvl3pPr marL="981334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3pPr>
                <a:lvl4pPr marL="1472001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4pPr>
                <a:lvl5pPr marL="1962668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5pPr>
                <a:lvl6pPr marL="2453335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6pPr>
                <a:lvl7pPr marL="2944002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7pPr>
                <a:lvl8pPr marL="3434669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8pPr>
                <a:lvl9pPr marL="3925336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2400">
                  <a:solidFill>
                    <a:schemeClr val="tx1"/>
                  </a:solidFill>
                  <a:latin typeface="Verdana" pitchFamily="34" charset="0"/>
                  <a:ea typeface="华文细黑" pitchFamily="2" charset="-122"/>
                </a:endParaRPr>
              </a:p>
            </p:txBody>
          </p:sp>
          <p:sp>
            <p:nvSpPr>
              <p:cNvPr id="82" name="Rectangle 81"/>
              <p:cNvSpPr/>
              <p:nvPr/>
            </p:nvSpPr>
            <p:spPr bwMode="gray">
              <a:xfrm>
                <a:off x="2553510" y="1332690"/>
                <a:ext cx="1634247" cy="1780162"/>
              </a:xfrm>
              <a:prstGeom prst="rect">
                <a:avLst/>
              </a:prstGeom>
              <a:noFill/>
              <a:ln w="190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1pPr>
                <a:lvl2pPr marL="490667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2pPr>
                <a:lvl3pPr marL="981334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3pPr>
                <a:lvl4pPr marL="1472001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4pPr>
                <a:lvl5pPr marL="1962668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5pPr>
                <a:lvl6pPr marL="2453335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6pPr>
                <a:lvl7pPr marL="2944002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7pPr>
                <a:lvl8pPr marL="3434669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8pPr>
                <a:lvl9pPr marL="3925336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2400">
                  <a:solidFill>
                    <a:schemeClr val="tx1"/>
                  </a:solidFill>
                  <a:latin typeface="Verdana" pitchFamily="34" charset="0"/>
                  <a:ea typeface="华文细黑" pitchFamily="2" charset="-122"/>
                </a:endParaRPr>
              </a:p>
            </p:txBody>
          </p:sp>
          <p:sp>
            <p:nvSpPr>
              <p:cNvPr id="83" name="Rectangle 82"/>
              <p:cNvSpPr/>
              <p:nvPr/>
            </p:nvSpPr>
            <p:spPr bwMode="gray">
              <a:xfrm>
                <a:off x="4328808" y="1332690"/>
                <a:ext cx="1634247" cy="1780162"/>
              </a:xfrm>
              <a:prstGeom prst="rect">
                <a:avLst/>
              </a:prstGeom>
              <a:noFill/>
              <a:ln w="190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1pPr>
                <a:lvl2pPr marL="490667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2pPr>
                <a:lvl3pPr marL="981334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3pPr>
                <a:lvl4pPr marL="1472001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4pPr>
                <a:lvl5pPr marL="1962668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5pPr>
                <a:lvl6pPr marL="2453335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6pPr>
                <a:lvl7pPr marL="2944002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7pPr>
                <a:lvl8pPr marL="3434669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8pPr>
                <a:lvl9pPr marL="3925336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2400">
                  <a:solidFill>
                    <a:schemeClr val="tx1"/>
                  </a:solidFill>
                  <a:latin typeface="Verdana" pitchFamily="34" charset="0"/>
                  <a:ea typeface="华文细黑" pitchFamily="2" charset="-122"/>
                </a:endParaRPr>
              </a:p>
            </p:txBody>
          </p:sp>
          <p:sp>
            <p:nvSpPr>
              <p:cNvPr id="84" name="Rectangle 83"/>
              <p:cNvSpPr/>
              <p:nvPr/>
            </p:nvSpPr>
            <p:spPr bwMode="gray">
              <a:xfrm>
                <a:off x="6104106" y="1332690"/>
                <a:ext cx="1634247" cy="1780162"/>
              </a:xfrm>
              <a:prstGeom prst="rect">
                <a:avLst/>
              </a:prstGeom>
              <a:noFill/>
              <a:ln w="190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1pPr>
                <a:lvl2pPr marL="490667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2pPr>
                <a:lvl3pPr marL="981334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3pPr>
                <a:lvl4pPr marL="1472001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4pPr>
                <a:lvl5pPr marL="1962668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5pPr>
                <a:lvl6pPr marL="2453335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6pPr>
                <a:lvl7pPr marL="2944002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7pPr>
                <a:lvl8pPr marL="3434669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8pPr>
                <a:lvl9pPr marL="3925336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2400">
                  <a:solidFill>
                    <a:schemeClr val="tx1"/>
                  </a:solidFill>
                  <a:latin typeface="Verdana" pitchFamily="34" charset="0"/>
                  <a:ea typeface="华文细黑" pitchFamily="2" charset="-122"/>
                </a:endParaRPr>
              </a:p>
            </p:txBody>
          </p:sp>
          <p:sp>
            <p:nvSpPr>
              <p:cNvPr id="85" name="Rectangle 84"/>
              <p:cNvSpPr/>
              <p:nvPr/>
            </p:nvSpPr>
            <p:spPr bwMode="gray">
              <a:xfrm>
                <a:off x="7879403" y="1332690"/>
                <a:ext cx="1634247" cy="1780162"/>
              </a:xfrm>
              <a:prstGeom prst="rect">
                <a:avLst/>
              </a:prstGeom>
              <a:noFill/>
              <a:ln w="190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1pPr>
                <a:lvl2pPr marL="490667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2pPr>
                <a:lvl3pPr marL="981334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3pPr>
                <a:lvl4pPr marL="1472001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4pPr>
                <a:lvl5pPr marL="1962668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5pPr>
                <a:lvl6pPr marL="2453335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6pPr>
                <a:lvl7pPr marL="2944002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7pPr>
                <a:lvl8pPr marL="3434669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8pPr>
                <a:lvl9pPr marL="3925336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2400">
                  <a:solidFill>
                    <a:schemeClr val="tx1"/>
                  </a:solidFill>
                  <a:latin typeface="Verdana" pitchFamily="34" charset="0"/>
                  <a:ea typeface="华文细黑" pitchFamily="2" charset="-122"/>
                </a:endParaRPr>
              </a:p>
            </p:txBody>
          </p:sp>
        </p:grpSp>
        <p:grpSp>
          <p:nvGrpSpPr>
            <p:cNvPr id="5" name="Group 86"/>
            <p:cNvGrpSpPr/>
            <p:nvPr/>
          </p:nvGrpSpPr>
          <p:grpSpPr>
            <a:xfrm>
              <a:off x="778212" y="3336589"/>
              <a:ext cx="8735438" cy="1721794"/>
              <a:chOff x="778212" y="1332690"/>
              <a:chExt cx="8735438" cy="1780162"/>
            </a:xfrm>
          </p:grpSpPr>
          <p:sp>
            <p:nvSpPr>
              <p:cNvPr id="88" name="Rectangle 87"/>
              <p:cNvSpPr/>
              <p:nvPr/>
            </p:nvSpPr>
            <p:spPr bwMode="gray">
              <a:xfrm>
                <a:off x="778212" y="1332690"/>
                <a:ext cx="1634247" cy="1780162"/>
              </a:xfrm>
              <a:prstGeom prst="rect">
                <a:avLst/>
              </a:prstGeom>
              <a:noFill/>
              <a:ln w="190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1pPr>
                <a:lvl2pPr marL="490667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2pPr>
                <a:lvl3pPr marL="981334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3pPr>
                <a:lvl4pPr marL="1472001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4pPr>
                <a:lvl5pPr marL="1962668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5pPr>
                <a:lvl6pPr marL="2453335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6pPr>
                <a:lvl7pPr marL="2944002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7pPr>
                <a:lvl8pPr marL="3434669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8pPr>
                <a:lvl9pPr marL="3925336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2400">
                  <a:solidFill>
                    <a:schemeClr val="tx1"/>
                  </a:solidFill>
                  <a:latin typeface="Verdana" pitchFamily="34" charset="0"/>
                  <a:ea typeface="华文细黑" pitchFamily="2" charset="-122"/>
                </a:endParaRPr>
              </a:p>
            </p:txBody>
          </p:sp>
          <p:sp>
            <p:nvSpPr>
              <p:cNvPr id="89" name="Rectangle 88"/>
              <p:cNvSpPr/>
              <p:nvPr/>
            </p:nvSpPr>
            <p:spPr bwMode="gray">
              <a:xfrm>
                <a:off x="2553510" y="1332690"/>
                <a:ext cx="1634247" cy="1780162"/>
              </a:xfrm>
              <a:prstGeom prst="rect">
                <a:avLst/>
              </a:prstGeom>
              <a:noFill/>
              <a:ln w="190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1pPr>
                <a:lvl2pPr marL="490667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2pPr>
                <a:lvl3pPr marL="981334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3pPr>
                <a:lvl4pPr marL="1472001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4pPr>
                <a:lvl5pPr marL="1962668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5pPr>
                <a:lvl6pPr marL="2453335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6pPr>
                <a:lvl7pPr marL="2944002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7pPr>
                <a:lvl8pPr marL="3434669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8pPr>
                <a:lvl9pPr marL="3925336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2400">
                  <a:solidFill>
                    <a:schemeClr val="tx1"/>
                  </a:solidFill>
                  <a:latin typeface="Verdana" pitchFamily="34" charset="0"/>
                  <a:ea typeface="华文细黑" pitchFamily="2" charset="-122"/>
                </a:endParaRPr>
              </a:p>
            </p:txBody>
          </p:sp>
          <p:sp>
            <p:nvSpPr>
              <p:cNvPr id="90" name="Rectangle 89"/>
              <p:cNvSpPr/>
              <p:nvPr/>
            </p:nvSpPr>
            <p:spPr bwMode="gray">
              <a:xfrm>
                <a:off x="4328808" y="1332690"/>
                <a:ext cx="1634247" cy="1780162"/>
              </a:xfrm>
              <a:prstGeom prst="rect">
                <a:avLst/>
              </a:prstGeom>
              <a:noFill/>
              <a:ln w="190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1pPr>
                <a:lvl2pPr marL="490667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2pPr>
                <a:lvl3pPr marL="981334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3pPr>
                <a:lvl4pPr marL="1472001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4pPr>
                <a:lvl5pPr marL="1962668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5pPr>
                <a:lvl6pPr marL="2453335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6pPr>
                <a:lvl7pPr marL="2944002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7pPr>
                <a:lvl8pPr marL="3434669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8pPr>
                <a:lvl9pPr marL="3925336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2400">
                  <a:solidFill>
                    <a:schemeClr val="tx1"/>
                  </a:solidFill>
                  <a:latin typeface="Verdana" pitchFamily="34" charset="0"/>
                  <a:ea typeface="华文细黑" pitchFamily="2" charset="-122"/>
                </a:endParaRPr>
              </a:p>
            </p:txBody>
          </p:sp>
          <p:sp>
            <p:nvSpPr>
              <p:cNvPr id="91" name="Rectangle 90"/>
              <p:cNvSpPr/>
              <p:nvPr/>
            </p:nvSpPr>
            <p:spPr bwMode="gray">
              <a:xfrm>
                <a:off x="6104106" y="1332690"/>
                <a:ext cx="1634247" cy="1780162"/>
              </a:xfrm>
              <a:prstGeom prst="rect">
                <a:avLst/>
              </a:prstGeom>
              <a:noFill/>
              <a:ln w="190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1pPr>
                <a:lvl2pPr marL="490667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2pPr>
                <a:lvl3pPr marL="981334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3pPr>
                <a:lvl4pPr marL="1472001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4pPr>
                <a:lvl5pPr marL="1962668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5pPr>
                <a:lvl6pPr marL="2453335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6pPr>
                <a:lvl7pPr marL="2944002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7pPr>
                <a:lvl8pPr marL="3434669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8pPr>
                <a:lvl9pPr marL="3925336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2400">
                  <a:solidFill>
                    <a:schemeClr val="tx1"/>
                  </a:solidFill>
                  <a:latin typeface="Verdana" pitchFamily="34" charset="0"/>
                  <a:ea typeface="华文细黑" pitchFamily="2" charset="-122"/>
                </a:endParaRPr>
              </a:p>
            </p:txBody>
          </p:sp>
          <p:sp>
            <p:nvSpPr>
              <p:cNvPr id="92" name="Rectangle 91"/>
              <p:cNvSpPr/>
              <p:nvPr/>
            </p:nvSpPr>
            <p:spPr bwMode="gray">
              <a:xfrm>
                <a:off x="7879403" y="1332690"/>
                <a:ext cx="1634247" cy="1780162"/>
              </a:xfrm>
              <a:prstGeom prst="rect">
                <a:avLst/>
              </a:prstGeom>
              <a:noFill/>
              <a:ln w="190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1pPr>
                <a:lvl2pPr marL="490667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2pPr>
                <a:lvl3pPr marL="981334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3pPr>
                <a:lvl4pPr marL="1472001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4pPr>
                <a:lvl5pPr marL="1962668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5pPr>
                <a:lvl6pPr marL="2453335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6pPr>
                <a:lvl7pPr marL="2944002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7pPr>
                <a:lvl8pPr marL="3434669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8pPr>
                <a:lvl9pPr marL="3925336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2400">
                  <a:solidFill>
                    <a:schemeClr val="tx1"/>
                  </a:solidFill>
                  <a:latin typeface="Verdana" pitchFamily="34" charset="0"/>
                  <a:ea typeface="华文细黑" pitchFamily="2" charset="-122"/>
                </a:endParaRPr>
              </a:p>
            </p:txBody>
          </p:sp>
        </p:grpSp>
        <p:grpSp>
          <p:nvGrpSpPr>
            <p:cNvPr id="6" name="Group 92"/>
            <p:cNvGrpSpPr/>
            <p:nvPr/>
          </p:nvGrpSpPr>
          <p:grpSpPr>
            <a:xfrm>
              <a:off x="778212" y="5262666"/>
              <a:ext cx="8735438" cy="1721794"/>
              <a:chOff x="778212" y="1332690"/>
              <a:chExt cx="8735438" cy="1780162"/>
            </a:xfrm>
          </p:grpSpPr>
          <p:sp>
            <p:nvSpPr>
              <p:cNvPr id="94" name="Rectangle 93"/>
              <p:cNvSpPr/>
              <p:nvPr/>
            </p:nvSpPr>
            <p:spPr bwMode="gray">
              <a:xfrm>
                <a:off x="778212" y="1332690"/>
                <a:ext cx="1634247" cy="1780162"/>
              </a:xfrm>
              <a:prstGeom prst="rect">
                <a:avLst/>
              </a:prstGeom>
              <a:noFill/>
              <a:ln w="190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1pPr>
                <a:lvl2pPr marL="490667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2pPr>
                <a:lvl3pPr marL="981334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3pPr>
                <a:lvl4pPr marL="1472001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4pPr>
                <a:lvl5pPr marL="1962668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5pPr>
                <a:lvl6pPr marL="2453335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6pPr>
                <a:lvl7pPr marL="2944002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7pPr>
                <a:lvl8pPr marL="3434669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8pPr>
                <a:lvl9pPr marL="3925336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2400">
                  <a:solidFill>
                    <a:schemeClr val="tx1"/>
                  </a:solidFill>
                  <a:latin typeface="Verdana" pitchFamily="34" charset="0"/>
                  <a:ea typeface="华文细黑" pitchFamily="2" charset="-122"/>
                </a:endParaRPr>
              </a:p>
            </p:txBody>
          </p:sp>
          <p:sp>
            <p:nvSpPr>
              <p:cNvPr id="95" name="Rectangle 94"/>
              <p:cNvSpPr/>
              <p:nvPr/>
            </p:nvSpPr>
            <p:spPr bwMode="gray">
              <a:xfrm>
                <a:off x="2553510" y="1332690"/>
                <a:ext cx="1634247" cy="1780162"/>
              </a:xfrm>
              <a:prstGeom prst="rect">
                <a:avLst/>
              </a:prstGeom>
              <a:noFill/>
              <a:ln w="190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1pPr>
                <a:lvl2pPr marL="490667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2pPr>
                <a:lvl3pPr marL="981334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3pPr>
                <a:lvl4pPr marL="1472001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4pPr>
                <a:lvl5pPr marL="1962668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5pPr>
                <a:lvl6pPr marL="2453335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6pPr>
                <a:lvl7pPr marL="2944002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7pPr>
                <a:lvl8pPr marL="3434669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8pPr>
                <a:lvl9pPr marL="3925336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2400">
                  <a:solidFill>
                    <a:schemeClr val="tx1"/>
                  </a:solidFill>
                  <a:latin typeface="Verdana" pitchFamily="34" charset="0"/>
                  <a:ea typeface="华文细黑" pitchFamily="2" charset="-122"/>
                </a:endParaRPr>
              </a:p>
            </p:txBody>
          </p:sp>
          <p:sp>
            <p:nvSpPr>
              <p:cNvPr id="96" name="Rectangle 95"/>
              <p:cNvSpPr/>
              <p:nvPr/>
            </p:nvSpPr>
            <p:spPr bwMode="gray">
              <a:xfrm>
                <a:off x="4328808" y="1332690"/>
                <a:ext cx="1634247" cy="1780162"/>
              </a:xfrm>
              <a:prstGeom prst="rect">
                <a:avLst/>
              </a:prstGeom>
              <a:noFill/>
              <a:ln w="190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1pPr>
                <a:lvl2pPr marL="490667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2pPr>
                <a:lvl3pPr marL="981334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3pPr>
                <a:lvl4pPr marL="1472001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4pPr>
                <a:lvl5pPr marL="1962668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5pPr>
                <a:lvl6pPr marL="2453335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6pPr>
                <a:lvl7pPr marL="2944002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7pPr>
                <a:lvl8pPr marL="3434669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8pPr>
                <a:lvl9pPr marL="3925336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2400">
                  <a:solidFill>
                    <a:schemeClr val="tx1"/>
                  </a:solidFill>
                  <a:latin typeface="Verdana" pitchFamily="34" charset="0"/>
                  <a:ea typeface="华文细黑" pitchFamily="2" charset="-122"/>
                </a:endParaRPr>
              </a:p>
            </p:txBody>
          </p:sp>
          <p:sp>
            <p:nvSpPr>
              <p:cNvPr id="97" name="Rectangle 96"/>
              <p:cNvSpPr/>
              <p:nvPr/>
            </p:nvSpPr>
            <p:spPr bwMode="gray">
              <a:xfrm>
                <a:off x="6104106" y="1332690"/>
                <a:ext cx="1634247" cy="1780162"/>
              </a:xfrm>
              <a:prstGeom prst="rect">
                <a:avLst/>
              </a:prstGeom>
              <a:noFill/>
              <a:ln w="190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1pPr>
                <a:lvl2pPr marL="490667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2pPr>
                <a:lvl3pPr marL="981334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3pPr>
                <a:lvl4pPr marL="1472001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4pPr>
                <a:lvl5pPr marL="1962668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5pPr>
                <a:lvl6pPr marL="2453335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6pPr>
                <a:lvl7pPr marL="2944002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7pPr>
                <a:lvl8pPr marL="3434669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8pPr>
                <a:lvl9pPr marL="3925336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2400">
                  <a:solidFill>
                    <a:schemeClr val="tx1"/>
                  </a:solidFill>
                  <a:latin typeface="Verdana" pitchFamily="34" charset="0"/>
                  <a:ea typeface="华文细黑" pitchFamily="2" charset="-122"/>
                </a:endParaRPr>
              </a:p>
            </p:txBody>
          </p:sp>
          <p:sp>
            <p:nvSpPr>
              <p:cNvPr id="98" name="Rectangle 97"/>
              <p:cNvSpPr/>
              <p:nvPr/>
            </p:nvSpPr>
            <p:spPr bwMode="gray">
              <a:xfrm>
                <a:off x="7879403" y="1332690"/>
                <a:ext cx="1634247" cy="1780162"/>
              </a:xfrm>
              <a:prstGeom prst="rect">
                <a:avLst/>
              </a:prstGeom>
              <a:noFill/>
              <a:ln w="1905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US"/>
                </a:defPPr>
                <a:lvl1pPr marL="0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1pPr>
                <a:lvl2pPr marL="490667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2pPr>
                <a:lvl3pPr marL="981334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3pPr>
                <a:lvl4pPr marL="1472001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4pPr>
                <a:lvl5pPr marL="1962668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5pPr>
                <a:lvl6pPr marL="2453335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6pPr>
                <a:lvl7pPr marL="2944002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7pPr>
                <a:lvl8pPr marL="3434669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8pPr>
                <a:lvl9pPr marL="3925336" algn="l" defTabSz="981334" rtl="0" eaLnBrk="1" latinLnBrk="0" hangingPunct="1">
                  <a:defRPr sz="1900" kern="1200">
                    <a:solidFill>
                      <a:srgbClr val="CCCCCC"/>
                    </a:solidFill>
                    <a:latin typeface="Verdana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 sz="2400">
                  <a:solidFill>
                    <a:schemeClr val="tx1"/>
                  </a:solidFill>
                  <a:latin typeface="Verdana" pitchFamily="34" charset="0"/>
                  <a:ea typeface="华文细黑" pitchFamily="2" charset="-122"/>
                </a:endParaRPr>
              </a:p>
            </p:txBody>
          </p:sp>
        </p:grpSp>
        <p:pic>
          <p:nvPicPr>
            <p:cNvPr id="98306" name="Picture 2" descr="http://www.textually.org/textually/archives/images/set3/network.jpg"/>
            <p:cNvPicPr>
              <a:picLocks noChangeAspect="1" noChangeArrowheads="1"/>
            </p:cNvPicPr>
            <p:nvPr/>
          </p:nvPicPr>
          <p:blipFill>
            <a:blip r:embed="rId16">
              <a:grayscl/>
            </a:blip>
            <a:stretch>
              <a:fillRect/>
            </a:stretch>
          </p:blipFill>
          <p:spPr bwMode="gray">
            <a:xfrm>
              <a:off x="8023258" y="5773917"/>
              <a:ext cx="1451482" cy="1088612"/>
            </a:xfrm>
            <a:prstGeom prst="rect">
              <a:avLst/>
            </a:prstGeom>
            <a:noFill/>
          </p:spPr>
        </p:pic>
      </p:grpSp>
      <p:sp>
        <p:nvSpPr>
          <p:cNvPr id="57" name="Text Box 28"/>
          <p:cNvSpPr txBox="1">
            <a:spLocks noChangeArrowheads="1"/>
          </p:cNvSpPr>
          <p:nvPr/>
        </p:nvSpPr>
        <p:spPr bwMode="auto">
          <a:xfrm>
            <a:off x="737234" y="6488564"/>
            <a:ext cx="2371532" cy="279109"/>
          </a:xfrm>
          <a:prstGeom prst="rect">
            <a:avLst/>
          </a:prstGeom>
          <a:noFill/>
          <a:ln w="19050">
            <a:noFill/>
            <a:miter lim="800000"/>
          </a:ln>
        </p:spPr>
        <p:txBody>
          <a:bodyPr lIns="46765" tIns="46765" rIns="46765" bIns="46765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1200" b="1" i="1">
                <a:latin typeface="Verdana" pitchFamily="34" charset="0"/>
                <a:ea typeface="华文细黑" pitchFamily="2" charset="-122"/>
              </a:rPr>
              <a:t>后台</a:t>
            </a:r>
            <a:endParaRPr lang="en-US" sz="1200" b="1" i="1">
              <a:latin typeface="Verdana" pitchFamily="34" charset="0"/>
              <a:ea typeface="华文细黑" pitchFamily="2" charset="-122"/>
            </a:endParaRPr>
          </a:p>
        </p:txBody>
      </p:sp>
      <p:sp>
        <p:nvSpPr>
          <p:cNvPr id="59" name="Text Box 29"/>
          <p:cNvSpPr txBox="1">
            <a:spLocks noChangeArrowheads="1"/>
          </p:cNvSpPr>
          <p:nvPr/>
        </p:nvSpPr>
        <p:spPr bwMode="auto">
          <a:xfrm>
            <a:off x="7812701" y="6488564"/>
            <a:ext cx="2371532" cy="279109"/>
          </a:xfrm>
          <a:prstGeom prst="rect">
            <a:avLst/>
          </a:prstGeom>
          <a:noFill/>
          <a:ln w="19050">
            <a:noFill/>
            <a:miter lim="800000"/>
          </a:ln>
        </p:spPr>
        <p:txBody>
          <a:bodyPr lIns="46765" tIns="46765" rIns="46765" bIns="46765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ct val="50000"/>
              </a:spcBef>
            </a:pPr>
            <a:r>
              <a:rPr lang="zh-CN" altLang="en-US" sz="1200" b="1" i="1">
                <a:latin typeface="Verdana" pitchFamily="34" charset="0"/>
                <a:ea typeface="华文细黑" pitchFamily="2" charset="-122"/>
              </a:rPr>
              <a:t>接触客户</a:t>
            </a:r>
            <a:endParaRPr lang="en-US" sz="1200" b="1" i="1">
              <a:latin typeface="Verdana" pitchFamily="34" charset="0"/>
              <a:ea typeface="华文细黑" pitchFamily="2" charset="-122"/>
            </a:endParaRPr>
          </a:p>
        </p:txBody>
      </p:sp>
      <p:sp>
        <p:nvSpPr>
          <p:cNvPr id="60" name="Line 34"/>
          <p:cNvSpPr>
            <a:spLocks noChangeShapeType="1"/>
          </p:cNvSpPr>
          <p:nvPr/>
        </p:nvSpPr>
        <p:spPr bwMode="auto">
          <a:xfrm>
            <a:off x="803631" y="6464100"/>
            <a:ext cx="9329408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arrow" w="med" len="med"/>
            <a:tailEnd type="arrow" w="med" len="med"/>
          </a:ln>
        </p:spPr>
        <p:txBody>
          <a:bodyPr lIns="46765" tIns="46765" rIns="46765" bIns="46765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latin typeface="Verdana" pitchFamily="34" charset="0"/>
              <a:ea typeface="华文细黑" pitchFamily="2" charset="-122"/>
            </a:endParaRPr>
          </a:p>
        </p:txBody>
      </p:sp>
      <p:sp>
        <p:nvSpPr>
          <p:cNvPr id="63" name="Notes"/>
          <p:cNvSpPr txBox="1">
            <a:spLocks noChangeArrowheads="1"/>
          </p:cNvSpPr>
          <p:nvPr/>
        </p:nvSpPr>
        <p:spPr bwMode="gray">
          <a:xfrm>
            <a:off x="144367" y="6718355"/>
            <a:ext cx="7413769" cy="153888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 lIns="0" tIns="0" rIns="0" bIns="0" anchor="b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4055" indent="-184055" defTabSz="880623" fontAlgn="t"/>
            <a:r>
              <a:rPr lang="en-CA" sz="1000">
                <a:solidFill>
                  <a:srgbClr val="000000"/>
                </a:solidFill>
                <a:latin typeface="Verdana" pitchFamily="34" charset="0"/>
                <a:ea typeface="华文细黑" pitchFamily="2" charset="-122"/>
              </a:rPr>
              <a:t> </a:t>
            </a:r>
            <a:r>
              <a:rPr lang="zh-CN" altLang="en-US" sz="1000">
                <a:solidFill>
                  <a:srgbClr val="000000"/>
                </a:solidFill>
                <a:latin typeface="Verdana" pitchFamily="34" charset="0"/>
                <a:ea typeface="华文细黑" pitchFamily="2" charset="-122"/>
              </a:rPr>
              <a:t>资料来源：贝恩调查，涉及超过</a:t>
            </a:r>
            <a:r>
              <a:rPr lang="en-US" altLang="zh-CN" sz="1000">
                <a:solidFill>
                  <a:srgbClr val="000000"/>
                </a:solidFill>
                <a:latin typeface="Verdana" pitchFamily="34" charset="0"/>
                <a:ea typeface="华文细黑" pitchFamily="2" charset="-122"/>
              </a:rPr>
              <a:t>250</a:t>
            </a:r>
            <a:r>
              <a:rPr lang="zh-CN" altLang="en-US" sz="1000">
                <a:solidFill>
                  <a:srgbClr val="000000"/>
                </a:solidFill>
                <a:latin typeface="Verdana" pitchFamily="34" charset="0"/>
                <a:ea typeface="华文细黑" pitchFamily="2" charset="-122"/>
              </a:rPr>
              <a:t>项差异化来源</a:t>
            </a:r>
            <a:endParaRPr lang="en-CA" sz="1000">
              <a:solidFill>
                <a:srgbClr val="000000"/>
              </a:solidFill>
              <a:latin typeface="Verdana" pitchFamily="34" charset="0"/>
              <a:ea typeface="华文细黑" pitchFamily="2" charset="-122"/>
            </a:endParaRPr>
          </a:p>
        </p:txBody>
      </p:sp>
      <p:sp>
        <p:nvSpPr>
          <p:cNvPr id="7" name="BainBulletsConfiguration" hidden="1"/>
          <p:cNvSpPr txBox="1"/>
          <p:nvPr/>
        </p:nvSpPr>
        <p:spPr>
          <a:xfrm>
            <a:off x="12700" y="12700"/>
            <a:ext cx="8890000" cy="88092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" err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1579459"/>
      </p:ext>
    </p:ext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Object 3"/>
          <p:cNvGraphicFramePr>
            <a:graphicFrameLocks noChangeAspect="1"/>
          </p:cNvGraphicFramePr>
          <p:nvPr/>
        </p:nvGraphicFramePr>
        <p:xfrm>
          <a:off x="562880" y="1411043"/>
          <a:ext cx="9243676" cy="501690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ChartWizard" r:id="rId2" imgW="9686711" imgH="5762720" progId="ChartWizardChart">
                  <p:embed/>
                </p:oleObj>
              </mc:Choice>
              <mc:Fallback>
                <p:oleObj name="ChartWizard" r:id="rId2" imgW="9686711" imgH="5762720" progId="ChartWizardChart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62880" y="1411043"/>
                        <a:ext cx="9243676" cy="5016906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latin typeface="黑体" pitchFamily="2" charset="-122"/>
                <a:ea typeface="黑体" pitchFamily="2" charset="-122"/>
              </a:rPr>
              <a:t>六大领域的重要性占所有差异化因素重要性的三分之二</a:t>
            </a:r>
            <a:endParaRPr lang="en-US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5" name="Notes"/>
          <p:cNvSpPr txBox="1">
            <a:spLocks noChangeArrowheads="1"/>
          </p:cNvSpPr>
          <p:nvPr/>
        </p:nvSpPr>
        <p:spPr bwMode="gray">
          <a:xfrm>
            <a:off x="161154" y="6687758"/>
            <a:ext cx="7413769" cy="153888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 lIns="0" tIns="0" rIns="0" bIns="0" anchor="b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4055" indent="-184055" defTabSz="880623" fontAlgn="t"/>
            <a:r>
              <a:rPr lang="en-CA" altLang="zh-CN" sz="1000">
                <a:solidFill>
                  <a:srgbClr val="000000"/>
                </a:solidFill>
                <a:latin typeface="Verdana" pitchFamily="34" charset="0"/>
                <a:ea typeface="华文细黑" pitchFamily="2" charset="-122"/>
              </a:rPr>
              <a:t> </a:t>
            </a:r>
            <a:r>
              <a:rPr lang="zh-CN" altLang="en-US" sz="1000">
                <a:solidFill>
                  <a:srgbClr val="000000"/>
                </a:solidFill>
                <a:latin typeface="Verdana" pitchFamily="34" charset="0"/>
                <a:ea typeface="华文细黑" pitchFamily="2" charset="-122"/>
              </a:rPr>
              <a:t>资料来源：贝恩调查，涉及超过</a:t>
            </a:r>
            <a:r>
              <a:rPr lang="en-US" altLang="zh-CN" sz="1000">
                <a:solidFill>
                  <a:srgbClr val="000000"/>
                </a:solidFill>
                <a:latin typeface="Verdana" pitchFamily="34" charset="0"/>
                <a:ea typeface="华文细黑" pitchFamily="2" charset="-122"/>
              </a:rPr>
              <a:t>250</a:t>
            </a:r>
            <a:r>
              <a:rPr lang="zh-CN" altLang="en-US" sz="1000">
                <a:solidFill>
                  <a:srgbClr val="000000"/>
                </a:solidFill>
                <a:latin typeface="Verdana" pitchFamily="34" charset="0"/>
                <a:ea typeface="华文细黑" pitchFamily="2" charset="-122"/>
              </a:rPr>
              <a:t>项差异化来源</a:t>
            </a:r>
            <a:endParaRPr lang="en-CA" altLang="zh-CN" sz="1000">
              <a:solidFill>
                <a:srgbClr val="000000"/>
              </a:solidFill>
              <a:latin typeface="Verdana" pitchFamily="34" charset="0"/>
              <a:ea typeface="华文细黑" pitchFamily="2" charset="-122"/>
            </a:endParaRPr>
          </a:p>
        </p:txBody>
      </p:sp>
      <p:sp>
        <p:nvSpPr>
          <p:cNvPr id="2" name="BainBulletsConfiguration" hidden="1"/>
          <p:cNvSpPr txBox="1"/>
          <p:nvPr/>
        </p:nvSpPr>
        <p:spPr>
          <a:xfrm>
            <a:off x="12700" y="12700"/>
            <a:ext cx="8890000" cy="88092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" err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3118625"/>
      </p:ext>
    </p:ext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801" y="56429"/>
            <a:ext cx="9002814" cy="878857"/>
          </a:xfrm>
        </p:spPr>
        <p:txBody>
          <a:bodyPr/>
          <a:lstStyle/>
          <a:p>
            <a:r>
              <a:rPr lang="zh-CN" altLang="en-US">
                <a:latin typeface="黑体" pitchFamily="2" charset="-122"/>
                <a:ea typeface="黑体" pitchFamily="2" charset="-122"/>
              </a:rPr>
              <a:t>一个出色的战略需要有</a:t>
            </a:r>
            <a:r>
              <a:rPr lang="en-US" altLang="zh-CN"/>
              <a:t>”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金字塔</a:t>
            </a:r>
            <a:r>
              <a:rPr lang="en-US" altLang="zh-CN"/>
              <a:t>”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的构成</a:t>
            </a:r>
            <a:endParaRPr lang="en-US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8" name="Parallelogram 17"/>
          <p:cNvSpPr/>
          <p:nvPr/>
        </p:nvSpPr>
        <p:spPr>
          <a:xfrm flipH="1">
            <a:off x="4286261" y="3519599"/>
            <a:ext cx="4588132" cy="852818"/>
          </a:xfrm>
          <a:prstGeom prst="parallelogram">
            <a:avLst>
              <a:gd name="adj" fmla="val 46667"/>
            </a:avLst>
          </a:prstGeom>
          <a:solidFill>
            <a:schemeClr val="accent1">
              <a:lumMod val="75000"/>
            </a:schemeClr>
          </a:solidFill>
          <a:ln w="19050">
            <a:noFill/>
            <a:round/>
          </a:ln>
        </p:spPr>
        <p:txBody>
          <a:bodyPr vert="horz" wrap="square" lIns="91423" tIns="45711" rIns="539897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600" b="1">
              <a:solidFill>
                <a:schemeClr val="tx2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9" name="Parallelogram 18"/>
          <p:cNvSpPr/>
          <p:nvPr/>
        </p:nvSpPr>
        <p:spPr>
          <a:xfrm flipH="1">
            <a:off x="3785376" y="2583501"/>
            <a:ext cx="4578260" cy="862158"/>
          </a:xfrm>
          <a:prstGeom prst="parallelogram">
            <a:avLst>
              <a:gd name="adj" fmla="val 46667"/>
            </a:avLst>
          </a:prstGeom>
          <a:solidFill>
            <a:schemeClr val="tx2">
              <a:lumMod val="75000"/>
            </a:schemeClr>
          </a:solidFill>
          <a:ln w="19050">
            <a:noFill/>
            <a:round/>
          </a:ln>
        </p:spPr>
        <p:txBody>
          <a:bodyPr vert="horz" wrap="square" lIns="539897" tIns="45711" rIns="91423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6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4" name="Parallelogram 23"/>
          <p:cNvSpPr/>
          <p:nvPr/>
        </p:nvSpPr>
        <p:spPr>
          <a:xfrm flipH="1">
            <a:off x="3118285" y="1265487"/>
            <a:ext cx="4782480" cy="1227425"/>
          </a:xfrm>
          <a:prstGeom prst="parallelogram">
            <a:avLst>
              <a:gd name="adj" fmla="val 46667"/>
            </a:avLst>
          </a:prstGeom>
          <a:solidFill>
            <a:schemeClr val="tx2">
              <a:lumMod val="95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290" tIns="45645" rIns="91290" bIns="45645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endParaRPr lang="en-US" sz="1500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3581426" y="1595553"/>
            <a:ext cx="3987450" cy="584624"/>
          </a:xfrm>
          <a:prstGeom prst="rect">
            <a:avLst/>
          </a:prstGeom>
          <a:noFill/>
        </p:spPr>
        <p:txBody>
          <a:bodyPr wrap="square" lIns="91290" tIns="45645" rIns="91290" bIns="45645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>
                <a:solidFill>
                  <a:schemeClr val="bg2"/>
                </a:solidFill>
                <a:latin typeface="华文细黑" pitchFamily="2" charset="-122"/>
                <a:ea typeface="华文细黑" pitchFamily="2" charset="-122"/>
              </a:rPr>
              <a:t>着眼于实现持续盈利性增长的</a:t>
            </a:r>
            <a:r>
              <a:rPr lang="zh-CN" altLang="en-US" sz="1600" b="1">
                <a:solidFill>
                  <a:schemeClr val="bg2"/>
                </a:solidFill>
                <a:latin typeface="华文细黑" pitchFamily="2" charset="-122"/>
                <a:ea typeface="华文细黑" pitchFamily="2" charset="-122"/>
              </a:rPr>
              <a:t>大胆的、可激发最大潜力的雄心</a:t>
            </a:r>
            <a:endParaRPr lang="en-US" sz="1600" b="1" i="1">
              <a:solidFill>
                <a:schemeClr val="accent3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4705880" y="3775703"/>
            <a:ext cx="3162963" cy="340611"/>
          </a:xfrm>
          <a:prstGeom prst="rect">
            <a:avLst/>
          </a:prstGeom>
          <a:noFill/>
        </p:spPr>
        <p:txBody>
          <a:bodyPr wrap="square" lIns="91290" tIns="45645" rIns="91290" bIns="45645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 b="1">
                <a:solidFill>
                  <a:schemeClr val="tx2"/>
                </a:solidFill>
                <a:latin typeface="华文细黑" pitchFamily="2" charset="-122"/>
                <a:ea typeface="华文细黑" pitchFamily="2" charset="-122"/>
              </a:rPr>
              <a:t>竞争优势的来源</a:t>
            </a:r>
            <a:endParaRPr lang="en-US" sz="1600" b="1">
              <a:solidFill>
                <a:schemeClr val="tx2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7" name="Parallelogram 36"/>
          <p:cNvSpPr/>
          <p:nvPr/>
        </p:nvSpPr>
        <p:spPr>
          <a:xfrm flipH="1">
            <a:off x="4768094" y="4466044"/>
            <a:ext cx="4776667" cy="1158883"/>
          </a:xfrm>
          <a:prstGeom prst="parallelogram">
            <a:avLst>
              <a:gd name="adj" fmla="val 46667"/>
            </a:avLst>
          </a:prstGeom>
          <a:solidFill>
            <a:schemeClr val="bg2">
              <a:lumMod val="65000"/>
              <a:lumOff val="35000"/>
            </a:schemeClr>
          </a:solidFill>
          <a:ln w="19050">
            <a:noFill/>
            <a:round/>
          </a:ln>
        </p:spPr>
        <p:txBody>
          <a:bodyPr vert="horz" wrap="square" lIns="91423" tIns="45711" rIns="91423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600" b="1">
              <a:solidFill>
                <a:srgbClr val="FFFFFF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5240320" y="4878692"/>
            <a:ext cx="3589310" cy="338403"/>
          </a:xfrm>
          <a:prstGeom prst="rect">
            <a:avLst/>
          </a:prstGeom>
          <a:noFill/>
        </p:spPr>
        <p:txBody>
          <a:bodyPr wrap="square" lIns="91290" tIns="45645" rIns="91290" bIns="45645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>
                <a:solidFill>
                  <a:schemeClr val="tx2"/>
                </a:solidFill>
                <a:latin typeface="华文细黑" pitchFamily="2" charset="-122"/>
                <a:ea typeface="华文细黑" pitchFamily="2" charset="-122"/>
              </a:rPr>
              <a:t>复制成功所需的</a:t>
            </a:r>
            <a:r>
              <a:rPr lang="zh-CN" altLang="en-US" sz="1600" b="1">
                <a:solidFill>
                  <a:schemeClr val="tx2"/>
                </a:solidFill>
                <a:latin typeface="华文细黑" pitchFamily="2" charset="-122"/>
                <a:ea typeface="华文细黑" pitchFamily="2" charset="-122"/>
              </a:rPr>
              <a:t>举措、能力和程序</a:t>
            </a:r>
            <a:endParaRPr lang="en-US" sz="1600" b="1">
              <a:solidFill>
                <a:schemeClr val="tx2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9" name="Freeform 7"/>
          <p:cNvSpPr/>
          <p:nvPr/>
        </p:nvSpPr>
        <p:spPr bwMode="auto">
          <a:xfrm>
            <a:off x="583167" y="4450334"/>
            <a:ext cx="4656855" cy="1263161"/>
          </a:xfrm>
          <a:custGeom>
            <a:cxnLst>
              <a:cxn ang="0">
                <a:pos x="2366" y="0"/>
              </a:cxn>
              <a:cxn ang="0">
                <a:pos x="389" y="0"/>
              </a:cxn>
              <a:cxn ang="0">
                <a:pos x="0" y="820"/>
              </a:cxn>
              <a:cxn ang="0">
                <a:pos x="2755" y="820"/>
              </a:cxn>
              <a:cxn ang="0">
                <a:pos x="2366" y="0"/>
              </a:cxn>
            </a:cxnLst>
            <a:rect l="0" t="0" r="r" b="b"/>
            <a:pathLst>
              <a:path w="2755" h="820">
                <a:moveTo>
                  <a:pt x="2366" y="0"/>
                </a:moveTo>
                <a:lnTo>
                  <a:pt x="389" y="0"/>
                </a:lnTo>
                <a:lnTo>
                  <a:pt x="0" y="820"/>
                </a:lnTo>
                <a:lnTo>
                  <a:pt x="2755" y="820"/>
                </a:lnTo>
                <a:lnTo>
                  <a:pt x="2366" y="0"/>
                </a:lnTo>
                <a:close/>
              </a:path>
            </a:pathLst>
          </a:custGeom>
          <a:solidFill>
            <a:schemeClr val="bg2">
              <a:lumMod val="65000"/>
              <a:lumOff val="35000"/>
            </a:schemeClr>
          </a:solidFill>
          <a:ln w="19050">
            <a:solidFill>
              <a:schemeClr val="tx2"/>
            </a:solidFill>
            <a:round/>
          </a:ln>
        </p:spPr>
        <p:txBody>
          <a:bodyPr vert="horz" wrap="square" lIns="91423" tIns="45711" rIns="91423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rPr>
              <a:t>关键举措</a:t>
            </a:r>
            <a:endParaRPr lang="en-US" sz="1600" b="1">
              <a:solidFill>
                <a:srgbClr val="FFFFFF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0" name="Freeform 8"/>
          <p:cNvSpPr/>
          <p:nvPr/>
        </p:nvSpPr>
        <p:spPr bwMode="auto">
          <a:xfrm>
            <a:off x="18597" y="5713497"/>
            <a:ext cx="5785995" cy="1081389"/>
          </a:xfrm>
          <a:custGeom>
            <a:cxnLst>
              <a:cxn ang="0">
                <a:pos x="3423" y="702"/>
              </a:cxn>
              <a:cxn ang="0">
                <a:pos x="3089" y="0"/>
              </a:cxn>
              <a:cxn ang="0">
                <a:pos x="334" y="0"/>
              </a:cxn>
              <a:cxn ang="0">
                <a:pos x="0" y="702"/>
              </a:cxn>
              <a:cxn ang="0">
                <a:pos x="3423" y="702"/>
              </a:cxn>
            </a:cxnLst>
            <a:rect l="0" t="0" r="r" b="b"/>
            <a:pathLst>
              <a:path w="3423" h="702">
                <a:moveTo>
                  <a:pt x="3423" y="702"/>
                </a:moveTo>
                <a:lnTo>
                  <a:pt x="3089" y="0"/>
                </a:lnTo>
                <a:lnTo>
                  <a:pt x="334" y="0"/>
                </a:lnTo>
                <a:lnTo>
                  <a:pt x="0" y="702"/>
                </a:lnTo>
                <a:lnTo>
                  <a:pt x="3423" y="702"/>
                </a:lnTo>
                <a:close/>
              </a:path>
            </a:pathLst>
          </a:custGeom>
          <a:solidFill>
            <a:schemeClr val="bg1">
              <a:lumMod val="25000"/>
            </a:schemeClr>
          </a:solidFill>
          <a:ln w="19050">
            <a:solidFill>
              <a:schemeClr val="tx2"/>
            </a:solidFill>
            <a:round/>
          </a:ln>
        </p:spPr>
        <p:txBody>
          <a:bodyPr vert="horz" wrap="square" lIns="91423" tIns="45711" rIns="91423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rPr>
              <a:t>实施路线图</a:t>
            </a:r>
            <a:endParaRPr lang="en-US" sz="1600" b="1">
              <a:solidFill>
                <a:srgbClr val="FFFFFF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1" name="Freeform 9"/>
          <p:cNvSpPr/>
          <p:nvPr/>
        </p:nvSpPr>
        <p:spPr bwMode="auto">
          <a:xfrm>
            <a:off x="2934412" y="3120936"/>
            <a:ext cx="1648070" cy="1329400"/>
          </a:xfrm>
          <a:custGeom>
            <a:cxnLst>
              <a:cxn ang="0">
                <a:pos x="563" y="0"/>
              </a:cxn>
              <a:cxn ang="0">
                <a:pos x="0" y="0"/>
              </a:cxn>
              <a:cxn ang="0">
                <a:pos x="0" y="863"/>
              </a:cxn>
              <a:cxn ang="0">
                <a:pos x="975" y="863"/>
              </a:cxn>
              <a:cxn ang="0">
                <a:pos x="563" y="0"/>
              </a:cxn>
            </a:cxnLst>
            <a:rect l="0" t="0" r="r" b="b"/>
            <a:pathLst>
              <a:path w="975" h="863">
                <a:moveTo>
                  <a:pt x="563" y="0"/>
                </a:moveTo>
                <a:lnTo>
                  <a:pt x="0" y="0"/>
                </a:lnTo>
                <a:lnTo>
                  <a:pt x="0" y="863"/>
                </a:lnTo>
                <a:lnTo>
                  <a:pt x="975" y="863"/>
                </a:lnTo>
                <a:lnTo>
                  <a:pt x="563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9050">
            <a:solidFill>
              <a:schemeClr val="tx2"/>
            </a:solidFill>
            <a:round/>
          </a:ln>
        </p:spPr>
        <p:txBody>
          <a:bodyPr vert="horz" wrap="square" lIns="91423" tIns="45711" rIns="539897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tx2"/>
                </a:solidFill>
                <a:latin typeface="华文细黑" pitchFamily="2" charset="-122"/>
                <a:ea typeface="华文细黑" pitchFamily="2" charset="-122"/>
              </a:rPr>
              <a:t>如何</a:t>
            </a:r>
            <a:endParaRPr lang="en-US" altLang="zh-CN" sz="1600" b="1">
              <a:solidFill>
                <a:schemeClr val="tx2"/>
              </a:solidFill>
              <a:latin typeface="华文细黑" pitchFamily="2" charset="-122"/>
              <a:ea typeface="华文细黑" pitchFamily="2" charset="-122"/>
            </a:endParaRPr>
          </a:p>
          <a:p>
            <a:pPr algn="ctr"/>
            <a:r>
              <a:rPr lang="zh-CN" altLang="en-US" sz="1600" b="1">
                <a:solidFill>
                  <a:schemeClr val="tx2"/>
                </a:solidFill>
                <a:latin typeface="华文细黑" pitchFamily="2" charset="-122"/>
                <a:ea typeface="华文细黑" pitchFamily="2" charset="-122"/>
              </a:rPr>
              <a:t>制胜</a:t>
            </a:r>
            <a:endParaRPr lang="en-US" sz="1600" b="1">
              <a:solidFill>
                <a:schemeClr val="tx2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2" name="Freeform 10"/>
          <p:cNvSpPr/>
          <p:nvPr/>
        </p:nvSpPr>
        <p:spPr bwMode="auto">
          <a:xfrm>
            <a:off x="1240706" y="3120936"/>
            <a:ext cx="1693709" cy="1329400"/>
          </a:xfrm>
          <a:custGeom>
            <a:cxnLst>
              <a:cxn ang="0">
                <a:pos x="412" y="0"/>
              </a:cxn>
              <a:cxn ang="0">
                <a:pos x="0" y="863"/>
              </a:cxn>
              <a:cxn ang="0">
                <a:pos x="1002" y="863"/>
              </a:cxn>
              <a:cxn ang="0">
                <a:pos x="1002" y="0"/>
              </a:cxn>
              <a:cxn ang="0">
                <a:pos x="412" y="0"/>
              </a:cxn>
            </a:cxnLst>
            <a:rect l="0" t="0" r="r" b="b"/>
            <a:pathLst>
              <a:path w="1002" h="863">
                <a:moveTo>
                  <a:pt x="412" y="0"/>
                </a:moveTo>
                <a:lnTo>
                  <a:pt x="0" y="863"/>
                </a:lnTo>
                <a:lnTo>
                  <a:pt x="1002" y="863"/>
                </a:lnTo>
                <a:lnTo>
                  <a:pt x="1002" y="0"/>
                </a:lnTo>
                <a:lnTo>
                  <a:pt x="412" y="0"/>
                </a:lnTo>
                <a:close/>
              </a:path>
            </a:pathLst>
          </a:custGeom>
          <a:solidFill>
            <a:schemeClr val="tx2">
              <a:lumMod val="75000"/>
            </a:schemeClr>
          </a:solidFill>
          <a:ln w="19050">
            <a:solidFill>
              <a:schemeClr val="tx2"/>
            </a:solidFill>
            <a:round/>
          </a:ln>
        </p:spPr>
        <p:txBody>
          <a:bodyPr vert="horz" wrap="square" lIns="539897" tIns="45711" rIns="91423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latin typeface="华文细黑" pitchFamily="2" charset="-122"/>
                <a:ea typeface="华文细黑" pitchFamily="2" charset="-122"/>
              </a:rPr>
              <a:t>主要</a:t>
            </a:r>
          </a:p>
          <a:p>
            <a:pPr algn="ctr"/>
            <a:r>
              <a:rPr lang="zh-CN" altLang="en-US" sz="1600" b="1">
                <a:latin typeface="华文细黑" pitchFamily="2" charset="-122"/>
                <a:ea typeface="华文细黑" pitchFamily="2" charset="-122"/>
              </a:rPr>
              <a:t>战场</a:t>
            </a:r>
            <a:endParaRPr lang="en-US" sz="16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3" name="Freeform 6"/>
          <p:cNvSpPr/>
          <p:nvPr/>
        </p:nvSpPr>
        <p:spPr bwMode="auto">
          <a:xfrm>
            <a:off x="1937120" y="1240165"/>
            <a:ext cx="1948948" cy="1865474"/>
          </a:xfrm>
          <a:custGeom>
            <a:cxnLst>
              <a:cxn ang="0">
                <a:pos x="575" y="0"/>
              </a:cxn>
              <a:cxn ang="0">
                <a:pos x="0" y="1211"/>
              </a:cxn>
              <a:cxn ang="0">
                <a:pos x="1153" y="1211"/>
              </a:cxn>
              <a:cxn ang="0">
                <a:pos x="575" y="0"/>
              </a:cxn>
            </a:cxnLst>
            <a:rect l="0" t="0" r="r" b="b"/>
            <a:pathLst>
              <a:path w="1153" h="1211">
                <a:moveTo>
                  <a:pt x="575" y="0"/>
                </a:moveTo>
                <a:lnTo>
                  <a:pt x="0" y="1211"/>
                </a:lnTo>
                <a:lnTo>
                  <a:pt x="1153" y="1211"/>
                </a:lnTo>
                <a:lnTo>
                  <a:pt x="575" y="0"/>
                </a:lnTo>
                <a:close/>
              </a:path>
            </a:pathLst>
          </a:custGeom>
          <a:solidFill>
            <a:schemeClr val="tx2">
              <a:lumMod val="95000"/>
            </a:schemeClr>
          </a:solidFill>
          <a:ln w="19050">
            <a:solidFill>
              <a:schemeClr val="tx2"/>
            </a:solidFill>
            <a:round/>
          </a:ln>
        </p:spPr>
        <p:txBody>
          <a:bodyPr vert="horz" wrap="square" lIns="89984" tIns="1043800" rIns="91423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latin typeface="华文细黑" pitchFamily="2" charset="-122"/>
                <a:ea typeface="华文细黑" pitchFamily="2" charset="-122"/>
              </a:rPr>
              <a:t>愿景和目标</a:t>
            </a:r>
            <a:endParaRPr lang="en-US" sz="14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4252467" y="2730933"/>
            <a:ext cx="3592360" cy="584624"/>
          </a:xfrm>
          <a:prstGeom prst="rect">
            <a:avLst/>
          </a:prstGeom>
          <a:noFill/>
        </p:spPr>
        <p:txBody>
          <a:bodyPr wrap="square" lIns="91290" tIns="45645" rIns="91290" bIns="45645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>
                <a:latin typeface="华文细黑" pitchFamily="2" charset="-122"/>
                <a:ea typeface="华文细黑" pitchFamily="2" charset="-122"/>
              </a:rPr>
              <a:t>明确选择</a:t>
            </a:r>
            <a:r>
              <a:rPr lang="zh-CN" altLang="en-US" sz="1600" b="1">
                <a:latin typeface="华文细黑" pitchFamily="2" charset="-122"/>
                <a:ea typeface="华文细黑" pitchFamily="2" charset="-122"/>
              </a:rPr>
              <a:t>专注、扩张和重新界定核心业务</a:t>
            </a:r>
            <a:r>
              <a:rPr lang="zh-CN" altLang="en-US" sz="1600">
                <a:latin typeface="华文细黑" pitchFamily="2" charset="-122"/>
                <a:ea typeface="华文细黑" pitchFamily="2" charset="-122"/>
              </a:rPr>
              <a:t>的时机和领域</a:t>
            </a:r>
            <a:endParaRPr lang="en-US" sz="16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" name="BainBulletsConfiguration" hidden="1"/>
          <p:cNvSpPr txBox="1"/>
          <p:nvPr/>
        </p:nvSpPr>
        <p:spPr>
          <a:xfrm>
            <a:off x="12700" y="12700"/>
            <a:ext cx="8890000" cy="88092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" err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3171145"/>
      </p:ext>
    </p:ext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2835" name="Title1"/>
          <p:cNvSpPr>
            <a:spLocks noGrp="1" noChangeArrowheads="1"/>
          </p:cNvSpPr>
          <p:nvPr>
            <p:ph type="title" idx="4294967295"/>
            <p:custDataLst>
              <p:tags r:id="rId3"/>
            </p:custDataLst>
          </p:nvPr>
        </p:nvSpPr>
        <p:spPr>
          <a:xfrm>
            <a:off x="201150" y="107831"/>
            <a:ext cx="10008436" cy="879592"/>
          </a:xfrm>
        </p:spPr>
        <p:txBody>
          <a:bodyPr/>
          <a:lstStyle/>
          <a:p>
            <a:r>
              <a:rPr lang="zh-CN" altLang="en-US">
                <a:ea typeface="黑体" pitchFamily="2" charset="-122"/>
              </a:rPr>
              <a:t>公司战略应强调能真正实现最大潜力的关键行动</a:t>
            </a:r>
          </a:p>
        </p:txBody>
      </p:sp>
      <p:sp>
        <p:nvSpPr>
          <p:cNvPr id="632836" name="Rectangle 3"/>
          <p:cNvSpPr>
            <a:spLocks noChangeArrowheads="1"/>
          </p:cNvSpPr>
          <p:nvPr/>
        </p:nvSpPr>
        <p:spPr bwMode="gray">
          <a:xfrm>
            <a:off x="1161256" y="1358668"/>
            <a:ext cx="7726492" cy="3655465"/>
          </a:xfrm>
          <a:prstGeom prst="rect">
            <a:avLst/>
          </a:prstGeom>
          <a:solidFill>
            <a:srgbClr val="F8F8F8"/>
          </a:solidFill>
          <a:ln w="19050" algn="ctr">
            <a:solidFill>
              <a:schemeClr val="tx1"/>
            </a:solidFill>
            <a:miter lim="800000"/>
          </a:ln>
        </p:spPr>
        <p:txBody>
          <a:bodyPr lIns="46795" tIns="46795" rIns="46795" bIns="46795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>
              <a:latin typeface="Verdana" pitchFamily="34" charset="0"/>
              <a:ea typeface="华文细黑" pitchFamily="2" charset="-122"/>
              <a:cs typeface="Arial" pitchFamily="34" charset="0"/>
            </a:endParaRPr>
          </a:p>
        </p:txBody>
      </p:sp>
      <p:graphicFrame>
        <p:nvGraphicFramePr>
          <p:cNvPr id="632834" name="Object 2"/>
          <p:cNvGraphicFramePr>
            <a:graphicFrameLocks noChangeAspect="1"/>
          </p:cNvGraphicFramePr>
          <p:nvPr/>
        </p:nvGraphicFramePr>
        <p:xfrm>
          <a:off x="615280" y="1452636"/>
          <a:ext cx="8507425" cy="365084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ChartWizard" r:id="rId4" imgW="12249031" imgH="5762720" progId="ChartWizardChart">
                  <p:embed/>
                </p:oleObj>
              </mc:Choice>
              <mc:Fallback>
                <p:oleObj name="ChartWizard" r:id="rId4" imgW="12249031" imgH="5762720" progId="ChartWizardChart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15280" y="1452636"/>
                        <a:ext cx="8507425" cy="365084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32837" name="AutoShape 5"/>
          <p:cNvSpPr/>
          <p:nvPr/>
        </p:nvSpPr>
        <p:spPr bwMode="gray">
          <a:xfrm rot="5400000">
            <a:off x="4902474" y="1924315"/>
            <a:ext cx="201797" cy="3380657"/>
          </a:xfrm>
          <a:prstGeom prst="rightBrace">
            <a:avLst>
              <a:gd name="adj1" fmla="val 127227"/>
              <a:gd name="adj2" fmla="val 50000"/>
            </a:avLst>
          </a:prstGeom>
          <a:noFill/>
          <a:ln w="19050">
            <a:solidFill>
              <a:schemeClr val="tx1"/>
            </a:solidFill>
            <a:round/>
          </a:ln>
        </p:spPr>
        <p:txBody>
          <a:bodyPr wrap="none" lIns="46795" tIns="46795" rIns="46795" bIns="46795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>
              <a:latin typeface="Verdana" pitchFamily="34" charset="0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632838" name="Text Box 6"/>
          <p:cNvSpPr txBox="1">
            <a:spLocks noChangeArrowheads="1"/>
          </p:cNvSpPr>
          <p:nvPr/>
        </p:nvSpPr>
        <p:spPr bwMode="gray">
          <a:xfrm>
            <a:off x="3634207" y="3797186"/>
            <a:ext cx="2763688" cy="615456"/>
          </a:xfrm>
          <a:prstGeom prst="rect">
            <a:avLst/>
          </a:prstGeom>
          <a:noFill/>
          <a:ln w="19050">
            <a:noFill/>
            <a:miter lim="800000"/>
          </a:ln>
        </p:spPr>
        <p:txBody>
          <a:bodyPr lIns="45672" tIns="45672" rIns="45672" bIns="45672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9388" indent="-179388" defTabSz="890588">
              <a:lnSpc>
                <a:spcPct val="75000"/>
              </a:lnSpc>
              <a:spcBef>
                <a:spcPct val="50000"/>
              </a:spcBef>
              <a:buFontTx/>
              <a:buChar char="•"/>
            </a:pPr>
            <a:r>
              <a:rPr lang="zh-CN" altLang="en-US" sz="1700">
                <a:latin typeface="Verdana" pitchFamily="34" charset="0"/>
                <a:ea typeface="华文细黑" pitchFamily="2" charset="-122"/>
                <a:cs typeface="Arial" pitchFamily="34" charset="0"/>
              </a:rPr>
              <a:t>战略行动</a:t>
            </a:r>
            <a:endParaRPr lang="en-GB" sz="1700">
              <a:latin typeface="Verdana" pitchFamily="34" charset="0"/>
              <a:ea typeface="华文细黑" pitchFamily="2" charset="-122"/>
              <a:cs typeface="Arial" pitchFamily="34" charset="0"/>
            </a:endParaRPr>
          </a:p>
          <a:p>
            <a:pPr marL="179388" indent="-179388" defTabSz="890588">
              <a:lnSpc>
                <a:spcPct val="75000"/>
              </a:lnSpc>
              <a:spcBef>
                <a:spcPct val="50000"/>
              </a:spcBef>
              <a:buFontTx/>
              <a:buChar char="•"/>
            </a:pPr>
            <a:r>
              <a:rPr lang="zh-CN" altLang="en-US" sz="1700">
                <a:latin typeface="Verdana" pitchFamily="34" charset="0"/>
                <a:ea typeface="华文细黑" pitchFamily="2" charset="-122"/>
                <a:cs typeface="Arial" pitchFamily="34" charset="0"/>
              </a:rPr>
              <a:t>首要举措</a:t>
            </a:r>
            <a:endParaRPr lang="en-GB" sz="1700">
              <a:latin typeface="Verdana" pitchFamily="34" charset="0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632839" name="Text Box 7"/>
          <p:cNvSpPr txBox="1">
            <a:spLocks noChangeArrowheads="1"/>
          </p:cNvSpPr>
          <p:nvPr/>
        </p:nvSpPr>
        <p:spPr bwMode="gray">
          <a:xfrm>
            <a:off x="1640295" y="1458798"/>
            <a:ext cx="1154831" cy="382489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 wrap="none" lIns="89231" tIns="44615" rIns="89231" bIns="44615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90588"/>
            <a:r>
              <a:rPr lang="zh-CN" altLang="en-US" b="1">
                <a:latin typeface="Verdana" pitchFamily="34" charset="0"/>
                <a:ea typeface="华文细黑" pitchFamily="2" charset="-122"/>
                <a:cs typeface="Arial" pitchFamily="34" charset="0"/>
              </a:rPr>
              <a:t>最大潜力</a:t>
            </a:r>
            <a:endParaRPr lang="en-GB" b="1">
              <a:latin typeface="Verdana" pitchFamily="34" charset="0"/>
              <a:ea typeface="华文细黑" pitchFamily="2" charset="-122"/>
              <a:cs typeface="Arial" pitchFamily="34" charset="0"/>
            </a:endParaRPr>
          </a:p>
        </p:txBody>
      </p:sp>
      <p:sp>
        <p:nvSpPr>
          <p:cNvPr id="37" name="Rectangular Callout 36"/>
          <p:cNvSpPr/>
          <p:nvPr/>
        </p:nvSpPr>
        <p:spPr bwMode="auto">
          <a:xfrm>
            <a:off x="199458" y="2089412"/>
            <a:ext cx="2958075" cy="1057280"/>
          </a:xfrm>
          <a:prstGeom prst="wedgeRectCallout">
            <a:avLst>
              <a:gd name="adj1" fmla="val 56681"/>
              <a:gd name="adj2" fmla="val -21029"/>
            </a:avLst>
          </a:prstGeom>
          <a:solidFill>
            <a:schemeClr val="tx2"/>
          </a:solidFill>
          <a:ln w="19050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46800" tIns="46800" rIns="46800" bIns="4680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 eaLnBrk="0" hangingPunct="0">
              <a:defRPr/>
            </a:pPr>
            <a:r>
              <a:rPr lang="zh-CN" altLang="en-US" sz="1800">
                <a:latin typeface="Verdana" pitchFamily="34" charset="0"/>
                <a:ea typeface="华文细黑" pitchFamily="2" charset="-122"/>
              </a:rPr>
              <a:t>大幅提升潜力的</a:t>
            </a:r>
            <a:r>
              <a:rPr lang="zh-CN" altLang="en-US" sz="1800" b="1">
                <a:latin typeface="Verdana" pitchFamily="34" charset="0"/>
                <a:ea typeface="华文细黑" pitchFamily="2" charset="-122"/>
              </a:rPr>
              <a:t>关键举措</a:t>
            </a:r>
            <a:r>
              <a:rPr lang="zh-CN" altLang="en-US" sz="1800">
                <a:latin typeface="Verdana" pitchFamily="34" charset="0"/>
                <a:ea typeface="华文细黑" pitchFamily="2" charset="-122"/>
              </a:rPr>
              <a:t>是什么？</a:t>
            </a:r>
            <a:endParaRPr lang="en-US" sz="1800">
              <a:latin typeface="Verdana" pitchFamily="34" charset="0"/>
              <a:ea typeface="华文细黑" pitchFamily="2" charset="-122"/>
            </a:endParaRPr>
          </a:p>
        </p:txBody>
      </p:sp>
      <p:sp>
        <p:nvSpPr>
          <p:cNvPr id="38" name="Rectangular Callout 37"/>
          <p:cNvSpPr/>
          <p:nvPr/>
        </p:nvSpPr>
        <p:spPr bwMode="auto">
          <a:xfrm>
            <a:off x="1502703" y="5383840"/>
            <a:ext cx="3265070" cy="1010163"/>
          </a:xfrm>
          <a:prstGeom prst="wedgeRectCallout">
            <a:avLst>
              <a:gd name="adj1" fmla="val 21770"/>
              <a:gd name="adj2" fmla="val -71617"/>
            </a:avLst>
          </a:prstGeom>
          <a:noFill/>
          <a:ln w="19050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72000" tIns="46800" rIns="46800" bIns="4680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 eaLnBrk="0">
              <a:defRPr/>
            </a:pPr>
            <a:r>
              <a:rPr lang="zh-CN" altLang="en-US" sz="1800">
                <a:latin typeface="Verdana" pitchFamily="34" charset="0"/>
                <a:ea typeface="华文细黑" pitchFamily="2" charset="-122"/>
              </a:rPr>
              <a:t>贵公司设定了哪些具体</a:t>
            </a:r>
            <a:r>
              <a:rPr lang="zh-CN" altLang="en-US" sz="1800" b="1">
                <a:latin typeface="Verdana" pitchFamily="34" charset="0"/>
                <a:ea typeface="华文细黑" pitchFamily="2" charset="-122"/>
              </a:rPr>
              <a:t>目标</a:t>
            </a:r>
            <a:r>
              <a:rPr lang="zh-CN" altLang="en-US" sz="1800">
                <a:latin typeface="Verdana" pitchFamily="34" charset="0"/>
                <a:ea typeface="华文细黑" pitchFamily="2" charset="-122"/>
              </a:rPr>
              <a:t>？</a:t>
            </a:r>
            <a:br>
              <a:rPr lang="en-US" altLang="zh-CN" sz="1800">
                <a:latin typeface="Verdana" pitchFamily="34" charset="0"/>
                <a:ea typeface="华文细黑" pitchFamily="2" charset="-122"/>
              </a:rPr>
            </a:br>
            <a:r>
              <a:rPr lang="zh-CN" altLang="en-US" sz="1800">
                <a:latin typeface="Verdana" pitchFamily="34" charset="0"/>
                <a:ea typeface="华文细黑" pitchFamily="2" charset="-122"/>
              </a:rPr>
              <a:t>（收入、利润、市场份额）</a:t>
            </a:r>
            <a:endParaRPr lang="en-US" sz="1800">
              <a:latin typeface="Verdana" pitchFamily="34" charset="0"/>
              <a:ea typeface="华文细黑" pitchFamily="2" charset="-122"/>
            </a:endParaRPr>
          </a:p>
        </p:txBody>
      </p:sp>
      <p:sp>
        <p:nvSpPr>
          <p:cNvPr id="39" name="Rectangular Callout 38"/>
          <p:cNvSpPr/>
          <p:nvPr/>
        </p:nvSpPr>
        <p:spPr bwMode="auto">
          <a:xfrm>
            <a:off x="5813041" y="5383840"/>
            <a:ext cx="2981740" cy="1010163"/>
          </a:xfrm>
          <a:prstGeom prst="wedgeRectCallout">
            <a:avLst>
              <a:gd name="adj1" fmla="val -16692"/>
              <a:gd name="adj2" fmla="val -75146"/>
            </a:avLst>
          </a:prstGeom>
          <a:noFill/>
          <a:ln w="19050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46800" tIns="46800" rIns="46800" bIns="4680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 eaLnBrk="0">
              <a:defRPr/>
            </a:pPr>
            <a:r>
              <a:rPr lang="zh-CN" altLang="en-US" sz="1800">
                <a:latin typeface="Verdana" pitchFamily="34" charset="0"/>
                <a:ea typeface="华文细黑" pitchFamily="2" charset="-122"/>
              </a:rPr>
              <a:t>为达成各项目标需要哪些</a:t>
            </a:r>
            <a:r>
              <a:rPr lang="zh-CN" altLang="en-US" sz="1800" b="1">
                <a:latin typeface="Verdana" pitchFamily="34" charset="0"/>
                <a:ea typeface="华文细黑" pitchFamily="2" charset="-122"/>
              </a:rPr>
              <a:t>能力</a:t>
            </a:r>
            <a:r>
              <a:rPr lang="zh-CN" altLang="en-US" sz="1800">
                <a:latin typeface="Verdana" pitchFamily="34" charset="0"/>
                <a:ea typeface="华文细黑" pitchFamily="2" charset="-122"/>
              </a:rPr>
              <a:t>？</a:t>
            </a:r>
            <a:endParaRPr lang="en-US" sz="1800">
              <a:latin typeface="Verdana" pitchFamily="34" charset="0"/>
              <a:ea typeface="华文细黑" pitchFamily="2" charset="-122"/>
            </a:endParaRPr>
          </a:p>
        </p:txBody>
      </p:sp>
      <p:sp>
        <p:nvSpPr>
          <p:cNvPr id="2" name="BainBulletsConfiguration" hidden="1"/>
          <p:cNvSpPr txBox="1"/>
          <p:nvPr/>
        </p:nvSpPr>
        <p:spPr>
          <a:xfrm>
            <a:off x="12700" y="12700"/>
            <a:ext cx="8890000" cy="88092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" err="1">
              <a:solidFill>
                <a:srgbClr val="FFFFFF"/>
              </a:solidFill>
            </a:endParaRPr>
          </a:p>
        </p:txBody>
      </p:sp>
    </p:spTree>
    <p:custDataLst>
      <p:tags r:id="rId6"/>
    </p:custDataLst>
    <p:extLst>
      <p:ext uri="{BB962C8B-B14F-4D97-AF65-F5344CB8AC3E}">
        <p14:creationId xmlns:p14="http://schemas.microsoft.com/office/powerpoint/2010/main" val="341924756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8" grpId="0"/>
      <p:bldP spid="3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801" y="56429"/>
            <a:ext cx="9002814" cy="878857"/>
          </a:xfrm>
        </p:spPr>
        <p:txBody>
          <a:bodyPr/>
          <a:lstStyle/>
          <a:p>
            <a:r>
              <a:rPr lang="zh-CN" altLang="en-US">
                <a:latin typeface="黑体" pitchFamily="2" charset="-122"/>
                <a:ea typeface="黑体" pitchFamily="2" charset="-122"/>
              </a:rPr>
              <a:t>一个出色的战略需要有</a:t>
            </a:r>
            <a:r>
              <a:rPr lang="en-US" altLang="zh-CN"/>
              <a:t>”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金字塔</a:t>
            </a:r>
            <a:r>
              <a:rPr lang="en-US" altLang="zh-CN"/>
              <a:t>”</a:t>
            </a:r>
            <a:r>
              <a:rPr lang="zh-CN" altLang="en-US">
                <a:latin typeface="黑体" pitchFamily="2" charset="-122"/>
                <a:ea typeface="黑体" pitchFamily="2" charset="-122"/>
              </a:rPr>
              <a:t>的构成</a:t>
            </a:r>
            <a:endParaRPr lang="en-US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9" name="Parallelogram 18"/>
          <p:cNvSpPr/>
          <p:nvPr/>
        </p:nvSpPr>
        <p:spPr>
          <a:xfrm flipH="1">
            <a:off x="5408271" y="5729887"/>
            <a:ext cx="4695129" cy="1063003"/>
          </a:xfrm>
          <a:prstGeom prst="parallelogram">
            <a:avLst>
              <a:gd name="adj" fmla="val 46667"/>
            </a:avLst>
          </a:prstGeom>
          <a:solidFill>
            <a:schemeClr val="bg1">
              <a:lumMod val="25000"/>
            </a:schemeClr>
          </a:solidFill>
          <a:ln w="19050">
            <a:noFill/>
            <a:round/>
          </a:ln>
        </p:spPr>
        <p:txBody>
          <a:bodyPr vert="horz" wrap="square" lIns="91423" tIns="45711" rIns="91423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600" b="1">
              <a:solidFill>
                <a:srgbClr val="FFFFFF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0" name="Parallelogram 19"/>
          <p:cNvSpPr/>
          <p:nvPr/>
        </p:nvSpPr>
        <p:spPr>
          <a:xfrm flipH="1">
            <a:off x="4286261" y="3519599"/>
            <a:ext cx="4588132" cy="852818"/>
          </a:xfrm>
          <a:prstGeom prst="parallelogram">
            <a:avLst>
              <a:gd name="adj" fmla="val 46667"/>
            </a:avLst>
          </a:prstGeom>
          <a:solidFill>
            <a:schemeClr val="accent1">
              <a:lumMod val="75000"/>
            </a:schemeClr>
          </a:solidFill>
          <a:ln w="19050">
            <a:noFill/>
            <a:round/>
          </a:ln>
        </p:spPr>
        <p:txBody>
          <a:bodyPr vert="horz" wrap="square" lIns="91423" tIns="45711" rIns="539897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600" b="1">
              <a:solidFill>
                <a:schemeClr val="tx2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1" name="Parallelogram 20"/>
          <p:cNvSpPr/>
          <p:nvPr/>
        </p:nvSpPr>
        <p:spPr>
          <a:xfrm flipH="1">
            <a:off x="3785376" y="2583501"/>
            <a:ext cx="4578260" cy="862158"/>
          </a:xfrm>
          <a:prstGeom prst="parallelogram">
            <a:avLst>
              <a:gd name="adj" fmla="val 46667"/>
            </a:avLst>
          </a:prstGeom>
          <a:solidFill>
            <a:schemeClr val="tx2">
              <a:lumMod val="75000"/>
            </a:schemeClr>
          </a:solidFill>
          <a:ln w="19050">
            <a:noFill/>
            <a:round/>
          </a:ln>
        </p:spPr>
        <p:txBody>
          <a:bodyPr vert="horz" wrap="square" lIns="539897" tIns="45711" rIns="91423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6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2" name="Parallelogram 21"/>
          <p:cNvSpPr/>
          <p:nvPr/>
        </p:nvSpPr>
        <p:spPr>
          <a:xfrm flipH="1">
            <a:off x="3118285" y="1265487"/>
            <a:ext cx="4782480" cy="1227425"/>
          </a:xfrm>
          <a:prstGeom prst="parallelogram">
            <a:avLst>
              <a:gd name="adj" fmla="val 46667"/>
            </a:avLst>
          </a:prstGeom>
          <a:solidFill>
            <a:schemeClr val="tx2">
              <a:lumMod val="95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290" tIns="45645" rIns="91290" bIns="45645" rtlCol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rgbClr val="CCCCCC"/>
                </a:solidFill>
                <a:latin typeface="Verdana"/>
                <a:ea typeface="+mn-ea"/>
                <a:cs typeface="+mn-cs"/>
              </a:defRPr>
            </a:lvl9pPr>
          </a:lstStyle>
          <a:p>
            <a:pPr algn="ctr"/>
            <a:endParaRPr lang="en-US" sz="1500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3581426" y="1595553"/>
            <a:ext cx="3987450" cy="584624"/>
          </a:xfrm>
          <a:prstGeom prst="rect">
            <a:avLst/>
          </a:prstGeom>
          <a:noFill/>
        </p:spPr>
        <p:txBody>
          <a:bodyPr wrap="square" lIns="91290" tIns="45645" rIns="91290" bIns="45645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>
                <a:solidFill>
                  <a:schemeClr val="bg2"/>
                </a:solidFill>
                <a:latin typeface="华文细黑" pitchFamily="2" charset="-122"/>
                <a:ea typeface="华文细黑" pitchFamily="2" charset="-122"/>
              </a:rPr>
              <a:t>着眼于实现持续盈利性增长的</a:t>
            </a:r>
            <a:r>
              <a:rPr lang="zh-CN" altLang="en-US" sz="1600" b="1">
                <a:solidFill>
                  <a:schemeClr val="bg2"/>
                </a:solidFill>
                <a:latin typeface="华文细黑" pitchFamily="2" charset="-122"/>
                <a:ea typeface="华文细黑" pitchFamily="2" charset="-122"/>
              </a:rPr>
              <a:t>大胆的、可激发最大潜力的雄心</a:t>
            </a:r>
            <a:endParaRPr lang="en-US" sz="1600" b="1" i="1">
              <a:solidFill>
                <a:schemeClr val="accent3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4705880" y="3775703"/>
            <a:ext cx="3162963" cy="340611"/>
          </a:xfrm>
          <a:prstGeom prst="rect">
            <a:avLst/>
          </a:prstGeom>
          <a:noFill/>
        </p:spPr>
        <p:txBody>
          <a:bodyPr wrap="square" lIns="91290" tIns="45645" rIns="91290" bIns="45645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 b="1">
                <a:solidFill>
                  <a:schemeClr val="tx2"/>
                </a:solidFill>
                <a:latin typeface="华文细黑" pitchFamily="2" charset="-122"/>
                <a:ea typeface="华文细黑" pitchFamily="2" charset="-122"/>
              </a:rPr>
              <a:t>竞争优势的来源</a:t>
            </a:r>
            <a:endParaRPr lang="en-US" sz="1600" b="1">
              <a:solidFill>
                <a:schemeClr val="tx2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5840577" y="6094594"/>
            <a:ext cx="4219428" cy="338403"/>
          </a:xfrm>
          <a:prstGeom prst="rect">
            <a:avLst/>
          </a:prstGeom>
          <a:noFill/>
        </p:spPr>
        <p:txBody>
          <a:bodyPr wrap="square" lIns="91290" tIns="45645" rIns="91290" bIns="45645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>
                <a:solidFill>
                  <a:schemeClr val="tx2"/>
                </a:solidFill>
                <a:latin typeface="华文细黑" pitchFamily="2" charset="-122"/>
                <a:ea typeface="华文细黑" pitchFamily="2" charset="-122"/>
              </a:rPr>
              <a:t>部署和实施战略</a:t>
            </a:r>
            <a:r>
              <a:rPr lang="zh-CN" altLang="en-US" sz="1600">
                <a:solidFill>
                  <a:schemeClr val="tx2"/>
                </a:solidFill>
                <a:latin typeface="华文细黑" pitchFamily="2" charset="-122"/>
                <a:ea typeface="华文细黑" pitchFamily="2" charset="-122"/>
              </a:rPr>
              <a:t>的计划</a:t>
            </a:r>
            <a:endParaRPr lang="en-US" sz="1600">
              <a:solidFill>
                <a:schemeClr val="tx2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7" name="Parallelogram 26"/>
          <p:cNvSpPr/>
          <p:nvPr/>
        </p:nvSpPr>
        <p:spPr>
          <a:xfrm flipH="1">
            <a:off x="4768094" y="4466044"/>
            <a:ext cx="4776667" cy="1158883"/>
          </a:xfrm>
          <a:prstGeom prst="parallelogram">
            <a:avLst>
              <a:gd name="adj" fmla="val 46667"/>
            </a:avLst>
          </a:prstGeom>
          <a:solidFill>
            <a:schemeClr val="bg2">
              <a:lumMod val="65000"/>
              <a:lumOff val="35000"/>
            </a:schemeClr>
          </a:solidFill>
          <a:ln w="19050">
            <a:noFill/>
            <a:round/>
          </a:ln>
        </p:spPr>
        <p:txBody>
          <a:bodyPr vert="horz" wrap="square" lIns="91423" tIns="45711" rIns="91423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sz="1600" b="1">
              <a:solidFill>
                <a:srgbClr val="FFFFFF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5240320" y="4878692"/>
            <a:ext cx="3589310" cy="338403"/>
          </a:xfrm>
          <a:prstGeom prst="rect">
            <a:avLst/>
          </a:prstGeom>
          <a:noFill/>
        </p:spPr>
        <p:txBody>
          <a:bodyPr wrap="square" lIns="91290" tIns="45645" rIns="91290" bIns="45645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>
                <a:solidFill>
                  <a:schemeClr val="tx2"/>
                </a:solidFill>
                <a:latin typeface="华文细黑" pitchFamily="2" charset="-122"/>
                <a:ea typeface="华文细黑" pitchFamily="2" charset="-122"/>
              </a:rPr>
              <a:t>复制成功所需的</a:t>
            </a:r>
            <a:r>
              <a:rPr lang="zh-CN" altLang="en-US" sz="1600" b="1">
                <a:solidFill>
                  <a:schemeClr val="tx2"/>
                </a:solidFill>
                <a:latin typeface="华文细黑" pitchFamily="2" charset="-122"/>
                <a:ea typeface="华文细黑" pitchFamily="2" charset="-122"/>
              </a:rPr>
              <a:t>举措、能力和程序</a:t>
            </a:r>
            <a:endParaRPr lang="en-US" sz="1600" b="1">
              <a:solidFill>
                <a:schemeClr val="tx2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1" name="Freeform 7"/>
          <p:cNvSpPr/>
          <p:nvPr/>
        </p:nvSpPr>
        <p:spPr bwMode="auto">
          <a:xfrm>
            <a:off x="583167" y="4450334"/>
            <a:ext cx="4656855" cy="1263161"/>
          </a:xfrm>
          <a:custGeom>
            <a:cxnLst>
              <a:cxn ang="0">
                <a:pos x="2366" y="0"/>
              </a:cxn>
              <a:cxn ang="0">
                <a:pos x="389" y="0"/>
              </a:cxn>
              <a:cxn ang="0">
                <a:pos x="0" y="820"/>
              </a:cxn>
              <a:cxn ang="0">
                <a:pos x="2755" y="820"/>
              </a:cxn>
              <a:cxn ang="0">
                <a:pos x="2366" y="0"/>
              </a:cxn>
            </a:cxnLst>
            <a:rect l="0" t="0" r="r" b="b"/>
            <a:pathLst>
              <a:path w="2755" h="820">
                <a:moveTo>
                  <a:pt x="2366" y="0"/>
                </a:moveTo>
                <a:lnTo>
                  <a:pt x="389" y="0"/>
                </a:lnTo>
                <a:lnTo>
                  <a:pt x="0" y="820"/>
                </a:lnTo>
                <a:lnTo>
                  <a:pt x="2755" y="820"/>
                </a:lnTo>
                <a:lnTo>
                  <a:pt x="2366" y="0"/>
                </a:lnTo>
                <a:close/>
              </a:path>
            </a:pathLst>
          </a:custGeom>
          <a:solidFill>
            <a:schemeClr val="bg2">
              <a:lumMod val="65000"/>
              <a:lumOff val="35000"/>
            </a:schemeClr>
          </a:solidFill>
          <a:ln w="19050">
            <a:solidFill>
              <a:schemeClr val="tx2"/>
            </a:solidFill>
            <a:round/>
          </a:ln>
        </p:spPr>
        <p:txBody>
          <a:bodyPr vert="horz" wrap="square" lIns="91423" tIns="45711" rIns="91423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rPr>
              <a:t>关键举措</a:t>
            </a:r>
            <a:endParaRPr lang="en-US" sz="1600" b="1">
              <a:solidFill>
                <a:srgbClr val="FFFFFF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2" name="Freeform 8"/>
          <p:cNvSpPr/>
          <p:nvPr/>
        </p:nvSpPr>
        <p:spPr bwMode="auto">
          <a:xfrm>
            <a:off x="18597" y="5713497"/>
            <a:ext cx="5785995" cy="1081389"/>
          </a:xfrm>
          <a:custGeom>
            <a:cxnLst>
              <a:cxn ang="0">
                <a:pos x="3423" y="702"/>
              </a:cxn>
              <a:cxn ang="0">
                <a:pos x="3089" y="0"/>
              </a:cxn>
              <a:cxn ang="0">
                <a:pos x="334" y="0"/>
              </a:cxn>
              <a:cxn ang="0">
                <a:pos x="0" y="702"/>
              </a:cxn>
              <a:cxn ang="0">
                <a:pos x="3423" y="702"/>
              </a:cxn>
            </a:cxnLst>
            <a:rect l="0" t="0" r="r" b="b"/>
            <a:pathLst>
              <a:path w="3423" h="702">
                <a:moveTo>
                  <a:pt x="3423" y="702"/>
                </a:moveTo>
                <a:lnTo>
                  <a:pt x="3089" y="0"/>
                </a:lnTo>
                <a:lnTo>
                  <a:pt x="334" y="0"/>
                </a:lnTo>
                <a:lnTo>
                  <a:pt x="0" y="702"/>
                </a:lnTo>
                <a:lnTo>
                  <a:pt x="3423" y="702"/>
                </a:lnTo>
                <a:close/>
              </a:path>
            </a:pathLst>
          </a:custGeom>
          <a:solidFill>
            <a:schemeClr val="bg1">
              <a:lumMod val="25000"/>
            </a:schemeClr>
          </a:solidFill>
          <a:ln w="19050">
            <a:solidFill>
              <a:schemeClr val="tx2"/>
            </a:solidFill>
            <a:round/>
          </a:ln>
        </p:spPr>
        <p:txBody>
          <a:bodyPr vert="horz" wrap="square" lIns="91423" tIns="45711" rIns="91423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rgbClr val="FFFFFF"/>
                </a:solidFill>
                <a:latin typeface="华文细黑" pitchFamily="2" charset="-122"/>
                <a:ea typeface="华文细黑" pitchFamily="2" charset="-122"/>
              </a:rPr>
              <a:t>实施路线图</a:t>
            </a:r>
            <a:endParaRPr lang="en-US" sz="1600" b="1">
              <a:solidFill>
                <a:srgbClr val="FFFFFF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3" name="Freeform 9"/>
          <p:cNvSpPr/>
          <p:nvPr/>
        </p:nvSpPr>
        <p:spPr bwMode="auto">
          <a:xfrm>
            <a:off x="2934412" y="3120936"/>
            <a:ext cx="1648070" cy="1329400"/>
          </a:xfrm>
          <a:custGeom>
            <a:cxnLst>
              <a:cxn ang="0">
                <a:pos x="563" y="0"/>
              </a:cxn>
              <a:cxn ang="0">
                <a:pos x="0" y="0"/>
              </a:cxn>
              <a:cxn ang="0">
                <a:pos x="0" y="863"/>
              </a:cxn>
              <a:cxn ang="0">
                <a:pos x="975" y="863"/>
              </a:cxn>
              <a:cxn ang="0">
                <a:pos x="563" y="0"/>
              </a:cxn>
            </a:cxnLst>
            <a:rect l="0" t="0" r="r" b="b"/>
            <a:pathLst>
              <a:path w="975" h="863">
                <a:moveTo>
                  <a:pt x="563" y="0"/>
                </a:moveTo>
                <a:lnTo>
                  <a:pt x="0" y="0"/>
                </a:lnTo>
                <a:lnTo>
                  <a:pt x="0" y="863"/>
                </a:lnTo>
                <a:lnTo>
                  <a:pt x="975" y="863"/>
                </a:lnTo>
                <a:lnTo>
                  <a:pt x="563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9050">
            <a:solidFill>
              <a:schemeClr val="tx2"/>
            </a:solidFill>
            <a:round/>
          </a:ln>
        </p:spPr>
        <p:txBody>
          <a:bodyPr vert="horz" wrap="square" lIns="91423" tIns="45711" rIns="539897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tx2"/>
                </a:solidFill>
                <a:latin typeface="华文细黑" pitchFamily="2" charset="-122"/>
                <a:ea typeface="华文细黑" pitchFamily="2" charset="-122"/>
              </a:rPr>
              <a:t>如何</a:t>
            </a:r>
            <a:endParaRPr lang="en-US" altLang="zh-CN" sz="1600" b="1">
              <a:solidFill>
                <a:schemeClr val="tx2"/>
              </a:solidFill>
              <a:latin typeface="华文细黑" pitchFamily="2" charset="-122"/>
              <a:ea typeface="华文细黑" pitchFamily="2" charset="-122"/>
            </a:endParaRPr>
          </a:p>
          <a:p>
            <a:pPr algn="ctr"/>
            <a:r>
              <a:rPr lang="zh-CN" altLang="en-US" sz="1600" b="1">
                <a:solidFill>
                  <a:schemeClr val="tx2"/>
                </a:solidFill>
                <a:latin typeface="华文细黑" pitchFamily="2" charset="-122"/>
                <a:ea typeface="华文细黑" pitchFamily="2" charset="-122"/>
              </a:rPr>
              <a:t>制胜</a:t>
            </a:r>
            <a:endParaRPr lang="en-US" sz="1600" b="1">
              <a:solidFill>
                <a:schemeClr val="tx2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4" name="Freeform 10"/>
          <p:cNvSpPr/>
          <p:nvPr/>
        </p:nvSpPr>
        <p:spPr bwMode="auto">
          <a:xfrm>
            <a:off x="1240706" y="3120936"/>
            <a:ext cx="1693709" cy="1329400"/>
          </a:xfrm>
          <a:custGeom>
            <a:cxnLst>
              <a:cxn ang="0">
                <a:pos x="412" y="0"/>
              </a:cxn>
              <a:cxn ang="0">
                <a:pos x="0" y="863"/>
              </a:cxn>
              <a:cxn ang="0">
                <a:pos x="1002" y="863"/>
              </a:cxn>
              <a:cxn ang="0">
                <a:pos x="1002" y="0"/>
              </a:cxn>
              <a:cxn ang="0">
                <a:pos x="412" y="0"/>
              </a:cxn>
            </a:cxnLst>
            <a:rect l="0" t="0" r="r" b="b"/>
            <a:pathLst>
              <a:path w="1002" h="863">
                <a:moveTo>
                  <a:pt x="412" y="0"/>
                </a:moveTo>
                <a:lnTo>
                  <a:pt x="0" y="863"/>
                </a:lnTo>
                <a:lnTo>
                  <a:pt x="1002" y="863"/>
                </a:lnTo>
                <a:lnTo>
                  <a:pt x="1002" y="0"/>
                </a:lnTo>
                <a:lnTo>
                  <a:pt x="412" y="0"/>
                </a:lnTo>
                <a:close/>
              </a:path>
            </a:pathLst>
          </a:custGeom>
          <a:solidFill>
            <a:schemeClr val="tx2">
              <a:lumMod val="75000"/>
            </a:schemeClr>
          </a:solidFill>
          <a:ln w="19050">
            <a:solidFill>
              <a:schemeClr val="tx2"/>
            </a:solidFill>
            <a:round/>
          </a:ln>
        </p:spPr>
        <p:txBody>
          <a:bodyPr vert="horz" wrap="square" lIns="539897" tIns="45711" rIns="91423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latin typeface="华文细黑" pitchFamily="2" charset="-122"/>
                <a:ea typeface="华文细黑" pitchFamily="2" charset="-122"/>
              </a:rPr>
              <a:t>主要</a:t>
            </a:r>
          </a:p>
          <a:p>
            <a:pPr algn="ctr"/>
            <a:r>
              <a:rPr lang="zh-CN" altLang="en-US" sz="1600" b="1">
                <a:latin typeface="华文细黑" pitchFamily="2" charset="-122"/>
                <a:ea typeface="华文细黑" pitchFamily="2" charset="-122"/>
              </a:rPr>
              <a:t>战场</a:t>
            </a:r>
            <a:endParaRPr lang="en-US" sz="16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5" name="Freeform 6"/>
          <p:cNvSpPr/>
          <p:nvPr/>
        </p:nvSpPr>
        <p:spPr bwMode="auto">
          <a:xfrm>
            <a:off x="1937120" y="1240165"/>
            <a:ext cx="1948948" cy="1865474"/>
          </a:xfrm>
          <a:custGeom>
            <a:cxnLst>
              <a:cxn ang="0">
                <a:pos x="575" y="0"/>
              </a:cxn>
              <a:cxn ang="0">
                <a:pos x="0" y="1211"/>
              </a:cxn>
              <a:cxn ang="0">
                <a:pos x="1153" y="1211"/>
              </a:cxn>
              <a:cxn ang="0">
                <a:pos x="575" y="0"/>
              </a:cxn>
            </a:cxnLst>
            <a:rect l="0" t="0" r="r" b="b"/>
            <a:pathLst>
              <a:path w="1153" h="1211">
                <a:moveTo>
                  <a:pt x="575" y="0"/>
                </a:moveTo>
                <a:lnTo>
                  <a:pt x="0" y="1211"/>
                </a:lnTo>
                <a:lnTo>
                  <a:pt x="1153" y="1211"/>
                </a:lnTo>
                <a:lnTo>
                  <a:pt x="575" y="0"/>
                </a:lnTo>
                <a:close/>
              </a:path>
            </a:pathLst>
          </a:custGeom>
          <a:solidFill>
            <a:schemeClr val="tx2">
              <a:lumMod val="95000"/>
            </a:schemeClr>
          </a:solidFill>
          <a:ln w="19050">
            <a:solidFill>
              <a:schemeClr val="tx2"/>
            </a:solidFill>
            <a:round/>
          </a:ln>
        </p:spPr>
        <p:txBody>
          <a:bodyPr vert="horz" wrap="square" lIns="89984" tIns="1043800" rIns="91423" bIns="45711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latin typeface="华文细黑" pitchFamily="2" charset="-122"/>
                <a:ea typeface="华文细黑" pitchFamily="2" charset="-122"/>
              </a:rPr>
              <a:t>愿景和目标</a:t>
            </a:r>
            <a:endParaRPr lang="en-US" sz="16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4252467" y="2730933"/>
            <a:ext cx="3592360" cy="584624"/>
          </a:xfrm>
          <a:prstGeom prst="rect">
            <a:avLst/>
          </a:prstGeom>
          <a:noFill/>
        </p:spPr>
        <p:txBody>
          <a:bodyPr wrap="square" lIns="91290" tIns="45645" rIns="91290" bIns="45645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1600">
                <a:latin typeface="华文细黑" pitchFamily="2" charset="-122"/>
                <a:ea typeface="华文细黑" pitchFamily="2" charset="-122"/>
              </a:rPr>
              <a:t>明确选择</a:t>
            </a:r>
            <a:r>
              <a:rPr lang="zh-CN" altLang="en-US" sz="1600" b="1">
                <a:latin typeface="华文细黑" pitchFamily="2" charset="-122"/>
                <a:ea typeface="华文细黑" pitchFamily="2" charset="-122"/>
              </a:rPr>
              <a:t>专注、扩张和重新界定核心业务</a:t>
            </a:r>
            <a:r>
              <a:rPr lang="zh-CN" altLang="en-US" sz="1600">
                <a:latin typeface="华文细黑" pitchFamily="2" charset="-122"/>
                <a:ea typeface="华文细黑" pitchFamily="2" charset="-122"/>
              </a:rPr>
              <a:t>的时机和领域</a:t>
            </a:r>
            <a:endParaRPr lang="en-US" sz="16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" name="BainBulletsConfiguration" hidden="1"/>
          <p:cNvSpPr txBox="1"/>
          <p:nvPr/>
        </p:nvSpPr>
        <p:spPr>
          <a:xfrm>
            <a:off x="12700" y="12700"/>
            <a:ext cx="8890000" cy="88092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" err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9510840"/>
      </p:ext>
    </p:ext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6486" name="Freeform 22"/>
          <p:cNvSpPr/>
          <p:nvPr/>
        </p:nvSpPr>
        <p:spPr bwMode="auto">
          <a:xfrm>
            <a:off x="1579283" y="1981851"/>
            <a:ext cx="3019913" cy="3379628"/>
          </a:xfrm>
          <a:custGeom>
            <a:cxnLst>
              <a:cxn ang="0">
                <a:pos x="0" y="0"/>
              </a:cxn>
              <a:cxn ang="0">
                <a:pos x="0" y="2055"/>
              </a:cxn>
              <a:cxn ang="0">
                <a:pos x="1410" y="1857"/>
              </a:cxn>
              <a:cxn ang="0">
                <a:pos x="1410" y="0"/>
              </a:cxn>
              <a:cxn ang="0">
                <a:pos x="0" y="0"/>
              </a:cxn>
            </a:cxnLst>
            <a:rect l="0" t="0" r="r" b="b"/>
            <a:pathLst>
              <a:path w="1410" h="2055">
                <a:moveTo>
                  <a:pt x="0" y="0"/>
                </a:moveTo>
                <a:lnTo>
                  <a:pt x="0" y="2055"/>
                </a:lnTo>
                <a:lnTo>
                  <a:pt x="1410" y="1857"/>
                </a:lnTo>
                <a:lnTo>
                  <a:pt x="1410" y="0"/>
                </a:lnTo>
                <a:lnTo>
                  <a:pt x="0" y="0"/>
                </a:lnTo>
                <a:close/>
              </a:path>
            </a:pathLst>
          </a:custGeom>
          <a:solidFill>
            <a:srgbClr val="DDDDDD"/>
          </a:solidFill>
          <a:ln w="19050" cap="flat" cmpd="sng">
            <a:solidFill>
              <a:schemeClr val="tx1"/>
            </a:solidFill>
            <a:prstDash val="solid"/>
            <a:round/>
          </a:ln>
          <a:effectLst/>
        </p:spPr>
        <p:txBody>
          <a:bodyPr lIns="46814" tIns="46814" rIns="46814" bIns="46814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43" name="AutoShape 14"/>
          <p:cNvSpPr>
            <a:spLocks noChangeArrowheads="1"/>
          </p:cNvSpPr>
          <p:nvPr/>
        </p:nvSpPr>
        <p:spPr bwMode="auto">
          <a:xfrm rot="5400000">
            <a:off x="7017434" y="3337544"/>
            <a:ext cx="3985279" cy="1315505"/>
          </a:xfrm>
          <a:prstGeom prst="triangle">
            <a:avLst>
              <a:gd name="adj" fmla="val 50000"/>
            </a:avLst>
          </a:prstGeom>
          <a:solidFill>
            <a:srgbClr val="DDDDDD"/>
          </a:solidFill>
          <a:ln w="19050">
            <a:solidFill>
              <a:schemeClr val="tx1"/>
            </a:solidFill>
            <a:miter lim="800000"/>
          </a:ln>
          <a:effectLst/>
        </p:spPr>
        <p:txBody>
          <a:bodyPr rot="10800000" vert="eaVert" wrap="none" lIns="45691" tIns="0" rIns="45691" bIns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92443"/>
            <a:r>
              <a:rPr lang="zh-CN" altLang="en-US">
                <a:solidFill>
                  <a:srgbClr val="000000"/>
                </a:solidFill>
              </a:rPr>
              <a:t>实现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42" name="AutoShape 14"/>
          <p:cNvSpPr>
            <a:spLocks noChangeArrowheads="1"/>
          </p:cNvSpPr>
          <p:nvPr/>
        </p:nvSpPr>
        <p:spPr bwMode="auto">
          <a:xfrm rot="5400000">
            <a:off x="6898759" y="3337543"/>
            <a:ext cx="3985279" cy="1315505"/>
          </a:xfrm>
          <a:prstGeom prst="triangle">
            <a:avLst>
              <a:gd name="adj" fmla="val 50000"/>
            </a:avLst>
          </a:prstGeom>
          <a:solidFill>
            <a:srgbClr val="DDDDDD"/>
          </a:solidFill>
          <a:ln w="19050">
            <a:solidFill>
              <a:schemeClr val="tx1"/>
            </a:solidFill>
            <a:miter lim="800000"/>
          </a:ln>
          <a:effectLst/>
        </p:spPr>
        <p:txBody>
          <a:bodyPr rot="10800000" vert="eaVert" wrap="none" lIns="45691" tIns="0" rIns="45691" bIns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92443"/>
            <a:r>
              <a:rPr lang="zh-CN" altLang="en-US">
                <a:solidFill>
                  <a:srgbClr val="000000"/>
                </a:solidFill>
              </a:rPr>
              <a:t>实现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41" name="AutoShape 14"/>
          <p:cNvSpPr>
            <a:spLocks noChangeArrowheads="1"/>
          </p:cNvSpPr>
          <p:nvPr/>
        </p:nvSpPr>
        <p:spPr bwMode="auto">
          <a:xfrm rot="5400000">
            <a:off x="6780968" y="3335269"/>
            <a:ext cx="3985279" cy="1315505"/>
          </a:xfrm>
          <a:prstGeom prst="triangle">
            <a:avLst>
              <a:gd name="adj" fmla="val 50000"/>
            </a:avLst>
          </a:prstGeom>
          <a:solidFill>
            <a:srgbClr val="DDDDDD"/>
          </a:solidFill>
          <a:ln w="19050">
            <a:solidFill>
              <a:schemeClr val="tx1"/>
            </a:solidFill>
            <a:miter lim="800000"/>
          </a:ln>
          <a:effectLst/>
        </p:spPr>
        <p:txBody>
          <a:bodyPr rot="10800000" vert="eaVert" wrap="none" lIns="45691" tIns="0" rIns="45691" bIns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92443"/>
            <a:r>
              <a:rPr lang="zh-CN" altLang="en-US">
                <a:solidFill>
                  <a:srgbClr val="000000"/>
                </a:solidFill>
              </a:rPr>
              <a:t>实现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3006466" name="Title1"/>
          <p:cNvSpPr>
            <a:spLocks noGrp="1" noChangeArrowheads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贝恩战略和组织项目一般采用四个阶段循序渐进的方式</a:t>
            </a:r>
            <a:r>
              <a:rPr lang="en-US" altLang="zh-CN"/>
              <a:t>, </a:t>
            </a:r>
            <a:r>
              <a:rPr lang="zh-CN" altLang="en-US"/>
              <a:t>以事实为基础、以结果为导向</a:t>
            </a:r>
            <a:endParaRPr lang="en-US"/>
          </a:p>
        </p:txBody>
      </p:sp>
      <p:sp>
        <p:nvSpPr>
          <p:cNvPr id="3006467" name="Line 3"/>
          <p:cNvSpPr>
            <a:spLocks noChangeShapeType="1"/>
          </p:cNvSpPr>
          <p:nvPr/>
        </p:nvSpPr>
        <p:spPr bwMode="auto">
          <a:xfrm flipH="1" flipV="1">
            <a:off x="990856" y="1971064"/>
            <a:ext cx="0" cy="4048463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tailEnd type="triangle" w="lg" len="lg"/>
          </a:ln>
          <a:effectLst/>
        </p:spPr>
        <p:txBody>
          <a:bodyPr lIns="46814" tIns="46814" rIns="46814" bIns="46814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3006468" name="Notes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235034" y="6682421"/>
            <a:ext cx="6164950" cy="153888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lIns="0" tIns="0" rIns="0" bIns="0" anchor="b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1029" indent="-181029" defTabSz="860683" fontAlgn="t"/>
            <a:endParaRPr lang="en-US" sz="1000" noProof="1"/>
          </a:p>
        </p:txBody>
      </p:sp>
      <p:sp>
        <p:nvSpPr>
          <p:cNvPr id="3006469" name="Notes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35034" y="6682421"/>
            <a:ext cx="6164950" cy="153888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lIns="0" tIns="0" rIns="0" bIns="0" anchor="b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1029" indent="-181029" defTabSz="860683" fontAlgn="t"/>
            <a:endParaRPr lang="en-US" sz="1000" noProof="1"/>
          </a:p>
        </p:txBody>
      </p:sp>
      <p:sp>
        <p:nvSpPr>
          <p:cNvPr id="3006470" name="Freeform 6"/>
          <p:cNvSpPr/>
          <p:nvPr/>
        </p:nvSpPr>
        <p:spPr bwMode="auto">
          <a:xfrm>
            <a:off x="1579283" y="1981852"/>
            <a:ext cx="6318821" cy="4051546"/>
          </a:xfrm>
          <a:custGeom>
            <a:cxnLst>
              <a:cxn ang="0">
                <a:pos x="0" y="2442"/>
              </a:cxn>
              <a:cxn ang="0">
                <a:pos x="0" y="2528"/>
              </a:cxn>
              <a:cxn ang="0">
                <a:pos x="4238" y="2528"/>
              </a:cxn>
              <a:cxn ang="0">
                <a:pos x="4238" y="0"/>
              </a:cxn>
              <a:cxn ang="0">
                <a:pos x="2811" y="0"/>
              </a:cxn>
              <a:cxn ang="0">
                <a:pos x="2811" y="2038"/>
              </a:cxn>
              <a:cxn ang="0">
                <a:pos x="0" y="2442"/>
              </a:cxn>
            </a:cxnLst>
            <a:rect l="0" t="0" r="r" b="b"/>
            <a:pathLst>
              <a:path w="4238" h="2528">
                <a:moveTo>
                  <a:pt x="0" y="2442"/>
                </a:moveTo>
                <a:lnTo>
                  <a:pt x="0" y="2528"/>
                </a:lnTo>
                <a:lnTo>
                  <a:pt x="4238" y="2528"/>
                </a:lnTo>
                <a:lnTo>
                  <a:pt x="4238" y="0"/>
                </a:lnTo>
                <a:lnTo>
                  <a:pt x="2811" y="0"/>
                </a:lnTo>
                <a:lnTo>
                  <a:pt x="2811" y="2038"/>
                </a:lnTo>
                <a:lnTo>
                  <a:pt x="0" y="2442"/>
                </a:lnTo>
                <a:close/>
              </a:path>
            </a:pathLst>
          </a:custGeom>
          <a:solidFill>
            <a:srgbClr val="DDDDDD"/>
          </a:solidFill>
          <a:ln w="19050" cap="flat" cmpd="sng">
            <a:solidFill>
              <a:schemeClr val="tx1"/>
            </a:solidFill>
            <a:prstDash val="solid"/>
            <a:round/>
          </a:ln>
          <a:effectLst/>
        </p:spPr>
        <p:txBody>
          <a:bodyPr lIns="46814" tIns="46814" rIns="46814" bIns="46814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3006471" name="Text Box 7"/>
          <p:cNvSpPr txBox="1">
            <a:spLocks noChangeArrowheads="1"/>
          </p:cNvSpPr>
          <p:nvPr/>
        </p:nvSpPr>
        <p:spPr bwMode="auto">
          <a:xfrm>
            <a:off x="2609030" y="1551887"/>
            <a:ext cx="666149" cy="353884"/>
          </a:xfrm>
          <a:prstGeom prst="rect">
            <a:avLst/>
          </a:prstGeom>
          <a:noFill/>
          <a:ln w="19050">
            <a:noFill/>
            <a:miter lim="800000"/>
          </a:ln>
          <a:effectLst/>
        </p:spPr>
        <p:txBody>
          <a:bodyPr wrap="none" lIns="45691" tIns="45691" rIns="45691" bIns="4569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92443"/>
            <a:r>
              <a:rPr lang="zh-CN" altLang="en-US" sz="1700"/>
              <a:t>阶段</a:t>
            </a:r>
            <a:r>
              <a:rPr lang="en-US" sz="1700"/>
              <a:t>1</a:t>
            </a:r>
          </a:p>
        </p:txBody>
      </p:sp>
      <p:sp>
        <p:nvSpPr>
          <p:cNvPr id="3006472" name="Text Box 8"/>
          <p:cNvSpPr txBox="1">
            <a:spLocks noChangeArrowheads="1"/>
          </p:cNvSpPr>
          <p:nvPr/>
        </p:nvSpPr>
        <p:spPr bwMode="auto">
          <a:xfrm>
            <a:off x="5126749" y="1551887"/>
            <a:ext cx="743094" cy="353884"/>
          </a:xfrm>
          <a:prstGeom prst="rect">
            <a:avLst/>
          </a:prstGeom>
          <a:noFill/>
          <a:ln w="19050">
            <a:noFill/>
            <a:miter lim="800000"/>
          </a:ln>
          <a:effectLst/>
        </p:spPr>
        <p:txBody>
          <a:bodyPr wrap="none" lIns="45691" tIns="45691" rIns="45691" bIns="4569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92443"/>
            <a:r>
              <a:rPr lang="zh-CN" altLang="en-US" sz="1700"/>
              <a:t>阶段</a:t>
            </a:r>
            <a:r>
              <a:rPr lang="en-US" sz="1700"/>
              <a:t> 2</a:t>
            </a:r>
          </a:p>
        </p:txBody>
      </p:sp>
      <p:sp>
        <p:nvSpPr>
          <p:cNvPr id="3006473" name="Text Box 9"/>
          <p:cNvSpPr txBox="1">
            <a:spLocks noChangeArrowheads="1"/>
          </p:cNvSpPr>
          <p:nvPr/>
        </p:nvSpPr>
        <p:spPr bwMode="auto">
          <a:xfrm>
            <a:off x="6773667" y="1551887"/>
            <a:ext cx="743094" cy="353884"/>
          </a:xfrm>
          <a:prstGeom prst="rect">
            <a:avLst/>
          </a:prstGeom>
          <a:noFill/>
          <a:ln w="19050">
            <a:noFill/>
            <a:miter lim="800000"/>
          </a:ln>
          <a:effectLst/>
        </p:spPr>
        <p:txBody>
          <a:bodyPr wrap="none" lIns="45691" tIns="45691" rIns="45691" bIns="4569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92443"/>
            <a:r>
              <a:rPr lang="zh-CN" altLang="en-US" sz="1700"/>
              <a:t>阶段 </a:t>
            </a:r>
            <a:r>
              <a:rPr lang="en-US" sz="1700"/>
              <a:t>3</a:t>
            </a:r>
          </a:p>
        </p:txBody>
      </p:sp>
      <p:sp>
        <p:nvSpPr>
          <p:cNvPr id="3006474" name="Line 10"/>
          <p:cNvSpPr>
            <a:spLocks noChangeShapeType="1"/>
          </p:cNvSpPr>
          <p:nvPr/>
        </p:nvSpPr>
        <p:spPr bwMode="auto">
          <a:xfrm>
            <a:off x="1579284" y="6471069"/>
            <a:ext cx="7571762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tailEnd type="triangle" w="lg" len="lg"/>
          </a:ln>
          <a:effectLst/>
        </p:spPr>
        <p:txBody>
          <a:bodyPr lIns="46814" tIns="46814" rIns="46814" bIns="46814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3006475" name="Text Box 11"/>
          <p:cNvSpPr txBox="1">
            <a:spLocks noChangeArrowheads="1"/>
          </p:cNvSpPr>
          <p:nvPr/>
        </p:nvSpPr>
        <p:spPr bwMode="auto">
          <a:xfrm>
            <a:off x="5032062" y="6236823"/>
            <a:ext cx="579587" cy="384662"/>
          </a:xfrm>
          <a:prstGeom prst="rect">
            <a:avLst/>
          </a:prstGeom>
          <a:solidFill>
            <a:schemeClr val="tx2"/>
          </a:solidFill>
          <a:ln w="19050">
            <a:noFill/>
            <a:miter lim="800000"/>
          </a:ln>
          <a:effectLst/>
        </p:spPr>
        <p:txBody>
          <a:bodyPr wrap="none" lIns="45691" tIns="45691" rIns="45691" bIns="4569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92443"/>
            <a:r>
              <a:rPr lang="zh-CN" altLang="en-US"/>
              <a:t>时间</a:t>
            </a:r>
            <a:endParaRPr lang="en-US"/>
          </a:p>
        </p:txBody>
      </p:sp>
      <p:sp>
        <p:nvSpPr>
          <p:cNvPr id="3006476" name="Line 12"/>
          <p:cNvSpPr>
            <a:spLocks noChangeShapeType="1"/>
          </p:cNvSpPr>
          <p:nvPr/>
        </p:nvSpPr>
        <p:spPr bwMode="auto">
          <a:xfrm flipH="1" flipV="1">
            <a:off x="6569071" y="5207370"/>
            <a:ext cx="0" cy="967809"/>
          </a:xfrm>
          <a:prstGeom prst="line">
            <a:avLst/>
          </a:prstGeom>
          <a:noFill/>
          <a:ln w="19050">
            <a:solidFill>
              <a:schemeClr val="tx1"/>
            </a:solidFill>
            <a:prstDash val="dash"/>
            <a:round/>
          </a:ln>
          <a:effectLst/>
        </p:spPr>
        <p:txBody>
          <a:bodyPr lIns="46814" tIns="46814" rIns="46814" bIns="46814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3006477" name="Line 13"/>
          <p:cNvSpPr>
            <a:spLocks noChangeShapeType="1"/>
          </p:cNvSpPr>
          <p:nvPr/>
        </p:nvSpPr>
        <p:spPr bwMode="auto">
          <a:xfrm flipH="1" flipV="1">
            <a:off x="6569071" y="1556510"/>
            <a:ext cx="0" cy="428425"/>
          </a:xfrm>
          <a:prstGeom prst="line">
            <a:avLst/>
          </a:prstGeom>
          <a:noFill/>
          <a:ln w="19050">
            <a:solidFill>
              <a:schemeClr val="tx1"/>
            </a:solidFill>
            <a:prstDash val="dash"/>
            <a:round/>
          </a:ln>
          <a:effectLst/>
        </p:spPr>
        <p:txBody>
          <a:bodyPr lIns="46814" tIns="46814" rIns="46814" bIns="46814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700"/>
          </a:p>
        </p:txBody>
      </p:sp>
      <p:sp>
        <p:nvSpPr>
          <p:cNvPr id="3006478" name="AutoShape 14"/>
          <p:cNvSpPr>
            <a:spLocks noChangeArrowheads="1"/>
          </p:cNvSpPr>
          <p:nvPr/>
        </p:nvSpPr>
        <p:spPr bwMode="auto">
          <a:xfrm rot="5400000">
            <a:off x="6647761" y="3319821"/>
            <a:ext cx="3985279" cy="1315505"/>
          </a:xfrm>
          <a:prstGeom prst="triangle">
            <a:avLst>
              <a:gd name="adj" fmla="val 50000"/>
            </a:avLst>
          </a:prstGeom>
          <a:solidFill>
            <a:srgbClr val="DDDDDD"/>
          </a:solidFill>
          <a:ln w="19050">
            <a:solidFill>
              <a:schemeClr val="tx1"/>
            </a:solidFill>
            <a:miter lim="800000"/>
          </a:ln>
          <a:effectLst/>
        </p:spPr>
        <p:txBody>
          <a:bodyPr rot="10800000" vert="eaVert" wrap="none" lIns="45691" tIns="0" rIns="45691" bIns="0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 defTabSz="892443"/>
            <a:r>
              <a:rPr lang="zh-CN" altLang="en-US">
                <a:solidFill>
                  <a:srgbClr val="000000"/>
                </a:solidFill>
              </a:rPr>
              <a:t>   落地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3006479" name="Line 15"/>
          <p:cNvSpPr>
            <a:spLocks noChangeShapeType="1"/>
          </p:cNvSpPr>
          <p:nvPr/>
        </p:nvSpPr>
        <p:spPr bwMode="auto">
          <a:xfrm flipH="1" flipV="1">
            <a:off x="7898104" y="1556510"/>
            <a:ext cx="0" cy="428425"/>
          </a:xfrm>
          <a:prstGeom prst="line">
            <a:avLst/>
          </a:prstGeom>
          <a:noFill/>
          <a:ln w="19050">
            <a:solidFill>
              <a:schemeClr val="tx1"/>
            </a:solidFill>
            <a:prstDash val="dash"/>
            <a:round/>
          </a:ln>
          <a:effectLst/>
        </p:spPr>
        <p:txBody>
          <a:bodyPr lIns="46814" tIns="46814" rIns="46814" bIns="46814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700"/>
          </a:p>
        </p:txBody>
      </p:sp>
      <p:sp>
        <p:nvSpPr>
          <p:cNvPr id="3006480" name="Freeform 16"/>
          <p:cNvSpPr/>
          <p:nvPr/>
        </p:nvSpPr>
        <p:spPr bwMode="auto">
          <a:xfrm>
            <a:off x="1579283" y="1981852"/>
            <a:ext cx="4989789" cy="3925176"/>
          </a:xfrm>
          <a:custGeom>
            <a:cxnLst>
              <a:cxn ang="0">
                <a:pos x="0" y="2054"/>
              </a:cxn>
              <a:cxn ang="0">
                <a:pos x="1410" y="1857"/>
              </a:cxn>
              <a:cxn ang="0">
                <a:pos x="1410" y="0"/>
              </a:cxn>
              <a:cxn ang="0">
                <a:pos x="2811" y="0"/>
              </a:cxn>
              <a:cxn ang="0">
                <a:pos x="2811" y="2046"/>
              </a:cxn>
              <a:cxn ang="0">
                <a:pos x="0" y="2450"/>
              </a:cxn>
              <a:cxn ang="0">
                <a:pos x="0" y="2054"/>
              </a:cxn>
            </a:cxnLst>
            <a:rect l="0" t="0" r="r" b="b"/>
            <a:pathLst>
              <a:path w="2811" h="2450">
                <a:moveTo>
                  <a:pt x="0" y="2054"/>
                </a:moveTo>
                <a:lnTo>
                  <a:pt x="1410" y="1857"/>
                </a:lnTo>
                <a:lnTo>
                  <a:pt x="1410" y="0"/>
                </a:lnTo>
                <a:lnTo>
                  <a:pt x="2811" y="0"/>
                </a:lnTo>
                <a:lnTo>
                  <a:pt x="2811" y="2046"/>
                </a:lnTo>
                <a:lnTo>
                  <a:pt x="0" y="2450"/>
                </a:lnTo>
                <a:lnTo>
                  <a:pt x="0" y="2054"/>
                </a:lnTo>
                <a:close/>
              </a:path>
            </a:pathLst>
          </a:custGeom>
          <a:solidFill>
            <a:srgbClr val="DDDDDD"/>
          </a:solidFill>
          <a:ln w="19050" cap="flat" cmpd="sng">
            <a:solidFill>
              <a:schemeClr val="tx1"/>
            </a:solidFill>
            <a:prstDash val="solid"/>
            <a:round/>
          </a:ln>
          <a:effectLst/>
        </p:spPr>
        <p:txBody>
          <a:bodyPr lIns="46814" tIns="46814" rIns="46814" bIns="46814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3006483" name="Line 19"/>
          <p:cNvSpPr>
            <a:spLocks noChangeShapeType="1"/>
          </p:cNvSpPr>
          <p:nvPr/>
        </p:nvSpPr>
        <p:spPr bwMode="auto">
          <a:xfrm flipH="1" flipV="1">
            <a:off x="1579282" y="1553427"/>
            <a:ext cx="0" cy="428425"/>
          </a:xfrm>
          <a:prstGeom prst="line">
            <a:avLst/>
          </a:prstGeom>
          <a:noFill/>
          <a:ln w="19050">
            <a:solidFill>
              <a:schemeClr val="tx1"/>
            </a:solidFill>
            <a:prstDash val="dash"/>
            <a:round/>
          </a:ln>
          <a:effectLst/>
        </p:spPr>
        <p:txBody>
          <a:bodyPr lIns="46814" tIns="46814" rIns="46814" bIns="46814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700"/>
          </a:p>
        </p:txBody>
      </p:sp>
      <p:sp>
        <p:nvSpPr>
          <p:cNvPr id="3006484" name="Text Box 20"/>
          <p:cNvSpPr txBox="1">
            <a:spLocks noChangeArrowheads="1"/>
          </p:cNvSpPr>
          <p:nvPr/>
        </p:nvSpPr>
        <p:spPr bwMode="auto">
          <a:xfrm>
            <a:off x="6773667" y="3795528"/>
            <a:ext cx="975637" cy="384662"/>
          </a:xfrm>
          <a:prstGeom prst="rect">
            <a:avLst/>
          </a:prstGeom>
          <a:noFill/>
          <a:ln w="19050">
            <a:noFill/>
            <a:miter lim="800000"/>
          </a:ln>
          <a:effectLst/>
        </p:spPr>
        <p:txBody>
          <a:bodyPr lIns="45691" tIns="45691" rIns="45691" bIns="4569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92443"/>
            <a:r>
              <a:rPr lang="zh-CN" altLang="en-US"/>
              <a:t>动员</a:t>
            </a:r>
            <a:endParaRPr lang="en-US"/>
          </a:p>
        </p:txBody>
      </p:sp>
      <p:sp>
        <p:nvSpPr>
          <p:cNvPr id="3006485" name="Text Box 21"/>
          <p:cNvSpPr txBox="1">
            <a:spLocks noChangeArrowheads="1"/>
          </p:cNvSpPr>
          <p:nvPr/>
        </p:nvSpPr>
        <p:spPr bwMode="auto">
          <a:xfrm>
            <a:off x="4575522" y="3795528"/>
            <a:ext cx="1998621" cy="384662"/>
          </a:xfrm>
          <a:prstGeom prst="rect">
            <a:avLst/>
          </a:prstGeom>
          <a:noFill/>
          <a:ln w="19050">
            <a:noFill/>
            <a:miter lim="800000"/>
          </a:ln>
          <a:effectLst/>
        </p:spPr>
        <p:txBody>
          <a:bodyPr lIns="45691" tIns="45691" rIns="45691" bIns="4569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92443"/>
            <a:r>
              <a:rPr lang="zh-CN" altLang="en-US"/>
              <a:t>方案评估</a:t>
            </a:r>
            <a:endParaRPr lang="en-US"/>
          </a:p>
        </p:txBody>
      </p:sp>
      <p:sp>
        <p:nvSpPr>
          <p:cNvPr id="3006487" name="Text Box 23"/>
          <p:cNvSpPr txBox="1">
            <a:spLocks noChangeArrowheads="1"/>
          </p:cNvSpPr>
          <p:nvPr/>
        </p:nvSpPr>
        <p:spPr bwMode="auto">
          <a:xfrm>
            <a:off x="644402" y="3764902"/>
            <a:ext cx="654174" cy="677050"/>
          </a:xfrm>
          <a:prstGeom prst="rect">
            <a:avLst/>
          </a:prstGeom>
          <a:solidFill>
            <a:schemeClr val="tx2"/>
          </a:solidFill>
          <a:ln w="19050">
            <a:noFill/>
            <a:miter lim="800000"/>
          </a:ln>
          <a:effectLst/>
        </p:spPr>
        <p:txBody>
          <a:bodyPr wrap="square" lIns="45691" tIns="45691" rIns="45691" bIns="4569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892443"/>
            <a:r>
              <a:rPr lang="zh-CN" altLang="en-US"/>
              <a:t>重点</a:t>
            </a:r>
            <a:br>
              <a:rPr lang="en-US" altLang="zh-CN"/>
            </a:br>
            <a:r>
              <a:rPr lang="zh-CN" altLang="en-US"/>
              <a:t>攻克</a:t>
            </a:r>
            <a:endParaRPr lang="en-US"/>
          </a:p>
        </p:txBody>
      </p:sp>
      <p:sp>
        <p:nvSpPr>
          <p:cNvPr id="40" name="Text Box 29"/>
          <p:cNvSpPr txBox="1">
            <a:spLocks noChangeArrowheads="1"/>
          </p:cNvSpPr>
          <p:nvPr/>
        </p:nvSpPr>
        <p:spPr bwMode="gray">
          <a:xfrm>
            <a:off x="8177706" y="1550921"/>
            <a:ext cx="745353" cy="356144"/>
          </a:xfrm>
          <a:prstGeom prst="rect">
            <a:avLst/>
          </a:prstGeom>
          <a:noFill/>
          <a:ln w="19050">
            <a:noFill/>
            <a:miter lim="800000"/>
          </a:ln>
          <a:effectLst/>
        </p:spPr>
        <p:txBody>
          <a:bodyPr wrap="none" lIns="46810" tIns="46810" rIns="46810" bIns="4681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700"/>
              <a:t>阶段</a:t>
            </a:r>
            <a:r>
              <a:rPr lang="en-US" sz="1700"/>
              <a:t> 4</a:t>
            </a:r>
          </a:p>
        </p:txBody>
      </p:sp>
      <p:sp>
        <p:nvSpPr>
          <p:cNvPr id="3006482" name="Line 18"/>
          <p:cNvSpPr>
            <a:spLocks noChangeShapeType="1"/>
          </p:cNvSpPr>
          <p:nvPr/>
        </p:nvSpPr>
        <p:spPr bwMode="auto">
          <a:xfrm flipH="1" flipV="1">
            <a:off x="4600886" y="1553427"/>
            <a:ext cx="0" cy="428425"/>
          </a:xfrm>
          <a:prstGeom prst="line">
            <a:avLst/>
          </a:prstGeom>
          <a:noFill/>
          <a:ln w="19050">
            <a:solidFill>
              <a:schemeClr val="tx1"/>
            </a:solidFill>
            <a:prstDash val="dash"/>
            <a:round/>
          </a:ln>
          <a:effectLst/>
        </p:spPr>
        <p:txBody>
          <a:bodyPr lIns="46814" tIns="46814" rIns="46814" bIns="46814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700"/>
          </a:p>
        </p:txBody>
      </p:sp>
      <p:sp>
        <p:nvSpPr>
          <p:cNvPr id="3006481" name="Line 17"/>
          <p:cNvSpPr>
            <a:spLocks noChangeShapeType="1"/>
          </p:cNvSpPr>
          <p:nvPr/>
        </p:nvSpPr>
        <p:spPr bwMode="auto">
          <a:xfrm flipH="1" flipV="1">
            <a:off x="4597504" y="4943842"/>
            <a:ext cx="0" cy="1231337"/>
          </a:xfrm>
          <a:prstGeom prst="line">
            <a:avLst/>
          </a:prstGeom>
          <a:noFill/>
          <a:ln w="19050">
            <a:solidFill>
              <a:schemeClr val="tx1"/>
            </a:solidFill>
            <a:prstDash val="dash"/>
            <a:round/>
          </a:ln>
          <a:effectLst/>
        </p:spPr>
        <p:txBody>
          <a:bodyPr lIns="46814" tIns="46814" rIns="46814" bIns="46814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44" name="Freeform 22"/>
          <p:cNvSpPr/>
          <p:nvPr/>
        </p:nvSpPr>
        <p:spPr bwMode="auto">
          <a:xfrm>
            <a:off x="1580973" y="1972262"/>
            <a:ext cx="3019913" cy="3379628"/>
          </a:xfrm>
          <a:custGeom>
            <a:cxnLst>
              <a:cxn ang="0">
                <a:pos x="0" y="0"/>
              </a:cxn>
              <a:cxn ang="0">
                <a:pos x="0" y="2055"/>
              </a:cxn>
              <a:cxn ang="0">
                <a:pos x="1410" y="1857"/>
              </a:cxn>
              <a:cxn ang="0">
                <a:pos x="1410" y="0"/>
              </a:cxn>
              <a:cxn ang="0">
                <a:pos x="0" y="0"/>
              </a:cxn>
            </a:cxnLst>
            <a:rect l="0" t="0" r="r" b="b"/>
            <a:pathLst>
              <a:path w="1410" h="2055">
                <a:moveTo>
                  <a:pt x="0" y="0"/>
                </a:moveTo>
                <a:lnTo>
                  <a:pt x="0" y="2055"/>
                </a:lnTo>
                <a:lnTo>
                  <a:pt x="1410" y="1857"/>
                </a:lnTo>
                <a:lnTo>
                  <a:pt x="1410" y="0"/>
                </a:lnTo>
                <a:lnTo>
                  <a:pt x="0" y="0"/>
                </a:lnTo>
                <a:close/>
              </a:path>
            </a:pathLst>
          </a:custGeom>
          <a:solidFill>
            <a:srgbClr val="DDDDDD"/>
          </a:solidFill>
          <a:ln w="19050" cap="flat" cmpd="sng">
            <a:solidFill>
              <a:schemeClr val="tx1"/>
            </a:solidFill>
            <a:prstDash val="solid"/>
            <a:round/>
          </a:ln>
          <a:effectLst/>
        </p:spPr>
        <p:txBody>
          <a:bodyPr lIns="46814" tIns="46814" rIns="46814" bIns="46814" anchor="ctr"/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3006488" name="Text Box 24"/>
          <p:cNvSpPr txBox="1">
            <a:spLocks noChangeArrowheads="1"/>
          </p:cNvSpPr>
          <p:nvPr/>
        </p:nvSpPr>
        <p:spPr bwMode="auto">
          <a:xfrm>
            <a:off x="1609262" y="3795528"/>
            <a:ext cx="2974260" cy="384662"/>
          </a:xfrm>
          <a:prstGeom prst="rect">
            <a:avLst/>
          </a:prstGeom>
          <a:noFill/>
          <a:ln w="19050">
            <a:noFill/>
            <a:miter lim="800000"/>
          </a:ln>
          <a:effectLst/>
        </p:spPr>
        <p:txBody>
          <a:bodyPr lIns="45691" tIns="45691" rIns="45691" bIns="45691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892443"/>
            <a:r>
              <a:rPr lang="zh-CN" altLang="en-US"/>
              <a:t>战略基础</a:t>
            </a:r>
            <a:endParaRPr lang="en-US"/>
          </a:p>
        </p:txBody>
      </p:sp>
      <p:sp>
        <p:nvSpPr>
          <p:cNvPr id="30" name="Notes"/>
          <p:cNvSpPr txBox="1">
            <a:spLocks noChangeArrowheads="1"/>
          </p:cNvSpPr>
          <p:nvPr/>
        </p:nvSpPr>
        <p:spPr bwMode="auto">
          <a:xfrm>
            <a:off x="192024" y="6765965"/>
            <a:ext cx="6962764" cy="153888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 lIns="0" tIns="0" rIns="0" bIns="0" anchor="b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4150" indent="-184150" defTabSz="881063" fontAlgn="t"/>
            <a:r>
              <a:rPr lang="zh-CN" altLang="en-US" sz="1000">
                <a:solidFill>
                  <a:srgbClr val="000000"/>
                </a:solidFill>
                <a:latin typeface="Verdana"/>
              </a:rPr>
              <a:t>资料来源：贝恩数据库</a:t>
            </a:r>
          </a:p>
        </p:txBody>
      </p:sp>
      <p:sp>
        <p:nvSpPr>
          <p:cNvPr id="2" name="BainBulletsConfiguration" hidden="1"/>
          <p:cNvSpPr txBox="1"/>
          <p:nvPr/>
        </p:nvSpPr>
        <p:spPr>
          <a:xfrm>
            <a:off x="12700" y="12700"/>
            <a:ext cx="8890000" cy="88092"/>
          </a:xfrm>
          <a:prstGeom prst="rect">
            <a:avLst/>
          </a:prstGeom>
          <a:noFill/>
        </p:spPr>
        <p:txBody>
          <a:bodyPr vert="horz" wrap="square" lIns="36000" tIns="36000" rIns="36000" bIns="36000" rtlCol="0">
            <a:spAutoFit/>
          </a:bodyPr>
          <a:lstStyle>
            <a:defPPr>
              <a:defRPr lang="en-US"/>
            </a:defPPr>
            <a:lvl1pPr marL="0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0667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81334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72001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62668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53335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44002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34669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925336" algn="l" defTabSz="981334" rtl="0" eaLnBrk="1" latinLnBrk="0" hangingPunct="1">
              <a:defRPr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" err="1">
              <a:solidFill>
                <a:srgbClr val="FFFFFF"/>
              </a:solidFill>
            </a:endParaRPr>
          </a:p>
        </p:txBody>
      </p:sp>
    </p:spTree>
    <p:custDataLst>
      <p:tags r:id="rId6"/>
    </p:custDataLst>
    <p:extLst>
      <p:ext uri="{BB962C8B-B14F-4D97-AF65-F5344CB8AC3E}">
        <p14:creationId xmlns:p14="http://schemas.microsoft.com/office/powerpoint/2010/main" val="2755489610"/>
      </p:ext>
    </p:ext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090025" cy="5953125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https://d.book118.com/438033117052006027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FOLLOWANCHOR" val="true"/>
</p:tagLst>
</file>

<file path=ppt/tags/tag2.xml><?xml version="1.0" encoding="utf-8"?>
<p:tagLst xmlns:p="http://schemas.openxmlformats.org/presentationml/2006/main">
  <p:tag name="BAINBULLET" val="True"/>
</p:tagLst>
</file>

<file path=ppt/tags/tag3.xml><?xml version="1.0" encoding="utf-8"?>
<p:tagLst xmlns:p="http://schemas.openxmlformats.org/presentationml/2006/main">
  <p:tag name="BAINBULLET" val="True"/>
</p:tagLst>
</file>

<file path=ppt/tags/tag4.xml><?xml version="1.0" encoding="utf-8"?>
<p:tagLst xmlns:p="http://schemas.openxmlformats.org/presentationml/2006/main">
  <p:tag name="CREATEDBY" val="KMASlideWizard"/>
</p:tagLst>
</file>

<file path=ppt/tags/tag5.xml><?xml version="1.0" encoding="utf-8"?>
<p:tagLst xmlns:p="http://schemas.openxmlformats.org/presentationml/2006/main">
  <p:tag name="AUTHOR" val="KMA"/>
  <p:tag name="BACKUPNAME" val="KMA4F595B:R001:C001"/>
  <p:tag name="LEFT" val="66"/>
  <p:tag name="NUMBEROFCOLUMNS" val=" 1"/>
  <p:tag name="NUMBEROFROWS" val=" 1"/>
  <p:tag name="PRIORNAME" val="KMA4F595B"/>
  <p:tag name="TABLEINFO" val="RW:R001;LK=False|RW:R001;ST=1|RW:R001;RH=1|CL:C001;LK=False|CL:C001;ST=1|CL:C001;CW=1"/>
  <p:tag name="TABLEVERSION" val="3.00"/>
</p:tagLst>
</file>

<file path=ppt/tags/tag6.xml><?xml version="1.0" encoding="utf-8"?>
<p:tagLst xmlns:p="http://schemas.openxmlformats.org/presentationml/2006/main">
  <p:tag name="AUTHOR" val="KMA"/>
  <p:tag name="BACKUPNAME" val="KMA6DA78C:R001:C001"/>
  <p:tag name="BAINQUOTE" val="True"/>
  <p:tag name="LEFT" val="41"/>
  <p:tag name="NUMBEROFCOLUMNS" val=" 1"/>
  <p:tag name="NUMBEROFROWS" val=" 1"/>
  <p:tag name="PRIORNAME" val="KMA6DA78C"/>
  <p:tag name="TABLEINFO" val="RW:R001;LK=False|RW:R001;ST=1|RW:R001;RH=1|CL:C001;LK=False|CL:C001;ST=1|CL:C001;CW=1"/>
  <p:tag name="TABLEVERSION" val="3.00"/>
</p:tagLst>
</file>

<file path=ppt/tags/tag7.xml><?xml version="1.0" encoding="utf-8"?>
<p:tagLst xmlns:p="http://schemas.openxmlformats.org/presentationml/2006/main">
  <p:tag name="CREATEDBY" val="KMASlideWizard"/>
</p:tagLst>
</file>

<file path=ppt/tags/tag8.xml><?xml version="1.0" encoding="utf-8"?>
<p:tagLst xmlns:p="http://schemas.openxmlformats.org/presentationml/2006/main">
  <p:tag name="CAPTION HEIGHT" val="2"/>
  <p:tag name="FILL" val="true"/>
  <p:tag name="HEIGHT" val="1"/>
  <p:tag name="INDENTED" val="false"/>
  <p:tag name="MULTI-LINE" val="false"/>
  <p:tag name="NAME" val="Title1"/>
  <p:tag name="OPTIONAL" val="false"/>
  <p:tag name="ORDER" val="1"/>
  <p:tag name="TEXT" val="Action Title:"/>
</p:tagLst>
</file>

<file path=ppt/tags/tag9.xml><?xml version="1.0" encoding="utf-8"?>
<p:tagLst xmlns:p="http://schemas.openxmlformats.org/presentationml/2006/main">
  <p:tag name="CAPTION HEIGHT" val="2"/>
  <p:tag name="FILL" val="false"/>
  <p:tag name="HEIGHT" val="5"/>
  <p:tag name="INDENTED" val="false"/>
  <p:tag name="MULTI-LINE" val="true"/>
  <p:tag name="NAME" val="Notes"/>
  <p:tag name="OPTIONAL" val="true"/>
  <p:tag name="ORDER" val="3"/>
  <p:tag name="TEXT" val="&amp;Notes and Sources:"/>
</p:tagLst>
</file>

<file path=ppt/tags/tag10.xml><?xml version="1.0" encoding="utf-8"?>
<p:tagLst xmlns:p="http://schemas.openxmlformats.org/presentationml/2006/main">
  <p:tag name="CREATEDBY" val="KMASlideWizard"/>
</p:tagLst>
</file>

<file path=ppt/tags/tag11.xml><?xml version="1.0" encoding="utf-8"?>
<p:tagLst xmlns:p="http://schemas.openxmlformats.org/presentationml/2006/main">
  <p:tag name="CAPTION HEIGHT" val="2"/>
  <p:tag name="FILL" val="true"/>
  <p:tag name="HEIGHT" val="1"/>
  <p:tag name="INDENTED" val="false"/>
  <p:tag name="MULTI-LINE" val="false"/>
  <p:tag name="NAME" val="Title1"/>
  <p:tag name="OPTIONAL" val="false"/>
  <p:tag name="ORDER" val="1"/>
  <p:tag name="TEXT" val="Action Title:"/>
</p:tagLst>
</file>

<file path=ppt/tags/tag12.xml><?xml version="1.0" encoding="utf-8"?>
<p:tagLst xmlns:p="http://schemas.openxmlformats.org/presentationml/2006/main">
  <p:tag name="CAPTION HEIGHT" val="2"/>
  <p:tag name="FILL" val="false"/>
  <p:tag name="HEIGHT" val="5"/>
  <p:tag name="INDENTED" val="false"/>
  <p:tag name="MULTI-LINE" val="true"/>
  <p:tag name="NAME" val="Notes"/>
  <p:tag name="OPTIONAL" val="true"/>
  <p:tag name="ORDER" val="3"/>
  <p:tag name="TEXT" val="&amp;Notes and Sources:"/>
</p:tagLst>
</file>

<file path=ppt/tags/tag13.xml><?xml version="1.0" encoding="utf-8"?>
<p:tagLst xmlns:p="http://schemas.openxmlformats.org/presentationml/2006/main">
  <p:tag name="BAINBULLET" val="True"/>
</p:tagLst>
</file>

<file path=ppt/tags/tag14.xml><?xml version="1.0" encoding="utf-8"?>
<p:tagLst xmlns:p="http://schemas.openxmlformats.org/presentationml/2006/main">
  <p:tag name="CREATEDBY" val="KMASlideWizard"/>
</p:tagLst>
</file>

<file path=ppt/tags/tag15.xml><?xml version="1.0" encoding="utf-8"?>
<p:tagLst xmlns:p="http://schemas.openxmlformats.org/presentationml/2006/main">
  <p:tag name="CAPTION HEIGHT" val="2"/>
  <p:tag name="FILL" val="true"/>
  <p:tag name="HEIGHT" val="1"/>
  <p:tag name="INDENTED" val="false"/>
  <p:tag name="MULTI-LINE" val="false"/>
  <p:tag name="NAME" val="Title1"/>
  <p:tag name="OPTIONAL" val="false"/>
  <p:tag name="ORDER" val="1"/>
  <p:tag name="TEXT" val="Action Title:"/>
</p:tagLst>
</file>

<file path=ppt/tags/tag16.xml><?xml version="1.0" encoding="utf-8"?>
<p:tagLst xmlns:p="http://schemas.openxmlformats.org/presentationml/2006/main">
  <p:tag name="CREATEDBY" val="KMASlideWizard"/>
</p:tagLst>
</file>

<file path=ppt/tags/tag17.xml><?xml version="1.0" encoding="utf-8"?>
<p:tagLst xmlns:p="http://schemas.openxmlformats.org/presentationml/2006/main">
  <p:tag name="CAPTION HEIGHT" val="2"/>
  <p:tag name="FILL" val="true"/>
  <p:tag name="HEIGHT" val="1"/>
  <p:tag name="INDENTED" val="false"/>
  <p:tag name="MULTI-LINE" val="false"/>
  <p:tag name="NAME" val="Title1"/>
  <p:tag name="OPTIONAL" val="false"/>
  <p:tag name="ORDER" val="1"/>
  <p:tag name="TEXT" val="Action Title:"/>
</p:tagLst>
</file>

<file path=ppt/tags/tag18.xml><?xml version="1.0" encoding="utf-8"?>
<p:tagLst xmlns:p="http://schemas.openxmlformats.org/presentationml/2006/main">
  <p:tag name="CAPTION HEIGHT" val="2"/>
  <p:tag name="FILL" val="false"/>
  <p:tag name="HEIGHT" val="5"/>
  <p:tag name="INDENTED" val="false"/>
  <p:tag name="MULTI-LINE" val="true"/>
  <p:tag name="NAME" val="Notes"/>
  <p:tag name="OPTIONAL" val="true"/>
  <p:tag name="ORDER" val="3"/>
  <p:tag name="TEXT" val="&amp;Notes and Sources:"/>
</p:tagLst>
</file>

<file path=ppt/tags/tag19.xml><?xml version="1.0" encoding="utf-8"?>
<p:tagLst xmlns:p="http://schemas.openxmlformats.org/presentationml/2006/main">
  <p:tag name="CAPTION HEIGHT" val="2"/>
  <p:tag name="FILL" val="false"/>
  <p:tag name="HEIGHT" val="5"/>
  <p:tag name="INDENTED" val="false"/>
  <p:tag name="MULTI-LINE" val="true"/>
  <p:tag name="NAME" val="Notes"/>
  <p:tag name="OPTIONAL" val="true"/>
  <p:tag name="ORDER" val="3"/>
  <p:tag name="TEXT" val="&amp;Notes and Sources:"/>
</p:tagLst>
</file>

<file path=ppt/tags/tag20.xml><?xml version="1.0" encoding="utf-8"?>
<p:tagLst xmlns:p="http://schemas.openxmlformats.org/presentationml/2006/main">
  <p:tag name="CREATEDBY" val="KMASlideWizard"/>
</p:tagLst>
</file>

<file path=ppt/tags/tag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Bain Chinese">
  <a:themeElements>
    <a:clrScheme name="Letter Bain New">
      <a:dk1>
        <a:sysClr val="windowText" lastClr="000000"/>
      </a:dk1>
      <a:lt1>
        <a:srgbClr val="CCCCCC"/>
      </a:lt1>
      <a:dk2>
        <a:srgbClr val="FFFFFF"/>
      </a:dk2>
      <a:lt2>
        <a:srgbClr val="000000"/>
      </a:lt2>
      <a:accent1>
        <a:srgbClr val="CCCCCC"/>
      </a:accent1>
      <a:accent2>
        <a:srgbClr val="FFFFFF"/>
      </a:accent2>
      <a:accent3>
        <a:srgbClr val="CC0000"/>
      </a:accent3>
      <a:accent4>
        <a:srgbClr val="A3A3A3"/>
      </a:accent4>
      <a:accent5>
        <a:srgbClr val="777777"/>
      </a:accent5>
      <a:accent6>
        <a:srgbClr val="333333"/>
      </a:accent6>
      <a:hlink>
        <a:srgbClr val="000000"/>
      </a:hlink>
      <a:folHlink>
        <a:srgbClr val="CC0000"/>
      </a:folHlink>
    </a:clrScheme>
    <a:fontScheme name="Bain Chinese">
      <a:majorFont>
        <a:latin typeface="Verdana"/>
        <a:ea typeface="SimHei"/>
        <a:cs typeface="Arial"/>
      </a:majorFont>
      <a:minorFont>
        <a:latin typeface="Verdana"/>
        <a:ea typeface="STXihei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 w="19050">
          <a:noFill/>
        </a:ln>
      </a:spPr>
      <a:bodyPr lIns="0" tIns="0" rIns="0" bIns="0" rtlCol="0" anchor="ctr"/>
      <a:lstStyle>
        <a:defPPr algn="ctr">
          <a:defRPr sz="20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rgbClr val="080808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lIns="36000" tIns="36000" rIns="36000" bIns="36000" rtlCol="0">
        <a:spAutoFit/>
      </a:bodyPr>
      <a:lstStyle>
        <a:defPPr>
          <a:defRPr sz="2000"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customXml/_rels/item1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2.xml" /></Relationships>
</file>

<file path=customXml/item1.xml><?xml version="1.0" encoding="utf-8"?>
<Showfilename>true</Showfilename>
</file>

<file path=customXml/item2.xml><?xml version="1.0" encoding="utf-8"?>
<Showofficecode>true</Showofficecode>
</file>

<file path=customXml/itemProps1.xml><?xml version="1.0" encoding="utf-8"?>
<ds:datastoreItem xmlns:ds="http://schemas.openxmlformats.org/officeDocument/2006/customXml" ds:itemID="{C9372CB5-487E-4E75-8BFD-DA949A86C2B9}">
  <ds:schemaRefs/>
</ds:datastoreItem>
</file>

<file path=customXml/itemProps2.xml><?xml version="1.0" encoding="utf-8"?>
<ds:datastoreItem xmlns:ds="http://schemas.openxmlformats.org/officeDocument/2006/customXml" ds:itemID="{A7ECA64F-69F8-4422-ADD7-6525F8D4651E}">
  <ds:schemaRefs/>
</ds:datastoreItem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288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3">
      <vt:lpstr>Arial</vt:lpstr>
      <vt:lpstr>Calibri</vt:lpstr>
      <vt:lpstr>Verdana</vt:lpstr>
      <vt:lpstr>SimHei</vt:lpstr>
      <vt:lpstr>STXihei</vt:lpstr>
      <vt:lpstr>Marlett</vt:lpstr>
      <vt:lpstr>Times New Roman</vt:lpstr>
      <vt:lpstr>宋体</vt:lpstr>
      <vt:lpstr>华文细黑</vt:lpstr>
      <vt:lpstr>PMingLiU</vt:lpstr>
      <vt:lpstr>黑体</vt:lpstr>
      <vt:lpstr>Office Theme</vt:lpstr>
      <vt:lpstr>“调整节奏, 回归核心, 再创辉煌”罗莱家纺战略项目启动会</vt:lpstr>
      <vt:lpstr>贝恩团队介绍</vt:lpstr>
      <vt:lpstr>目录</vt:lpstr>
      <vt:lpstr>请问下面哪颗苹果树长得健康?</vt:lpstr>
      <vt:lpstr>这两棵树的起点是一样的, 请问您会从哪跟枝开始修剪?</vt:lpstr>
      <vt:lpstr>战略的核心是确定在哪里做加法, 在哪里做减法</vt:lpstr>
      <vt:lpstr>战略的定义</vt:lpstr>
      <vt:lpstr>一个出色的战略需要有”金字塔”的构成</vt:lpstr>
      <vt:lpstr>战略必须为持续的股东价值创造提供一条清晰的路径</vt:lpstr>
      <vt:lpstr>一个出色的战略需要有”金字塔”的构成</vt:lpstr>
      <vt:lpstr>界定核心业务是战略的基石所在</vt:lpstr>
      <vt:lpstr>可从多个角度对市场进行界定核心业务, 但有两大因素是最重要的</vt:lpstr>
      <vt:lpstr>在成长的过程中, 业务需要针对”在哪里竞争”这一问题作出多次选择</vt:lpstr>
      <vt:lpstr>一个出色的战略需要有”金字塔”的构成</vt:lpstr>
      <vt:lpstr>贝恩确定了十五个潜在差异化领域</vt:lpstr>
      <vt:lpstr>六大领域的重要性占所有差异化因素重要性的三分之二</vt:lpstr>
      <vt:lpstr>一个出色的战略需要有”金字塔”的构成</vt:lpstr>
      <vt:lpstr>公司战略应强调能真正实现最大潜力的关键行动</vt:lpstr>
      <vt:lpstr>一个出色的战略需要有”金字塔”的构成</vt:lpstr>
      <vt:lpstr>贝恩战略和组织项目一般采用四个阶段循序渐进的方式, 以事实为基础、以结果为导向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2024-09-05T05:36:57.625</cp:lastPrinted>
  <dcterms:created xsi:type="dcterms:W3CDTF">2024-09-04T21:36:57Z</dcterms:created>
  <dcterms:modified xsi:type="dcterms:W3CDTF">2024-09-04T21:37:00Z</dcterms:modified>
</cp:coreProperties>
</file>