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15EE28-A79D-40A9-9ED4-8F5BFACFB1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928A31-31CA-4D42-99F1-54C368C7D9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D77407-C1FD-4C42-AB72-9FA0C2C278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17B018-9080-4A39-9050-A796D43B0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FE9C15-B26C-4DEB-B0F3-90207C033C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ABF939-9D41-472C-BE64-3B628C41D3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2280F53-366C-4FA8-A604-3BFF9A8F7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5FFED7-EC9B-45CB-9741-31C67A156F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B96775-EBC5-49FE-8900-6656AB6CCC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BC8E76-94C3-4C9B-AFE9-D80818F905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A7133E-C3A7-4B7C-8467-2FF312F1B0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8034017075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大学生暑期“三下乡”社会上社会实践报告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汇报时间：2024-01-27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“三下乡”社会实践活动概述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实践活动过程与经历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实践活动的成果与收获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实践活动中的问题与挑战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对未来“三下乡”社会实践活动的展望与建议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97384" y="2173262"/>
            <a:ext cx="3857054" cy="65274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贯彻落实党的教育方针，促进大学生全面发展。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683187" y="2173262"/>
            <a:ext cx="652748" cy="65274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6816347" y="2303755"/>
            <a:ext cx="386524" cy="391763"/>
            <a:chOff x="6816347" y="2303755"/>
            <a:chExt cx="386524" cy="391763"/>
          </a:xfrm>
        </p:grpSpPr>
        <p:sp>
          <p:nvSpPr>
            <p:cNvPr id="5" name="Freeform 5"/>
            <p:cNvSpPr/>
            <p:nvPr/>
          </p:nvSpPr>
          <p:spPr>
            <a:xfrm>
              <a:off x="6822919" y="2564454"/>
              <a:ext cx="132397" cy="125730"/>
            </a:xfrm>
            <a:custGeom>
              <a:rect l="l" t="t" r="r" b="b"/>
              <a:pathLst>
                <a:path w="100" h="95">
                  <a:moveTo>
                    <a:pt x="14" y="95"/>
                  </a:moveTo>
                  <a:lnTo>
                    <a:pt x="0" y="80"/>
                  </a:lnTo>
                  <a:lnTo>
                    <a:pt x="85" y="0"/>
                  </a:lnTo>
                  <a:lnTo>
                    <a:pt x="100" y="14"/>
                  </a:lnTo>
                  <a:lnTo>
                    <a:pt x="14" y="9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6919598" y="2498255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6995036" y="2303755"/>
              <a:ext cx="207835" cy="207835"/>
            </a:xfrm>
            <a:custGeom>
              <a:rect l="l" t="t" r="r" b="b"/>
              <a:pathLst>
                <a:path w="66" h="66">
                  <a:moveTo>
                    <a:pt x="32" y="66"/>
                  </a:moveTo>
                  <a:cubicBezTo>
                    <a:pt x="23" y="66"/>
                    <a:pt x="15" y="63"/>
                    <a:pt x="9" y="57"/>
                  </a:cubicBezTo>
                  <a:cubicBezTo>
                    <a:pt x="3" y="51"/>
                    <a:pt x="0" y="43"/>
                    <a:pt x="0" y="34"/>
                  </a:cubicBezTo>
                  <a:cubicBezTo>
                    <a:pt x="0" y="25"/>
                    <a:pt x="3" y="17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9" y="63"/>
                    <a:pt x="41" y="66"/>
                    <a:pt x="32" y="66"/>
                  </a:cubicBezTo>
                  <a:moveTo>
                    <a:pt x="20" y="12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0" y="22"/>
                    <a:pt x="8" y="28"/>
                    <a:pt x="8" y="34"/>
                  </a:cubicBezTo>
                  <a:cubicBezTo>
                    <a:pt x="8" y="40"/>
                    <a:pt x="10" y="46"/>
                    <a:pt x="15" y="51"/>
                  </a:cubicBezTo>
                  <a:cubicBezTo>
                    <a:pt x="20" y="56"/>
                    <a:pt x="26" y="58"/>
                    <a:pt x="32" y="58"/>
                  </a:cubicBezTo>
                  <a:cubicBezTo>
                    <a:pt x="38" y="58"/>
                    <a:pt x="44" y="56"/>
                    <a:pt x="49" y="51"/>
                  </a:cubicBezTo>
                  <a:cubicBezTo>
                    <a:pt x="54" y="46"/>
                    <a:pt x="54" y="46"/>
                    <a:pt x="54" y="46"/>
                  </a:cubicBezTo>
                  <a:lnTo>
                    <a:pt x="20" y="1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816347" y="2385765"/>
              <a:ext cx="304419" cy="309753"/>
            </a:xfrm>
            <a:custGeom>
              <a:rect l="l" t="t" r="r" b="b"/>
              <a:pathLst>
                <a:path w="230" h="234">
                  <a:moveTo>
                    <a:pt x="0" y="234"/>
                  </a:moveTo>
                  <a:lnTo>
                    <a:pt x="22" y="49"/>
                  </a:lnTo>
                  <a:lnTo>
                    <a:pt x="112" y="0"/>
                  </a:lnTo>
                  <a:lnTo>
                    <a:pt x="121" y="16"/>
                  </a:lnTo>
                  <a:lnTo>
                    <a:pt x="41" y="61"/>
                  </a:lnTo>
                  <a:lnTo>
                    <a:pt x="24" y="211"/>
                  </a:lnTo>
                  <a:lnTo>
                    <a:pt x="185" y="180"/>
                  </a:lnTo>
                  <a:lnTo>
                    <a:pt x="211" y="111"/>
                  </a:lnTo>
                  <a:lnTo>
                    <a:pt x="230" y="116"/>
                  </a:lnTo>
                  <a:lnTo>
                    <a:pt x="199" y="199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6683187" y="3294307"/>
            <a:ext cx="652748" cy="65274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6811680" y="3422847"/>
            <a:ext cx="395764" cy="395668"/>
            <a:chOff x="6811680" y="3422847"/>
            <a:chExt cx="395764" cy="395668"/>
          </a:xfrm>
        </p:grpSpPr>
        <p:sp>
          <p:nvSpPr>
            <p:cNvPr id="11" name="Freeform 11"/>
            <p:cNvSpPr/>
            <p:nvPr/>
          </p:nvSpPr>
          <p:spPr>
            <a:xfrm>
              <a:off x="6859305" y="3655733"/>
              <a:ext cx="300419" cy="162782"/>
            </a:xfrm>
            <a:custGeom>
              <a:rect l="l" t="t" r="r" b="b"/>
              <a:pathLst>
                <a:path w="226" h="123">
                  <a:moveTo>
                    <a:pt x="227" y="123"/>
                  </a:moveTo>
                  <a:lnTo>
                    <a:pt x="0" y="12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04"/>
                  </a:lnTo>
                  <a:lnTo>
                    <a:pt x="208" y="104"/>
                  </a:lnTo>
                  <a:lnTo>
                    <a:pt x="208" y="0"/>
                  </a:lnTo>
                  <a:lnTo>
                    <a:pt x="227" y="0"/>
                  </a:lnTo>
                  <a:lnTo>
                    <a:pt x="227" y="12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6811680" y="3422847"/>
              <a:ext cx="395764" cy="228981"/>
            </a:xfrm>
            <a:custGeom>
              <a:rect l="l" t="t" r="r" b="b"/>
              <a:pathLst>
                <a:path w="299" h="173">
                  <a:moveTo>
                    <a:pt x="284" y="173"/>
                  </a:moveTo>
                  <a:lnTo>
                    <a:pt x="149" y="29"/>
                  </a:lnTo>
                  <a:lnTo>
                    <a:pt x="14" y="173"/>
                  </a:lnTo>
                  <a:lnTo>
                    <a:pt x="0" y="159"/>
                  </a:lnTo>
                  <a:lnTo>
                    <a:pt x="149" y="0"/>
                  </a:lnTo>
                  <a:lnTo>
                    <a:pt x="299" y="159"/>
                  </a:lnTo>
                  <a:lnTo>
                    <a:pt x="284" y="17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958650" y="3655733"/>
              <a:ext cx="100584" cy="112490"/>
            </a:xfrm>
            <a:custGeom>
              <a:rect l="l" t="t" r="r" b="b"/>
              <a:pathLst>
                <a:path w="76" h="85">
                  <a:moveTo>
                    <a:pt x="76" y="85"/>
                  </a:moveTo>
                  <a:lnTo>
                    <a:pt x="57" y="85"/>
                  </a:lnTo>
                  <a:lnTo>
                    <a:pt x="57" y="19"/>
                  </a:lnTo>
                  <a:lnTo>
                    <a:pt x="19" y="19"/>
                  </a:lnTo>
                  <a:lnTo>
                    <a:pt x="19" y="85"/>
                  </a:lnTo>
                  <a:lnTo>
                    <a:pt x="0" y="85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6958650" y="3530003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AutoShape 15"/>
          <p:cNvSpPr/>
          <p:nvPr/>
        </p:nvSpPr>
        <p:spPr>
          <a:xfrm>
            <a:off x="6692712" y="4617091"/>
            <a:ext cx="652748" cy="65274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6797440" y="4721819"/>
            <a:ext cx="443293" cy="443294"/>
            <a:chOff x="6797440" y="4721819"/>
            <a:chExt cx="443293" cy="443294"/>
          </a:xfrm>
        </p:grpSpPr>
        <p:sp>
          <p:nvSpPr>
            <p:cNvPr id="17" name="Freeform 17"/>
            <p:cNvSpPr/>
            <p:nvPr/>
          </p:nvSpPr>
          <p:spPr>
            <a:xfrm>
              <a:off x="6797440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28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0" y="48"/>
                    <a:pt x="0" y="38"/>
                    <a:pt x="0" y="24"/>
                  </a:cubicBezTo>
                  <a:cubicBezTo>
                    <a:pt x="0" y="10"/>
                    <a:pt x="10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48"/>
                  </a:lnTo>
                  <a:close/>
                  <a:moveTo>
                    <a:pt x="20" y="8"/>
                  </a:moveTo>
                  <a:cubicBezTo>
                    <a:pt x="13" y="10"/>
                    <a:pt x="8" y="16"/>
                    <a:pt x="8" y="24"/>
                  </a:cubicBezTo>
                  <a:cubicBezTo>
                    <a:pt x="8" y="32"/>
                    <a:pt x="13" y="38"/>
                    <a:pt x="20" y="4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143483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4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8" y="0"/>
                    <a:pt x="28" y="10"/>
                    <a:pt x="28" y="24"/>
                  </a:cubicBezTo>
                  <a:cubicBezTo>
                    <a:pt x="28" y="38"/>
                    <a:pt x="18" y="48"/>
                    <a:pt x="4" y="48"/>
                  </a:cubicBezTo>
                  <a:moveTo>
                    <a:pt x="8" y="8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15" y="38"/>
                    <a:pt x="20" y="32"/>
                    <a:pt x="20" y="24"/>
                  </a:cubicBezTo>
                  <a:cubicBezTo>
                    <a:pt x="20" y="16"/>
                    <a:pt x="15" y="10"/>
                    <a:pt x="8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172058" y="5095104"/>
              <a:ext cx="41434" cy="41434"/>
            </a:xfrm>
            <a:custGeom>
              <a:rect l="l" t="t" r="r" b="b"/>
              <a:pathLst>
                <a:path w="12" h="12">
                  <a:moveTo>
                    <a:pt x="0" y="1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4" y="3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7"/>
                    <a:pt x="7" y="12"/>
                    <a:pt x="0" y="1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116337" y="5109391"/>
              <a:ext cx="55817" cy="2714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7040518" y="5082150"/>
              <a:ext cx="82963" cy="82963"/>
            </a:xfrm>
            <a:custGeom>
              <a:rect l="l" t="t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6867448" y="4721819"/>
              <a:ext cx="304609" cy="151543"/>
            </a:xfrm>
            <a:custGeom>
              <a:rect l="l" t="t" r="r" b="b"/>
              <a:pathLst>
                <a:path w="88" h="44">
                  <a:moveTo>
                    <a:pt x="88" y="44"/>
                  </a:moveTo>
                  <a:cubicBezTo>
                    <a:pt x="80" y="44"/>
                    <a:pt x="80" y="44"/>
                    <a:pt x="80" y="44"/>
                  </a:cubicBezTo>
                  <a:cubicBezTo>
                    <a:pt x="80" y="24"/>
                    <a:pt x="64" y="8"/>
                    <a:pt x="44" y="8"/>
                  </a:cubicBezTo>
                  <a:cubicBezTo>
                    <a:pt x="24" y="8"/>
                    <a:pt x="8" y="2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2"/>
          <a:srcRect l="18542" r="18542"/>
          <a:stretch>
            <a:fillRect/>
          </a:stretch>
        </p:blipFill>
        <p:spPr>
          <a:xfrm>
            <a:off x="573317" y="3848733"/>
            <a:ext cx="2634960" cy="2341801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rcRect l="12330" r="12330"/>
          <a:stretch>
            <a:fillRect/>
          </a:stretch>
        </p:blipFill>
        <p:spPr>
          <a:xfrm>
            <a:off x="3337865" y="1324021"/>
            <a:ext cx="2689304" cy="239753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4"/>
          <a:srcRect l="6935" r="6935"/>
          <a:stretch>
            <a:fillRect/>
          </a:stretch>
        </p:blipFill>
        <p:spPr>
          <a:xfrm>
            <a:off x="3337865" y="3848733"/>
            <a:ext cx="2689304" cy="2341801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5"/>
          <a:srcRect l="13948" r="13948"/>
          <a:stretch>
            <a:fillRect/>
          </a:stretch>
        </p:blipFill>
        <p:spPr>
          <a:xfrm>
            <a:off x="573317" y="1297445"/>
            <a:ext cx="2634960" cy="2424106"/>
          </a:xfrm>
          <a:prstGeom prst="rect">
            <a:avLst/>
          </a:prstGeom>
        </p:spPr>
      </p:pic>
      <p:sp>
        <p:nvSpPr>
          <p:cNvPr id="27" name="AutoShape 27"/>
          <p:cNvSpPr/>
          <p:nvPr/>
        </p:nvSpPr>
        <p:spPr>
          <a:xfrm>
            <a:off x="7497384" y="3334317"/>
            <a:ext cx="3914076" cy="71360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推动大学生深入基层、了解国情、增长才干、锻炼品质。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7497384" y="4556231"/>
            <a:ext cx="3914076" cy="71360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加强大学生思想政治教育，培养社会责任感和历史使命感。</a:t>
            </a: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670042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30323" y="4238206"/>
            <a:ext cx="2514113" cy="20010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本次“三下乡”社会实践的时间、地点、参与人员等基本情况。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130555" y="2670042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838943" y="4238206"/>
            <a:ext cx="2514113" cy="20010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实践过程中开展的主要活动、取得的成果和遇到的问题。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139175" y="2670042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847563" y="4238206"/>
            <a:ext cx="2514113" cy="20010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对实践活动的反思和总结，以及对未来的展望和建议。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“三下乡”社会实践活动概述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1648839" y="1881235"/>
            <a:ext cx="1897380" cy="7391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599459" y="1881235"/>
            <a:ext cx="1897380" cy="7391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3" name="AutoShape 23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" name="Group 28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29" name="Freeform 29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3" name="AutoShape 33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39" name="Freeform 39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3" name="AutoShape 43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49" name="Freeform 49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3" name="AutoShape 53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59" name="Freeform 59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3" name="AutoShape 63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69" name="Freeform 69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Freeform 71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3" name="AutoShape 73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8" name="Group 78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79" name="Freeform 79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3" name="AutoShape 83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8" name="Group 88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89" name="Freeform 89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3" name="AutoShape 93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8" name="Group 98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99" name="Freeform 99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3" name="AutoShape 103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AutoShape 104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AutoShape 105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AutoShape 107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8" name="Group 108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09" name="Freeform 109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3" name="AutoShape 113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AutoShape 114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AutoShape 116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AutoShape 117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8" name="Group 118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19" name="Freeform 119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Freeform 121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3" name="AutoShape 123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AutoShape 125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AutoShape 126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8" name="Group 128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29" name="Freeform 129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Freeform 130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3" name="AutoShape 133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8" name="Group 138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39" name="Freeform 139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Freeform 140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Freeform 141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3" name="AutoShape 143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8" name="Group 148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49" name="Freeform 149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Freeform 150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Freeform 151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3" name="AutoShape 153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AutoShape 156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7" name="AutoShape 157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8" name="Group 158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59" name="Freeform 159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Freeform 160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Freeform 161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3" name="AutoShape 163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AutoShape 164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AutoShape 165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6" name="AutoShape 166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7" name="AutoShape 167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8" name="Group 168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69" name="Freeform 169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Freeform 170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Freeform 171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3" name="AutoShape 173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AutoShape 174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AutoShape 175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6" name="AutoShape 176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7" name="AutoShape 177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8" name="Group 178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79" name="Freeform 179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Freeform 180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Freeform 181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3" name="AutoShape 183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AutoShape 184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AutoShape 185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6" name="AutoShape 186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7" name="AutoShape 187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8" name="Group 188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89" name="Freeform 189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Freeform 190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Freeform 191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3" name="AutoShape 193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AutoShape 194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AutoShape 195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6" name="AutoShape 196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7" name="AutoShape 197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8" name="Group 198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199" name="Freeform 199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Freeform 200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Freeform 201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3" name="AutoShape 203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AutoShape 204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AutoShape 205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6" name="AutoShape 206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7" name="AutoShape 207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8" name="Group 208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09" name="Freeform 209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Freeform 210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Freeform 211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3" name="AutoShape 213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AutoShape 214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AutoShape 215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6" name="AutoShape 216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7" name="AutoShape 217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8" name="Group 218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19" name="Freeform 219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Freeform 220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Freeform 221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3" name="AutoShape 223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AutoShape 224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AutoShape 225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6" name="Freeform 226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7" name="Group 227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28" name="AutoShape 228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0" name="Group 230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1" name="AutoShape 231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2" name="AutoShape 232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4" name="Freeform 234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5" name="Group 235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36" name="AutoShape 236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8" name="Group 238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39" name="AutoShape 239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0" name="AutoShape 240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2" name="Freeform 242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3" name="Group 243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4" name="AutoShape 244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6" name="Group 246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47" name="AutoShape 247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8" name="AutoShape 248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0" name="Freeform 250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1" name="Group 251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2" name="AutoShape 252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4" name="Group 254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5" name="AutoShape 255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6" name="AutoShape 256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8" name="Freeform 258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9" name="Group 259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0" name="AutoShape 260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2" name="Group 262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3" name="AutoShape 263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4" name="AutoShape 264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6" name="Freeform 266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7" name="Group 267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68" name="AutoShape 268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0" name="Group 270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1" name="AutoShape 271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2" name="AutoShape 272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4" name="Freeform 274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5" name="Group 275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76" name="AutoShape 276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8" name="Group 278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79" name="AutoShape 279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0" name="AutoShape 280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2" name="Freeform 282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3" name="Group 283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4" name="AutoShape 284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6" name="Group 286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87" name="AutoShape 287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8" name="AutoShape 288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0" name="Freeform 290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1" name="Group 291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2" name="AutoShape 292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4" name="Group 294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5" name="AutoShape 295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6" name="AutoShape 296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8" name="Freeform 298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9" name="Group 299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0" name="AutoShape 300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2" name="Group 302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3" name="AutoShape 303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4" name="AutoShape 304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6" name="Freeform 306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7" name="Group 307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08" name="AutoShape 308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0" name="Group 310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1" name="AutoShape 311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2" name="AutoShape 312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4" name="Freeform 314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5" name="Group 315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16" name="AutoShape 316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8" name="Group 318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19" name="AutoShape 319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0" name="AutoShape 320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2" name="Freeform 322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3" name="Group 323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4" name="AutoShape 324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6" name="Group 326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27" name="AutoShape 327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8" name="AutoShape 328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0" name="Freeform 330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1" name="Group 331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2" name="AutoShape 332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4" name="Group 334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5" name="AutoShape 335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6" name="AutoShape 336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8" name="Freeform 338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9" name="Group 339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0" name="AutoShape 340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2" name="Group 342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3" name="AutoShape 343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4" name="AutoShape 344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6" name="Freeform 346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7" name="Group 347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48" name="AutoShape 348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0" name="Group 350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1" name="AutoShape 351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2" name="AutoShape 352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4" name="Freeform 354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5" name="Group 355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56" name="AutoShape 356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8" name="Group 358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59" name="AutoShape 359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0" name="AutoShape 360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2" name="Freeform 362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3" name="Group 363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4" name="AutoShape 364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6" name="Group 366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67" name="AutoShape 367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8" name="AutoShape 368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0" name="Freeform 370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1" name="Group 371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2" name="AutoShape 372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4" name="Group 374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5" name="AutoShape 375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6" name="AutoShape 376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8" name="Freeform 378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9" name="Group 379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0" name="AutoShape 380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2" name="AutoShape 382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“三下乡”是指大学生在暑期深入农村、山区、边远地区等基层一线，开展文化、科技、卫生等方面的社会实践活动。</a:t>
            </a:r>
            <a:endParaRPr lang="en-US" sz="1100"/>
          </a:p>
        </p:txBody>
      </p:sp>
      <p:sp>
        <p:nvSpPr>
          <p:cNvPr id="383" name="AutoShape 383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“三下乡”社会实践活动的意义在于促进城乡交流，推动农村文化、科技、卫生等事业的发展，提高大学生的社会责任感和综合素质。</a:t>
            </a:r>
            <a:endParaRPr lang="en-US" sz="1100"/>
          </a:p>
        </p:txBody>
      </p:sp>
      <p:grpSp>
        <p:nvGrpSpPr>
          <p:cNvPr id="384" name="Group 38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5" name="AutoShape 38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6" name="AutoShape 38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7" name="AutoShape 38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8" name="AutoShape 38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9" name="AutoShape 38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TextBox 40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“三下乡”的定义和意义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活动的历史和发展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“三下乡”社会实践活动起源于上世纪80年代，当时主要是为了解决农村地区文化、科技、卫生等方面的落后问题。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随着社会的发展和进步，“三下乡”社会实践活动的内容和形式也在不断地丰富和发展，逐渐成为了大学生暑期社会实践的重要组成部分。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92" r="16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本次“三下乡”社会实践活动的目标是深入基层一线，了解农村地区的实际情况，为当地的文化、科技、卫生等事业的发展贡献自己的力量。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实现这一目标，我们制定了详细的计划，包括前期调研、活动筹备、实地开展活动、后期总结等各个环节。同时，我们还将根据当地的实际情况和需求，灵活调整活动内容和形式，确保活动的顺利进行和目标的实现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本次实践活动的目标和计划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实践活动过程与经历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确定实践主题和目标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我们选择了“乡村振兴”作为实践主题，旨在通过深入农村、了解农民生活，为乡村振兴贡献自己的力量。同时，我们制定了详细的实践计划，包括活动时间、地点、人员分工等。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542" r="16542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组建实践团队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我们通过自愿报名的方式，选拔了一批热心公益、具备相关专业知识和技能的大学生，组成了实践团队。团队成员涵盖了农学、社会学、经济学等多个学科背景，为实践活动提供了丰富的知识和人才支持。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进行前期调研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在活动准备阶段，我们进行了大量的前期调研工作，包括了解目标村庄的基本情况、农民的生活状况、农业发展现状等。通过调研，我们对农村现状有了更加深入的了解，为后续的实践活动打下了坚实的基础。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活动准备阶段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深入农村开展实践活动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我们按照计划，深入目标村庄开展实践活动。通过与当地农民同吃同住同劳动的方式，深入了解他们的生产生活状况，感受他们的辛勤付出和朴实无华的品质。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开展农业科技培训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我们利用自身专业知识，为当地农民开展了农业科技培训。通过讲解现代农业技术、推广新品种等方式，帮助农民提高农业生产效率和质量，增加农民收入。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进行社会调研和数据分析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在实践过程中，我们进行了大量的社会调研和数据分析工作。通过收集农民的意见和建议，了解他们的需求和期望，为后续的政策制定和项目实施提供参考依据。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活动实施阶段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https://d.book118.com/438034017075006046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2024-09-27T12:11:38.824</cp:lastPrinted>
  <dcterms:created xsi:type="dcterms:W3CDTF">2024-09-27T04:11:38Z</dcterms:created>
  <dcterms:modified xsi:type="dcterms:W3CDTF">2024-09-27T04:11:40Z</dcterms:modified>
</cp:coreProperties>
</file>