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8FC530E-4FF7-4919-BC5B-647D739AD3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DB44E2-D17A-476A-90F4-7EA7FEDAA7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DC66CE3-778C-4A54-901A-5D7645FCF6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B913270-DBD2-4E8D-ABC0-785178D0E4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624EC7B-DA1F-4B4C-A069-546C81295B5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6F85536-83BE-4719-8F88-18F4AB057AB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D17CB1B-76FF-4F7B-9654-53D1B8F96B9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A30E8AD-5070-4A47-96AA-402AF6C30F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355D5E-25E3-4365-B852-24D75C4B98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93B2D9-E275-4CA0-B250-9B4A865118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355311-4E8C-4A9D-9457-1BDCBD1A21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3"/>
          <p:cNvPicPr>
            <a:picLocks noChangeAspect="1"/>
          </p:cNvPicPr>
          <p:nvPr userDrawn="1"/>
        </p:nvPicPr>
        <p:blipFill>
          <a:blip r:embed="rId1"/>
          <a:stretch>
            <a:fillRect/>
          </a:stretch>
        </p:blipFill>
        <p:spPr>
          <a:xfrm>
            <a:off x="0" y="0"/>
            <a:ext cx="12192000" cy="6858000"/>
          </a:xfrm>
          <a:prstGeom prst="rect">
            <a:avLst/>
          </a:prstGeom>
        </p:spPr>
      </p:pic>
      <p:sp>
        <p:nvSpPr>
          <p:cNvPr id="3" name="标题 1"/>
          <p:cNvSpPr>
            <a:spLocks noGrp="1"/>
          </p:cNvSpPr>
          <p:nvPr>
            <p:ph type="ctrTitle" idx="2147483647" hasCustomPrompt="1"/>
          </p:nvPr>
        </p:nvSpPr>
        <p:spPr>
          <a:xfrm>
            <a:off x="887999" y="2339471"/>
            <a:ext cx="4993675" cy="1089529"/>
          </a:xfrm>
        </p:spPr>
        <p:txBody>
          <a:bodyPr wrap="none" anchor="b">
            <a:spAutoFit/>
          </a:bodyPr>
          <a:lstStyle>
            <a:lvl1pPr algn="l">
              <a:defRPr sz="7200" b="0" i="0" spc="300">
                <a:solidFill>
                  <a:schemeClr val="tx2"/>
                </a:solidFill>
                <a:latin typeface="Microsoft YaHei Light" panose="020b0503020204020204" pitchFamily="34" charset="-122"/>
                <a:ea typeface="Microsoft YaHei Light" panose="020b0503020204020204" pitchFamily="34" charset="-122"/>
              </a:defRPr>
            </a:lvl1pPr>
          </a:lstStyle>
          <a:p>
            <a:r>
              <a:rPr kumimoji="1" lang="zh-CN" altLang="en-US"/>
              <a:t>主标题样式</a:t>
            </a:r>
            <a:endParaRPr/>
          </a:p>
        </p:txBody>
      </p:sp>
      <p:sp>
        <p:nvSpPr>
          <p:cNvPr id="4" name="文本占位符 17"/>
          <p:cNvSpPr>
            <a:spLocks noGrp="1"/>
          </p:cNvSpPr>
          <p:nvPr>
            <p:ph type="body" sz="quarter" idx="10" hasCustomPrompt="1"/>
          </p:nvPr>
        </p:nvSpPr>
        <p:spPr>
          <a:xfrm>
            <a:off x="887999" y="1859340"/>
            <a:ext cx="1980029" cy="480131"/>
          </a:xfrm>
        </p:spPr>
        <p:txBody>
          <a:bodyPr wrap="none" anchor="b">
            <a:spAutoFit/>
          </a:bodyPr>
          <a:lstStyle>
            <a:lvl1pPr marL="0" indent="0" algn="l">
              <a:buNone/>
              <a:defRPr sz="2800" b="0" i="0" spc="0">
                <a:solidFill>
                  <a:schemeClr val="accent1">
                    <a:lumMod val="75000"/>
                  </a:schemeClr>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cxnSp>
        <p:nvCxnSpPr>
          <p:cNvPr id="5" name="ïSḻiḍe"/>
          <p:cNvCxnSpPr/>
          <p:nvPr userDrawn="1"/>
        </p:nvCxnSpPr>
        <p:spPr>
          <a:xfrm flipH="1">
            <a:off x="443999" y="1859340"/>
            <a:ext cx="0" cy="156966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6" name=""/>
        <p:cNvGrpSpPr/>
        <p:nvPr/>
      </p:nvGrpSpPr>
      <p:grpSpPr>
        <a:xfrm>
          <a:off x="0" y="0"/>
          <a:ext cx="0" cy="0"/>
        </a:xfrm>
      </p:grpSpPr>
      <p:sp>
        <p:nvSpPr>
          <p:cNvPr id="7"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8"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9"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0" name="图片 1"/>
          <p:cNvPicPr>
            <a:picLocks noChangeAspect="1"/>
          </p:cNvPicPr>
          <p:nvPr userDrawn="1"/>
        </p:nvPicPr>
        <p:blipFill>
          <a:blip r:embed="rId1"/>
          <a:stretch>
            <a:fillRect/>
          </a:stretch>
        </p:blipFill>
        <p:spPr>
          <a:xfrm>
            <a:off x="0" y="0"/>
            <a:ext cx="12192000" cy="6858000"/>
          </a:xfrm>
          <a:prstGeom prst="rect">
            <a:avLst/>
          </a:prstGeom>
        </p:spPr>
      </p:pic>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1" name=""/>
        <p:cNvGrpSpPr/>
        <p:nvPr/>
      </p:nvGrpSpPr>
      <p:grpSpPr>
        <a:xfrm>
          <a:off x="0" y="0"/>
          <a:ext cx="0" cy="0"/>
        </a:xfrm>
      </p:grpSpPr>
      <p:pic>
        <p:nvPicPr>
          <p:cNvPr id="12" name="图片 1"/>
          <p:cNvPicPr>
            <a:picLocks noChangeAspect="1"/>
          </p:cNvPicPr>
          <p:nvPr userDrawn="1"/>
        </p:nvPicPr>
        <p:blipFill>
          <a:blip r:embed="rId1"/>
          <a:stretch>
            <a:fillRect/>
          </a:stretch>
        </p:blipFill>
        <p:spPr>
          <a:xfrm>
            <a:off x="0" y="0"/>
            <a:ext cx="12192000" cy="6858000"/>
          </a:xfrm>
          <a:prstGeom prst="rect">
            <a:avLst/>
          </a:prstGeom>
        </p:spPr>
      </p:pic>
      <p:sp>
        <p:nvSpPr>
          <p:cNvPr id="13" name="矩形 6"/>
          <p:cNvSpPr/>
          <p:nvPr userDrawn="1"/>
        </p:nvSpPr>
        <p:spPr>
          <a:xfrm>
            <a:off x="0" y="0"/>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ctr"/>
            <a:endParaRPr kumimoji="1" lang="zh-CN" altLang="en-US"/>
          </a:p>
        </p:txBody>
      </p:sp>
      <p:sp>
        <p:nvSpPr>
          <p:cNvPr id="14"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15"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7" name=""/>
        <p:cNvGrpSpPr/>
        <p:nvPr/>
      </p:nvGrpSpPr>
      <p:grpSpPr>
        <a:xfrm>
          <a:off x="0" y="0"/>
          <a:ext cx="0" cy="0"/>
        </a:xfrm>
      </p:grpSpPr>
      <p:pic>
        <p:nvPicPr>
          <p:cNvPr id="18" name="图片 1"/>
          <p:cNvPicPr>
            <a:picLocks noChangeAspect="1"/>
          </p:cNvPicPr>
          <p:nvPr userDrawn="1"/>
        </p:nvPicPr>
        <p:blipFill>
          <a:blip r:embed="rId1"/>
          <a:stretch>
            <a:fillRect/>
          </a:stretch>
        </p:blipFill>
        <p:spPr>
          <a:xfrm>
            <a:off x="0" y="0"/>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50281522-3AB1-3541-90AB-7A631F5C75F8}" type="datetimeFigureOut">
              <a:rPr/>
              <a:t>2023/12/5</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4.jpeg" /><Relationship Id="rId3" Type="http://schemas.openxmlformats.org/officeDocument/2006/relationships/image" Target="../media/image5.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6.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7.jpeg" /><Relationship Id="rId3" Type="http://schemas.openxmlformats.org/officeDocument/2006/relationships/image" Target="../media/image8.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9.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0.jpeg" /><Relationship Id="rId3" Type="http://schemas.openxmlformats.org/officeDocument/2006/relationships/image" Target="../media/image8.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8042117106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社会工作理论实践框架\n## 1.社会工作理论的基本概念与重要性\n### 1.1 社会工作的定义与目标群体\n### 1.2 社会工作理论的主要类型及其特点\n### 1.3 社会工作理论在实践中的重要性\n## 2.社会工作理论的发展历程\n### 2.1 社会工作理论的起源与发展\n### 2.2 社会工作理论在不同国家和地区的应用\n### 2.3 社会工作理论的发展趋势与挑战\n## 3.社会工作理论的应用实践\n### 3.1 社会工作理论在个案工作中的应用\n### 3.2 社会工作理论在团体工作中的应用\n### 3.3 社会工作理论在社区工作中的应用\n## 4.社会工作理论的评估与改进\n### 4.1 社会工作理论的效果评估方法\n### 4.2 社会工作理论在实际应用中的问题与挑战\n### 4.3 社会工作理论的改进策略与发展方向\n## 5.社会工作理论的未来展望\n### 5.1 社会工作理论的未来发展趋势\n### 5.2 社会工作理论在未来实践中的应用前景\n### 5.3 社会工作理论对社会工作专业发展的贡献与影响\n&quot;,&quot;templateId&quot;:&quot;fdsgqp5mt7y9fj3qduwh7x7bjy&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887999" y="2349500"/>
            <a:ext cx="10477500" cy="1079500"/>
          </a:xfrm>
        </p:spPr>
        <p:txBody>
          <a:bodyPr vert="horz" wrap="square" lIns="91440" tIns="45720" rIns="91440" bIns="45720" anchor="t">
            <a:normAutofit/>
          </a:bodyPr>
          <a:lstStyle/>
          <a:p>
            <a:pPr>
              <a:buNone/>
            </a:pPr>
            <a:r>
              <a:rPr lang="zh-CN"/>
              <a:t>社会工作理论实践框架</a:t>
            </a:r>
            <a:endParaRPr/>
          </a:p>
        </p:txBody>
      </p:sp>
      <p:sp>
        <p:nvSpPr>
          <p:cNvPr id="3" name="文本占位符 3" descr="{&quot;isTemplate&quot;:false,&quot;type&quot;:&quot;content&quot;,&quot;canOmit&quot;:true,&quot;range&quot;:0}"/>
          <p:cNvSpPr>
            <a:spLocks noGrp="1"/>
          </p:cNvSpPr>
          <p:nvPr>
            <p:ph type="body" sz="quarter" idx="10"/>
          </p:nvPr>
        </p:nvSpPr>
        <p:spPr>
          <a:xfrm>
            <a:off x="887999" y="1859340"/>
            <a:ext cx="5848350" cy="482600"/>
          </a:xfrm>
        </p:spPr>
        <p:txBody>
          <a:bodyPr/>
          <a:lstStyle/>
          <a:p>
            <a:r>
              <a:rPr lang="en-US"/>
              <a:t> </a:t>
            </a:r>
            <a:endParaRPr lang="zh-CN" spc="0"/>
          </a:p>
        </p:txBody>
      </p:sp>
      <p:sp>
        <p:nvSpPr>
          <p:cNvPr id="4" name="文本占位符 20"/>
          <p:cNvSpPr txBox="1"/>
          <p:nvPr/>
        </p:nvSpPr>
        <p:spPr>
          <a:xfrm>
            <a:off x="392698" y="6131138"/>
            <a:ext cx="1758815"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latin typeface="+mj-ea"/>
              <a:ea typeface="+mj-ea"/>
            </a:endParaRPr>
          </a:p>
        </p:txBody>
      </p:sp>
      <p:sp>
        <p:nvSpPr>
          <p:cNvPr id="5" name="文本占位符 20"/>
          <p:cNvSpPr txBox="1"/>
          <p:nvPr/>
        </p:nvSpPr>
        <p:spPr>
          <a:xfrm>
            <a:off x="10314921" y="6131138"/>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effectLst/>
              </a:rPr>
              <a:t> </a:t>
            </a:r>
            <a:endParaRPr kumimoji="1" lang="en-US" altLang="zh-CN" spc="8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descr="{&quot;isTemplate&quot;:true,&quot;type&quot;:2}"/>
        <p:cNvGrpSpPr/>
        <p:nvPr/>
      </p:nvGrpSpPr>
      <p:grpSpPr>
        <a:xfrm>
          <a:off x="0" y="0"/>
          <a:ext cx="0" cy="0"/>
        </a:xfrm>
      </p:grpSpPr>
      <p:sp>
        <p:nvSpPr>
          <p:cNvPr id="130" name="标题 1" descr="{&quot;isTemplate&quot;:true,&quot;type&quot;:&quot;title&quot;,&quot;canOmit&quot;:false,&quot;range&quot;:0}"/>
          <p:cNvSpPr txBox="1"/>
          <p:nvPr/>
        </p:nvSpPr>
        <p:spPr>
          <a:xfrm>
            <a:off x="887999" y="2759170"/>
            <a:ext cx="10744200" cy="64135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sz="4000" spc="300">
                <a:latin typeface="Microsoft YaHei Light"/>
                <a:ea typeface="Microsoft YaHei Light"/>
              </a:rPr>
              <a:t>社会工作理论的基本概念与重要性</a:t>
            </a:r>
            <a:endParaRPr/>
          </a:p>
        </p:txBody>
      </p:sp>
      <p:sp>
        <p:nvSpPr>
          <p:cNvPr id="131" name="标题 1"/>
          <p:cNvSpPr txBox="1"/>
          <p:nvPr/>
        </p:nvSpPr>
        <p:spPr>
          <a:xfrm>
            <a:off x="887999" y="1669641"/>
            <a:ext cx="1130438"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7200" b="0" i="0" kern="1200" spc="300">
                <a:solidFill>
                  <a:schemeClr val="tx2"/>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kumimoji="1" lang="en-US" altLang="zh-CN"/>
              <a:t>01</a:t>
            </a:r>
            <a:endParaRPr kumimoji="1" lang="zh-CN" altLang="en-US"/>
          </a:p>
        </p:txBody>
      </p:sp>
      <p:cxnSp>
        <p:nvCxnSpPr>
          <p:cNvPr id="132" name="Tencent"/>
          <p:cNvCxnSpPr/>
          <p:nvPr/>
        </p:nvCxnSpPr>
        <p:spPr>
          <a:xfrm flipH="1">
            <a:off x="443999" y="1755431"/>
            <a:ext cx="0" cy="193630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0" name="" descr="{&quot;isTemplate&quot;:true,&quot;type&quot;:3}"/>
        <p:cNvGrpSpPr/>
        <p:nvPr/>
      </p:nvGrpSpPr>
      <p:grpSpPr>
        <a:xfrm>
          <a:off x="0" y="0"/>
          <a:ext cx="0" cy="0"/>
        </a:xfrm>
      </p:grpSpPr>
      <p:pic>
        <p:nvPicPr>
          <p:cNvPr id="17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7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73" name="Group 598"/>
            <p:cNvGrpSpPr/>
            <p:nvPr/>
          </p:nvGrpSpPr>
          <p:grpSpPr>
            <a:xfrm>
              <a:off x="763829" y="1414808"/>
              <a:ext cx="6972294" cy="2337649"/>
              <a:chOff x="763829" y="1414808"/>
              <a:chExt cx="6972294" cy="2337649"/>
            </a:xfrm>
          </p:grpSpPr>
          <p:sp>
            <p:nvSpPr>
              <p:cNvPr id="17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社会工作的定义</a:t>
                </a:r>
                <a:endParaRPr/>
              </a:p>
            </p:txBody>
          </p:sp>
          <p:sp>
            <p:nvSpPr>
              <p:cNvPr id="17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以</a:t>
                </a:r>
                <a:r>
                  <a:rPr lang="zh-CN" sz="1400" b="1">
                    <a:solidFill>
                      <a:schemeClr val="tx1">
                        <a:alpha val="100000"/>
                      </a:schemeClr>
                    </a:solidFill>
                    <a:latin typeface="Microsoft Yahei"/>
                    <a:ea typeface="Microsoft Yahei"/>
                  </a:rPr>
                  <a:t>助人自助</a:t>
                </a:r>
                <a:r>
                  <a:rPr lang="zh-CN" sz="1400">
                    <a:solidFill>
                      <a:schemeClr val="tx1">
                        <a:alpha val="100000"/>
                      </a:schemeClr>
                    </a:solidFill>
                    <a:latin typeface="Microsoft Yahei"/>
                    <a:ea typeface="Microsoft Yahei"/>
                  </a:rPr>
                  <a:t>为核心理念</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通过专业方法帮助个体、群体和社区解决问题</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促进社会和谐与进步</a:t>
                </a:r>
                <a:endParaRPr/>
              </a:p>
            </p:txBody>
          </p:sp>
          <p:sp>
            <p:nvSpPr>
              <p:cNvPr id="17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7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7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17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80" name="Group 591"/>
            <p:cNvGrpSpPr/>
            <p:nvPr/>
          </p:nvGrpSpPr>
          <p:grpSpPr>
            <a:xfrm>
              <a:off x="689593" y="3949139"/>
              <a:ext cx="7078256" cy="2128975"/>
              <a:chOff x="689593" y="3949139"/>
              <a:chExt cx="7078256" cy="2128975"/>
            </a:xfrm>
          </p:grpSpPr>
          <p:sp>
            <p:nvSpPr>
              <p:cNvPr id="18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社会工作的目标群体</a:t>
                </a:r>
                <a:endParaRPr/>
              </a:p>
            </p:txBody>
          </p:sp>
          <p:sp>
            <p:nvSpPr>
              <p:cNvPr id="18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弱势群体：如老年人、残疾人、贫困人口等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面临困境的个体：如失业者、家庭暴力受害者等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社区：如城市贫民区、乡村等</a:t>
                </a:r>
                <a:endParaRPr/>
              </a:p>
            </p:txBody>
          </p:sp>
          <p:sp>
            <p:nvSpPr>
              <p:cNvPr id="18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8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8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18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8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 社会工作的定义与目标群体</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8" name="" descr="{&quot;isTemplate&quot;:true,&quot;type&quot;:3}"/>
        <p:cNvGrpSpPr/>
        <p:nvPr/>
      </p:nvGrpSpPr>
      <p:grpSpPr>
        <a:xfrm>
          <a:off x="0" y="0"/>
          <a:ext cx="0" cy="0"/>
        </a:xfrm>
      </p:grpSpPr>
      <p:sp>
        <p:nvSpPr>
          <p:cNvPr id="189"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 社会工作理论的主要类型及其特点</a:t>
            </a:r>
            <a:endParaRPr lang="en-US" altLang="zh-CN" sz="2800" b="1">
              <a:latin typeface="+mj-ea"/>
              <a:ea typeface="+mj-ea"/>
            </a:endParaRPr>
          </a:p>
        </p:txBody>
      </p:sp>
      <p:grpSp>
        <p:nvGrpSpPr>
          <p:cNvPr id="190"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191" name=""/>
            <p:cNvGrpSpPr/>
            <p:nvPr/>
          </p:nvGrpSpPr>
          <p:grpSpPr>
            <a:xfrm>
              <a:off x="660399" y="2074672"/>
              <a:ext cx="5100082" cy="4536540"/>
              <a:chOff x="660399" y="2074672"/>
              <a:chExt cx="5100082" cy="4536540"/>
            </a:xfrm>
          </p:grpSpPr>
          <p:sp>
            <p:nvSpPr>
              <p:cNvPr id="192"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93"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社会工作理论的主要类型</a:t>
                </a:r>
                <a:endParaRPr lang="en-US" altLang="zh-CN" sz="2000" b="1">
                  <a:latin typeface="Microsoft YaHei" panose="020b0503020204020204" pitchFamily="34" charset="-122"/>
                  <a:ea typeface="Microsoft YaHei" panose="020b0503020204020204" pitchFamily="34" charset="-122"/>
                </a:endParaRPr>
              </a:p>
            </p:txBody>
          </p:sp>
          <p:sp>
            <p:nvSpPr>
              <p:cNvPr id="194"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实证主义</a:t>
                </a:r>
                <a:r>
                  <a:rPr lang="zh-CN" sz="1400">
                    <a:solidFill>
                      <a:schemeClr val="tx1">
                        <a:lumMod val="50000"/>
                        <a:lumOff val="50000"/>
                        <a:alpha val="100000"/>
                      </a:schemeClr>
                    </a:solidFill>
                    <a:latin typeface="微软雅黑"/>
                    <a:ea typeface="微软雅黑"/>
                  </a:rPr>
                  <a:t>：强调科学方法和技术手段的应用</a:t>
                </a:r>
                <a:endParaRPr/>
              </a:p>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人本主义</a:t>
                </a:r>
                <a:r>
                  <a:rPr lang="zh-CN" sz="1400">
                    <a:solidFill>
                      <a:schemeClr val="tx1">
                        <a:lumMod val="50000"/>
                        <a:lumOff val="50000"/>
                        <a:alpha val="100000"/>
                      </a:schemeClr>
                    </a:solidFill>
                    <a:latin typeface="微软雅黑"/>
                    <a:ea typeface="微软雅黑"/>
                  </a:rPr>
                  <a:t>：关注个体内心世界和情感需求</a:t>
                </a:r>
                <a:endParaRPr/>
              </a:p>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马克思主义</a:t>
                </a:r>
                <a:r>
                  <a:rPr lang="zh-CN" sz="1400">
                    <a:solidFill>
                      <a:schemeClr val="tx1">
                        <a:lumMod val="50000"/>
                        <a:lumOff val="50000"/>
                        <a:alpha val="100000"/>
                      </a:schemeClr>
                    </a:solidFill>
                    <a:latin typeface="微软雅黑"/>
                    <a:ea typeface="微软雅黑"/>
                  </a:rPr>
                  <a:t>：关注社会结构和阶级矛盾</a:t>
                </a:r>
                <a:endParaRPr/>
              </a:p>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生态系统理论</a:t>
                </a:r>
                <a:r>
                  <a:rPr lang="zh-CN" sz="1400">
                    <a:solidFill>
                      <a:schemeClr val="tx1">
                        <a:lumMod val="50000"/>
                        <a:lumOff val="50000"/>
                        <a:alpha val="100000"/>
                      </a:schemeClr>
                    </a:solidFill>
                    <a:latin typeface="微软雅黑"/>
                    <a:ea typeface="微软雅黑"/>
                  </a:rPr>
                  <a:t>：强调个体与环境的互动关系</a:t>
                </a:r>
                <a:endParaRPr/>
              </a:p>
            </p:txBody>
          </p:sp>
          <p:pic>
            <p:nvPicPr>
              <p:cNvPr id="195"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196" name=""/>
            <p:cNvGrpSpPr/>
            <p:nvPr/>
          </p:nvGrpSpPr>
          <p:grpSpPr>
            <a:xfrm>
              <a:off x="6431519" y="2074672"/>
              <a:ext cx="5100082" cy="4536540"/>
              <a:chOff x="660399" y="2074672"/>
              <a:chExt cx="5100082" cy="4536540"/>
            </a:xfrm>
          </p:grpSpPr>
          <p:sp>
            <p:nvSpPr>
              <p:cNvPr id="197"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98"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社会工作理论的特点</a:t>
                </a:r>
                <a:endParaRPr lang="en-US" altLang="zh-CN" sz="2000" b="1">
                  <a:latin typeface="Microsoft YaHei" panose="020b0503020204020204" pitchFamily="34" charset="-122"/>
                  <a:ea typeface="Microsoft YaHei" panose="020b0503020204020204" pitchFamily="34" charset="-122"/>
                </a:endParaRPr>
              </a:p>
            </p:txBody>
          </p:sp>
          <p:sp>
            <p:nvSpPr>
              <p:cNvPr id="199"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综合性</a:t>
                </a:r>
                <a:r>
                  <a:rPr lang="zh-CN" sz="1400">
                    <a:solidFill>
                      <a:schemeClr val="tx1">
                        <a:lumMod val="50000"/>
                        <a:lumOff val="50000"/>
                        <a:alpha val="100000"/>
                      </a:schemeClr>
                    </a:solidFill>
                    <a:latin typeface="微软雅黑"/>
                    <a:ea typeface="微软雅黑"/>
                  </a:rPr>
                  <a:t>：多种理论相互补充，形成完整的理论体系</a:t>
                </a:r>
                <a:endParaRPr/>
              </a:p>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实用性</a:t>
                </a:r>
                <a:r>
                  <a:rPr lang="zh-CN" sz="1400">
                    <a:solidFill>
                      <a:schemeClr val="tx1">
                        <a:lumMod val="50000"/>
                        <a:lumOff val="50000"/>
                        <a:alpha val="100000"/>
                      </a:schemeClr>
                    </a:solidFill>
                    <a:latin typeface="微软雅黑"/>
                    <a:ea typeface="微软雅黑"/>
                  </a:rPr>
                  <a:t>：理论应用于实践，解决实际问题</a:t>
                </a:r>
                <a:endParaRPr/>
              </a:p>
              <a:p>
                <a:pPr marL="0" lvl="0" indent="-203200">
                  <a:lnSpc>
                    <a:spcPct val="130000"/>
                  </a:lnSpc>
                  <a:buFont typeface="Arial" pitchFamily="34" charset="0"/>
                  <a:buChar char="•"/>
                </a:pPr>
                <a:r>
                  <a:rPr lang="zh-CN" sz="1400" b="1">
                    <a:solidFill>
                      <a:schemeClr val="tx1">
                        <a:lumMod val="50000"/>
                        <a:lumOff val="50000"/>
                        <a:alpha val="100000"/>
                      </a:schemeClr>
                    </a:solidFill>
                    <a:latin typeface="微软雅黑"/>
                    <a:ea typeface="微软雅黑"/>
                  </a:rPr>
                  <a:t>动态性</a:t>
                </a:r>
                <a:r>
                  <a:rPr lang="zh-CN" sz="1400">
                    <a:solidFill>
                      <a:schemeClr val="tx1">
                        <a:lumMod val="50000"/>
                        <a:lumOff val="50000"/>
                        <a:alpha val="100000"/>
                      </a:schemeClr>
                    </a:solidFill>
                    <a:latin typeface="微软雅黑"/>
                    <a:ea typeface="微软雅黑"/>
                  </a:rPr>
                  <a:t>：随着社会变迁，理论不断发展更新</a:t>
                </a:r>
                <a:endParaRPr/>
              </a:p>
            </p:txBody>
          </p:sp>
          <p:pic>
            <p:nvPicPr>
              <p:cNvPr id="200"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1" name="" descr="{&quot;isTemplate&quot;:true,&quot;type&quot;:3}"/>
        <p:cNvGrpSpPr/>
        <p:nvPr/>
      </p:nvGrpSpPr>
      <p:grpSpPr>
        <a:xfrm>
          <a:off x="0" y="0"/>
          <a:ext cx="0" cy="0"/>
        </a:xfrm>
      </p:grpSpPr>
      <p:pic>
        <p:nvPicPr>
          <p:cNvPr id="202" name="Picture 3" descr="{&quot;isTemplate&quot;:true,&quot;type&quot;:&quot;image&quot;,&quot;canOmit&quot;:false,&quot;range&quot;:0}"/>
          <p:cNvPicPr>
            <a:picLocks noChangeAspect="1"/>
          </p:cNvPicPr>
          <p:nvPr/>
        </p:nvPicPr>
        <p:blipFill>
          <a:blip r:embed="rId2"/>
          <a:srcRect l="21875" r="21875"/>
          <a:stretch>
            <a:fillRect/>
          </a:stretch>
        </p:blipFill>
        <p:spPr>
          <a:xfrm>
            <a:off x="315750" y="1584357"/>
            <a:ext cx="4575952" cy="4575952"/>
          </a:xfrm>
          <a:prstGeom prst="ellipse">
            <a:avLst/>
          </a:prstGeom>
        </p:spPr>
      </p:pic>
      <p:grpSp>
        <p:nvGrpSpPr>
          <p:cNvPr id="203" name="" descr="{&quot;isTemplate&quot;:true,&quot;type&quot;:&quot;list&quot;,&quot;canOmit&quot;:false,&quot;minItemsCount&quot;:-1,&quot;scalable&quot;:false,&quot;alignment&quot;:&quot;left&quot;,&quot;alignmentVertical&quot;:&quot;top&quot;}"/>
          <p:cNvGrpSpPr/>
          <p:nvPr/>
        </p:nvGrpSpPr>
        <p:grpSpPr>
          <a:xfrm>
            <a:off x="5582412" y="1807048"/>
            <a:ext cx="5629118" cy="4659814"/>
            <a:chOff x="5582412" y="1807048"/>
            <a:chExt cx="5629118" cy="4659814"/>
          </a:xfrm>
        </p:grpSpPr>
        <p:grpSp>
          <p:nvGrpSpPr>
            <p:cNvPr id="204" name="组合 3"/>
            <p:cNvGrpSpPr/>
            <p:nvPr/>
          </p:nvGrpSpPr>
          <p:grpSpPr>
            <a:xfrm>
              <a:off x="5582412" y="1807048"/>
              <a:ext cx="5629117" cy="1487888"/>
              <a:chOff x="571500" y="1815543"/>
              <a:chExt cx="5629117" cy="1487888"/>
            </a:xfrm>
          </p:grpSpPr>
          <p:sp>
            <p:nvSpPr>
              <p:cNvPr id="205" name="Tencent" descr="{&quot;isTemplate&quot;:true,&quot;type&quot;:&quot;title&quot;,&quot;canOmit&quot;:false,&quot;range&quot;:0}"/>
              <p:cNvSpPr/>
              <p:nvPr/>
            </p:nvSpPr>
            <p:spPr>
              <a:xfrm>
                <a:off x="1406368" y="1816764"/>
                <a:ext cx="462920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指导实践方法和技术</a:t>
                </a:r>
                <a:endParaRPr lang="en-US" b="1">
                  <a:solidFill>
                    <a:schemeClr val="accent1">
                      <a:alpha val="100000"/>
                    </a:schemeClr>
                  </a:solidFill>
                  <a:latin typeface="微软雅黑"/>
                  <a:ea typeface="微软雅黑"/>
                </a:endParaRPr>
              </a:p>
            </p:txBody>
          </p:sp>
          <p:sp>
            <p:nvSpPr>
              <p:cNvPr id="206" name="Tencent" descr="{&quot;isTemplate&quot;:true,&quot;type&quot;:&quot;content&quot;,&quot;canOmit&quot;:false,&quot;range&quot;:0}"/>
              <p:cNvSpPr/>
              <p:nvPr/>
            </p:nvSpPr>
            <p:spPr>
              <a:xfrm>
                <a:off x="1406367"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为社会工作者提供科学的助人方法和技巧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提高工作效率和服务质量</a:t>
                </a:r>
                <a:endParaRPr/>
              </a:p>
            </p:txBody>
          </p:sp>
          <p:sp>
            <p:nvSpPr>
              <p:cNvPr id="207" name="椭圆 6"/>
              <p:cNvSpPr/>
              <p:nvPr/>
            </p:nvSpPr>
            <p:spPr>
              <a:xfrm>
                <a:off x="571500" y="1815543"/>
                <a:ext cx="690319" cy="690319"/>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en-US" altLang="zh-CN" sz="2000">
                    <a:latin typeface="+mj-ea"/>
                    <a:ea typeface="+mj-ea"/>
                  </a:rPr>
                  <a:t>01</a:t>
                </a:r>
                <a:endParaRPr kumimoji="1" lang="zh-CN" altLang="en-US" sz="2000">
                  <a:latin typeface="+mj-ea"/>
                  <a:ea typeface="+mj-ea"/>
                </a:endParaRPr>
              </a:p>
            </p:txBody>
          </p:sp>
        </p:grpSp>
        <p:grpSp>
          <p:nvGrpSpPr>
            <p:cNvPr id="208" name="组合 7"/>
            <p:cNvGrpSpPr/>
            <p:nvPr/>
          </p:nvGrpSpPr>
          <p:grpSpPr>
            <a:xfrm>
              <a:off x="5582412" y="3393011"/>
              <a:ext cx="5629118" cy="1487888"/>
              <a:chOff x="571500" y="1815543"/>
              <a:chExt cx="5629118" cy="1487888"/>
            </a:xfrm>
          </p:grpSpPr>
          <p:sp>
            <p:nvSpPr>
              <p:cNvPr id="209" name="Tencent" descr="{&quot;isTemplate&quot;:true,&quot;type&quot;:&quot;title&quot;,&quot;canOmit&quot;:false,&quot;range&quot;:0}"/>
              <p:cNvSpPr/>
              <p:nvPr/>
            </p:nvSpPr>
            <p:spPr>
              <a:xfrm>
                <a:off x="1406368" y="1816764"/>
                <a:ext cx="462920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促进专业发展</a:t>
                </a:r>
                <a:endParaRPr lang="en-US" b="1">
                  <a:solidFill>
                    <a:schemeClr val="accent1">
                      <a:alpha val="100000"/>
                    </a:schemeClr>
                  </a:solidFill>
                  <a:latin typeface="微软雅黑"/>
                  <a:ea typeface="微软雅黑"/>
                </a:endParaRPr>
              </a:p>
            </p:txBody>
          </p:sp>
          <p:sp>
            <p:nvSpPr>
              <p:cNvPr id="210" name="Tencent" descr="{&quot;isTemplate&quot;:true,&quot;type&quot;:&quot;content&quot;,&quot;canOmit&quot;:false,&quot;range&quot;:0}"/>
              <p:cNvSpPr/>
              <p:nvPr/>
            </p:nvSpPr>
            <p:spPr>
              <a:xfrm>
                <a:off x="1406368"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丰富社会工作理论体系，提高专业地位</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为社会工作教育和培训提供理论支持</a:t>
                </a:r>
                <a:endParaRPr/>
              </a:p>
            </p:txBody>
          </p:sp>
          <p:sp>
            <p:nvSpPr>
              <p:cNvPr id="211" name="椭圆 10"/>
              <p:cNvSpPr/>
              <p:nvPr/>
            </p:nvSpPr>
            <p:spPr>
              <a:xfrm>
                <a:off x="571500" y="1815543"/>
                <a:ext cx="690319" cy="690319"/>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en-US" altLang="zh-CN" sz="2000">
                    <a:latin typeface="+mj-ea"/>
                    <a:ea typeface="+mj-ea"/>
                  </a:rPr>
                  <a:t>02</a:t>
                </a:r>
                <a:endParaRPr kumimoji="1" lang="zh-CN" altLang="en-US" sz="2000">
                  <a:latin typeface="+mj-ea"/>
                  <a:ea typeface="+mj-ea"/>
                </a:endParaRPr>
              </a:p>
            </p:txBody>
          </p:sp>
        </p:grpSp>
        <p:grpSp>
          <p:nvGrpSpPr>
            <p:cNvPr id="212" name="组合 11"/>
            <p:cNvGrpSpPr/>
            <p:nvPr/>
          </p:nvGrpSpPr>
          <p:grpSpPr>
            <a:xfrm>
              <a:off x="5582412" y="4978974"/>
              <a:ext cx="5629118" cy="1487888"/>
              <a:chOff x="571500" y="1815543"/>
              <a:chExt cx="5629118" cy="1487888"/>
            </a:xfrm>
          </p:grpSpPr>
          <p:sp>
            <p:nvSpPr>
              <p:cNvPr id="213" name="Tencent" descr="{&quot;isTemplate&quot;:true,&quot;type&quot;:&quot;title&quot;,&quot;canOmit&quot;:false,&quot;range&quot;:0}"/>
              <p:cNvSpPr/>
              <p:nvPr/>
            </p:nvSpPr>
            <p:spPr>
              <a:xfrm>
                <a:off x="1406368" y="1822082"/>
                <a:ext cx="463434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b" anchorCtr="0">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改善社会问题</a:t>
                </a:r>
                <a:endParaRPr lang="en-US" b="1">
                  <a:solidFill>
                    <a:schemeClr val="accent1">
                      <a:alpha val="100000"/>
                    </a:schemeClr>
                  </a:solidFill>
                  <a:latin typeface="微软雅黑"/>
                  <a:ea typeface="微软雅黑"/>
                </a:endParaRPr>
              </a:p>
            </p:txBody>
          </p:sp>
          <p:sp>
            <p:nvSpPr>
              <p:cNvPr id="214" name="Tencent" descr="{&quot;isTemplate&quot;:true,&quot;type&quot;:&quot;content&quot;,&quot;canOmit&quot;:false,&quot;range&quot;:0}"/>
              <p:cNvSpPr/>
              <p:nvPr/>
            </p:nvSpPr>
            <p:spPr>
              <a:xfrm>
                <a:off x="1406368"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通过理论应用，解决个体、群体和社区问题</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促进社会和谐与进步</a:t>
                </a:r>
                <a:endParaRPr/>
              </a:p>
            </p:txBody>
          </p:sp>
          <p:sp>
            <p:nvSpPr>
              <p:cNvPr id="215" name="椭圆 14"/>
              <p:cNvSpPr/>
              <p:nvPr/>
            </p:nvSpPr>
            <p:spPr>
              <a:xfrm>
                <a:off x="571500" y="1815543"/>
                <a:ext cx="690319" cy="690319"/>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en-US" altLang="zh-CN" sz="2000">
                    <a:latin typeface="+mj-ea"/>
                    <a:ea typeface="+mj-ea"/>
                  </a:rPr>
                  <a:t>03</a:t>
                </a:r>
                <a:endParaRPr kumimoji="1" lang="zh-CN" altLang="en-US" sz="2000">
                  <a:latin typeface="+mj-ea"/>
                  <a:ea typeface="+mj-ea"/>
                </a:endParaRPr>
              </a:p>
            </p:txBody>
          </p:sp>
        </p:grpSp>
      </p:grpSp>
      <p:sp>
        <p:nvSpPr>
          <p:cNvPr id="21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 社会工作理论在实践中的重要性</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7" name="" descr="{&quot;isTemplate&quot;:true,&quot;type&quot;:2}"/>
        <p:cNvGrpSpPr/>
        <p:nvPr/>
      </p:nvGrpSpPr>
      <p:grpSpPr>
        <a:xfrm>
          <a:off x="0" y="0"/>
          <a:ext cx="0" cy="0"/>
        </a:xfrm>
      </p:grpSpPr>
      <p:sp>
        <p:nvSpPr>
          <p:cNvPr id="218" name="标题 1" descr="{&quot;isTemplate&quot;:true,&quot;type&quot;:&quot;title&quot;,&quot;canOmit&quot;:false,&quot;range&quot;:0}"/>
          <p:cNvSpPr txBox="1"/>
          <p:nvPr/>
        </p:nvSpPr>
        <p:spPr>
          <a:xfrm>
            <a:off x="887999" y="2759170"/>
            <a:ext cx="10744200" cy="64135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sz="4000" spc="300">
                <a:latin typeface="Microsoft YaHei Light"/>
                <a:ea typeface="Microsoft YaHei Light"/>
              </a:rPr>
              <a:t>社会工作理论的发展历程</a:t>
            </a:r>
            <a:endParaRPr/>
          </a:p>
        </p:txBody>
      </p:sp>
      <p:sp>
        <p:nvSpPr>
          <p:cNvPr id="219" name="标题 1"/>
          <p:cNvSpPr txBox="1"/>
          <p:nvPr/>
        </p:nvSpPr>
        <p:spPr>
          <a:xfrm>
            <a:off x="887999" y="1669641"/>
            <a:ext cx="1130438"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7200" b="0" i="0" kern="1200" spc="300">
                <a:solidFill>
                  <a:schemeClr val="tx2"/>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kumimoji="1" lang="en-US" altLang="zh-CN"/>
              <a:t>02</a:t>
            </a:r>
            <a:endParaRPr kumimoji="1" lang="zh-CN" altLang="en-US"/>
          </a:p>
        </p:txBody>
      </p:sp>
      <p:cxnSp>
        <p:nvCxnSpPr>
          <p:cNvPr id="220" name="Tencent"/>
          <p:cNvCxnSpPr/>
          <p:nvPr/>
        </p:nvCxnSpPr>
        <p:spPr>
          <a:xfrm flipH="1">
            <a:off x="443999" y="1755431"/>
            <a:ext cx="0" cy="193630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1" name="" descr="{&quot;isTemplate&quot;:true,&quot;type&quot;:3}"/>
        <p:cNvGrpSpPr/>
        <p:nvPr/>
      </p:nvGrpSpPr>
      <p:grpSpPr>
        <a:xfrm>
          <a:off x="0" y="0"/>
          <a:ext cx="0" cy="0"/>
        </a:xfrm>
      </p:grpSpPr>
      <p:sp>
        <p:nvSpPr>
          <p:cNvPr id="222"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 社会工作理论的起源与发展</a:t>
            </a:r>
            <a:endParaRPr lang="en-US" altLang="zh-CN" sz="2800" b="1">
              <a:latin typeface="+mj-ea"/>
              <a:ea typeface="+mj-ea"/>
            </a:endParaRPr>
          </a:p>
        </p:txBody>
      </p:sp>
      <p:grpSp>
        <p:nvGrpSpPr>
          <p:cNvPr id="223"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24" name=""/>
            <p:cNvGrpSpPr/>
            <p:nvPr/>
          </p:nvGrpSpPr>
          <p:grpSpPr>
            <a:xfrm>
              <a:off x="660399" y="2074672"/>
              <a:ext cx="5100082" cy="4536540"/>
              <a:chOff x="660399" y="2074672"/>
              <a:chExt cx="5100082" cy="4536540"/>
            </a:xfrm>
          </p:grpSpPr>
          <p:sp>
            <p:nvSpPr>
              <p:cNvPr id="225"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26"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社会工作理论的起源</a:t>
                </a:r>
                <a:endParaRPr lang="en-US" altLang="zh-CN" sz="2000" b="1">
                  <a:latin typeface="Microsoft YaHei" panose="020b0503020204020204" pitchFamily="34" charset="-122"/>
                  <a:ea typeface="Microsoft YaHei" panose="020b0503020204020204" pitchFamily="34" charset="-122"/>
                </a:endParaRPr>
              </a:p>
            </p:txBody>
          </p:sp>
          <p:sp>
            <p:nvSpPr>
              <p:cNvPr id="227"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19世纪末20世纪初，欧美国家的社会改革和救济运动</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工业革命导致的社会问题，如贫困、失业等</a:t>
                </a:r>
                <a:endParaRPr/>
              </a:p>
            </p:txBody>
          </p:sp>
          <p:pic>
            <p:nvPicPr>
              <p:cNvPr id="228"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29" name=""/>
            <p:cNvGrpSpPr/>
            <p:nvPr/>
          </p:nvGrpSpPr>
          <p:grpSpPr>
            <a:xfrm>
              <a:off x="6431519" y="2074672"/>
              <a:ext cx="5100082" cy="4536540"/>
              <a:chOff x="660399" y="2074672"/>
              <a:chExt cx="5100082" cy="4536540"/>
            </a:xfrm>
          </p:grpSpPr>
          <p:sp>
            <p:nvSpPr>
              <p:cNvPr id="230"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31"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社会工作理论的发展</a:t>
                </a:r>
                <a:endParaRPr lang="en-US" altLang="zh-CN" sz="2000" b="1">
                  <a:latin typeface="Microsoft YaHei" panose="020b0503020204020204" pitchFamily="34" charset="-122"/>
                  <a:ea typeface="Microsoft YaHei" panose="020b0503020204020204" pitchFamily="34" charset="-122"/>
                </a:endParaRPr>
              </a:p>
            </p:txBody>
          </p:sp>
          <p:sp>
            <p:nvSpPr>
              <p:cNvPr id="232"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20世纪初至中期，实证主义、人本主义和马克思主义等理论的形成</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20世纪后期，生态系统理论等新兴理论的兴起</a:t>
                </a:r>
                <a:endParaRPr/>
              </a:p>
            </p:txBody>
          </p:sp>
          <p:pic>
            <p:nvPicPr>
              <p:cNvPr id="233"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4" name="" descr="{&quot;isTemplate&quot;:true,&quot;type&quot;:3}"/>
        <p:cNvGrpSpPr/>
        <p:nvPr/>
      </p:nvGrpSpPr>
      <p:grpSpPr>
        <a:xfrm>
          <a:off x="0" y="0"/>
          <a:ext cx="0" cy="0"/>
        </a:xfrm>
      </p:grpSpPr>
      <p:pic>
        <p:nvPicPr>
          <p:cNvPr id="235"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36"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37" name="Group 598"/>
            <p:cNvGrpSpPr/>
            <p:nvPr/>
          </p:nvGrpSpPr>
          <p:grpSpPr>
            <a:xfrm>
              <a:off x="763829" y="1414808"/>
              <a:ext cx="6972294" cy="2337649"/>
              <a:chOff x="763829" y="1414808"/>
              <a:chExt cx="6972294" cy="2337649"/>
            </a:xfrm>
          </p:grpSpPr>
          <p:sp>
            <p:nvSpPr>
              <p:cNvPr id="238"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欧美国家</a:t>
                </a:r>
                <a:endParaRPr/>
              </a:p>
            </p:txBody>
          </p:sp>
          <p:sp>
            <p:nvSpPr>
              <p:cNvPr id="239"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实证主义理论广泛应用于社会服务和政策研究</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人本主义和马克思主义理论在心理健康和社会公正等领域得到应用</a:t>
                </a:r>
                <a:endParaRPr/>
              </a:p>
            </p:txBody>
          </p:sp>
          <p:sp>
            <p:nvSpPr>
              <p:cNvPr id="240"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41"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42"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43"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44" name="Group 591"/>
            <p:cNvGrpSpPr/>
            <p:nvPr/>
          </p:nvGrpSpPr>
          <p:grpSpPr>
            <a:xfrm>
              <a:off x="689593" y="3949139"/>
              <a:ext cx="7078256" cy="2128975"/>
              <a:chOff x="689593" y="3949139"/>
              <a:chExt cx="7078256" cy="2128975"/>
            </a:xfrm>
          </p:grpSpPr>
          <p:sp>
            <p:nvSpPr>
              <p:cNvPr id="245"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亚洲国家</a:t>
                </a:r>
                <a:endParaRPr/>
              </a:p>
            </p:txBody>
          </p:sp>
          <p:sp>
            <p:nvSpPr>
              <p:cNvPr id="246"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实证主义理论在本国社会政策和实践中的应用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人本主义和马克思主义理论在反抗殖民主义和争取民族解放的斗争中得到传播和发展</a:t>
                </a:r>
                <a:endParaRPr/>
              </a:p>
            </p:txBody>
          </p:sp>
          <p:sp>
            <p:nvSpPr>
              <p:cNvPr id="247"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48"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49"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50"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51"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 社会工作理论在不同国家和地区的应用</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52" name="" descr="{&quot;isTemplate&quot;:true,&quot;type&quot;:3}"/>
        <p:cNvGrpSpPr/>
        <p:nvPr/>
      </p:nvGrpSpPr>
      <p:grpSpPr>
        <a:xfrm>
          <a:off x="0" y="0"/>
          <a:ext cx="0" cy="0"/>
        </a:xfrm>
      </p:grpSpPr>
      <p:sp>
        <p:nvSpPr>
          <p:cNvPr id="253"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 社会工作理论的发展趋势与挑战</a:t>
            </a:r>
            <a:endParaRPr lang="en-US" altLang="zh-CN" sz="2800" b="1">
              <a:latin typeface="+mj-ea"/>
              <a:ea typeface="+mj-ea"/>
            </a:endParaRPr>
          </a:p>
        </p:txBody>
      </p:sp>
      <p:grpSp>
        <p:nvGrpSpPr>
          <p:cNvPr id="254"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55" name=""/>
            <p:cNvGrpSpPr/>
            <p:nvPr/>
          </p:nvGrpSpPr>
          <p:grpSpPr>
            <a:xfrm>
              <a:off x="660399" y="2074672"/>
              <a:ext cx="5100082" cy="4536540"/>
              <a:chOff x="660399" y="2074672"/>
              <a:chExt cx="5100082" cy="4536540"/>
            </a:xfrm>
          </p:grpSpPr>
          <p:sp>
            <p:nvSpPr>
              <p:cNvPr id="256"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57"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发展趋势</a:t>
                </a:r>
                <a:endParaRPr lang="en-US" altLang="zh-CN" sz="2000" b="1">
                  <a:latin typeface="Microsoft YaHei" panose="020b0503020204020204" pitchFamily="34" charset="-122"/>
                  <a:ea typeface="Microsoft YaHei" panose="020b0503020204020204" pitchFamily="34" charset="-122"/>
                </a:endParaRPr>
              </a:p>
            </p:txBody>
          </p:sp>
          <p:sp>
            <p:nvSpPr>
              <p:cNvPr id="258"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理论的多元化和综合化</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理论的应用领域不断拓展</a:t>
                </a:r>
                <a:endParaRPr/>
              </a:p>
            </p:txBody>
          </p:sp>
          <p:pic>
            <p:nvPicPr>
              <p:cNvPr id="259"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60" name=""/>
            <p:cNvGrpSpPr/>
            <p:nvPr/>
          </p:nvGrpSpPr>
          <p:grpSpPr>
            <a:xfrm>
              <a:off x="6431519" y="2074672"/>
              <a:ext cx="5100082" cy="4536540"/>
              <a:chOff x="660399" y="2074672"/>
              <a:chExt cx="5100082" cy="4536540"/>
            </a:xfrm>
          </p:grpSpPr>
          <p:sp>
            <p:nvSpPr>
              <p:cNvPr id="261"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62"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挑战</a:t>
                </a:r>
                <a:endParaRPr lang="en-US" altLang="zh-CN" sz="2000" b="1">
                  <a:latin typeface="Microsoft YaHei" panose="020b0503020204020204" pitchFamily="34" charset="-122"/>
                  <a:ea typeface="Microsoft YaHei" panose="020b0503020204020204" pitchFamily="34" charset="-122"/>
                </a:endParaRPr>
              </a:p>
            </p:txBody>
          </p:sp>
          <p:sp>
            <p:nvSpPr>
              <p:cNvPr id="263"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如何应对快速发展的科技和社会变革</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如何满足不同文化和社会背景下的需求</a:t>
                </a:r>
                <a:endParaRPr/>
              </a:p>
            </p:txBody>
          </p:sp>
          <p:pic>
            <p:nvPicPr>
              <p:cNvPr id="264"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 name="" descr="{&quot;isTemplate&quot;:true,&quot;type&quot;:2}"/>
        <p:cNvGrpSpPr/>
        <p:nvPr/>
      </p:nvGrpSpPr>
      <p:grpSpPr>
        <a:xfrm>
          <a:off x="0" y="0"/>
          <a:ext cx="0" cy="0"/>
        </a:xfrm>
      </p:grpSpPr>
      <p:sp>
        <p:nvSpPr>
          <p:cNvPr id="7" name="标题 1" descr="{&quot;isTemplate&quot;:true,&quot;type&quot;:&quot;title&quot;,&quot;canOmit&quot;:false,&quot;range&quot;:0}"/>
          <p:cNvSpPr txBox="1"/>
          <p:nvPr/>
        </p:nvSpPr>
        <p:spPr>
          <a:xfrm>
            <a:off x="887999" y="2759170"/>
            <a:ext cx="10744200" cy="64135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lang="zh-CN" sz="4000" spc="300">
                <a:latin typeface="Microsoft YaHei Light"/>
                <a:ea typeface="Microsoft YaHei Light"/>
              </a:rPr>
              <a:t>社会工作理论的应用实践</a:t>
            </a:r>
            <a:endParaRPr/>
          </a:p>
        </p:txBody>
      </p:sp>
      <p:sp>
        <p:nvSpPr>
          <p:cNvPr id="8" name="标题 1"/>
          <p:cNvSpPr txBox="1"/>
          <p:nvPr/>
        </p:nvSpPr>
        <p:spPr>
          <a:xfrm>
            <a:off x="887999" y="1669641"/>
            <a:ext cx="1130438" cy="1089529"/>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7200" b="0" i="0" kern="1200" spc="300">
                <a:solidFill>
                  <a:schemeClr val="tx2"/>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r>
              <a:rPr kumimoji="1" lang="en-US" altLang="zh-CN"/>
              <a:t>03</a:t>
            </a:r>
            <a:endParaRPr kumimoji="1" lang="zh-CN" altLang="en-US"/>
          </a:p>
        </p:txBody>
      </p:sp>
      <p:cxnSp>
        <p:nvCxnSpPr>
          <p:cNvPr id="9" name="Tencent"/>
          <p:cNvCxnSpPr/>
          <p:nvPr/>
        </p:nvCxnSpPr>
        <p:spPr>
          <a:xfrm flipH="1">
            <a:off x="443999" y="1755431"/>
            <a:ext cx="0" cy="193630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pic>
        <p:nvPicPr>
          <p:cNvPr id="1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3" name="Group 598"/>
            <p:cNvGrpSpPr/>
            <p:nvPr/>
          </p:nvGrpSpPr>
          <p:grpSpPr>
            <a:xfrm>
              <a:off x="763829" y="1414808"/>
              <a:ext cx="6972294" cy="2337649"/>
              <a:chOff x="763829" y="1414808"/>
              <a:chExt cx="6972294" cy="2337649"/>
            </a:xfrm>
          </p:grpSpPr>
          <p:sp>
            <p:nvSpPr>
              <p:cNvPr id="1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个案工作的定义</a:t>
                </a:r>
                <a:endParaRPr/>
              </a:p>
            </p:txBody>
          </p:sp>
          <p:sp>
            <p:nvSpPr>
              <p:cNvPr id="1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针对个体的问题和需求，提供一对一的服务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帮助个体解决问题，提高生活质量</a:t>
                </a:r>
                <a:endParaRPr/>
              </a:p>
            </p:txBody>
          </p:sp>
          <p:sp>
            <p:nvSpPr>
              <p:cNvPr id="1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1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0" name="Group 591"/>
            <p:cNvGrpSpPr/>
            <p:nvPr/>
          </p:nvGrpSpPr>
          <p:grpSpPr>
            <a:xfrm>
              <a:off x="689593" y="3949139"/>
              <a:ext cx="7078256" cy="2128975"/>
              <a:chOff x="689593" y="3949139"/>
              <a:chExt cx="7078256" cy="2128975"/>
            </a:xfrm>
          </p:grpSpPr>
          <p:sp>
            <p:nvSpPr>
              <p:cNvPr id="2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社会工作理论在个案工作中的应用</a:t>
                </a:r>
                <a:endParaRPr/>
              </a:p>
            </p:txBody>
          </p:sp>
          <p:sp>
            <p:nvSpPr>
              <p:cNvPr id="2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实证主义理论：运用科学方法和技术手段，解决个体问题</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人本主义理论：关注个体的内心世界和情感需求，提高个体的自我价值感</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马克思主义理论：关注个体所处的社会结构和阶级矛盾，解决个体问题</a:t>
                </a:r>
                <a:endParaRPr/>
              </a:p>
            </p:txBody>
          </p:sp>
          <p:sp>
            <p:nvSpPr>
              <p:cNvPr id="2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 社会工作理论在个案工作中的应用</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https://d.book118.com/438042117106006041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silky_pink">
      <a:dk1>
        <a:srgbClr val="000000"/>
      </a:dk1>
      <a:lt1>
        <a:srgbClr val="FFFFFF"/>
      </a:lt1>
      <a:dk2>
        <a:srgbClr val="14111B"/>
      </a:dk2>
      <a:lt2>
        <a:srgbClr val="FEF1F8"/>
      </a:lt2>
      <a:accent1>
        <a:srgbClr val="D19BB1"/>
      </a:accent1>
      <a:accent2>
        <a:srgbClr val="DEC0D0"/>
      </a:accent2>
      <a:accent3>
        <a:srgbClr val="E1938C"/>
      </a:accent3>
      <a:accent4>
        <a:srgbClr val="605988"/>
      </a:accent4>
      <a:accent5>
        <a:srgbClr val="8088B8"/>
      </a:accent5>
      <a:accent6>
        <a:srgbClr val="D0DBEE"/>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社会工作理论实践框架</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2024-09-20T13:40:03.680</cp:lastPrinted>
  <dcterms:created xsi:type="dcterms:W3CDTF">2024-09-20T05:40:03Z</dcterms:created>
  <dcterms:modified xsi:type="dcterms:W3CDTF">2024-09-20T05:40:05Z</dcterms:modified>
</cp:coreProperties>
</file>