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D3E6D0-316E-422B-8F14-FA385D8AD6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264DD9-67D9-457C-BBBF-7B2F3DC4F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333DB1-7847-43F0-9A5B-D3DF508549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DC0098-D79D-4011-A2BE-B175F75F53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7BF1CE-7EFB-4761-980C-A5C1FAD500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E0820F-3044-49F8-920D-6C3CC69463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F31A5D-79A4-4225-B4FF-108CDA2E21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21A03F-EB07-4792-ACC0-F921441A7C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CAC088-2709-46BB-8B2D-664F7CE519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6C51BD-7D0E-435D-841F-A40D8C366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0CD76F-45D1-40F9-AF9F-F6FA4E1D06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5010212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稀土永磁材行业发展趋势报告</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行业概述与发展历程</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市场需求分析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技术创新与产品升级路径探讨</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产业链整合与协同发展策略研究</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政策法规影响及应对策略建议</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未来发展趋势预测及挑战应对策略建议</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行业概述与发展历程</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pic>
        <p:nvPicPr>
          <p:cNvPr id="4" name="Picture 4"/>
          <p:cNvPicPr>
            <a:picLocks noChangeAspect="1"/>
          </p:cNvPicPr>
          <p:nvPr/>
        </p:nvPicPr>
        <p:blipFill>
          <a:blip r:embed="rId3"/>
          <a:srcRect l="30365" r="30365"/>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546" r="32546"/>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34924" r="34924"/>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AutoShape 9"/>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稀土永磁材料是一种具有永久磁性的材料，主要由稀土元素和过渡金属元素组成。</a:t>
            </a:r>
            <a:endParaRPr lang="en-US" sz="1100"/>
          </a:p>
        </p:txBody>
      </p:sp>
      <p:sp>
        <p:nvSpPr>
          <p:cNvPr id="10" name="AutoShape 10"/>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11" name="AutoShape 1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具有高磁能积、高矫顽力、高剩磁等特性，广泛应用于电机、电子、通讯、医疗等领域。</a:t>
            </a:r>
            <a:endParaRPr lang="en-US" sz="1100"/>
          </a:p>
        </p:txBody>
      </p:sp>
      <p:sp>
        <p:nvSpPr>
          <p:cNvPr id="12" name="AutoShape 12"/>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稀土永磁材定义及特点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grpSp>
        <p:nvGrpSpPr>
          <p:cNvPr id="4" name="Group 4"/>
          <p:cNvGrpSpPr/>
          <p:nvPr/>
        </p:nvGrpSpPr>
        <p:grpSpPr>
          <a:xfrm>
            <a:off x="5982796" y="3116804"/>
            <a:ext cx="5783287" cy="1160526"/>
            <a:chOff x="5982796" y="3116804"/>
            <a:chExt cx="5783287" cy="1160526"/>
          </a:xfrm>
        </p:grpSpPr>
        <p:sp>
          <p:nvSpPr>
            <p:cNvPr id="5" name="TextBox 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发展阶段</a:t>
              </a:r>
            </a:p>
          </p:txBody>
        </p:sp>
        <p:sp>
          <p:nvSpPr>
            <p:cNvPr id="6" name="TextBox 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20世纪60年代，随着技术的不断进步，稀土永磁材料逐渐应用于民用领域。</a:t>
              </a:r>
            </a:p>
          </p:txBody>
        </p:sp>
      </p:grpSp>
      <p:grpSp>
        <p:nvGrpSpPr>
          <p:cNvPr id="7" name="Group 7"/>
          <p:cNvGrpSpPr/>
          <p:nvPr/>
        </p:nvGrpSpPr>
        <p:grpSpPr>
          <a:xfrm>
            <a:off x="5982796" y="4769459"/>
            <a:ext cx="5783287" cy="1160526"/>
            <a:chOff x="5982796" y="4769459"/>
            <a:chExt cx="5783287" cy="1160526"/>
          </a:xfrm>
        </p:grpSpPr>
        <p:sp>
          <p:nvSpPr>
            <p:cNvPr id="8" name="TextBox 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繁荣阶段</a:t>
              </a:r>
            </a:p>
          </p:txBody>
        </p:sp>
        <p:sp>
          <p:nvSpPr>
            <p:cNvPr id="9" name="TextBox 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21世纪初，随着全球化的加速和科技的不断发展，稀土永磁材料行业进入繁荣阶段，市场需求不断增长。</a:t>
              </a:r>
            </a:p>
          </p:txBody>
        </p:sp>
      </p:grpSp>
      <p:sp>
        <p:nvSpPr>
          <p:cNvPr id="10" name="TextBox 1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起步阶段</a:t>
            </a:r>
          </a:p>
        </p:txBody>
      </p:sp>
      <p:sp>
        <p:nvSpPr>
          <p:cNvPr id="11" name="TextBox 1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20世纪50年代，稀土永磁材料开始进入研究阶段，主要应用于军事领域。</a:t>
            </a:r>
          </a:p>
        </p:txBody>
      </p:sp>
      <p:pic>
        <p:nvPicPr>
          <p:cNvPr id="12" name="Picture 12"/>
          <p:cNvPicPr>
            <a:picLocks noChangeAspect="1"/>
          </p:cNvPicPr>
          <p:nvPr/>
        </p:nvPicPr>
        <p:blipFill>
          <a:blip r:embed="rId3"/>
          <a:srcRect l="6348" r="6348"/>
          <a:stretch>
            <a:fillRect/>
          </a:stretch>
        </p:blipFill>
        <p:spPr>
          <a:xfrm>
            <a:off x="869006" y="1293634"/>
            <a:ext cx="4563025" cy="4563025"/>
          </a:xfrm>
          <a:prstGeom prst="diamond">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行业发展历程回顾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市场状况</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目前，全球稀土永磁材料市场规模不断扩大，应用领域不断拓展。同时，各国政府对稀土资源的保护和限制也日益加强，对行业的发展带来一定影响。</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竞争格局</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目前，全球稀土永磁材料市场上，中国、日本、美国等国家处于领先地位。其中，中国的稀土永磁材料产量和消费量均居世界首位。同时，行业内也存在着一些知名企业和品牌，如中国的北方稀土、中科三环等。</a:t>
            </a:r>
          </a:p>
        </p:txBody>
      </p: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5094" r="25094"/>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当前市场状况及竞争格局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市场需求分析</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pic>
        <p:nvPicPr>
          <p:cNvPr id="4" name="Picture 4"/>
          <p:cNvPicPr>
            <a:picLocks noChangeAspect="1"/>
          </p:cNvPicPr>
          <p:nvPr/>
        </p:nvPicPr>
        <p:blipFill>
          <a:blip r:embed="rId3"/>
          <a:srcRect l="16667" r="16667"/>
          <a:stretch>
            <a:fillRect/>
          </a:stretch>
        </p:blipFill>
        <p:spPr>
          <a:xfrm>
            <a:off x="705128" y="1258733"/>
            <a:ext cx="5140491" cy="5140490"/>
          </a:xfrm>
          <a:prstGeom prst="roundRect">
            <a:avLst/>
          </a:prstGeom>
        </p:spPr>
      </p:pic>
      <p:sp>
        <p:nvSpPr>
          <p:cNvPr id="5" name="TextBox 5"/>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随着科技进步和环保要求的提高，稀土永磁材料在新能源汽车、风电、机器人等领域的应用不断扩大，终端产品需求持续增长。</a:t>
            </a:r>
          </a:p>
        </p:txBody>
      </p:sp>
      <p:sp>
        <p:nvSpPr>
          <p:cNvPr id="6" name="TextBox 6"/>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终端产品需求持续增长</a:t>
            </a:r>
          </a:p>
        </p:txBody>
      </p:sp>
      <p:sp>
        <p:nvSpPr>
          <p:cNvPr id="7" name="TextBox 7"/>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稀土永磁材料在新能源汽车中的应用最为广泛，随着新能源汽车市场的不断扩大，对稀土永磁材料的需求量增长最快。</a:t>
            </a:r>
          </a:p>
        </p:txBody>
      </p:sp>
      <p:sp>
        <p:nvSpPr>
          <p:cNvPr id="8" name="TextBox 8"/>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新能源汽车需求增长最快</a:t>
            </a:r>
          </a:p>
        </p:txBody>
      </p:sp>
      <p:sp>
        <p:nvSpPr>
          <p:cNvPr id="9" name="TextBox 9"/>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稀土永磁材料在风电领域的应用逐渐普及，随着风电市场的不断发展，对稀土永磁材料的需求量逐渐增加，未来发展潜力巨大。</a:t>
            </a:r>
          </a:p>
        </p:txBody>
      </p:sp>
      <p:sp>
        <p:nvSpPr>
          <p:cNvPr id="10" name="TextBox 10"/>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风电领域需求潜力巨大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终端产品需求增长趋势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新能源汽车领域</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随着新能源汽车的快速发展，稀土永磁材料在其中的应用越来越广泛，包括驱动电机、发电机、电动转向器等部件。</a:t>
            </a:r>
          </a:p>
        </p:txBody>
      </p:sp>
      <p:sp>
        <p:nvSpPr>
          <p:cNvPr id="8" name="AutoShape 8"/>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风电领域</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随着风电技术的不断进步，稀土永磁材料在风力发电机中的应用越来越普及，提高了风力发电的效率和稳定性。</a:t>
            </a:r>
          </a:p>
        </p:txBody>
      </p:sp>
      <p:sp>
        <p:nvSpPr>
          <p:cNvPr id="12" name="AutoShape 12"/>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机器人领域</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随着机器人技术的不断发展，稀土永磁材料在机器人伺服电机、控制器等部件中的应用也在逐渐增加。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下游应用领域拓展情况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国内外市场需求差异及原因剖析</a:t>
              </a:r>
            </a:p>
          </p:txBody>
        </p:sp>
      </p:grpSp>
      <p:grpSp>
        <p:nvGrpSpPr>
          <p:cNvPr id="45" name="Group 45"/>
          <p:cNvGrpSpPr/>
          <p:nvPr/>
        </p:nvGrpSpPr>
        <p:grpSpPr>
          <a:xfrm>
            <a:off x="7809821" y="1388973"/>
            <a:ext cx="2987778" cy="490334"/>
            <a:chOff x="7809821" y="1388973"/>
            <a:chExt cx="2987778" cy="490334"/>
          </a:xfrm>
        </p:grpSpPr>
        <p:sp>
          <p:nvSpPr>
            <p:cNvPr id="46" name="TextBox 46"/>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国内市场需求增长迅速</a:t>
              </a:r>
            </a:p>
          </p:txBody>
        </p:sp>
      </p:grpSp>
      <p:grpSp>
        <p:nvGrpSpPr>
          <p:cNvPr id="47" name="Group 47"/>
          <p:cNvGrpSpPr/>
          <p:nvPr/>
        </p:nvGrpSpPr>
        <p:grpSpPr>
          <a:xfrm>
            <a:off x="7809821" y="1823726"/>
            <a:ext cx="3286271" cy="1875094"/>
            <a:chOff x="7809821" y="1823726"/>
            <a:chExt cx="3286271" cy="1875094"/>
          </a:xfrm>
        </p:grpSpPr>
        <p:sp>
          <p:nvSpPr>
            <p:cNvPr id="48" name="TextBox 4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随着国内新能源汽车、风电等领域的快速发展，国内对稀土永磁材料的需求增长迅速，国内市场潜力巨大。</a:t>
              </a:r>
            </a:p>
          </p:txBody>
        </p:sp>
      </p:grpSp>
      <p:grpSp>
        <p:nvGrpSpPr>
          <p:cNvPr id="49" name="Group 49"/>
          <p:cNvGrpSpPr/>
          <p:nvPr/>
        </p:nvGrpSpPr>
        <p:grpSpPr>
          <a:xfrm>
            <a:off x="7809821" y="3814445"/>
            <a:ext cx="2987778" cy="490334"/>
            <a:chOff x="7809821" y="3814445"/>
            <a:chExt cx="2987778" cy="490334"/>
          </a:xfrm>
        </p:grpSpPr>
        <p:sp>
          <p:nvSpPr>
            <p:cNvPr id="50" name="TextBox 5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国外市场需求相对稳定</a:t>
              </a:r>
            </a:p>
          </p:txBody>
        </p:sp>
      </p:grpSp>
      <p:grpSp>
        <p:nvGrpSpPr>
          <p:cNvPr id="51" name="Group 51"/>
          <p:cNvGrpSpPr/>
          <p:nvPr/>
        </p:nvGrpSpPr>
        <p:grpSpPr>
          <a:xfrm>
            <a:off x="7809821" y="4249198"/>
            <a:ext cx="3286271" cy="1875094"/>
            <a:chOff x="7809821" y="4249198"/>
            <a:chExt cx="3286271" cy="1875094"/>
          </a:xfrm>
        </p:grpSpPr>
        <p:sp>
          <p:nvSpPr>
            <p:cNvPr id="52" name="TextBox 52"/>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相比国内市场，国外市场的终端产品需求相对稳定，但国外企业技术实力较强，对稀土永磁材料的质量和性能要求较高。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技术创新与产品升级路径探讨</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4" name="Connector 4"/>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6" name="AutoShape 6"/>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AutoShape 7"/>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AutoShape 8"/>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AutoShape 9"/>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AutoShape 10"/>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AutoShape 11"/>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AutoShape 12"/>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TextBox 13"/>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国内技术水平</a:t>
            </a:r>
          </a:p>
        </p:txBody>
      </p:sp>
      <p:sp>
        <p:nvSpPr>
          <p:cNvPr id="14" name="TextBox 14"/>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国内稀土永磁材料行业在生产工艺、产品性能、应用领域等方面取得了长足的进步，但与国际先进水平相比，仍存在一定差距。</a:t>
            </a:r>
          </a:p>
        </p:txBody>
      </p:sp>
      <p:sp>
        <p:nvSpPr>
          <p:cNvPr id="15" name="TextBox 15"/>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国外技术水平</a:t>
            </a:r>
          </a:p>
        </p:txBody>
      </p:sp>
      <p:sp>
        <p:nvSpPr>
          <p:cNvPr id="16" name="TextBox 16"/>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国外稀土永磁材料行业在高性能、高稳定性、高可靠性等方面具有优势，尤其在高端应用领域，国外产品占据主导地位。</a:t>
            </a:r>
          </a:p>
        </p:txBody>
      </p:sp>
      <p:sp>
        <p:nvSpPr>
          <p:cNvPr id="17" name="TextBox 17"/>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差距分析</a:t>
            </a:r>
          </a:p>
        </p:txBody>
      </p:sp>
      <p:sp>
        <p:nvSpPr>
          <p:cNvPr id="18" name="TextBox 18"/>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国内稀土永磁材料行业与国际先进水平的差距主要表现在产品性能、稳定性、可靠性等方面。同时，国内企业在高端应用领域的市场份额较小，产品结构有待优化。</a:t>
            </a:r>
          </a:p>
        </p:txBody>
      </p:sp>
      <p:sp>
        <p:nvSpPr>
          <p:cNvPr id="19" name="AutoShape 19"/>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国内外技术水平对比及差距分析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pic>
        <p:nvPicPr>
          <p:cNvPr id="4" name="Picture 4"/>
          <p:cNvPicPr>
            <a:picLocks noChangeAspect="1"/>
          </p:cNvPicPr>
          <p:nvPr/>
        </p:nvPicPr>
        <p:blipFill>
          <a:blip r:embed="rId3">
            <a:alphaModFix amt="70000"/>
          </a:blip>
          <a:srcRect l="16750" r="16750"/>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近年来，国内稀土永磁材料行业在关键技术方面取得了一系列突破，如高性能钕铁硼永磁材料的制备技术、耐高温抗腐蚀的钐钴永磁材料的研发等。</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关键技术突破</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这些关键技术的突破为国内稀土永磁材料行业的发展提供了强有力的支持，推动了行业的技术进步和产业升级。同时，也促进了下游应用领域的发展，如新能源汽车、风力发电、机器人等。</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成果转化情况</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关键技术突破及成果转化情况介绍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https://d.book118.com/438050102124006032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2024-09-10T10:55:47.959</cp:lastPrinted>
  <dcterms:created xsi:type="dcterms:W3CDTF">2024-09-10T02:55:47Z</dcterms:created>
  <dcterms:modified xsi:type="dcterms:W3CDTF">2024-09-10T02:55:50Z</dcterms:modified>
</cp:coreProperties>
</file>