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67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00C0CB-FB99-430F-BCF0-0934C82D6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C26D1A-EE4C-4AFB-99D2-7C943D4E5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A64917-8FB8-489E-9CCB-25CEA3B98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759C2B-3D05-4F04-BCBB-FD0652468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0D9C54-E24D-4719-AB75-4D271E287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73FC75-E030-485E-9DD0-1DF6AB8EB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0C6967-798C-485D-854D-59D962CF3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646059-ABE0-4552-91B3-18B888771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A2A852-2444-459D-8BCE-CB316707A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D034F2-55BB-4782-AF81-771F0FD5E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7ACB2B-7053-4DB9-ADF1-69C9FA736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4655" r:id="rId2"/>
    <p:sldLayoutId id="2147494656" r:id="rId3"/>
    <p:sldLayoutId id="2147494657" r:id="rId4"/>
    <p:sldLayoutId id="2147494658" r:id="rId5"/>
    <p:sldLayoutId id="2147494659" r:id="rId6"/>
    <p:sldLayoutId id="2147494660" r:id="rId7"/>
    <p:sldLayoutId id="2147494661" r:id="rId8"/>
    <p:sldLayoutId id="2147494662" r:id="rId9"/>
    <p:sldLayoutId id="2147494663" r:id="rId10"/>
    <p:sldLayoutId id="214749466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14" Type="http://schemas.openxmlformats.org/officeDocument/2006/relationships/tags" Target="../tags/tag125.xml" /><Relationship Id="rId15" Type="http://schemas.openxmlformats.org/officeDocument/2006/relationships/tags" Target="../tags/tag126.xml" /><Relationship Id="rId16" Type="http://schemas.openxmlformats.org/officeDocument/2006/relationships/tags" Target="../tags/tag127.xml" /><Relationship Id="rId17" Type="http://schemas.openxmlformats.org/officeDocument/2006/relationships/tags" Target="../tags/tag128.xml" /><Relationship Id="rId18" Type="http://schemas.openxmlformats.org/officeDocument/2006/relationships/tags" Target="../tags/tag129.xml" /><Relationship Id="rId19" Type="http://schemas.openxmlformats.org/officeDocument/2006/relationships/tags" Target="../tags/tag130.xml" /><Relationship Id="rId2" Type="http://schemas.openxmlformats.org/officeDocument/2006/relationships/tags" Target="../tags/tag113.xml" /><Relationship Id="rId20" Type="http://schemas.openxmlformats.org/officeDocument/2006/relationships/tags" Target="../tags/tag131.xml" /><Relationship Id="rId21" Type="http://schemas.openxmlformats.org/officeDocument/2006/relationships/tags" Target="../tags/tag132.xml" /><Relationship Id="rId22" Type="http://schemas.openxmlformats.org/officeDocument/2006/relationships/tags" Target="../tags/tag133.xml" /><Relationship Id="rId23" Type="http://schemas.openxmlformats.org/officeDocument/2006/relationships/tags" Target="../tags/tag134.xml" /><Relationship Id="rId24" Type="http://schemas.openxmlformats.org/officeDocument/2006/relationships/tags" Target="../tags/tag135.xml" /><Relationship Id="rId25" Type="http://schemas.openxmlformats.org/officeDocument/2006/relationships/tags" Target="../tags/tag136.xml" /><Relationship Id="rId26" Type="http://schemas.openxmlformats.org/officeDocument/2006/relationships/tags" Target="../tags/tag137.xml" /><Relationship Id="rId27" Type="http://schemas.openxmlformats.org/officeDocument/2006/relationships/tags" Target="../tags/tag138.xml" /><Relationship Id="rId28" Type="http://schemas.openxmlformats.org/officeDocument/2006/relationships/tags" Target="../tags/tag139.xml" /><Relationship Id="rId29" Type="http://schemas.openxmlformats.org/officeDocument/2006/relationships/tags" Target="../tags/tag140.xml" /><Relationship Id="rId3" Type="http://schemas.openxmlformats.org/officeDocument/2006/relationships/tags" Target="../tags/tag114.xml" /><Relationship Id="rId30" Type="http://schemas.openxmlformats.org/officeDocument/2006/relationships/tags" Target="../tags/tag141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15" Type="http://schemas.openxmlformats.org/officeDocument/2006/relationships/tags" Target="../tags/tag155.xml" /><Relationship Id="rId16" Type="http://schemas.openxmlformats.org/officeDocument/2006/relationships/tags" Target="../tags/tag156.xml" /><Relationship Id="rId17" Type="http://schemas.openxmlformats.org/officeDocument/2006/relationships/tags" Target="../tags/tag157.xml" /><Relationship Id="rId18" Type="http://schemas.openxmlformats.org/officeDocument/2006/relationships/tags" Target="../tags/tag158.xml" /><Relationship Id="rId19" Type="http://schemas.openxmlformats.org/officeDocument/2006/relationships/tags" Target="../tags/tag159.xml" /><Relationship Id="rId2" Type="http://schemas.openxmlformats.org/officeDocument/2006/relationships/tags" Target="../tags/tag142.xml" /><Relationship Id="rId20" Type="http://schemas.openxmlformats.org/officeDocument/2006/relationships/tags" Target="../tags/tag160.xml" /><Relationship Id="rId21" Type="http://schemas.openxmlformats.org/officeDocument/2006/relationships/tags" Target="../tags/tag161.xml" /><Relationship Id="rId22" Type="http://schemas.openxmlformats.org/officeDocument/2006/relationships/tags" Target="../tags/tag162.xml" /><Relationship Id="rId23" Type="http://schemas.openxmlformats.org/officeDocument/2006/relationships/tags" Target="../tags/tag163.xml" /><Relationship Id="rId24" Type="http://schemas.openxmlformats.org/officeDocument/2006/relationships/tags" Target="../tags/tag164.xml" /><Relationship Id="rId25" Type="http://schemas.openxmlformats.org/officeDocument/2006/relationships/tags" Target="../tags/tag165.xml" /><Relationship Id="rId26" Type="http://schemas.openxmlformats.org/officeDocument/2006/relationships/tags" Target="../tags/tag166.xml" /><Relationship Id="rId27" Type="http://schemas.openxmlformats.org/officeDocument/2006/relationships/tags" Target="../tags/tag167.xml" /><Relationship Id="rId28" Type="http://schemas.openxmlformats.org/officeDocument/2006/relationships/tags" Target="../tags/tag168.xml" /><Relationship Id="rId29" Type="http://schemas.openxmlformats.org/officeDocument/2006/relationships/tags" Target="../tags/tag169.xml" /><Relationship Id="rId3" Type="http://schemas.openxmlformats.org/officeDocument/2006/relationships/tags" Target="../tags/tag143.xml" /><Relationship Id="rId30" Type="http://schemas.openxmlformats.org/officeDocument/2006/relationships/tags" Target="../tags/tag170.xml" /><Relationship Id="rId31" Type="http://schemas.openxmlformats.org/officeDocument/2006/relationships/tags" Target="../tags/tag171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14" Type="http://schemas.openxmlformats.org/officeDocument/2006/relationships/tags" Target="../tags/tag211.xml" /><Relationship Id="rId15" Type="http://schemas.openxmlformats.org/officeDocument/2006/relationships/tags" Target="../tags/tag212.xml" /><Relationship Id="rId16" Type="http://schemas.openxmlformats.org/officeDocument/2006/relationships/tags" Target="../tags/tag213.xml" /><Relationship Id="rId17" Type="http://schemas.openxmlformats.org/officeDocument/2006/relationships/tags" Target="../tags/tag214.xml" /><Relationship Id="rId18" Type="http://schemas.openxmlformats.org/officeDocument/2006/relationships/tags" Target="../tags/tag215.xml" /><Relationship Id="rId19" Type="http://schemas.openxmlformats.org/officeDocument/2006/relationships/tags" Target="../tags/tag216.xml" /><Relationship Id="rId2" Type="http://schemas.openxmlformats.org/officeDocument/2006/relationships/tags" Target="../tags/tag199.xml" /><Relationship Id="rId20" Type="http://schemas.openxmlformats.org/officeDocument/2006/relationships/tags" Target="../tags/tag217.xml" /><Relationship Id="rId21" Type="http://schemas.openxmlformats.org/officeDocument/2006/relationships/tags" Target="../tags/tag218.xml" /><Relationship Id="rId22" Type="http://schemas.openxmlformats.org/officeDocument/2006/relationships/tags" Target="../tags/tag219.xml" /><Relationship Id="rId23" Type="http://schemas.openxmlformats.org/officeDocument/2006/relationships/tags" Target="../tags/tag220.xml" /><Relationship Id="rId24" Type="http://schemas.openxmlformats.org/officeDocument/2006/relationships/tags" Target="../tags/tag221.xml" /><Relationship Id="rId25" Type="http://schemas.openxmlformats.org/officeDocument/2006/relationships/tags" Target="../tags/tag222.xml" /><Relationship Id="rId26" Type="http://schemas.openxmlformats.org/officeDocument/2006/relationships/tags" Target="../tags/tag223.xml" /><Relationship Id="rId27" Type="http://schemas.openxmlformats.org/officeDocument/2006/relationships/tags" Target="../tags/tag224.xml" /><Relationship Id="rId28" Type="http://schemas.openxmlformats.org/officeDocument/2006/relationships/tags" Target="../tags/tag225.xml" /><Relationship Id="rId29" Type="http://schemas.openxmlformats.org/officeDocument/2006/relationships/tags" Target="../tags/tag226.xml" /><Relationship Id="rId3" Type="http://schemas.openxmlformats.org/officeDocument/2006/relationships/tags" Target="../tags/tag200.xml" /><Relationship Id="rId30" Type="http://schemas.openxmlformats.org/officeDocument/2006/relationships/tags" Target="../tags/tag227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6.xml" /><Relationship Id="rId11" Type="http://schemas.openxmlformats.org/officeDocument/2006/relationships/tags" Target="../tags/tag237.xml" /><Relationship Id="rId12" Type="http://schemas.openxmlformats.org/officeDocument/2006/relationships/tags" Target="../tags/tag238.xml" /><Relationship Id="rId13" Type="http://schemas.openxmlformats.org/officeDocument/2006/relationships/tags" Target="../tags/tag239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8.xml" /><Relationship Id="rId11" Type="http://schemas.openxmlformats.org/officeDocument/2006/relationships/tags" Target="../tags/tag249.xml" /><Relationship Id="rId12" Type="http://schemas.openxmlformats.org/officeDocument/2006/relationships/tags" Target="../tags/tag250.xml" /><Relationship Id="rId13" Type="http://schemas.openxmlformats.org/officeDocument/2006/relationships/tags" Target="../tags/tag251.xml" /><Relationship Id="rId2" Type="http://schemas.openxmlformats.org/officeDocument/2006/relationships/tags" Target="../tags/tag240.xml" /><Relationship Id="rId3" Type="http://schemas.openxmlformats.org/officeDocument/2006/relationships/tags" Target="../tags/tag241.xml" /><Relationship Id="rId4" Type="http://schemas.openxmlformats.org/officeDocument/2006/relationships/tags" Target="../tags/tag242.xml" /><Relationship Id="rId5" Type="http://schemas.openxmlformats.org/officeDocument/2006/relationships/tags" Target="../tags/tag243.xml" /><Relationship Id="rId6" Type="http://schemas.openxmlformats.org/officeDocument/2006/relationships/tags" Target="../tags/tag244.xml" /><Relationship Id="rId7" Type="http://schemas.openxmlformats.org/officeDocument/2006/relationships/tags" Target="../tags/tag245.xml" /><Relationship Id="rId8" Type="http://schemas.openxmlformats.org/officeDocument/2006/relationships/tags" Target="../tags/tag246.xml" /><Relationship Id="rId9" Type="http://schemas.openxmlformats.org/officeDocument/2006/relationships/tags" Target="../tags/tag24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2.xml" /><Relationship Id="rId3" Type="http://schemas.openxmlformats.org/officeDocument/2006/relationships/tags" Target="../tags/tag253.xml" /><Relationship Id="rId4" Type="http://schemas.openxmlformats.org/officeDocument/2006/relationships/tags" Target="../tags/tag25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3.xml" /><Relationship Id="rId11" Type="http://schemas.openxmlformats.org/officeDocument/2006/relationships/tags" Target="../tags/tag264.xml" /><Relationship Id="rId12" Type="http://schemas.openxmlformats.org/officeDocument/2006/relationships/tags" Target="../tags/tag265.xml" /><Relationship Id="rId13" Type="http://schemas.openxmlformats.org/officeDocument/2006/relationships/tags" Target="../tags/tag266.xml" /><Relationship Id="rId2" Type="http://schemas.openxmlformats.org/officeDocument/2006/relationships/tags" Target="../tags/tag255.xml" /><Relationship Id="rId3" Type="http://schemas.openxmlformats.org/officeDocument/2006/relationships/tags" Target="../tags/tag256.xml" /><Relationship Id="rId4" Type="http://schemas.openxmlformats.org/officeDocument/2006/relationships/tags" Target="../tags/tag257.xml" /><Relationship Id="rId5" Type="http://schemas.openxmlformats.org/officeDocument/2006/relationships/tags" Target="../tags/tag258.xml" /><Relationship Id="rId6" Type="http://schemas.openxmlformats.org/officeDocument/2006/relationships/tags" Target="../tags/tag259.xml" /><Relationship Id="rId7" Type="http://schemas.openxmlformats.org/officeDocument/2006/relationships/tags" Target="../tags/tag260.xml" /><Relationship Id="rId8" Type="http://schemas.openxmlformats.org/officeDocument/2006/relationships/tags" Target="../tags/tag261.xml" /><Relationship Id="rId9" Type="http://schemas.openxmlformats.org/officeDocument/2006/relationships/tags" Target="../tags/tag26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5512407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传染病疫情管理制度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XXX,a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传染病疫情报告制度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传染病疫情监测制度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传染病疫情控制制度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302260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302260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传染病疫情应急预案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672465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672465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传染病疫情管理制度的监督与考核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传染病疫情报告制度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报告流程</a:t>
            </a:r>
            <a:endParaRPr lang="zh-CN" altLang="en-US"/>
          </a:p>
        </p:txBody>
      </p:sp>
      <p:sp>
        <p:nvSpPr>
          <p:cNvPr id="1048910" name="圆角矩形 3"/>
          <p:cNvSpPr/>
          <p:nvPr>
            <p:custDataLst>
              <p:tags r:id="rId2"/>
            </p:custDataLst>
          </p:nvPr>
        </p:nvSpPr>
        <p:spPr>
          <a:xfrm rot="16200000">
            <a:off x="5702418" y="-2489057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圆角矩形 4"/>
          <p:cNvSpPr/>
          <p:nvPr>
            <p:custDataLst>
              <p:tags r:id="rId3"/>
            </p:custDataLst>
          </p:nvPr>
        </p:nvSpPr>
        <p:spPr>
          <a:xfrm rot="16200000">
            <a:off x="514912" y="2699097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14" name="圆角矩形 5"/>
          <p:cNvSpPr/>
          <p:nvPr>
            <p:custDataLst>
              <p:tags r:id="rId4"/>
            </p:custDataLst>
          </p:nvPr>
        </p:nvSpPr>
        <p:spPr>
          <a:xfrm rot="16200000">
            <a:off x="5702418" y="-3491314"/>
            <a:ext cx="787164" cy="105145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6" name="圆角矩形 6"/>
          <p:cNvSpPr/>
          <p:nvPr>
            <p:custDataLst>
              <p:tags r:id="rId5"/>
            </p:custDataLst>
          </p:nvPr>
        </p:nvSpPr>
        <p:spPr>
          <a:xfrm rot="16200000">
            <a:off x="514912" y="1696192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18" name="圆角矩形 11"/>
          <p:cNvSpPr/>
          <p:nvPr>
            <p:custDataLst>
              <p:tags r:id="rId6"/>
            </p:custDataLst>
          </p:nvPr>
        </p:nvSpPr>
        <p:spPr>
          <a:xfrm rot="16200000">
            <a:off x="5702418" y="-483895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0" name="圆角矩形 12"/>
          <p:cNvSpPr/>
          <p:nvPr>
            <p:custDataLst>
              <p:tags r:id="rId7"/>
            </p:custDataLst>
          </p:nvPr>
        </p:nvSpPr>
        <p:spPr>
          <a:xfrm rot="16200000">
            <a:off x="514912" y="4704259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22" name="圆角矩形 9"/>
          <p:cNvSpPr/>
          <p:nvPr>
            <p:custDataLst>
              <p:tags r:id="rId8"/>
            </p:custDataLst>
          </p:nvPr>
        </p:nvSpPr>
        <p:spPr>
          <a:xfrm rot="16200000">
            <a:off x="5702418" y="-1486152"/>
            <a:ext cx="787164" cy="105145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4" name="圆角矩形 10"/>
          <p:cNvSpPr/>
          <p:nvPr>
            <p:custDataLst>
              <p:tags r:id="rId9"/>
            </p:custDataLst>
          </p:nvPr>
        </p:nvSpPr>
        <p:spPr>
          <a:xfrm rot="16200000">
            <a:off x="514912" y="3701354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26" name="圆角矩形 7"/>
          <p:cNvSpPr/>
          <p:nvPr>
            <p:custDataLst>
              <p:tags r:id="rId10"/>
            </p:custDataLst>
          </p:nvPr>
        </p:nvSpPr>
        <p:spPr>
          <a:xfrm rot="16200000">
            <a:off x="5702418" y="517714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8" name="圆角矩形 8"/>
          <p:cNvSpPr/>
          <p:nvPr>
            <p:custDataLst>
              <p:tags r:id="rId11"/>
            </p:custDataLst>
          </p:nvPr>
        </p:nvSpPr>
        <p:spPr>
          <a:xfrm rot="16200000">
            <a:off x="514912" y="5705868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30" name="文本框 14"/>
          <p:cNvSpPr txBox="1"/>
          <p:nvPr>
            <p:custDataLst>
              <p:tags r:id="rId12"/>
            </p:custDataLst>
          </p:nvPr>
        </p:nvSpPr>
        <p:spPr>
          <a:xfrm>
            <a:off x="1280048" y="5383228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发布结果：卫生行政部门接到评估结果后，应立即发布疫情处理结果，并组织专家进行总结。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932" name="文本框 15"/>
          <p:cNvSpPr txBox="1"/>
          <p:nvPr>
            <p:custDataLst>
              <p:tags r:id="rId13"/>
            </p:custDataLst>
          </p:nvPr>
        </p:nvSpPr>
        <p:spPr>
          <a:xfrm>
            <a:off x="1280696" y="3377418"/>
            <a:ext cx="10073027" cy="7871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发布疫情：上级卫生行政部门接到报告后，应立即发布疫情信息，并组织专家进行调查。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934" name="文本框 16"/>
          <p:cNvSpPr txBox="1"/>
          <p:nvPr>
            <p:custDataLst>
              <p:tags r:id="rId14"/>
            </p:custDataLst>
          </p:nvPr>
        </p:nvSpPr>
        <p:spPr>
          <a:xfrm>
            <a:off x="1280048" y="4380971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采取措施：卫生行政部门接到疫情信息后，应立即采取措施，包括隔离、治疗、消毒等，并组织专家进行评估。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936" name="文本框 17"/>
          <p:cNvSpPr txBox="1"/>
          <p:nvPr>
            <p:custDataLst>
              <p:tags r:id="rId15"/>
            </p:custDataLst>
          </p:nvPr>
        </p:nvSpPr>
        <p:spPr>
          <a:xfrm>
            <a:off x="1280696" y="1372256"/>
            <a:ext cx="10073027" cy="7871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发现疑似病例：医疗机构发现疑似病例后，应立即报告当地卫生行政部门。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938" name="文本框 18"/>
          <p:cNvSpPr txBox="1"/>
          <p:nvPr>
            <p:custDataLst>
              <p:tags r:id="rId16"/>
            </p:custDataLst>
          </p:nvPr>
        </p:nvSpPr>
        <p:spPr>
          <a:xfrm>
            <a:off x="1280048" y="2375809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确认病例：卫生行政部门接到报告后，应立即组织专家进行确认，并上报上级卫生行政部门。</a:t>
            </a:r>
            <a:endParaRPr lang="zh-CN" altLang="en-US" sz="20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报告时限</a:t>
            </a:r>
            <a:endParaRPr lang="zh-CN" altLang="en-US"/>
          </a:p>
        </p:txBody>
      </p:sp>
      <p:sp>
        <p:nvSpPr>
          <p:cNvPr id="104897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7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7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8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8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8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8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9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9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发现疑似病例后2小时内报告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疫情结束或控制后24小时内报告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死亡病例在24小时内报告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确诊后24小时内报告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报告内容</a:t>
            </a:r>
            <a:endParaRPr lang="zh-CN" altLang="en-US"/>
          </a:p>
        </p:txBody>
      </p:sp>
      <p:sp>
        <p:nvSpPr>
          <p:cNvPr id="1049052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395209" y="2234203"/>
            <a:ext cx="583533" cy="16970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4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410428" y="4125599"/>
            <a:ext cx="555069" cy="152401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6" name="任意多边形 4"/>
          <p:cNvSpPr/>
          <p:nvPr>
            <p:custDataLst>
              <p:tags r:id="rId4"/>
            </p:custDataLst>
          </p:nvPr>
        </p:nvSpPr>
        <p:spPr>
          <a:xfrm>
            <a:off x="925252" y="2788777"/>
            <a:ext cx="1524019" cy="229997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8" name="任意多边形 5"/>
          <p:cNvSpPr/>
          <p:nvPr>
            <p:custDataLst>
              <p:tags r:id="rId5"/>
            </p:custDataLst>
          </p:nvPr>
        </p:nvSpPr>
        <p:spPr>
          <a:xfrm flipV="1">
            <a:off x="838200" y="2352301"/>
            <a:ext cx="1697087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925252" y="3217948"/>
            <a:ext cx="1524019" cy="148999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传染病疫情报告的定义和目的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62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4888234" y="2233594"/>
            <a:ext cx="583533" cy="169822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4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4902235" y="4125599"/>
            <a:ext cx="555069" cy="152401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6" name="任意多边形 18"/>
          <p:cNvSpPr/>
          <p:nvPr>
            <p:custDataLst>
              <p:tags r:id="rId9"/>
            </p:custDataLst>
          </p:nvPr>
        </p:nvSpPr>
        <p:spPr>
          <a:xfrm>
            <a:off x="4418277" y="2788777"/>
            <a:ext cx="1524019" cy="229997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8" name="任意多边形 19"/>
          <p:cNvSpPr/>
          <p:nvPr>
            <p:custDataLst>
              <p:tags r:id="rId10"/>
            </p:custDataLst>
          </p:nvPr>
        </p:nvSpPr>
        <p:spPr>
          <a:xfrm flipV="1">
            <a:off x="4330616" y="2352301"/>
            <a:ext cx="1698225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417668" y="3211252"/>
            <a:ext cx="1524588" cy="1502392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报告的内容和格式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72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6634138" y="2259771"/>
            <a:ext cx="583533" cy="16970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4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6648748" y="4149949"/>
            <a:ext cx="555069" cy="15245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6" name="任意多边形 25"/>
          <p:cNvSpPr/>
          <p:nvPr>
            <p:custDataLst>
              <p:tags r:id="rId14"/>
            </p:custDataLst>
          </p:nvPr>
        </p:nvSpPr>
        <p:spPr>
          <a:xfrm>
            <a:off x="6163572" y="2813736"/>
            <a:ext cx="1524588" cy="229940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8" name="任意多边形 26"/>
          <p:cNvSpPr/>
          <p:nvPr>
            <p:custDataLst>
              <p:tags r:id="rId15"/>
            </p:custDataLst>
          </p:nvPr>
        </p:nvSpPr>
        <p:spPr>
          <a:xfrm flipV="1">
            <a:off x="6077129" y="2377869"/>
            <a:ext cx="1697087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6164180" y="3236210"/>
            <a:ext cx="1524019" cy="1502392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报告的时限和频率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82" name="五边形 10"/>
          <p:cNvSpPr/>
          <p:nvPr>
            <p:custDataLst>
              <p:tags r:id="rId17"/>
            </p:custDataLst>
          </p:nvPr>
        </p:nvSpPr>
        <p:spPr>
          <a:xfrm rot="16200000" flipH="1">
            <a:off x="3156332" y="4134121"/>
            <a:ext cx="555069" cy="152401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4" name="五边形 9"/>
          <p:cNvSpPr/>
          <p:nvPr>
            <p:custDataLst>
              <p:tags r:id="rId18"/>
            </p:custDataLst>
          </p:nvPr>
        </p:nvSpPr>
        <p:spPr>
          <a:xfrm rot="16200000" flipH="1">
            <a:off x="3141113" y="2242725"/>
            <a:ext cx="583533" cy="16970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6" name="任意多边形 11"/>
          <p:cNvSpPr/>
          <p:nvPr>
            <p:custDataLst>
              <p:tags r:id="rId19"/>
            </p:custDataLst>
          </p:nvPr>
        </p:nvSpPr>
        <p:spPr>
          <a:xfrm>
            <a:off x="2671764" y="2796691"/>
            <a:ext cx="1524019" cy="229997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任意多边形 12"/>
          <p:cNvSpPr/>
          <p:nvPr>
            <p:custDataLst>
              <p:tags r:id="rId20"/>
            </p:custDataLst>
          </p:nvPr>
        </p:nvSpPr>
        <p:spPr>
          <a:xfrm flipV="1">
            <a:off x="2584712" y="2360824"/>
            <a:ext cx="1697087" cy="81637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671764" y="3214295"/>
            <a:ext cx="1524019" cy="151203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报告的种类和形式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92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8380041" y="2259771"/>
            <a:ext cx="583533" cy="16970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4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8394651" y="4149949"/>
            <a:ext cx="555069" cy="15245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6" name="任意多边形 25"/>
          <p:cNvSpPr/>
          <p:nvPr>
            <p:custDataLst>
              <p:tags r:id="rId24"/>
            </p:custDataLst>
          </p:nvPr>
        </p:nvSpPr>
        <p:spPr>
          <a:xfrm>
            <a:off x="7910084" y="2813736"/>
            <a:ext cx="1524588" cy="229940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8" name="任意多边形 26"/>
          <p:cNvSpPr/>
          <p:nvPr>
            <p:custDataLst>
              <p:tags r:id="rId25"/>
            </p:custDataLst>
          </p:nvPr>
        </p:nvSpPr>
        <p:spPr>
          <a:xfrm flipV="1">
            <a:off x="7823032" y="2377869"/>
            <a:ext cx="1697087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7910084" y="3228905"/>
            <a:ext cx="1524019" cy="1516857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报告的责任和义务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02" name="五边形 23"/>
          <p:cNvSpPr/>
          <p:nvPr>
            <p:custDataLst>
              <p:tags r:id="rId27"/>
            </p:custDataLst>
          </p:nvPr>
        </p:nvSpPr>
        <p:spPr>
          <a:xfrm rot="16200000" flipH="1">
            <a:off x="10212997" y="2259771"/>
            <a:ext cx="583533" cy="16970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五边形 24"/>
          <p:cNvSpPr/>
          <p:nvPr>
            <p:custDataLst>
              <p:tags r:id="rId28"/>
            </p:custDataLst>
          </p:nvPr>
        </p:nvSpPr>
        <p:spPr>
          <a:xfrm rot="16200000" flipH="1">
            <a:off x="10228216" y="4149949"/>
            <a:ext cx="555069" cy="15245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6" name="任意多边形 25"/>
          <p:cNvSpPr/>
          <p:nvPr>
            <p:custDataLst>
              <p:tags r:id="rId29"/>
            </p:custDataLst>
          </p:nvPr>
        </p:nvSpPr>
        <p:spPr>
          <a:xfrm>
            <a:off x="9743039" y="2813736"/>
            <a:ext cx="1524588" cy="229940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任意多边形 26"/>
          <p:cNvSpPr/>
          <p:nvPr>
            <p:custDataLst>
              <p:tags r:id="rId30"/>
            </p:custDataLst>
          </p:nvPr>
        </p:nvSpPr>
        <p:spPr>
          <a:xfrm flipV="1">
            <a:off x="9656597" y="2377869"/>
            <a:ext cx="1697087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31"/>
            </p:custDataLst>
          </p:nvPr>
        </p:nvSpPr>
        <p:spPr bwMode="auto">
          <a:xfrm>
            <a:off x="9743648" y="3234384"/>
            <a:ext cx="1524019" cy="150583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报告的审核和反馈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报告方式</a:t>
            </a:r>
            <a:endParaRPr lang="zh-CN" altLang="en-US"/>
          </a:p>
        </p:txBody>
      </p:sp>
      <p:sp>
        <p:nvSpPr>
          <p:cNvPr id="104914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4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电话报告：直接拨打疾控中心或卫生部门的电话进行报告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5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网络报告：通过电子邮件、在线报告系统等方式进行报告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5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6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书面报告：填写传染病疫情报告表，并提交给疾控中心或卫生部门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6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口头报告：当面向疾控中心或卫生部门的工作人员进行报告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传染病疫情监测制度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监测内容</a:t>
            </a:r>
            <a:endParaRPr lang="zh-CN" altLang="en-US"/>
          </a:p>
        </p:txBody>
      </p:sp>
      <p:sp>
        <p:nvSpPr>
          <p:cNvPr id="104924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疫情报告：包括病例数、死亡数、治愈数等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疫情趋势：包括疫情发展趋势、疫情分布等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疫情风险评估：包括疫情风险等级、疫情风险区域等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疫情应对措施：包括疫情应对策略、疫情应对效果等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监测方式</a:t>
            </a:r>
            <a:endParaRPr lang="zh-CN" altLang="en-US"/>
          </a:p>
        </p:txBody>
      </p:sp>
      <p:sp>
        <p:nvSpPr>
          <p:cNvPr id="104929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0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0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0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0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1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1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1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2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定期监测：定期对特定人群进行健康检查和监测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实验室监测：通过实验室检测手段进行病毒检测和鉴定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应急监测：在疫情爆发时进行紧急监测和调查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主动监测：对疑似病例进行主动监测和追踪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监测频次</a:t>
            </a:r>
            <a:endParaRPr lang="zh-CN" altLang="en-US"/>
          </a:p>
        </p:txBody>
      </p:sp>
      <p:sp>
        <p:nvSpPr>
          <p:cNvPr id="104937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定期监测：每周、每月、每季度、每年进行监测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8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紧急监测：在疫情爆发时进行紧急监测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8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重点人群监测：对高风险人群进行重点监测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9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环境监测：对疫情高发地区进行环境监测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监测结果分析</a:t>
            </a:r>
            <a:endParaRPr lang="zh-CN" altLang="en-US"/>
          </a:p>
        </p:txBody>
      </p:sp>
      <p:sp>
        <p:nvSpPr>
          <p:cNvPr id="104943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3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4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4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监测方法：流行病学调查、实验室检测、数据分析等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5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监测结果应用：制定防控策略、调整防控措施、评估防控效果等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5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监测数据来源：医疗机构、疾病预防控制机构、卫生监督机构等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5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监测内容：传染病发病率、死亡率、流行病学特征等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9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传染病疫情控制制度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49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控制措施</a:t>
            </a:r>
            <a:endParaRPr lang="zh-CN" altLang="en-US"/>
          </a:p>
        </p:txBody>
      </p:sp>
      <p:sp>
        <p:nvSpPr>
          <p:cNvPr id="1049528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隔离治疗：对确诊患者进行隔离治疗，防止病毒传播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0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2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4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追踪接触者：对确诊患者的密切接触者进行追踪，防止病毒扩散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6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8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0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加强卫生管理：加强公共场所的卫生管理，防止病毒传播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2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4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6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提高公众意识：提高公众的健康意识和自我防护能力，防止病毒传播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8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0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https://d.book118.com/438055124074006031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2_1"/>
  <p:tag name="KSO_WM_UNIT_INDEX" val="1_2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2_2"/>
  <p:tag name="KSO_WM_UNIT_INDEX" val="1_2_2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1_2"/>
  <p:tag name="KSO_WM_UNIT_INDEX" val="1_1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4_1"/>
  <p:tag name="KSO_WM_UNIT_INDEX" val="1_4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4_2"/>
  <p:tag name="KSO_WM_UNIT_INDEX" val="1_4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3_1"/>
  <p:tag name="KSO_WM_UNIT_INDEX" val="1_3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3_2"/>
  <p:tag name="KSO_WM_UNIT_INDEX" val="1_3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5_1"/>
  <p:tag name="KSO_WM_UNIT_INDEX" val="1_5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5_2"/>
  <p:tag name="KSO_WM_UNIT_INDEX" val="1_5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3"/>
  <p:tag name="KSO_WM_UNIT_INDEX" val="1_1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4"/>
  <p:tag name="KSO_WM_UNIT_INDEX" val="1_1_4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2"/>
  <p:tag name="KSO_WM_UNIT_INDEX" val="1_1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3"/>
  <p:tag name="KSO_WM_UNIT_INDEX" val="1_3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4"/>
  <p:tag name="KSO_WM_UNIT_INDEX" val="1_3_4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3"/>
  <p:tag name="KSO_WM_UNIT_INDEX" val="1_4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4"/>
  <p:tag name="KSO_WM_UNIT_INDEX" val="1_4_4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4"/>
  <p:tag name="KSO_WM_UNIT_INDEX" val="1_2_4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3"/>
  <p:tag name="KSO_WM_UNIT_INDEX" val="1_2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2"/>
  <p:tag name="KSO_WM_UNIT_INDEX" val="1_2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3"/>
  <p:tag name="KSO_WM_UNIT_INDEX" val="1_5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4"/>
  <p:tag name="KSO_WM_UNIT_INDEX" val="1_5_4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5_1"/>
  <p:tag name="KSO_WM_UNIT_INDEX" val="1_5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2"/>
  <p:tag name="KSO_WM_UNIT_INDEX" val="1_5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3"/>
  <p:tag name="KSO_WM_UNIT_INDEX" val="1_6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4"/>
  <p:tag name="KSO_WM_UNIT_INDEX" val="1_6_4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6_1"/>
  <p:tag name="KSO_WM_UNIT_INDEX" val="1_6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2"/>
  <p:tag name="KSO_WM_UNIT_INDEX" val="1_6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6_1"/>
  <p:tag name="KSO_WM_UNIT_INDEX" val="1_6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86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54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6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宋体</vt:lpstr>
      <vt:lpstr>Office Theme</vt:lpstr>
      <vt:lpstr>传染病疫情管理制度</vt:lpstr>
      <vt:lpstr>目录</vt:lpstr>
      <vt:lpstr>传染病疫情报告制度</vt:lpstr>
      <vt:lpstr>报告流程</vt:lpstr>
      <vt:lpstr>报告时限</vt:lpstr>
      <vt:lpstr>报告内容</vt:lpstr>
      <vt:lpstr>报告方式</vt:lpstr>
      <vt:lpstr>传染病疫情监测制度</vt:lpstr>
      <vt:lpstr>监测内容</vt:lpstr>
      <vt:lpstr>监测方式</vt:lpstr>
      <vt:lpstr>监测频次</vt:lpstr>
      <vt:lpstr>监测结果分析</vt:lpstr>
      <vt:lpstr>传染病疫情控制制度</vt:lpstr>
      <vt:lpstr>控制措施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2024-09-08T13:23:06.545</cp:lastPrinted>
  <dcterms:created xsi:type="dcterms:W3CDTF">2024-09-08T05:23:06Z</dcterms:created>
  <dcterms:modified xsi:type="dcterms:W3CDTF">2024-09-08T05:23:08Z</dcterms:modified>
</cp:coreProperties>
</file>