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108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13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6B2A9E-E42F-4163-8315-E818DC029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D8D028-BF06-4C12-8C48-11D542165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73C850-1785-47B0-85E5-5094601D6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931AE6-279B-454C-ABB8-F401C2F2A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175DAD-CBC0-4C3A-B7E6-71FC71CFE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7B71AE-C15A-45BC-A3E5-1803D22B7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69FF03-DC87-444D-905B-71B54E0A3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5E1D57-8704-4DEA-8F79-6D80C823B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C0FFA9-F247-431F-AC5A-6F98D69B7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2517C0-07C4-464F-8D6A-5133A63F4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C2F8E1-A756-466C-9AFB-02418B55F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1078" r:id="rId2"/>
    <p:sldLayoutId id="2147501079" r:id="rId3"/>
    <p:sldLayoutId id="2147501080" r:id="rId4"/>
    <p:sldLayoutId id="2147501081" r:id="rId5"/>
    <p:sldLayoutId id="2147501082" r:id="rId6"/>
    <p:sldLayoutId id="2147501083" r:id="rId7"/>
    <p:sldLayoutId id="2147501084" r:id="rId8"/>
    <p:sldLayoutId id="2147501085" r:id="rId9"/>
    <p:sldLayoutId id="2147501086" r:id="rId10"/>
    <p:sldLayoutId id="214750108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14" Type="http://schemas.openxmlformats.org/officeDocument/2006/relationships/tags" Target="../tags/tag125.xml" /><Relationship Id="rId15" Type="http://schemas.openxmlformats.org/officeDocument/2006/relationships/tags" Target="../tags/tag126.xml" /><Relationship Id="rId16" Type="http://schemas.openxmlformats.org/officeDocument/2006/relationships/tags" Target="../tags/tag127.xml" /><Relationship Id="rId17" Type="http://schemas.openxmlformats.org/officeDocument/2006/relationships/tags" Target="../tags/tag128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14" Type="http://schemas.openxmlformats.org/officeDocument/2006/relationships/tags" Target="../tags/tag141.xml" /><Relationship Id="rId15" Type="http://schemas.openxmlformats.org/officeDocument/2006/relationships/tags" Target="../tags/tag142.xml" /><Relationship Id="rId16" Type="http://schemas.openxmlformats.org/officeDocument/2006/relationships/tags" Target="../tags/tag143.xml" /><Relationship Id="rId17" Type="http://schemas.openxmlformats.org/officeDocument/2006/relationships/tags" Target="../tags/tag144.xml" /><Relationship Id="rId18" Type="http://schemas.openxmlformats.org/officeDocument/2006/relationships/tags" Target="../tags/tag145.xml" /><Relationship Id="rId19" Type="http://schemas.openxmlformats.org/officeDocument/2006/relationships/tags" Target="../tags/tag146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14" Type="http://schemas.openxmlformats.org/officeDocument/2006/relationships/tags" Target="../tags/tag174.xml" /><Relationship Id="rId15" Type="http://schemas.openxmlformats.org/officeDocument/2006/relationships/tags" Target="../tags/tag175.xml" /><Relationship Id="rId16" Type="http://schemas.openxmlformats.org/officeDocument/2006/relationships/tags" Target="../tags/tag176.xml" /><Relationship Id="rId17" Type="http://schemas.openxmlformats.org/officeDocument/2006/relationships/tags" Target="../tags/tag177.xml" /><Relationship Id="rId18" Type="http://schemas.openxmlformats.org/officeDocument/2006/relationships/tags" Target="../tags/tag178.xml" /><Relationship Id="rId19" Type="http://schemas.openxmlformats.org/officeDocument/2006/relationships/tags" Target="../tags/tag179.xml" /><Relationship Id="rId2" Type="http://schemas.openxmlformats.org/officeDocument/2006/relationships/tags" Target="../tags/tag162.xml" /><Relationship Id="rId20" Type="http://schemas.openxmlformats.org/officeDocument/2006/relationships/tags" Target="../tags/tag180.xml" /><Relationship Id="rId21" Type="http://schemas.openxmlformats.org/officeDocument/2006/relationships/tags" Target="../tags/tag181.xml" /><Relationship Id="rId22" Type="http://schemas.openxmlformats.org/officeDocument/2006/relationships/tags" Target="../tags/tag182.xml" /><Relationship Id="rId23" Type="http://schemas.openxmlformats.org/officeDocument/2006/relationships/tags" Target="../tags/tag183.xml" /><Relationship Id="rId24" Type="http://schemas.openxmlformats.org/officeDocument/2006/relationships/tags" Target="../tags/tag184.xml" /><Relationship Id="rId25" Type="http://schemas.openxmlformats.org/officeDocument/2006/relationships/tags" Target="../tags/tag185.xml" /><Relationship Id="rId26" Type="http://schemas.openxmlformats.org/officeDocument/2006/relationships/tags" Target="../tags/tag186.xml" /><Relationship Id="rId27" Type="http://schemas.openxmlformats.org/officeDocument/2006/relationships/tags" Target="../tags/tag187.xml" /><Relationship Id="rId28" Type="http://schemas.openxmlformats.org/officeDocument/2006/relationships/tags" Target="../tags/tag188.xml" /><Relationship Id="rId29" Type="http://schemas.openxmlformats.org/officeDocument/2006/relationships/tags" Target="../tags/tag189.xml" /><Relationship Id="rId3" Type="http://schemas.openxmlformats.org/officeDocument/2006/relationships/tags" Target="../tags/tag163.xml" /><Relationship Id="rId30" Type="http://schemas.openxmlformats.org/officeDocument/2006/relationships/tags" Target="../tags/tag190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14" Type="http://schemas.openxmlformats.org/officeDocument/2006/relationships/tags" Target="../tags/tag207.xml" /><Relationship Id="rId15" Type="http://schemas.openxmlformats.org/officeDocument/2006/relationships/tags" Target="../tags/tag208.xml" /><Relationship Id="rId16" Type="http://schemas.openxmlformats.org/officeDocument/2006/relationships/tags" Target="../tags/tag209.xml" /><Relationship Id="rId17" Type="http://schemas.openxmlformats.org/officeDocument/2006/relationships/tags" Target="../tags/tag210.xml" /><Relationship Id="rId18" Type="http://schemas.openxmlformats.org/officeDocument/2006/relationships/tags" Target="../tags/tag211.xml" /><Relationship Id="rId19" Type="http://schemas.openxmlformats.org/officeDocument/2006/relationships/tags" Target="../tags/tag212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5700107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传销行为监督管理事中事后监督管理制度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XXX,a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事中监督管理制度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事后监督管理制度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302260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302260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监督管理措施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672465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672465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监督管理机制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事中监督管理制度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监督方式</a:t>
            </a:r>
            <a:endParaRPr lang="zh-CN" altLang="en-US"/>
          </a:p>
        </p:txBody>
      </p:sp>
      <p:sp>
        <p:nvSpPr>
          <p:cNvPr id="104897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7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8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数据监控：利用大数据技术，对传销组织的资金流、人员流动等信息进行监控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9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联合执法：与公安、工商等部门联合执法，打击传销行为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9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定期检查：对传销组织进行定期检查，确保其合法合规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9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举报受理：接受公众举报，对举报信息进行核实和处理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监督内容</a:t>
            </a:r>
            <a:endParaRPr lang="zh-CN" altLang="en-US"/>
          </a:p>
        </p:txBody>
      </p:sp>
      <p:sp>
        <p:nvSpPr>
          <p:cNvPr id="104903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传销组织的宣传和培训活动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传销组织及其成员的活动情况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传销组织的资金流向和交易记录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传销组织的内部管理和运营情况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监督程序</a:t>
            </a:r>
            <a:endParaRPr lang="zh-CN" altLang="en-US"/>
          </a:p>
        </p:txBody>
      </p:sp>
      <p:sp>
        <p:nvSpPr>
          <p:cNvPr id="1049098" name="矩形 5"/>
          <p:cNvSpPr/>
          <p:nvPr>
            <p:custDataLst>
              <p:tags r:id="rId2"/>
            </p:custDataLst>
          </p:nvPr>
        </p:nvSpPr>
        <p:spPr>
          <a:xfrm>
            <a:off x="860247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0" name="矩形 10"/>
          <p:cNvSpPr/>
          <p:nvPr>
            <p:custDataLst>
              <p:tags r:id="rId3"/>
            </p:custDataLst>
          </p:nvPr>
        </p:nvSpPr>
        <p:spPr>
          <a:xfrm>
            <a:off x="1211291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2" name="TextBox 2"/>
          <p:cNvSpPr txBox="1"/>
          <p:nvPr>
            <p:custDataLst>
              <p:tags r:id="rId4"/>
            </p:custDataLst>
          </p:nvPr>
        </p:nvSpPr>
        <p:spPr>
          <a:xfrm>
            <a:off x="1013666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建立监督机构：设立专门的监督机构，负责监督传销行为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04" name="矩形 6"/>
          <p:cNvSpPr/>
          <p:nvPr>
            <p:custDataLst>
              <p:tags r:id="rId5"/>
            </p:custDataLst>
          </p:nvPr>
        </p:nvSpPr>
        <p:spPr>
          <a:xfrm>
            <a:off x="4472098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6" name="矩形 11"/>
          <p:cNvSpPr/>
          <p:nvPr>
            <p:custDataLst>
              <p:tags r:id="rId6"/>
            </p:custDataLst>
          </p:nvPr>
        </p:nvSpPr>
        <p:spPr>
          <a:xfrm>
            <a:off x="4842644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8" name="TextBox 2"/>
          <p:cNvSpPr txBox="1"/>
          <p:nvPr>
            <p:custDataLst>
              <p:tags r:id="rId7"/>
            </p:custDataLst>
          </p:nvPr>
        </p:nvSpPr>
        <p:spPr>
          <a:xfrm>
            <a:off x="4625517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制定监督计划：制定详细的监督计划，明确监督内容、时间、方式等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10" name="矩形 7"/>
          <p:cNvSpPr/>
          <p:nvPr>
            <p:custDataLst>
              <p:tags r:id="rId8"/>
            </p:custDataLst>
          </p:nvPr>
        </p:nvSpPr>
        <p:spPr>
          <a:xfrm>
            <a:off x="8083298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2" name="矩形 12"/>
          <p:cNvSpPr/>
          <p:nvPr>
            <p:custDataLst>
              <p:tags r:id="rId9"/>
            </p:custDataLst>
          </p:nvPr>
        </p:nvSpPr>
        <p:spPr>
          <a:xfrm>
            <a:off x="8473346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4" name="TextBox 2"/>
          <p:cNvSpPr txBox="1"/>
          <p:nvPr>
            <p:custDataLst>
              <p:tags r:id="rId10"/>
            </p:custDataLst>
          </p:nvPr>
        </p:nvSpPr>
        <p:spPr>
          <a:xfrm>
            <a:off x="8236717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实施监督：按照监督计划，对传销行为进行实地检查、调查取证等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16" name="矩形 33"/>
          <p:cNvSpPr/>
          <p:nvPr>
            <p:custDataLst>
              <p:tags r:id="rId11"/>
            </p:custDataLst>
          </p:nvPr>
        </p:nvSpPr>
        <p:spPr>
          <a:xfrm>
            <a:off x="859597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8" name="矩形 37"/>
          <p:cNvSpPr/>
          <p:nvPr>
            <p:custDataLst>
              <p:tags r:id="rId12"/>
            </p:custDataLst>
          </p:nvPr>
        </p:nvSpPr>
        <p:spPr>
          <a:xfrm>
            <a:off x="1210641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0" name="TextBox 2"/>
          <p:cNvSpPr txBox="1"/>
          <p:nvPr>
            <p:custDataLst>
              <p:tags r:id="rId13"/>
            </p:custDataLst>
          </p:nvPr>
        </p:nvSpPr>
        <p:spPr>
          <a:xfrm>
            <a:off x="1013016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处理违规行为：对发现的违规行为进行及时处理，包括警告、罚款、取缔等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22" name="矩形 34"/>
          <p:cNvSpPr/>
          <p:nvPr>
            <p:custDataLst>
              <p:tags r:id="rId14"/>
            </p:custDataLst>
          </p:nvPr>
        </p:nvSpPr>
        <p:spPr>
          <a:xfrm>
            <a:off x="4471447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4" name="矩形 38"/>
          <p:cNvSpPr/>
          <p:nvPr>
            <p:custDataLst>
              <p:tags r:id="rId15"/>
            </p:custDataLst>
          </p:nvPr>
        </p:nvSpPr>
        <p:spPr>
          <a:xfrm>
            <a:off x="4841994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6" name="TextBox 2"/>
          <p:cNvSpPr txBox="1"/>
          <p:nvPr>
            <p:custDataLst>
              <p:tags r:id="rId16"/>
            </p:custDataLst>
          </p:nvPr>
        </p:nvSpPr>
        <p:spPr>
          <a:xfrm>
            <a:off x="462486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反馈监督结果：将监督结果及时反馈给相关部门和公众，接受社会监督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28" name="矩形 35"/>
          <p:cNvSpPr/>
          <p:nvPr>
            <p:custDataLst>
              <p:tags r:id="rId17"/>
            </p:custDataLst>
          </p:nvPr>
        </p:nvSpPr>
        <p:spPr>
          <a:xfrm>
            <a:off x="8082648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0" name="矩形 39"/>
          <p:cNvSpPr/>
          <p:nvPr>
            <p:custDataLst>
              <p:tags r:id="rId18"/>
            </p:custDataLst>
          </p:nvPr>
        </p:nvSpPr>
        <p:spPr>
          <a:xfrm>
            <a:off x="8472696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2" name="TextBox 2"/>
          <p:cNvSpPr txBox="1"/>
          <p:nvPr>
            <p:custDataLst>
              <p:tags r:id="rId19"/>
            </p:custDataLst>
          </p:nvPr>
        </p:nvSpPr>
        <p:spPr>
          <a:xfrm>
            <a:off x="823606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持续改进监督制度：根据监督结果，不断改进和完善监督制度，提高监督效果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监督责任</a:t>
            </a:r>
            <a:endParaRPr lang="zh-CN" altLang="en-US"/>
          </a:p>
        </p:txBody>
      </p:sp>
      <p:sp>
        <p:nvSpPr>
          <p:cNvPr id="1049168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0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2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监管部门：负责监督传销行为的发生和发展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74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6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监管职责：对传销行为进行调查、取证、处理和处罚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80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2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4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监管手段：包括现场检查、网络监控、举报受理等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86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8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0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监管效果：确保传销行为得到有效遏制和打击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事后监督管理制度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2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监督方式</a:t>
            </a:r>
            <a:endParaRPr lang="zh-CN" altLang="en-US"/>
          </a:p>
        </p:txBody>
      </p:sp>
      <p:sp>
        <p:nvSpPr>
          <p:cNvPr id="104929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9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9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9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9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0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0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1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1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定期检查：对传销组织进行定期检查，确保其合法合规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联合执法：与公安、工商等部门联合执法，打击传销行为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数据监控：利用大数据技术，对传销组织的资金流、人员流动等进行监控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举报处理：接受公众举报，对举报信息进行核实和处理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监督内容</a:t>
            </a:r>
            <a:endParaRPr lang="zh-CN" altLang="en-US"/>
          </a:p>
        </p:txBody>
      </p:sp>
      <p:sp>
        <p:nvSpPr>
          <p:cNvPr id="104936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传销组织及其成员的行为监控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传销活动的资金流向监控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传销组织及其成员的信息收集和核实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传销活动的社会影响评估和应对措施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监督程序</a:t>
            </a:r>
            <a:endParaRPr lang="zh-CN" altLang="en-US"/>
          </a:p>
        </p:txBody>
      </p:sp>
      <p:sp>
        <p:nvSpPr>
          <p:cNvPr id="1049410" name="矩形 15"/>
          <p:cNvSpPr/>
          <p:nvPr>
            <p:custDataLst>
              <p:tags r:id="rId2"/>
            </p:custDataLst>
          </p:nvPr>
        </p:nvSpPr>
        <p:spPr>
          <a:xfrm>
            <a:off x="3001898" y="1426337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发现传销行为：通过举报、调查等方式发现传销行为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任意多边形 17"/>
          <p:cNvSpPr/>
          <p:nvPr>
            <p:custDataLst>
              <p:tags r:id="rId3"/>
            </p:custDataLst>
          </p:nvPr>
        </p:nvSpPr>
        <p:spPr>
          <a:xfrm flipV="1">
            <a:off x="2935832" y="1364400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任意多边形 18"/>
          <p:cNvSpPr/>
          <p:nvPr>
            <p:custDataLst>
              <p:tags r:id="rId4"/>
            </p:custDataLst>
          </p:nvPr>
        </p:nvSpPr>
        <p:spPr>
          <a:xfrm flipH="1">
            <a:off x="8149559" y="171331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矩形 27"/>
          <p:cNvSpPr/>
          <p:nvPr>
            <p:custDataLst>
              <p:tags r:id="rId5"/>
            </p:custDataLst>
          </p:nvPr>
        </p:nvSpPr>
        <p:spPr>
          <a:xfrm>
            <a:off x="3001898" y="2277628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立案调查：对发现的传销行为进行立案调查，收集证据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任意多边形 29"/>
          <p:cNvSpPr/>
          <p:nvPr>
            <p:custDataLst>
              <p:tags r:id="rId6"/>
            </p:custDataLst>
          </p:nvPr>
        </p:nvSpPr>
        <p:spPr>
          <a:xfrm flipV="1">
            <a:off x="2935832" y="2215691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任意多边形 30"/>
          <p:cNvSpPr/>
          <p:nvPr>
            <p:custDataLst>
              <p:tags r:id="rId7"/>
            </p:custDataLst>
          </p:nvPr>
        </p:nvSpPr>
        <p:spPr>
          <a:xfrm flipH="1">
            <a:off x="8149559" y="256460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矩形 5"/>
          <p:cNvSpPr/>
          <p:nvPr>
            <p:custDataLst>
              <p:tags r:id="rId8"/>
            </p:custDataLst>
          </p:nvPr>
        </p:nvSpPr>
        <p:spPr>
          <a:xfrm>
            <a:off x="3001898" y="3128919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处理决定：根据调查结果，对传销行为进行处罚或取缔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任意多边形 7"/>
          <p:cNvSpPr/>
          <p:nvPr>
            <p:custDataLst>
              <p:tags r:id="rId9"/>
            </p:custDataLst>
          </p:nvPr>
        </p:nvSpPr>
        <p:spPr>
          <a:xfrm flipV="1">
            <a:off x="2935832" y="306698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任意多边形 8"/>
          <p:cNvSpPr/>
          <p:nvPr>
            <p:custDataLst>
              <p:tags r:id="rId10"/>
            </p:custDataLst>
          </p:nvPr>
        </p:nvSpPr>
        <p:spPr>
          <a:xfrm flipH="1">
            <a:off x="8149559" y="341589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矩形 10"/>
          <p:cNvSpPr/>
          <p:nvPr>
            <p:custDataLst>
              <p:tags r:id="rId11"/>
            </p:custDataLst>
          </p:nvPr>
        </p:nvSpPr>
        <p:spPr>
          <a:xfrm>
            <a:off x="3001898" y="3980210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公示处理结果：将处理结果向社会公示，接受社会监督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任意多边形 12"/>
          <p:cNvSpPr/>
          <p:nvPr>
            <p:custDataLst>
              <p:tags r:id="rId12"/>
            </p:custDataLst>
          </p:nvPr>
        </p:nvSpPr>
        <p:spPr>
          <a:xfrm flipV="1">
            <a:off x="2935832" y="391827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任意多边形 13"/>
          <p:cNvSpPr/>
          <p:nvPr>
            <p:custDataLst>
              <p:tags r:id="rId13"/>
            </p:custDataLst>
          </p:nvPr>
        </p:nvSpPr>
        <p:spPr>
          <a:xfrm flipH="1">
            <a:off x="8149559" y="4267185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矩形 19"/>
          <p:cNvSpPr/>
          <p:nvPr>
            <p:custDataLst>
              <p:tags r:id="rId14"/>
            </p:custDataLst>
          </p:nvPr>
        </p:nvSpPr>
        <p:spPr>
          <a:xfrm>
            <a:off x="3001898" y="483150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跟踪监督：对处理后的传销行为进行跟踪监督，防止死灰复燃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任意多边形 21"/>
          <p:cNvSpPr/>
          <p:nvPr>
            <p:custDataLst>
              <p:tags r:id="rId15"/>
            </p:custDataLst>
          </p:nvPr>
        </p:nvSpPr>
        <p:spPr>
          <a:xfrm flipV="1">
            <a:off x="2935832" y="476956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任意多边形 22"/>
          <p:cNvSpPr/>
          <p:nvPr>
            <p:custDataLst>
              <p:tags r:id="rId16"/>
            </p:custDataLst>
          </p:nvPr>
        </p:nvSpPr>
        <p:spPr>
          <a:xfrm flipH="1">
            <a:off x="8149559" y="5118476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矩形 38"/>
          <p:cNvSpPr/>
          <p:nvPr>
            <p:custDataLst>
              <p:tags r:id="rId17"/>
            </p:custDataLst>
          </p:nvPr>
        </p:nvSpPr>
        <p:spPr>
          <a:xfrm>
            <a:off x="3001898" y="568279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总结改进：对监督过程中存在的问题进行总结，提出改进措施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任意多边形 40"/>
          <p:cNvSpPr/>
          <p:nvPr>
            <p:custDataLst>
              <p:tags r:id="rId18"/>
            </p:custDataLst>
          </p:nvPr>
        </p:nvSpPr>
        <p:spPr>
          <a:xfrm flipV="1">
            <a:off x="2935832" y="562085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任意多边形 41"/>
          <p:cNvSpPr/>
          <p:nvPr>
            <p:custDataLst>
              <p:tags r:id="rId19"/>
            </p:custDataLst>
          </p:nvPr>
        </p:nvSpPr>
        <p:spPr>
          <a:xfrm flipH="1">
            <a:off x="8149559" y="5969767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https://d.book118.com/438057001074006031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1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21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Wingdings</vt:lpstr>
      <vt:lpstr>Office Theme</vt:lpstr>
      <vt:lpstr>传销行为监督管理事中事后监督管理制度</vt:lpstr>
      <vt:lpstr>目录</vt:lpstr>
      <vt:lpstr>单击添加章节标题</vt:lpstr>
      <vt:lpstr>事中监督管理制度</vt:lpstr>
      <vt:lpstr>监督方式</vt:lpstr>
      <vt:lpstr>监督内容</vt:lpstr>
      <vt:lpstr>监督程序</vt:lpstr>
      <vt:lpstr>监督责任</vt:lpstr>
      <vt:lpstr>事后监督管理制度</vt:lpstr>
      <vt:lpstr>监督方式</vt:lpstr>
      <vt:lpstr>监督内容</vt:lpstr>
      <vt:lpstr>监督程序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2024-09-08T13:23:40.230</cp:lastPrinted>
  <dcterms:created xsi:type="dcterms:W3CDTF">2024-09-08T05:23:40Z</dcterms:created>
  <dcterms:modified xsi:type="dcterms:W3CDTF">2024-09-08T05:23:42Z</dcterms:modified>
</cp:coreProperties>
</file>