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F002-CF32-4E51-8FB8-02B0AA4A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E3993-B5FC-4BF1-B74B-97262F53E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635C4-AC4C-48E7-814F-AF5EAD91D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39372-4BE8-4052-990A-87F6FB6D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AB491-BDDD-441B-A8C7-C4DDC1312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A0C4DC-9EEA-474F-A7A6-DC17A1DF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90CE99-1479-4D94-8EC1-9792C59B1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68177-728D-45FE-9A42-844F07796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F03F0-5F82-41C7-82AA-826E07A9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57283-A619-4E12-A1D7-37A6101A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2FC2D-9E33-462B-A086-8F9C32B79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983" r:id="rId2"/>
    <p:sldLayoutId id="2147492984" r:id="rId3"/>
    <p:sldLayoutId id="2147492985" r:id="rId4"/>
    <p:sldLayoutId id="2147492986" r:id="rId5"/>
    <p:sldLayoutId id="2147492987" r:id="rId6"/>
    <p:sldLayoutId id="2147492988" r:id="rId7"/>
    <p:sldLayoutId id="2147492989" r:id="rId8"/>
    <p:sldLayoutId id="2147492990" r:id="rId9"/>
    <p:sldLayoutId id="2147492991" r:id="rId10"/>
    <p:sldLayoutId id="214749299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110013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Delphi报表设计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Delphi报表概述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Delphi报表设计基础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Delphi报表设计进阶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Delphi报表的输出和打印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Delphi报表的优化和调试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Delphi报表概述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Delphi报表的定义和作用</a:t>
            </a:r>
            <a:endParaRPr lang="zh-CN" altLang="en-US"/>
          </a:p>
        </p:txBody>
      </p:sp>
      <p:sp>
        <p:nvSpPr>
          <p:cNvPr id="104894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4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Delphi报表可以帮助用户更好地理解和分析数据，从而更好地做出决策。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Delphi报表是一种用于创建和设计报表的工具，它可以帮助用户快速、轻松地创建各种类型的报表。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Delphi报表可以处理各种类型的数据，包括文本、数字、日期、时间等，并且可以支持各种类型的报表格式，如表格、图表、图形等。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Delphi报表还可以与其他软件集成，如Excel、Access等，从而实现数据的共享和交互。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Delphi报表的分类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简单报表：只包含基本的数据展示和格式设置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动态报表：根据用户操作或数据变化自动更新报表内容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交互式报表：允许用户与报表进行交互，如筛选、排序、钻取等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复杂报表：包含复杂的数据展示和格式设置，如交叉表、图表等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Delphi报表的基本组成</a:t>
            </a:r>
            <a:endParaRPr lang="zh-CN" altLang="en-US"/>
          </a:p>
        </p:txBody>
      </p:sp>
      <p:sp>
        <p:nvSpPr>
          <p:cNvPr id="1049082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报表输出：将报表数据输出为各种格式的文件，如PDF、Excel等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4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报表控件：用于显示和操作报表数据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6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报表模板：提供报表的布局和样式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报表设计器：用于创建和编辑报表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10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数据源：提供报表所需的数据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Delphi报表设计基础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Delphi报表设计流程</a:t>
            </a:r>
            <a:endParaRPr lang="zh-CN" altLang="en-US"/>
          </a:p>
        </p:txBody>
      </p:sp>
      <p:sp>
        <p:nvSpPr>
          <p:cNvPr id="1049182" name="任意多边形 12"/>
          <p:cNvSpPr/>
          <p:nvPr>
            <p:custDataLst>
              <p:tags r:id="rId2"/>
            </p:custDataLst>
          </p:nvPr>
        </p:nvSpPr>
        <p:spPr>
          <a:xfrm rot="2700000">
            <a:off x="4073025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标题"/>
          <p:cNvSpPr txBox="1"/>
          <p:nvPr>
            <p:custDataLst>
              <p:tags r:id="rId3"/>
            </p:custDataLst>
          </p:nvPr>
        </p:nvSpPr>
        <p:spPr>
          <a:xfrm>
            <a:off x="4533552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86" name="文本框 25"/>
          <p:cNvSpPr txBox="1"/>
          <p:nvPr>
            <p:custDataLst>
              <p:tags r:id="rId4"/>
            </p:custDataLst>
          </p:nvPr>
        </p:nvSpPr>
        <p:spPr>
          <a:xfrm>
            <a:off x="4533552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创建新的报表，选择报表类型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88" name="任意多边形 22"/>
          <p:cNvSpPr/>
          <p:nvPr>
            <p:custDataLst>
              <p:tags r:id="rId5"/>
            </p:custDataLst>
          </p:nvPr>
        </p:nvSpPr>
        <p:spPr>
          <a:xfrm rot="2700000">
            <a:off x="134524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标题"/>
          <p:cNvSpPr txBox="1"/>
          <p:nvPr>
            <p:custDataLst>
              <p:tags r:id="rId6"/>
            </p:custDataLst>
          </p:nvPr>
        </p:nvSpPr>
        <p:spPr>
          <a:xfrm>
            <a:off x="1805768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92" name="文本框 25"/>
          <p:cNvSpPr txBox="1"/>
          <p:nvPr>
            <p:custDataLst>
              <p:tags r:id="rId7"/>
            </p:custDataLst>
          </p:nvPr>
        </p:nvSpPr>
        <p:spPr>
          <a:xfrm>
            <a:off x="1805768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打开Delphi，选择报表设计器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94" name="任意多边形 27"/>
          <p:cNvSpPr/>
          <p:nvPr>
            <p:custDataLst>
              <p:tags r:id="rId8"/>
            </p:custDataLst>
          </p:nvPr>
        </p:nvSpPr>
        <p:spPr>
          <a:xfrm rot="2700000">
            <a:off x="9528592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标题"/>
          <p:cNvSpPr txBox="1"/>
          <p:nvPr>
            <p:custDataLst>
              <p:tags r:id="rId9"/>
            </p:custDataLst>
          </p:nvPr>
        </p:nvSpPr>
        <p:spPr>
          <a:xfrm>
            <a:off x="9989119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198" name="文本框 25"/>
          <p:cNvSpPr txBox="1"/>
          <p:nvPr>
            <p:custDataLst>
              <p:tags r:id="rId10"/>
            </p:custDataLst>
          </p:nvPr>
        </p:nvSpPr>
        <p:spPr>
          <a:xfrm>
            <a:off x="9989119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添加数据字段，设置数据绑定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00" name="任意多边形 32"/>
          <p:cNvSpPr/>
          <p:nvPr>
            <p:custDataLst>
              <p:tags r:id="rId11"/>
            </p:custDataLst>
          </p:nvPr>
        </p:nvSpPr>
        <p:spPr>
          <a:xfrm rot="2700000">
            <a:off x="6800809" y="1537668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标题"/>
          <p:cNvSpPr txBox="1"/>
          <p:nvPr>
            <p:custDataLst>
              <p:tags r:id="rId12"/>
            </p:custDataLst>
          </p:nvPr>
        </p:nvSpPr>
        <p:spPr>
          <a:xfrm>
            <a:off x="7261335" y="1711867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04" name="文本框 36"/>
          <p:cNvSpPr txBox="1"/>
          <p:nvPr>
            <p:custDataLst>
              <p:tags r:id="rId13"/>
            </p:custDataLst>
          </p:nvPr>
        </p:nvSpPr>
        <p:spPr>
          <a:xfrm>
            <a:off x="7261335" y="2526798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设计报表布局，包括标题、列、行等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06" name="标题"/>
          <p:cNvSpPr txBox="1"/>
          <p:nvPr>
            <p:custDataLst>
              <p:tags r:id="rId14"/>
            </p:custDataLst>
          </p:nvPr>
        </p:nvSpPr>
        <p:spPr>
          <a:xfrm>
            <a:off x="3641199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2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08" name="标题"/>
          <p:cNvSpPr txBox="1"/>
          <p:nvPr>
            <p:custDataLst>
              <p:tags r:id="rId15"/>
            </p:custDataLst>
          </p:nvPr>
        </p:nvSpPr>
        <p:spPr>
          <a:xfrm>
            <a:off x="913415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1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0" name="标题"/>
          <p:cNvSpPr txBox="1"/>
          <p:nvPr>
            <p:custDataLst>
              <p:tags r:id="rId16"/>
            </p:custDataLst>
          </p:nvPr>
        </p:nvSpPr>
        <p:spPr>
          <a:xfrm>
            <a:off x="9096766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4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2" name="标题"/>
          <p:cNvSpPr txBox="1"/>
          <p:nvPr>
            <p:custDataLst>
              <p:tags r:id="rId17"/>
            </p:custDataLst>
          </p:nvPr>
        </p:nvSpPr>
        <p:spPr>
          <a:xfrm>
            <a:off x="6368982" y="1512306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3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14" name="任意多边形 4"/>
          <p:cNvSpPr/>
          <p:nvPr>
            <p:custDataLst>
              <p:tags r:id="rId18"/>
            </p:custDataLst>
          </p:nvPr>
        </p:nvSpPr>
        <p:spPr>
          <a:xfrm rot="2700000">
            <a:off x="5435916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标题"/>
          <p:cNvSpPr txBox="1"/>
          <p:nvPr>
            <p:custDataLst>
              <p:tags r:id="rId19"/>
            </p:custDataLst>
          </p:nvPr>
        </p:nvSpPr>
        <p:spPr>
          <a:xfrm>
            <a:off x="5896442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18" name="文本框 25"/>
          <p:cNvSpPr txBox="1"/>
          <p:nvPr>
            <p:custDataLst>
              <p:tags r:id="rId20"/>
            </p:custDataLst>
          </p:nvPr>
        </p:nvSpPr>
        <p:spPr>
          <a:xfrm>
            <a:off x="5896442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预览报表效果，进行修改和完善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0" name="任意多边形 7"/>
          <p:cNvSpPr/>
          <p:nvPr>
            <p:custDataLst>
              <p:tags r:id="rId21"/>
            </p:custDataLst>
          </p:nvPr>
        </p:nvSpPr>
        <p:spPr>
          <a:xfrm rot="2700000">
            <a:off x="2708132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标题"/>
          <p:cNvSpPr txBox="1"/>
          <p:nvPr>
            <p:custDataLst>
              <p:tags r:id="rId22"/>
            </p:custDataLst>
          </p:nvPr>
        </p:nvSpPr>
        <p:spPr>
          <a:xfrm>
            <a:off x="3168659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24" name="文本框 10"/>
          <p:cNvSpPr txBox="1"/>
          <p:nvPr>
            <p:custDataLst>
              <p:tags r:id="rId23"/>
            </p:custDataLst>
          </p:nvPr>
        </p:nvSpPr>
        <p:spPr>
          <a:xfrm>
            <a:off x="3168659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设计报表样式，包括字体、颜色、背景等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26" name="任意多边形 11"/>
          <p:cNvSpPr/>
          <p:nvPr>
            <p:custDataLst>
              <p:tags r:id="rId24"/>
            </p:custDataLst>
          </p:nvPr>
        </p:nvSpPr>
        <p:spPr>
          <a:xfrm rot="2700000">
            <a:off x="8163699" y="3986466"/>
            <a:ext cx="180206" cy="16545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3" h="3937">
                <a:moveTo>
                  <a:pt x="293" y="0"/>
                </a:moveTo>
                <a:lnTo>
                  <a:pt x="293" y="3937"/>
                </a:lnTo>
                <a:lnTo>
                  <a:pt x="293" y="3937"/>
                </a:lnTo>
                <a:cubicBezTo>
                  <a:pt x="125" y="3730"/>
                  <a:pt x="0" y="2927"/>
                  <a:pt x="0" y="1969"/>
                </a:cubicBezTo>
                <a:cubicBezTo>
                  <a:pt x="0" y="1010"/>
                  <a:pt x="125" y="207"/>
                  <a:pt x="293" y="0"/>
                </a:cubicBezTo>
                <a:lnTo>
                  <a:pt x="293" y="0"/>
                </a:lnTo>
                <a:close/>
              </a:path>
            </a:pathLst>
          </a:custGeom>
          <a:gradFill>
            <a:gsLst>
              <a:gs pos="0">
                <a:srgbClr val="376FFF">
                  <a:alpha val="0"/>
                </a:srgbClr>
              </a:gs>
              <a:gs pos="59000">
                <a:schemeClr val="accent1">
                  <a:alpha val="0"/>
                </a:schemeClr>
              </a:gs>
              <a:gs pos="100000">
                <a:schemeClr val="accent1">
                  <a:alpha val="12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标题"/>
          <p:cNvSpPr txBox="1"/>
          <p:nvPr>
            <p:custDataLst>
              <p:tags r:id="rId25"/>
            </p:custDataLst>
          </p:nvPr>
        </p:nvSpPr>
        <p:spPr>
          <a:xfrm>
            <a:off x="8624226" y="4160665"/>
            <a:ext cx="1589149" cy="79891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rPr>
              <a:t>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9230" name="文本框 15"/>
          <p:cNvSpPr txBox="1"/>
          <p:nvPr>
            <p:custDataLst>
              <p:tags r:id="rId26"/>
            </p:custDataLst>
          </p:nvPr>
        </p:nvSpPr>
        <p:spPr>
          <a:xfrm>
            <a:off x="8624226" y="4975597"/>
            <a:ext cx="1589149" cy="12520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保存报表，完成设计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232" name="标题"/>
          <p:cNvSpPr txBox="1"/>
          <p:nvPr>
            <p:custDataLst>
              <p:tags r:id="rId27"/>
            </p:custDataLst>
          </p:nvPr>
        </p:nvSpPr>
        <p:spPr>
          <a:xfrm>
            <a:off x="5004089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6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4" name="标题"/>
          <p:cNvSpPr txBox="1"/>
          <p:nvPr>
            <p:custDataLst>
              <p:tags r:id="rId28"/>
            </p:custDataLst>
          </p:nvPr>
        </p:nvSpPr>
        <p:spPr>
          <a:xfrm>
            <a:off x="2276306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5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236" name="标题"/>
          <p:cNvSpPr txBox="1"/>
          <p:nvPr>
            <p:custDataLst>
              <p:tags r:id="rId29"/>
            </p:custDataLst>
          </p:nvPr>
        </p:nvSpPr>
        <p:spPr>
          <a:xfrm>
            <a:off x="7731873" y="3961104"/>
            <a:ext cx="862986" cy="161718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777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9000" b="1" spc="300">
                <a:gradFill>
                  <a:gsLst>
                    <a:gs pos="22000">
                      <a:schemeClr val="accent1"/>
                    </a:gs>
                    <a:gs pos="62000">
                      <a:schemeClr val="accent1">
                        <a:alpha val="50000"/>
                      </a:schemeClr>
                    </a:gs>
                    <a:gs pos="64000">
                      <a:schemeClr val="accent1">
                        <a:alpha val="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7</a:t>
            </a:r>
            <a:endParaRPr lang="en-US" altLang="zh-CN" sz="9000" b="1" spc="300">
              <a:gradFill>
                <a:gsLst>
                  <a:gs pos="22000">
                    <a:schemeClr val="accent1"/>
                  </a:gs>
                  <a:gs pos="62000">
                    <a:schemeClr val="accent1">
                      <a:alpha val="50000"/>
                    </a:schemeClr>
                  </a:gs>
                  <a:gs pos="64000">
                    <a:schemeClr val="accent1">
                      <a:alpha val="0"/>
                    </a:schemeClr>
                  </a:gs>
                </a:gsLst>
                <a:lin ang="2700000" scaled="0"/>
              </a:gra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Delphi报表设计工具介绍</a:t>
            </a:r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Delphi报表设计器：用于创建和编辑报表的工具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报表设计器界面：包括工具栏、属性面板、报表预览等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报表元素：包括报表页眉、报表页脚、报表主体等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报表属性：包括报表名称、报表大小、报表样式等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Delphi报表设计的基本元素和属性</a:t>
            </a:r>
            <a:endParaRPr lang="zh-CN" altLang="en-US"/>
          </a:p>
        </p:txBody>
      </p:sp>
      <p:sp>
        <p:nvSpPr>
          <p:cNvPr id="104933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报表属性：控制报表外观和行为的属性，如字体、颜色、布局等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报表事件：报表运行时触发的事件，如加载、保存等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报表打印：报表的打印设置和打印预览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报表设计器：用于创建和编辑报表的界面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数据源：报表的数据来源，可以是数据库、文件等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2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报表控件：用于显示数据的控件，如文本框、列表框等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Delphi报表设计进阶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报表的数据源设置</a:t>
            </a:r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数据源类型：包括数据库、文本文件、Excel文件等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数据源连接：需要设置数据源的连接参数，如数据库连接字符串、用户名、密码等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数据源查询：可以设置数据源的查询条件，如SQL语句、过滤条件等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数据源更新：可以设置数据源的更新策略，如自动更新、手动更新等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数据源显示：可以设置数据源的显示方式，如表格、图表等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数据源安全：可以设置数据源的安全策略，如用户权限、数据加密等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报表的布局和样式设置</a:t>
            </a:r>
            <a:endParaRPr lang="zh-CN" altLang="en-US"/>
          </a:p>
        </p:txBody>
      </p:sp>
      <p:sp>
        <p:nvSpPr>
          <p:cNvPr id="104948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布局：选择合适的布局方式，如表格、列表、图表等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报表元素：添加报表元素，如标题、子标题、数据项等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报表交互：设置报表的交互功能，如筛选、排序、钻取等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样式设置：设置报表的样式，如字体、颜色、背景等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https://d.book118.com/438061100135006023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2_1"/>
  <p:tag name="KSO_WM_UNIT_INDEX" val="1_2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1_1"/>
  <p:tag name="KSO_WM_UNIT_INDEX" val="1_1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  <p:tag name="KSO_WM_UNIT_VALUE" val="4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4_1"/>
  <p:tag name="KSO_WM_UNIT_INDEX" val="1_4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2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3_1"/>
  <p:tag name="KSO_WM_UNIT_INDEX" val="1_3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2"/>
  <p:tag name="KSO_WM_UNIT_SUBTYPE" val="d"/>
  <p:tag name="KSO_WM_UNIT_TEXT_FILL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1"/>
  <p:tag name="KSO_WM_UNIT_SUBTYPE" val="d"/>
  <p:tag name="KSO_WM_UNIT_TEXT_FILL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4"/>
  <p:tag name="KSO_WM_UNIT_SUBTYPE" val="d"/>
  <p:tag name="KSO_WM_UNIT_TEXT_FILL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3"/>
  <p:tag name="KSO_WM_UNIT_SUBTYPE" val="d"/>
  <p:tag name="KSO_WM_UNIT_TEXT_FILL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6_1"/>
  <p:tag name="KSO_WM_UNIT_INDEX" val="1_6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5_1"/>
  <p:tag name="KSO_WM_UNIT_INDEX" val="1_5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376fff&quot;,&quot;transparency&quot;:1},{&quot;brightness&quot;:0,&quot;colorType&quot;:1,&quot;foreColorIndex&quot;:5,&quot;pos&quot;:0.5899999737739563,&quot;transparency&quot;:1},{&quot;brightness&quot;:0,&quot;colorType&quot;:1,&quot;foreColorIndex&quot;:5,&quot;pos&quot;:1,&quot;transparency&quot;:0.8799999952316284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922_6*l_h_i*1_7_2"/>
  <p:tag name="KSO_WM_UNIT_INDEX" val="1_7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f*1_7_1"/>
  <p:tag name="KSO_WM_UNIT_INDEX" val="1_7_1"/>
  <p:tag name="KSO_WM_UNIT_LAYERLEVEL" val="1_1_1"/>
  <p:tag name="KSO_WM_UNIT_NOCLEAR" val="0"/>
  <p:tag name="KSO_WM_UNIT_PRESET_TEXT" val="此处输入你的智能图形项正文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6"/>
  <p:tag name="KSO_WM_UNIT_SUBTYPE" val="d"/>
  <p:tag name="KSO_WM_UNIT_TEXT_FILL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5"/>
  <p:tag name="KSO_WM_UNIT_SUBTYPE" val="d"/>
  <p:tag name="KSO_WM_UNIT_TEXT_FILL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199999988079071,&quot;transparency&quot;:0},{&quot;brightness&quot;:0,&quot;colorType&quot;:1,&quot;foreColorIndex&quot;:5,&quot;pos&quot;:0.6200000047683716,&quot;transparency&quot;:0.5},{&quot;brightness&quot;:0,&quot;colorType&quot;:1,&quot;foreColorIndex&quot;:5,&quot;pos&quot;:0.639999985694885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2.7,&quot;width&quot;:808.4459135370455}"/>
  <p:tag name="KSO_WM_TAG_VERSION" val="3.0"/>
  <p:tag name="KSO_WM_TEMPLATE_CATEGORY" val="diagram"/>
  <p:tag name="KSO_WM_TEMPLATE_INDEX" val="20230922"/>
  <p:tag name="KSO_WM_UNIT_COMPATIBLE" val="0"/>
  <p:tag name="KSO_WM_UNIT_DIAGRAM_ISNUMVISUAL" val="0"/>
  <p:tag name="KSO_WM_UNIT_DIAGRAM_ISREFERUNIT" val="0"/>
  <p:tag name="KSO_WM_UNIT_HIGHLIGHT" val="0"/>
  <p:tag name="KSO_WM_UNIT_ID" val="diagram20230922_6*l_h_i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7"/>
  <p:tag name="KSO_WM_UNIT_SUBTYPE" val="d"/>
  <p:tag name="KSO_WM_UNIT_TEXT_FILL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Delphi报表设计</vt:lpstr>
      <vt:lpstr>目录</vt:lpstr>
      <vt:lpstr>单击添加章节标题</vt:lpstr>
      <vt:lpstr>Delphi报表概述</vt:lpstr>
      <vt:lpstr>Delphi报表的定义和作用</vt:lpstr>
      <vt:lpstr>Delphi报表的分类</vt:lpstr>
      <vt:lpstr>Delphi报表的基本组成</vt:lpstr>
      <vt:lpstr>Delphi报表设计基础</vt:lpstr>
      <vt:lpstr>Delphi报表设计流程</vt:lpstr>
      <vt:lpstr>Delphi报表设计工具介绍</vt:lpstr>
      <vt:lpstr>Delphi报表设计的基本元素和属性</vt:lpstr>
      <vt:lpstr>Delphi报表设计进阶</vt:lpstr>
      <vt:lpstr>报表的数据源设置</vt:lpstr>
      <vt:lpstr>报表的布局和样式设置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2024-08-30T17:26:21.752</cp:lastPrinted>
  <dcterms:created xsi:type="dcterms:W3CDTF">2024-08-30T09:26:21Z</dcterms:created>
  <dcterms:modified xsi:type="dcterms:W3CDTF">2024-08-30T09:26:24Z</dcterms:modified>
</cp:coreProperties>
</file>