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VMHGRF+WSTOQN+ArialMT"/>
      <p:regular r:id="rId16"/>
    </p:embeddedFont>
    <p:embeddedFont>
      <p:font typeface="RBLJUA+MS-UIGothic"/>
      <p:regular r:id="rId17"/>
    </p:embeddedFont>
    <p:embeddedFont>
      <p:font typeface="KNRSFP+KUTSGG+MicrosoftYaHei-Bold"/>
      <p:regular r:id="rId18"/>
    </p:embeddedFont>
    <p:embeddedFont>
      <p:font typeface="EGPIWW+WFLWKU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933CB-5F8B-4564-8AAF-97DB67A50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B7B3F-1C03-4506-AD81-662F172BF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307F5-299E-48D6-A8F2-CC68B6DD1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F3354-4432-4D40-B510-F40B10B55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99A7EC-773E-4026-9E93-A239D0966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4D53CF-66BE-4A56-80D0-79F2D14B6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FC06D7-E0F4-4D01-B690-FEF7E8F38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1003F-8CB8-4148-8A95-28AEE4EEB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9E099-A6AC-4ACF-9B25-DEC172C55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ECECF-97AD-46F6-A49D-AEC0D45F5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AC02F-7112-4AF9-8FA3-96F05EB1A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6702007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128585"/>
            <a:ext cx="3738821" cy="1344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MHGRF+WSTOQN+ArialMT"/>
                <a:cs typeface="VMHGRF+WSTOQ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BLJUA+MS-UIGothic"/>
                <a:cs typeface="RBLJUA+MS-UIGothic"/>
              </a:rPr>
              <a:t>极坐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FFFF"/>
                </a:solidFill>
                <a:latin typeface="RBLJUA+MS-UIGothic"/>
                <a:cs typeface="RBLJUA+MS-UIGothic"/>
              </a:rPr>
              <a:t>系与极坐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FFFF"/>
                </a:solidFill>
                <a:latin typeface="RBLJUA+MS-UIGothic"/>
                <a:cs typeface="RBLJUA+MS-UIGothic"/>
              </a:rPr>
              <a:t>方程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MHGRF+WSTOQN+ArialMT"/>
                <a:cs typeface="VMHGRF+WSTOQ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BLJUA+MS-UIGothic"/>
                <a:cs typeface="RBLJUA+MS-UIGothic"/>
              </a:rPr>
              <a:t>参数方程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38625" y="2248090"/>
            <a:ext cx="4790381" cy="13437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MHGRF+WSTOQN+ArialMT"/>
                <a:cs typeface="VMHGRF+WSTOQ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BLJUA+MS-UIGothic"/>
                <a:cs typeface="RBLJUA+MS-UIGothic"/>
              </a:rPr>
              <a:t>极坐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FFFF"/>
                </a:solidFill>
                <a:latin typeface="RBLJUA+MS-UIGothic"/>
                <a:cs typeface="RBLJUA+MS-UIGothic"/>
              </a:rPr>
              <a:t>与参数方程的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FFFFFF"/>
                </a:solidFill>
                <a:latin typeface="RBLJUA+MS-UIGothic"/>
                <a:cs typeface="RBLJUA+MS-UIGothic"/>
              </a:rPr>
              <a:t>合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RBLJUA+MS-UIGothic"/>
                <a:cs typeface="RBLJUA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MHGRF+WSTOQN+ArialMT"/>
                <a:cs typeface="VMHGRF+WSTOQ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BLJUA+MS-UIGothic"/>
                <a:cs typeface="RBLJUA+MS-UIGothic"/>
              </a:rPr>
              <a:t>高考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试题</a:t>
            </a:r>
            <a:r>
              <a:rPr sz="2400">
                <a:solidFill>
                  <a:srgbClr val="FFFFFF"/>
                </a:solidFill>
                <a:latin typeface="RBLJUA+MS-UIGothic"/>
                <a:cs typeface="RBLJUA+MS-UIGothic"/>
              </a:rPr>
              <a:t>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KNRSFP+KUTSGG+MicrosoftYaHei-Bold"/>
                <a:cs typeface="KNRSFP+KUTSGG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RBLJUA+MS-UIGothic"/>
                <a:cs typeface="RBLJUA+MS-UIGothic"/>
              </a:rPr>
              <a:t>极坐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609FFF"/>
                </a:solidFill>
                <a:latin typeface="RBLJUA+MS-UIGothic"/>
                <a:cs typeface="RBLJUA+MS-UIGothic"/>
              </a:rPr>
              <a:t>系的基本概念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0375" y="17818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BLJUA+MS-UIGothic"/>
                <a:cs typeface="RBLJUA+MS-UIGothic"/>
              </a:rPr>
              <a:t>极坐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FFFFFF"/>
                </a:solidFill>
                <a:latin typeface="RBLJUA+MS-UIGothic"/>
                <a:cs typeface="RBLJUA+MS-UIGothic"/>
              </a:rPr>
              <a:t>系定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BLJUA+MS-UIGothic"/>
                <a:cs typeface="RBLJUA+MS-UIGothic"/>
              </a:rPr>
              <a:t>极点定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BLJUA+MS-UIGothic"/>
                <a:cs typeface="RBLJUA+MS-UIGothic"/>
              </a:rPr>
              <a:t>极径定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BLJUA+MS-UIGothic"/>
                <a:cs typeface="RBLJUA+MS-UIGothic"/>
              </a:rPr>
              <a:t>极角定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RBLJUA+MS-UIGothic"/>
                <a:cs typeface="RBLJUA+MS-UIGothic"/>
              </a:rPr>
              <a:t>极坐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609FFF"/>
                </a:solidFill>
                <a:latin typeface="RBLJUA+MS-UIGothic"/>
                <a:cs typeface="RBLJUA+MS-UIGothic"/>
              </a:rPr>
              <a:t>与直角坐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609FFF"/>
                </a:solidFill>
                <a:latin typeface="RBLJUA+MS-UIGothic"/>
                <a:cs typeface="RBLJUA+MS-UIGothic"/>
              </a:rPr>
              <a:t>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237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RBLJUA+MS-UIGothic"/>
                <a:cs typeface="RBLJUA+MS-UIGothic"/>
              </a:rPr>
              <a:t>直角坐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609FFF"/>
                </a:solidFill>
                <a:latin typeface="RBLJUA+MS-UIGothic"/>
                <a:cs typeface="RBLJUA+MS-UIGothic"/>
              </a:rPr>
              <a:t>定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转换</a:t>
            </a:r>
            <a:r>
              <a:rPr sz="2300" spc="25">
                <a:solidFill>
                  <a:srgbClr val="609FFF"/>
                </a:solidFill>
                <a:latin typeface="RBLJUA+MS-UIGothic"/>
                <a:cs typeface="RBLJUA+MS-UIGothic"/>
              </a:rPr>
              <a:t>公式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609FFF"/>
                </a:solidFill>
                <a:latin typeface="RBLJUA+MS-UIGothic"/>
                <a:cs typeface="RBLJUA+MS-UIGothic"/>
              </a:rPr>
              <a:t>用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场</a:t>
            </a:r>
            <a:r>
              <a:rPr sz="2300">
                <a:solidFill>
                  <a:srgbClr val="609FFF"/>
                </a:solidFill>
                <a:latin typeface="RBLJUA+MS-UIGothic"/>
                <a:cs typeface="RBLJUA+MS-UIGothic"/>
              </a:rPr>
              <a:t>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RBLJUA+MS-UIGothic"/>
                <a:cs typeface="RBLJUA+MS-UIGothic"/>
              </a:rPr>
              <a:t>极坐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609FFF"/>
                </a:solidFill>
                <a:latin typeface="RBLJUA+MS-UIGothic"/>
                <a:cs typeface="RBLJUA+MS-UIGothic"/>
              </a:rPr>
              <a:t>方程的建立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NRSFP+KUTSGG+MicrosoftYaHei-Bold"/>
                <a:cs typeface="KNRSFP+KUTSG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NRSFP+KUTSGG+MicrosoftYaHei-Bold"/>
                <a:cs typeface="KNRSFP+KUTSG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NRSFP+KUTSGG+MicrosoftYaHei-Bold"/>
                <a:cs typeface="KNRSFP+KUTSG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RBLJUA+MS-UIGothic"/>
                <a:cs typeface="RBLJUA+MS-UIGothic"/>
              </a:rPr>
              <a:t>基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础</a:t>
            </a:r>
            <a:r>
              <a:rPr sz="2000" spc="25">
                <a:solidFill>
                  <a:srgbClr val="609FFF"/>
                </a:solidFill>
                <a:latin typeface="RBLJUA+MS-UIGothic"/>
                <a:cs typeface="RBLJUA+MS-UIGothic"/>
              </a:rPr>
              <a:t>方程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RBLJUA+MS-UIGothic"/>
                <a:cs typeface="RBLJUA+MS-UIGothic"/>
              </a:rPr>
              <a:t>复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杂</a:t>
            </a:r>
            <a:r>
              <a:rPr sz="2000" spc="25">
                <a:solidFill>
                  <a:srgbClr val="609FFF"/>
                </a:solidFill>
                <a:latin typeface="RBLJUA+MS-UIGothic"/>
                <a:cs typeface="RBLJUA+MS-UIGothic"/>
              </a:rPr>
              <a:t>方程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609FFF"/>
                </a:solidFill>
                <a:latin typeface="RBLJUA+MS-UIGothic"/>
                <a:cs typeface="RBLJUA+MS-UIGothic"/>
              </a:rPr>
              <a:t>用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场</a:t>
            </a:r>
            <a:r>
              <a:rPr sz="2000">
                <a:solidFill>
                  <a:srgbClr val="609FFF"/>
                </a:solidFill>
                <a:latin typeface="RBLJUA+MS-UIGothic"/>
                <a:cs typeface="RBLJUA+MS-UIGothic"/>
              </a:rPr>
              <a:t>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KNRSFP+KUTSGG+MicrosoftYaHei-Bold"/>
                <a:cs typeface="KNRSFP+KUTSGG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RBLJUA+MS-UIGothic"/>
                <a:cs typeface="RBLJUA+MS-UIGothic"/>
              </a:rPr>
              <a:t>参数方程的基本概念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RBLJUA+MS-UIGothic"/>
                <a:cs typeface="RBLJUA+MS-UIGothic"/>
              </a:rPr>
              <a:t>参数方程的特点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RBLJUA+MS-UIGothic"/>
                <a:cs typeface="RBLJUA+MS-UIGothic"/>
              </a:rPr>
              <a:t>参数方程定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RBLJUA+MS-UIGothic"/>
                <a:cs typeface="RBLJUA+MS-UIGothic"/>
              </a:rPr>
              <a:t>参数方程的构成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RBLJUA+MS-UIGothic"/>
                <a:cs typeface="RBLJUA+MS-UIGothic"/>
              </a:rPr>
              <a:t>参数方程与普通方程的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转换</a:t>
            </a:r>
            <a:r>
              <a:rPr sz="2300" spc="25">
                <a:solidFill>
                  <a:srgbClr val="609FFF"/>
                </a:solidFill>
                <a:latin typeface="RBLJUA+MS-UIGothic"/>
                <a:cs typeface="RBLJUA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转换过</a:t>
            </a:r>
            <a:r>
              <a:rPr sz="2300">
                <a:solidFill>
                  <a:srgbClr val="609FFF"/>
                </a:solidFill>
                <a:latin typeface="RBLJUA+MS-UIGothic"/>
                <a:cs typeface="RBLJUA+MS-UIGothic"/>
              </a:rPr>
              <a:t>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转换</a:t>
            </a:r>
            <a:r>
              <a:rPr sz="2300" spc="23">
                <a:solidFill>
                  <a:srgbClr val="609FFF"/>
                </a:solidFill>
                <a:latin typeface="RBLJUA+MS-UIGothic"/>
                <a:cs typeface="RBLJUA+MS-UIGothic"/>
              </a:rPr>
              <a:t>的意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RBLJUA+MS-UIGothic"/>
                <a:cs typeface="RBLJUA+MS-UIGothic"/>
              </a:rPr>
              <a:t>参数方程的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RBLJUA+MS-UIGothic"/>
                <a:cs typeface="RBLJUA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BLJUA+MS-UIGothic"/>
                <a:cs typeface="RBLJUA+MS-UIGothic"/>
              </a:rPr>
              <a:t>在物理学中的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FFFDFD"/>
                </a:solidFill>
                <a:latin typeface="RBLJUA+MS-UIGothic"/>
                <a:cs typeface="RBLJUA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BLJUA+MS-UIGothic"/>
                <a:cs typeface="RBLJUA+MS-UIGothic"/>
              </a:rPr>
              <a:t>在工程中的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FFFDFD"/>
                </a:solidFill>
                <a:latin typeface="RBLJUA+MS-UIGothic"/>
                <a:cs typeface="RBLJUA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在物理学的运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学、波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磁学等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域中，常常需要使用参数方程来描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述物理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象和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在机械、航空、航海等工程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域中，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常常需要使用参数方程来描述物体的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动轨</a:t>
            </a: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迹和状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BLJUA+MS-UIGothic"/>
                <a:cs typeface="RBLJUA+MS-UIGothic"/>
              </a:rPr>
              <a:t>在几何学中的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FFFDFD"/>
                </a:solidFill>
                <a:latin typeface="RBLJUA+MS-UIGothic"/>
                <a:cs typeface="RBLJUA+MS-UIGothic"/>
              </a:rPr>
              <a:t>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在几何学中，参数方程可以用于描述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各种曲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和曲面，如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椭圆</a:t>
            </a: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、抛物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、双曲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RBLJUA+MS-UIGothic"/>
                <a:cs typeface="RBLJUA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KNRSFP+KUTSGG+MicrosoftYaHei-Bold"/>
                <a:cs typeface="KNRSFP+KUTSGG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https://d.book118.com/438067020073006045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VMHGRF+WSTOQN+ArialMT</vt:lpstr>
      <vt:lpstr>Times New Roman</vt:lpstr>
      <vt:lpstr>RBLJUA+MS-UIGothic</vt:lpstr>
      <vt:lpstr>SimSun</vt:lpstr>
      <vt:lpstr>KNRSFP+KUTSGG+MicrosoftYaHei-Bold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2024-09-26T03:03:14.281</cp:lastPrinted>
  <dcterms:created xsi:type="dcterms:W3CDTF">2024-09-25T19:03:14Z</dcterms:created>
  <dcterms:modified xsi:type="dcterms:W3CDTF">2024-09-25T19:03:15Z</dcterms:modified>
</cp:coreProperties>
</file>