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AF853-3275-4139-9466-B9C556DDB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9AA91-99C4-454F-971A-DA4487F35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5A4191-5D1D-42DC-A2D7-80BFF2FA3E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8CBA98-9F60-4D65-B322-6B539DDFF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755F0A-659B-4257-B6F3-53DB00017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659151-56DE-4ECB-8D86-34D9F500D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48D3D6-0A39-4DB1-87A1-A27D32474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A8730-A393-4472-99FB-10DCADB93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6784F-D663-4497-841B-824A6B05A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C68BF-468C-4409-B105-40E20B8C0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84A12F-3E2B-4918-845C-25D16A17B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74066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科技成果鉴定评审中的案例分析与实践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科技成果鉴定评审的流程和标准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案例分析：成功的科技成果鉴定评审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案例分析：失败的科技成果鉴定评审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实践探讨：如何提高科技成果鉴定评审的质量和效率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" b="1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科技成果鉴定评审是对科技创新成果进行评价和认可的重要环节，通过案例分析与实践，可以总结经验教训，推动科技创新的持续发展。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科技成果鉴定评审不仅评价科技成果的科学性和创新性，还关注其应用前景和市场潜力，有助于促进科技成果的转化和应用。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促进科技成果转化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推动科技创新发展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评价科技成果的质量和水平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通过科技成果鉴定评审，可以对科技成果的质量和水平进行客观评价，为科技奖励、项目立项、职称评定等提供依据。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促进学术交流与合作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科技成果鉴定评审过程中，专家学者的参与可以促进学术交流与合作，推动相关领域的研究与发展。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推动科技与经济社会发展紧密结合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科技成果鉴定评审关注科技成果的应用前景和市场潜力，有助于推动科技与经济社会发展的紧密结合，促进创新驱动发展战略的实施。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科技成果鉴定评审的意义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科技成果鉴定评审的流程和标准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提交申请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申请人向鉴定机构提交科技成果鉴定申请，并提供相关材料。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形式审查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鉴定机构对申请材料进行形式审查，确保材料齐全、规范。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鉴定机构组织专家对申请材料进行评审，提出评审意见。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现场考察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根据需要，鉴定机构可组织专家进行现场考察，核实相关情况。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鉴定结论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鉴定机构根据专家评审意见和现场考察情况，作出鉴定结论。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公示与颁证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鉴定结论公示后，如无异议，鉴定机构将颁发科技成果鉴定证书。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鉴定评审的流程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科技成果应具有创新性，包括新技术、新工艺、新产品等方面的创新。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先进性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科技成果应达到国内或国际先进水平，具有较高的技术含量和市场竞争力。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科技成果应具有实用性，能够满足实际需求，产生经济效益或社会效益。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科技成果应经过充分的实验验证或实际应用验证，证明其可靠性和稳定性。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鉴定评审的标准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申请材料真实性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申请人应确保申请材料的真实性，不得伪造或篡改相关数据或信息。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鉴定机构应选择具有相关领域专业知识和实践经验的专家参与评审。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涉及国家秘密或商业秘密的科技成果，在鉴定评审过程中应严格遵守保密规定。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公正性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鉴定机构应保持公正立场，不受任何外部因素的影响，确保鉴定结论的客观公正。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鉴定评审的注意事项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案例分析：成功的科技成果鉴定评审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该新型材料具有优异的力学性能和耐腐蚀性，可广泛应用于航空航天、汽车制造等领域。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鉴定评审过程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经过专家组的严格评审，包括对材料性能、制造工艺、应用前景等方面的综合评估，最终认定为具有国际领先水平的科技成果。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该成果在研发过程中注重原始创新，通过大量的实验验证和理论分析，确保了成果的先进性和实用性。同时，在鉴定评审过程中，充分展示了成果的创新性、重要性和应用前景，得到了专家组的认可。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案例一：某新型材料的鉴定评审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91113" y="1349255"/>
            <a:ext cx="1102900" cy="11029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846826" y="1336491"/>
            <a:ext cx="347186" cy="34928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15621" y="1171423"/>
            <a:ext cx="158782" cy="15878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257991" y="1574521"/>
            <a:ext cx="8591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5091113" y="3060668"/>
            <a:ext cx="1102900" cy="110499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846826" y="3048000"/>
            <a:ext cx="347186" cy="34928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115621" y="2882837"/>
            <a:ext cx="158782" cy="160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257991" y="3286601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91113" y="4780407"/>
            <a:ext cx="1102900" cy="11029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846826" y="4767644"/>
            <a:ext cx="347186" cy="34928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115621" y="4602575"/>
            <a:ext cx="158782" cy="158782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257991" y="5005674"/>
            <a:ext cx="935355" cy="624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542983" y="1171423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成果概述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542983" y="1511132"/>
            <a:ext cx="4495800" cy="1104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该创新药物针对某种难治性疾病，具有显著的治疗效果和较低的副作用。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542983" y="2934249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鉴定评审过程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542983" y="3273958"/>
            <a:ext cx="4495800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经过临床试验、药理学研究、安全性评估等多方面的综合评审，专家组一致认为该药物具有重要的临床价值和社会意义。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2983" y="4626808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42983" y="4966517"/>
            <a:ext cx="4499225" cy="1381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成果在研发过程中紧密结合临床需求，通过深入的药理学研究和临床试验，充分证明了药物的有效性和安全性。同时，在鉴定评审过程中，详细阐述了药物的创新性、临床价值和社会意义，得到了专家组的肯定。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案例二：某创新药物的鉴定评审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1199617" y="2591922"/>
            <a:ext cx="2395784" cy="2042488"/>
          </a:xfrm>
          <a:prstGeom prst="hexagon">
            <a:avLst>
              <a:gd name="adj" fmla="val 25000"/>
              <a:gd name="vf" fmla="val 115470"/>
            </a:avLst>
          </a:prstGeom>
          <a:noFill/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1961410" y="3129442"/>
            <a:ext cx="872198" cy="872198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https://d.book118.com/438074066015006032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2024-09-09T09:12:05.141</cp:lastPrinted>
  <dcterms:created xsi:type="dcterms:W3CDTF">2024-09-09T01:12:05Z</dcterms:created>
  <dcterms:modified xsi:type="dcterms:W3CDTF">2024-09-09T01:12:07Z</dcterms:modified>
</cp:coreProperties>
</file>