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7575550" cy="106934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E6BD972-C98D-4E86-A05E-E8A8866891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90082B3-1152-4229-9C95-182BD6D1A5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5D48A12-4563-4DD9-8BED-6C8454EC32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6E60229-6990-4B67-80BB-E3C51996626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F8404B8-48F4-4914-A571-DE4E8965377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75419DE-7713-4997-8BFC-4949DEB0B62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BC9367B-2A8B-4B0E-817F-B4B10551DB2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465B048-BC98-43E6-9CC0-BB0403DE5DB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37CA01-9CC1-4B0F-96EC-80AE0709181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006CB2-A9BC-40FE-9A84-2846CC309BA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71C6CE-6C03-4301-A479-7868C22DA5E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p:spTree>
      <p:nvGrpSpPr>
        <p:cNvPr id="1" name=""/>
        <p:cNvGrpSpPr/>
        <p:nvPr/>
      </p:nvGrpSpPr>
      <p:grpSpPr>
        <a:xfrm>
          <a:off x="0" y="0"/>
          <a:ext cx="0" cy="0"/>
        </a:xfrm>
      </p:grpSpPr>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Tree>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jpeg" /><Relationship Id="rId3" Type="http://schemas.openxmlformats.org/officeDocument/2006/relationships/image" Target="../media/image2.jpeg" /><Relationship Id="rId4" Type="http://schemas.openxmlformats.org/officeDocument/2006/relationships/image" Target="../media/image3.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7.png" /><Relationship Id="rId4" Type="http://schemas.openxmlformats.org/officeDocument/2006/relationships/image" Target="../media/image4.png" /><Relationship Id="rId5" Type="http://schemas.openxmlformats.org/officeDocument/2006/relationships/image" Target="../media/image6.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5.png" /><Relationship Id="rId3" Type="http://schemas.openxmlformats.org/officeDocument/2006/relationships/image" Target="../media/image4.png" /><Relationship Id="rId4" Type="http://schemas.openxmlformats.org/officeDocument/2006/relationships/image" Target="../media/image8.png" /><Relationship Id="rId5" Type="http://schemas.openxmlformats.org/officeDocument/2006/relationships/image" Target="../media/image9.png" /><Relationship Id="rId6" Type="http://schemas.openxmlformats.org/officeDocument/2006/relationships/image" Target="../media/image6.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7.png" /><Relationship Id="rId5" Type="http://schemas.openxmlformats.org/officeDocument/2006/relationships/image" Target="../media/image10.png" /><Relationship Id="rId6" Type="http://schemas.openxmlformats.org/officeDocument/2006/relationships/image" Target="../media/image6.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4.png" /><Relationship Id="rId3" Type="http://schemas.openxmlformats.org/officeDocument/2006/relationships/image" Target="../media/image11.png" /><Relationship Id="rId4" Type="http://schemas.openxmlformats.org/officeDocument/2006/relationships/image" Target="../media/image5.png" /><Relationship Id="rId5" Type="http://schemas.openxmlformats.org/officeDocument/2006/relationships/image" Target="../media/image12.png" /><Relationship Id="rId6" Type="http://schemas.openxmlformats.org/officeDocument/2006/relationships/image" Target="../media/image6.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38077024131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textbox 1"/>
          <p:cNvSpPr/>
          <p:nvPr/>
        </p:nvSpPr>
        <p:spPr>
          <a:xfrm>
            <a:off x="898144" y="1946503"/>
            <a:ext cx="3707129" cy="6927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89"/>
              </a:lnSpc>
            </a:pPr>
            <a:endParaRPr lang="Arial" altLang="Arial" sz="100"/>
          </a:p>
          <a:p>
            <a:pPr algn="r" rtl="0" eaLnBrk="0">
              <a:lnSpc>
                <a:spcPct val="100000"/>
              </a:lnSpc>
            </a:pPr>
            <a:r>
              <a:rPr sz="1700" spc="80">
                <a:solidFill>
                  <a:srgbClr val="000000">
                    <a:alpha val="100000"/>
                  </a:srgbClr>
                </a:solidFill>
                <a:latin typeface="SimSun"/>
                <a:ea typeface="SimSun"/>
                <a:cs typeface="SimSun"/>
              </a:rPr>
              <a:t>中华人民共和国国家标</a:t>
            </a:r>
            <a:r>
              <a:rPr sz="1700" spc="60">
                <a:solidFill>
                  <a:srgbClr val="000000">
                    <a:alpha val="100000"/>
                  </a:srgbClr>
                </a:solidFill>
                <a:latin typeface="SimSun"/>
                <a:ea typeface="SimSun"/>
                <a:cs typeface="SimSun"/>
              </a:rPr>
              <a:t>准</a:t>
            </a:r>
            <a:endParaRPr lang="SimSun" altLang="SimSun" sz="1700"/>
          </a:p>
          <a:p>
            <a:pPr algn="l" rtl="0" eaLnBrk="0">
              <a:lnSpc>
                <a:spcPct val="151000"/>
              </a:lnSpc>
            </a:pPr>
            <a:endParaRPr lang="Arial" altLang="Arial" sz="1000"/>
          </a:p>
          <a:p>
            <a:pPr algn="l" rtl="0" eaLnBrk="0">
              <a:lnSpc>
                <a:spcPct val="141000"/>
              </a:lnSpc>
            </a:pPr>
            <a:endParaRPr lang="Arial" altLang="Arial" sz="200"/>
          </a:p>
          <a:p>
            <a:pPr marL="12700" algn="l" rtl="0" eaLnBrk="0">
              <a:lnSpc>
                <a:spcPct val="81000"/>
              </a:lnSpc>
              <a:spcBef>
                <a:spcPts val="1"/>
              </a:spcBef>
            </a:pPr>
            <a:r>
              <a:rPr sz="1100" b="1" spc="30">
                <a:solidFill>
                  <a:srgbClr val="000000">
                    <a:alpha val="100000"/>
                  </a:srgbClr>
                </a:solidFill>
                <a:latin typeface="Times New Roman"/>
                <a:ea typeface="Times New Roman"/>
                <a:cs typeface="Times New Roman"/>
              </a:rPr>
              <a:t>P</a:t>
            </a:r>
            <a:endParaRPr lang="Times New Roman" altLang="Times New Roman" sz="1100"/>
          </a:p>
        </p:txBody>
      </p:sp>
      <p:sp>
        <p:nvSpPr>
          <p:cNvPr id="2" name="textbox 2"/>
          <p:cNvSpPr/>
          <p:nvPr/>
        </p:nvSpPr>
        <p:spPr>
          <a:xfrm>
            <a:off x="2067204" y="3639667"/>
            <a:ext cx="3451859" cy="6940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089"/>
              </a:lnSpc>
            </a:pPr>
            <a:endParaRPr lang="Arial" altLang="Arial" sz="100"/>
          </a:p>
          <a:p>
            <a:pPr marL="471500" algn="l" rtl="0" eaLnBrk="0">
              <a:lnSpc>
                <a:spcPct val="100000"/>
              </a:lnSpc>
            </a:pPr>
            <a:r>
              <a:rPr sz="1700" spc="100">
                <a:ln w="6537" cap="flat" cmpd="sng">
                  <a:solidFill>
                    <a:srgbClr val="000000">
                      <a:alpha val="100000"/>
                    </a:srgbClr>
                  </a:solidFill>
                  <a:bevel/>
                </a:ln>
                <a:solidFill>
                  <a:srgbClr val="000000">
                    <a:alpha val="100000"/>
                  </a:srgbClr>
                </a:solidFill>
                <a:latin typeface="SimSun"/>
                <a:ea typeface="SimSun"/>
                <a:cs typeface="SimSun"/>
              </a:rPr>
              <a:t>建筑灭火器配置设计规</a:t>
            </a:r>
            <a:r>
              <a:rPr sz="1700" spc="70">
                <a:ln w="6537" cap="flat" cmpd="sng">
                  <a:solidFill>
                    <a:srgbClr val="000000">
                      <a:alpha val="100000"/>
                    </a:srgbClr>
                  </a:solidFill>
                  <a:bevel/>
                </a:ln>
                <a:solidFill>
                  <a:srgbClr val="000000">
                    <a:alpha val="100000"/>
                  </a:srgbClr>
                </a:solidFill>
                <a:latin typeface="SimSun"/>
                <a:ea typeface="SimSun"/>
                <a:cs typeface="SimSun"/>
              </a:rPr>
              <a:t>范</a:t>
            </a:r>
            <a:endParaRPr lang="SimSun" altLang="SimSun" sz="1700"/>
          </a:p>
          <a:p>
            <a:pPr algn="l" rtl="0" eaLnBrk="0">
              <a:lnSpc>
                <a:spcPct val="107000"/>
              </a:lnSpc>
            </a:pPr>
            <a:endParaRPr lang="Arial" altLang="Arial" sz="1000"/>
          </a:p>
          <a:p>
            <a:pPr algn="l" rtl="0" eaLnBrk="0">
              <a:lnSpc>
                <a:spcPct val="137000"/>
              </a:lnSpc>
            </a:pPr>
            <a:endParaRPr lang="Arial" altLang="Arial" sz="200"/>
          </a:p>
          <a:p>
            <a:pPr marL="12700" algn="l" rtl="0" eaLnBrk="0">
              <a:lnSpc>
                <a:spcPts val="1613"/>
              </a:lnSpc>
              <a:spcBef>
                <a:spcPts val="1"/>
              </a:spcBef>
            </a:pPr>
            <a:r>
              <a:rPr sz="1100" spc="0">
                <a:solidFill>
                  <a:srgbClr val="000000">
                    <a:alpha val="100000"/>
                  </a:srgbClr>
                </a:solidFill>
                <a:latin typeface="Times New Roman"/>
                <a:ea typeface="Times New Roman"/>
                <a:cs typeface="Times New Roman"/>
              </a:rPr>
              <a:t>Code</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for</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design</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of</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extinguisher</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distribution</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in</a:t>
            </a:r>
            <a:r>
              <a:rPr sz="1100" spc="28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buildings</a:t>
            </a:r>
            <a:endParaRPr lang="Times New Roman" altLang="Times New Roman" sz="1100"/>
          </a:p>
        </p:txBody>
      </p:sp>
      <p:sp>
        <p:nvSpPr>
          <p:cNvPr id="3" name="textbox 3"/>
          <p:cNvSpPr/>
          <p:nvPr/>
        </p:nvSpPr>
        <p:spPr>
          <a:xfrm>
            <a:off x="1456037" y="8801875"/>
            <a:ext cx="3377565" cy="4572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757"/>
              </a:lnSpc>
            </a:pPr>
            <a:endParaRPr lang="Arial" altLang="Arial" sz="100"/>
          </a:p>
          <a:p>
            <a:pPr marL="12700" algn="l" rtl="0" eaLnBrk="0">
              <a:lnSpc>
                <a:spcPct val="101000"/>
              </a:lnSpc>
            </a:pPr>
            <a:r>
              <a:rPr sz="1400" spc="-10">
                <a:solidFill>
                  <a:srgbClr val="000000">
                    <a:alpha val="100000"/>
                  </a:srgbClr>
                </a:solidFill>
                <a:latin typeface="SimSun"/>
                <a:ea typeface="SimSun"/>
                <a:cs typeface="SimSun"/>
              </a:rPr>
              <a:t>中  华  人  民  共  和  国  </a:t>
            </a:r>
            <a:r>
              <a:rPr sz="1400" spc="0">
                <a:solidFill>
                  <a:srgbClr val="000000">
                    <a:alpha val="100000"/>
                  </a:srgbClr>
                </a:solidFill>
                <a:latin typeface="SimSun"/>
                <a:ea typeface="SimSun"/>
                <a:cs typeface="SimSun"/>
              </a:rPr>
              <a:t>建  设  部 </a:t>
            </a:r>
            <a:r>
              <a:rPr sz="1400" spc="-20">
                <a:solidFill>
                  <a:srgbClr val="000000">
                    <a:alpha val="100000"/>
                  </a:srgbClr>
                </a:solidFill>
                <a:latin typeface="SimSun"/>
                <a:ea typeface="SimSun"/>
                <a:cs typeface="SimSun"/>
              </a:rPr>
              <a:t>中华人民共和国国家质量监督</a:t>
            </a:r>
            <a:r>
              <a:rPr sz="1400" spc="0">
                <a:solidFill>
                  <a:srgbClr val="000000">
                    <a:alpha val="100000"/>
                  </a:srgbClr>
                </a:solidFill>
                <a:latin typeface="SimSun"/>
                <a:ea typeface="SimSun"/>
                <a:cs typeface="SimSun"/>
              </a:rPr>
              <a:t>检验检疫总局</a:t>
            </a:r>
            <a:endParaRPr lang="SimSun" altLang="SimSun" sz="1400"/>
          </a:p>
        </p:txBody>
      </p:sp>
      <p:pic>
        <p:nvPicPr>
          <p:cNvPr id="4" name="picture 4"/>
          <p:cNvPicPr>
            <a:picLocks noChangeAspect="1"/>
          </p:cNvPicPr>
          <p:nvPr/>
        </p:nvPicPr>
        <p:blipFill>
          <a:blip r:embed="rId2"/>
          <a:stretch>
            <a:fillRect/>
          </a:stretch>
        </p:blipFill>
        <p:spPr>
          <a:xfrm rot="21600000">
            <a:off x="5253482" y="1556004"/>
            <a:ext cx="1074420" cy="598931"/>
          </a:xfrm>
          <a:prstGeom prst="rect">
            <a:avLst/>
          </a:prstGeom>
        </p:spPr>
      </p:pic>
      <p:sp>
        <p:nvSpPr>
          <p:cNvPr id="5" name="textbox 5"/>
          <p:cNvSpPr/>
          <p:nvPr/>
        </p:nvSpPr>
        <p:spPr>
          <a:xfrm>
            <a:off x="1122096" y="8215135"/>
            <a:ext cx="1425575" cy="227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56"/>
              </a:lnSpc>
            </a:pPr>
            <a:endParaRPr lang="Arial" altLang="Arial" sz="100"/>
          </a:p>
          <a:p>
            <a:pPr marL="12700" algn="l" rtl="0" eaLnBrk="0">
              <a:lnSpc>
                <a:spcPct val="95000"/>
              </a:lnSpc>
            </a:pPr>
            <a:r>
              <a:rPr sz="1400" spc="-20">
                <a:solidFill>
                  <a:srgbClr val="000000">
                    <a:alpha val="100000"/>
                  </a:srgbClr>
                </a:solidFill>
                <a:latin typeface="Times New Roman"/>
                <a:ea typeface="Times New Roman"/>
                <a:cs typeface="Times New Roman"/>
              </a:rPr>
              <a:t>2005– 07 </a:t>
            </a:r>
            <a:r>
              <a:rPr sz="1400" spc="0">
                <a:solidFill>
                  <a:srgbClr val="000000">
                    <a:alpha val="100000"/>
                  </a:srgbClr>
                </a:solidFill>
                <a:latin typeface="Times New Roman"/>
                <a:ea typeface="Times New Roman"/>
                <a:cs typeface="Times New Roman"/>
              </a:rPr>
              <a:t>– 15 </a:t>
            </a:r>
            <a:r>
              <a:rPr sz="1400" spc="0">
                <a:solidFill>
                  <a:srgbClr val="000000">
                    <a:alpha val="100000"/>
                  </a:srgbClr>
                </a:solidFill>
                <a:latin typeface="SimSun"/>
                <a:ea typeface="SimSun"/>
                <a:cs typeface="SimSun"/>
              </a:rPr>
              <a:t>发布</a:t>
            </a:r>
            <a:endParaRPr lang="SimSun" altLang="SimSun" sz="1400"/>
          </a:p>
        </p:txBody>
      </p:sp>
      <p:sp>
        <p:nvSpPr>
          <p:cNvPr id="6" name="textbox 6"/>
          <p:cNvSpPr/>
          <p:nvPr/>
        </p:nvSpPr>
        <p:spPr>
          <a:xfrm>
            <a:off x="5124132" y="8215135"/>
            <a:ext cx="1424305" cy="22923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172"/>
              </a:lnSpc>
            </a:pPr>
            <a:endParaRPr lang="Arial" altLang="Arial" sz="100"/>
          </a:p>
          <a:p>
            <a:pPr marL="12700" algn="l" rtl="0" eaLnBrk="0">
              <a:lnSpc>
                <a:spcPct val="95000"/>
              </a:lnSpc>
            </a:pPr>
            <a:r>
              <a:rPr sz="1400" spc="20">
                <a:solidFill>
                  <a:srgbClr val="000000">
                    <a:alpha val="100000"/>
                  </a:srgbClr>
                </a:solidFill>
                <a:latin typeface="Times New Roman"/>
                <a:ea typeface="Times New Roman"/>
                <a:cs typeface="Times New Roman"/>
              </a:rPr>
              <a:t>2005– 10</a:t>
            </a:r>
            <a:r>
              <a:rPr sz="1400" spc="0">
                <a:solidFill>
                  <a:srgbClr val="000000">
                    <a:alpha val="100000"/>
                  </a:srgbClr>
                </a:solidFill>
                <a:latin typeface="Times New Roman"/>
                <a:ea typeface="Times New Roman"/>
                <a:cs typeface="Times New Roman"/>
              </a:rPr>
              <a:t> –01 </a:t>
            </a:r>
            <a:r>
              <a:rPr sz="1400" spc="0">
                <a:solidFill>
                  <a:srgbClr val="000000">
                    <a:alpha val="100000"/>
                  </a:srgbClr>
                </a:solidFill>
                <a:latin typeface="SimSun"/>
                <a:ea typeface="SimSun"/>
                <a:cs typeface="SimSun"/>
              </a:rPr>
              <a:t>实施</a:t>
            </a:r>
            <a:endParaRPr lang="SimSun" altLang="SimSun" sz="1400"/>
          </a:p>
        </p:txBody>
      </p:sp>
      <p:sp>
        <p:nvSpPr>
          <p:cNvPr id="7" name="textbox 7"/>
          <p:cNvSpPr/>
          <p:nvPr/>
        </p:nvSpPr>
        <p:spPr>
          <a:xfrm>
            <a:off x="5168837" y="2457496"/>
            <a:ext cx="1177289" cy="19113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90283"/>
              </a:lnSpc>
            </a:pPr>
            <a:endParaRPr lang="Arial" altLang="Arial" sz="100"/>
          </a:p>
          <a:p>
            <a:pPr marL="12700" algn="l" rtl="0" eaLnBrk="0">
              <a:lnSpc>
                <a:spcPct val="77000"/>
              </a:lnSpc>
            </a:pPr>
            <a:r>
              <a:rPr sz="1400" b="1" spc="0">
                <a:solidFill>
                  <a:srgbClr val="000000">
                    <a:alpha val="100000"/>
                  </a:srgbClr>
                </a:solidFill>
                <a:latin typeface="Times New Roman"/>
                <a:ea typeface="Times New Roman"/>
                <a:cs typeface="Times New Roman"/>
              </a:rPr>
              <a:t>GB</a:t>
            </a:r>
            <a:r>
              <a:rPr sz="1400" spc="-10">
                <a:solidFill>
                  <a:srgbClr val="000000">
                    <a:alpha val="100000"/>
                  </a:srgbClr>
                </a:solidFill>
                <a:latin typeface="Times New Roman"/>
                <a:ea typeface="Times New Roman"/>
                <a:cs typeface="Times New Roman"/>
              </a:rPr>
              <a:t> </a:t>
            </a:r>
            <a:r>
              <a:rPr sz="1400" b="1" spc="-10">
                <a:solidFill>
                  <a:srgbClr val="000000">
                    <a:alpha val="100000"/>
                  </a:srgbClr>
                </a:solidFill>
                <a:latin typeface="Times New Roman"/>
                <a:ea typeface="Times New Roman"/>
                <a:cs typeface="Times New Roman"/>
              </a:rPr>
              <a:t>50140-</a:t>
            </a:r>
            <a:r>
              <a:rPr sz="1400" b="1" spc="0">
                <a:solidFill>
                  <a:srgbClr val="000000">
                    <a:alpha val="100000"/>
                  </a:srgbClr>
                </a:solidFill>
                <a:latin typeface="Times New Roman"/>
                <a:ea typeface="Times New Roman"/>
                <a:cs typeface="Times New Roman"/>
              </a:rPr>
              <a:t>2005</a:t>
            </a:r>
            <a:endParaRPr lang="Times New Roman" altLang="Times New Roman" sz="1400"/>
          </a:p>
        </p:txBody>
      </p:sp>
      <p:sp>
        <p:nvSpPr>
          <p:cNvPr id="8" name="textbox 8"/>
          <p:cNvSpPr/>
          <p:nvPr/>
        </p:nvSpPr>
        <p:spPr>
          <a:xfrm>
            <a:off x="5342942" y="8919223"/>
            <a:ext cx="729615" cy="2279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057"/>
              </a:lnSpc>
            </a:pPr>
            <a:endParaRPr lang="Arial" altLang="Arial" sz="100"/>
          </a:p>
          <a:p>
            <a:pPr marL="12700" algn="l" rtl="0" eaLnBrk="0">
              <a:lnSpc>
                <a:spcPct val="95000"/>
              </a:lnSpc>
            </a:pPr>
            <a:r>
              <a:rPr sz="1400" spc="-20">
                <a:solidFill>
                  <a:srgbClr val="000000">
                    <a:alpha val="100000"/>
                  </a:srgbClr>
                </a:solidFill>
                <a:latin typeface="SimSun"/>
                <a:ea typeface="SimSun"/>
                <a:cs typeface="SimSun"/>
              </a:rPr>
              <a:t>联合发</a:t>
            </a:r>
            <a:r>
              <a:rPr sz="1400" spc="0">
                <a:solidFill>
                  <a:srgbClr val="000000">
                    <a:alpha val="100000"/>
                  </a:srgbClr>
                </a:solidFill>
                <a:latin typeface="SimSun"/>
                <a:ea typeface="SimSun"/>
                <a:cs typeface="SimSun"/>
              </a:rPr>
              <a:t>布</a:t>
            </a:r>
            <a:endParaRPr lang="SimSun" altLang="SimSun" sz="1400"/>
          </a:p>
        </p:txBody>
      </p:sp>
      <p:pic>
        <p:nvPicPr>
          <p:cNvPr id="9" name="picture 9"/>
          <p:cNvPicPr>
            <a:picLocks noChangeAspect="1"/>
          </p:cNvPicPr>
          <p:nvPr/>
        </p:nvPicPr>
        <p:blipFill>
          <a:blip r:embed="rId3"/>
          <a:stretch>
            <a:fillRect/>
          </a:stretch>
        </p:blipFill>
        <p:spPr>
          <a:xfrm rot="21600000">
            <a:off x="935355" y="8488044"/>
            <a:ext cx="5666740" cy="19050"/>
          </a:xfrm>
          <a:prstGeom prst="rect">
            <a:avLst/>
          </a:prstGeom>
        </p:spPr>
      </p:pic>
      <p:pic>
        <p:nvPicPr>
          <p:cNvPr id="10" name="picture 10"/>
          <p:cNvPicPr>
            <a:picLocks noChangeAspect="1"/>
          </p:cNvPicPr>
          <p:nvPr/>
        </p:nvPicPr>
        <p:blipFill>
          <a:blip r:embed="rId4"/>
          <a:stretch>
            <a:fillRect/>
          </a:stretch>
        </p:blipFill>
        <p:spPr>
          <a:xfrm rot="21600000">
            <a:off x="786130" y="2768600"/>
            <a:ext cx="5666740" cy="19050"/>
          </a:xfrm>
          <a:prstGeom prst="rect">
            <a:avLst/>
          </a:prstGeom>
        </p:spPr>
      </p:pic>
      <p:sp>
        <p:nvSpPr>
          <p:cNvPr id="11" name="textbox 11"/>
          <p:cNvSpPr/>
          <p:nvPr/>
        </p:nvSpPr>
        <p:spPr>
          <a:xfrm>
            <a:off x="898715" y="1224089"/>
            <a:ext cx="433069" cy="19938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691"/>
              </a:lnSpc>
            </a:pPr>
            <a:endParaRPr lang="Arial" altLang="Arial" sz="100"/>
          </a:p>
          <a:p>
            <a:pPr marL="12700" algn="l" rtl="0" eaLnBrk="0">
              <a:lnSpc>
                <a:spcPct val="81000"/>
              </a:lnSpc>
            </a:pPr>
            <a:r>
              <a:rPr sz="1400" b="1" spc="60">
                <a:solidFill>
                  <a:srgbClr val="000000">
                    <a:alpha val="100000"/>
                  </a:srgbClr>
                </a:solidFill>
                <a:latin typeface="Times New Roman"/>
                <a:ea typeface="Times New Roman"/>
                <a:cs typeface="Times New Roman"/>
              </a:rPr>
              <a:t>UD</a:t>
            </a:r>
            <a:r>
              <a:rPr sz="1400" b="1" spc="50">
                <a:solidFill>
                  <a:srgbClr val="000000">
                    <a:alpha val="100000"/>
                  </a:srgbClr>
                </a:solidFill>
                <a:latin typeface="Times New Roman"/>
                <a:ea typeface="Times New Roman"/>
                <a:cs typeface="Times New Roman"/>
              </a:rPr>
              <a:t>C</a:t>
            </a:r>
            <a:endParaRPr lang="Times New Roman" altLang="Times New Roman" sz="14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textbox 12"/>
          <p:cNvSpPr/>
          <p:nvPr/>
        </p:nvSpPr>
        <p:spPr>
          <a:xfrm>
            <a:off x="2068474" y="1280934"/>
            <a:ext cx="3451859" cy="23234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614"/>
              </a:lnSpc>
            </a:pPr>
            <a:endParaRPr lang="Arial" altLang="Arial" sz="100"/>
          </a:p>
          <a:p>
            <a:pPr marL="767037" algn="l" rtl="0" eaLnBrk="0">
              <a:lnSpc>
                <a:spcPct val="95000"/>
              </a:lnSpc>
            </a:pPr>
            <a:r>
              <a:rPr sz="1400" spc="-20">
                <a:solidFill>
                  <a:srgbClr val="000000">
                    <a:alpha val="100000"/>
                  </a:srgbClr>
                </a:solidFill>
                <a:latin typeface="SimSun"/>
                <a:ea typeface="SimSun"/>
                <a:cs typeface="SimSun"/>
              </a:rPr>
              <a:t>中华人民共和国国家</a:t>
            </a:r>
            <a:r>
              <a:rPr sz="1400" spc="0">
                <a:solidFill>
                  <a:srgbClr val="000000">
                    <a:alpha val="100000"/>
                  </a:srgbClr>
                </a:solidFill>
                <a:latin typeface="SimSun"/>
                <a:ea typeface="SimSun"/>
                <a:cs typeface="SimSun"/>
              </a:rPr>
              <a:t>标准</a:t>
            </a:r>
            <a:endParaRPr lang="SimSun" altLang="SimSun" sz="1400"/>
          </a:p>
          <a:p>
            <a:pPr marL="469963" algn="l" rtl="0" eaLnBrk="0">
              <a:lnSpc>
                <a:spcPct val="100000"/>
              </a:lnSpc>
              <a:spcBef>
                <a:spcPts val="1477"/>
              </a:spcBef>
            </a:pPr>
            <a:r>
              <a:rPr sz="1700" spc="100">
                <a:ln w="6537" cap="flat" cmpd="sng">
                  <a:solidFill>
                    <a:srgbClr val="000000">
                      <a:alpha val="100000"/>
                    </a:srgbClr>
                  </a:solidFill>
                  <a:bevel/>
                </a:ln>
                <a:solidFill>
                  <a:srgbClr val="000000">
                    <a:alpha val="100000"/>
                  </a:srgbClr>
                </a:solidFill>
                <a:latin typeface="SimSun"/>
                <a:ea typeface="SimSun"/>
                <a:cs typeface="SimSun"/>
              </a:rPr>
              <a:t>建筑灭火器配置设计规</a:t>
            </a:r>
            <a:r>
              <a:rPr sz="1700" spc="70">
                <a:ln w="6537" cap="flat" cmpd="sng">
                  <a:solidFill>
                    <a:srgbClr val="000000">
                      <a:alpha val="100000"/>
                    </a:srgbClr>
                  </a:solidFill>
                  <a:bevel/>
                </a:ln>
                <a:solidFill>
                  <a:srgbClr val="000000">
                    <a:alpha val="100000"/>
                  </a:srgbClr>
                </a:solidFill>
                <a:latin typeface="SimSun"/>
                <a:ea typeface="SimSun"/>
                <a:cs typeface="SimSun"/>
              </a:rPr>
              <a:t>范</a:t>
            </a:r>
            <a:endParaRPr lang="SimSun" altLang="SimSun" sz="1700"/>
          </a:p>
          <a:p>
            <a:pPr algn="l" rtl="0" eaLnBrk="0">
              <a:lnSpc>
                <a:spcPct val="109000"/>
              </a:lnSpc>
            </a:pPr>
            <a:endParaRPr lang="Arial" altLang="Arial" sz="1000"/>
          </a:p>
          <a:p>
            <a:pPr marL="12700" algn="l" rtl="0" eaLnBrk="0">
              <a:lnSpc>
                <a:spcPts val="1614"/>
              </a:lnSpc>
              <a:spcBef>
                <a:spcPts val="330"/>
              </a:spcBef>
            </a:pPr>
            <a:r>
              <a:rPr sz="1100" spc="0">
                <a:solidFill>
                  <a:srgbClr val="000000">
                    <a:alpha val="100000"/>
                  </a:srgbClr>
                </a:solidFill>
                <a:latin typeface="Times New Roman"/>
                <a:ea typeface="Times New Roman"/>
                <a:cs typeface="Times New Roman"/>
              </a:rPr>
              <a:t>Code</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for</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design</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of</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extinguisher</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distribution</a:t>
            </a:r>
            <a:r>
              <a:rPr sz="1100" spc="32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in</a:t>
            </a:r>
            <a:r>
              <a:rPr sz="1100" spc="28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buildings</a:t>
            </a:r>
            <a:endParaRPr lang="Times New Roman" altLang="Times New Roman" sz="1100"/>
          </a:p>
          <a:p>
            <a:pPr algn="l" rtl="0" eaLnBrk="0">
              <a:lnSpc>
                <a:spcPct val="105000"/>
              </a:lnSpc>
            </a:pPr>
            <a:endParaRPr lang="Arial" altLang="Arial" sz="1000"/>
          </a:p>
          <a:p>
            <a:pPr marL="1151886" algn="l" rtl="0" eaLnBrk="0">
              <a:lnSpc>
                <a:spcPct val="77000"/>
              </a:lnSpc>
              <a:spcBef>
                <a:spcPts val="426"/>
              </a:spcBef>
            </a:pPr>
            <a:r>
              <a:rPr sz="1400" spc="0">
                <a:solidFill>
                  <a:srgbClr val="000000">
                    <a:alpha val="100000"/>
                  </a:srgbClr>
                </a:solidFill>
                <a:latin typeface="Times New Roman"/>
                <a:ea typeface="Times New Roman"/>
                <a:cs typeface="Times New Roman"/>
              </a:rPr>
              <a:t>GB</a:t>
            </a:r>
            <a:r>
              <a:rPr sz="1400" spc="-10">
                <a:solidFill>
                  <a:srgbClr val="000000">
                    <a:alpha val="100000"/>
                  </a:srgbClr>
                </a:solidFill>
                <a:latin typeface="Times New Roman"/>
                <a:ea typeface="Times New Roman"/>
                <a:cs typeface="Times New Roman"/>
              </a:rPr>
              <a:t> 5014</a:t>
            </a:r>
            <a:r>
              <a:rPr sz="1400" spc="0">
                <a:solidFill>
                  <a:srgbClr val="000000">
                    <a:alpha val="100000"/>
                  </a:srgbClr>
                </a:solidFill>
                <a:latin typeface="Times New Roman"/>
                <a:ea typeface="Times New Roman"/>
                <a:cs typeface="Times New Roman"/>
              </a:rPr>
              <a:t>0-2005</a:t>
            </a:r>
            <a:endParaRPr lang="Times New Roman" altLang="Times New Roman" sz="1400"/>
          </a:p>
          <a:p>
            <a:pPr algn="l" rtl="0" eaLnBrk="0">
              <a:lnSpc>
                <a:spcPct val="132000"/>
              </a:lnSpc>
            </a:pPr>
            <a:endParaRPr lang="Arial" altLang="Arial" sz="1000"/>
          </a:p>
          <a:p>
            <a:pPr marL="722111" algn="l" rtl="0" eaLnBrk="0">
              <a:lnSpc>
                <a:spcPct val="87000"/>
              </a:lnSpc>
              <a:spcBef>
                <a:spcPts val="304"/>
              </a:spcBef>
            </a:pPr>
            <a:r>
              <a:rPr sz="1000" spc="20">
                <a:solidFill>
                  <a:srgbClr val="000000">
                    <a:alpha val="100000"/>
                  </a:srgbClr>
                </a:solidFill>
                <a:latin typeface="SimSun"/>
                <a:ea typeface="SimSun"/>
                <a:cs typeface="SimSun"/>
              </a:rPr>
              <a:t>主编部门： 中华人民共和国</a:t>
            </a:r>
            <a:r>
              <a:rPr sz="1000" spc="0">
                <a:solidFill>
                  <a:srgbClr val="000000">
                    <a:alpha val="100000"/>
                  </a:srgbClr>
                </a:solidFill>
                <a:latin typeface="SimSun"/>
                <a:ea typeface="SimSun"/>
                <a:cs typeface="SimSun"/>
              </a:rPr>
              <a:t>公安部</a:t>
            </a:r>
            <a:endParaRPr lang="SimSun" altLang="SimSun" sz="1000"/>
          </a:p>
          <a:p>
            <a:pPr marL="720518" algn="l" rtl="0" eaLnBrk="0">
              <a:lnSpc>
                <a:spcPts val="1907"/>
              </a:lnSpc>
            </a:pPr>
            <a:r>
              <a:rPr sz="1000" spc="20">
                <a:solidFill>
                  <a:srgbClr val="000000">
                    <a:alpha val="100000"/>
                  </a:srgbClr>
                </a:solidFill>
                <a:latin typeface="SimSun"/>
                <a:ea typeface="SimSun"/>
                <a:cs typeface="SimSun"/>
              </a:rPr>
              <a:t>批准部门： 中华人民共和国</a:t>
            </a:r>
            <a:r>
              <a:rPr sz="1000" spc="10">
                <a:solidFill>
                  <a:srgbClr val="000000">
                    <a:alpha val="100000"/>
                  </a:srgbClr>
                </a:solidFill>
                <a:latin typeface="SimSun"/>
                <a:ea typeface="SimSun"/>
                <a:cs typeface="SimSun"/>
              </a:rPr>
              <a:t>建</a:t>
            </a:r>
            <a:r>
              <a:rPr sz="1000" spc="0">
                <a:solidFill>
                  <a:srgbClr val="000000">
                    <a:alpha val="100000"/>
                  </a:srgbClr>
                </a:solidFill>
                <a:latin typeface="SimSun"/>
                <a:ea typeface="SimSun"/>
                <a:cs typeface="SimSun"/>
              </a:rPr>
              <a:t>设部</a:t>
            </a:r>
            <a:endParaRPr lang="SimSun" altLang="SimSun" sz="1000"/>
          </a:p>
          <a:p>
            <a:pPr marL="720518" algn="l" rtl="0" eaLnBrk="0">
              <a:lnSpc>
                <a:spcPts val="1907"/>
              </a:lnSpc>
            </a:pPr>
            <a:r>
              <a:rPr sz="1000" spc="40">
                <a:solidFill>
                  <a:srgbClr val="000000">
                    <a:alpha val="100000"/>
                  </a:srgbClr>
                </a:solidFill>
                <a:latin typeface="SimSun"/>
                <a:ea typeface="SimSun"/>
                <a:cs typeface="SimSun"/>
              </a:rPr>
              <a:t>施行日期：</a:t>
            </a:r>
            <a:r>
              <a:rPr sz="1000" spc="40">
                <a:solidFill>
                  <a:srgbClr val="000000">
                    <a:alpha val="100000"/>
                  </a:srgbClr>
                </a:solidFill>
                <a:latin typeface="Times New Roman"/>
                <a:ea typeface="Times New Roman"/>
                <a:cs typeface="Times New Roman"/>
              </a:rPr>
              <a:t>2005 </a:t>
            </a:r>
            <a:r>
              <a:rPr sz="1000" spc="40">
                <a:solidFill>
                  <a:srgbClr val="000000">
                    <a:alpha val="100000"/>
                  </a:srgbClr>
                </a:solidFill>
                <a:latin typeface="SimSun"/>
                <a:ea typeface="SimSun"/>
                <a:cs typeface="SimSun"/>
              </a:rPr>
              <a:t>年 </a:t>
            </a:r>
            <a:r>
              <a:rPr sz="1000" spc="40">
                <a:solidFill>
                  <a:srgbClr val="000000">
                    <a:alpha val="100000"/>
                  </a:srgbClr>
                </a:solidFill>
                <a:latin typeface="Times New Roman"/>
                <a:ea typeface="Times New Roman"/>
                <a:cs typeface="Times New Roman"/>
              </a:rPr>
              <a:t>10 </a:t>
            </a:r>
            <a:r>
              <a:rPr sz="1000" spc="40">
                <a:solidFill>
                  <a:srgbClr val="000000">
                    <a:alpha val="100000"/>
                  </a:srgbClr>
                </a:solidFill>
                <a:latin typeface="SimSun"/>
                <a:ea typeface="SimSun"/>
                <a:cs typeface="SimSun"/>
              </a:rPr>
              <a:t>月 </a:t>
            </a:r>
            <a:r>
              <a:rPr sz="1000" spc="40">
                <a:solidFill>
                  <a:srgbClr val="000000">
                    <a:alpha val="100000"/>
                  </a:srgbClr>
                </a:solidFill>
                <a:latin typeface="Times New Roman"/>
                <a:ea typeface="Times New Roman"/>
                <a:cs typeface="Times New Roman"/>
              </a:rPr>
              <a:t>1 </a:t>
            </a:r>
            <a:r>
              <a:rPr sz="1000" spc="30">
                <a:solidFill>
                  <a:srgbClr val="000000">
                    <a:alpha val="100000"/>
                  </a:srgbClr>
                </a:solidFill>
                <a:latin typeface="SimSun"/>
                <a:ea typeface="SimSun"/>
                <a:cs typeface="SimSun"/>
              </a:rPr>
              <a:t>日</a:t>
            </a:r>
            <a:endParaRPr lang="SimSun" altLang="SimSun" sz="1000"/>
          </a:p>
        </p:txBody>
      </p:sp>
      <p:sp>
        <p:nvSpPr>
          <p:cNvPr id="13" name="textbox 13"/>
          <p:cNvSpPr/>
          <p:nvPr/>
        </p:nvSpPr>
        <p:spPr>
          <a:xfrm>
            <a:off x="3756875" y="9920033"/>
            <a:ext cx="69850" cy="132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559"/>
              </a:lnSpc>
            </a:pPr>
            <a:endParaRPr lang="Arial" altLang="Arial" sz="100"/>
          </a:p>
          <a:p>
            <a:pPr marL="12700" algn="l" rtl="0" eaLnBrk="0">
              <a:lnSpc>
                <a:spcPct val="87000"/>
              </a:lnSpc>
            </a:pPr>
            <a:r>
              <a:rPr sz="800" spc="0">
                <a:solidFill>
                  <a:srgbClr val="000000">
                    <a:alpha val="100000"/>
                  </a:srgbClr>
                </a:solidFill>
                <a:latin typeface="SimSun"/>
                <a:ea typeface="SimSun"/>
                <a:cs typeface="SimSun"/>
              </a:rPr>
              <a:t>1</a:t>
            </a:r>
            <a:endParaRPr lang="SimSun" altLang="SimSun" sz="8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textbox 14"/>
          <p:cNvSpPr/>
          <p:nvPr/>
        </p:nvSpPr>
        <p:spPr>
          <a:xfrm>
            <a:off x="892166" y="802399"/>
            <a:ext cx="5829934" cy="267144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791"/>
              </a:lnSpc>
            </a:pPr>
            <a:endParaRPr lang="Arial" altLang="Arial" sz="100"/>
          </a:p>
          <a:p>
            <a:pPr marL="1871910" algn="l" rtl="0" eaLnBrk="0">
              <a:lnSpc>
                <a:spcPct val="96000"/>
              </a:lnSpc>
            </a:pPr>
            <a:r>
              <a:rPr sz="1400" spc="-20">
                <a:solidFill>
                  <a:srgbClr val="000000">
                    <a:alpha val="100000"/>
                  </a:srgbClr>
                </a:solidFill>
                <a:latin typeface="SimHei"/>
                <a:ea typeface="SimHei"/>
                <a:cs typeface="SimHei"/>
              </a:rPr>
              <a:t>中华人民共和国建</a:t>
            </a:r>
            <a:r>
              <a:rPr sz="1400" spc="0">
                <a:solidFill>
                  <a:srgbClr val="000000">
                    <a:alpha val="100000"/>
                  </a:srgbClr>
                </a:solidFill>
                <a:latin typeface="SimHei"/>
                <a:ea typeface="SimHei"/>
                <a:cs typeface="SimHei"/>
              </a:rPr>
              <a:t>设部公告</a:t>
            </a:r>
            <a:endParaRPr lang="SimHei" altLang="SimHei" sz="1400"/>
          </a:p>
          <a:p>
            <a:pPr algn="l" rtl="0" eaLnBrk="0">
              <a:lnSpc>
                <a:spcPct val="116000"/>
              </a:lnSpc>
            </a:pPr>
            <a:endParaRPr lang="Arial" altLang="Arial" sz="1000"/>
          </a:p>
          <a:p>
            <a:pPr marL="2577815" algn="l" rtl="0" eaLnBrk="0">
              <a:lnSpc>
                <a:spcPts val="1351"/>
              </a:lnSpc>
              <a:spcBef>
                <a:spcPts val="338"/>
              </a:spcBef>
            </a:pPr>
            <a:r>
              <a:rPr sz="1100" spc="60">
                <a:ln w="4358" cap="flat" cmpd="sng">
                  <a:solidFill>
                    <a:srgbClr val="000000">
                      <a:alpha val="100000"/>
                    </a:srgbClr>
                  </a:solidFill>
                  <a:bevel/>
                </a:ln>
                <a:solidFill>
                  <a:srgbClr val="000000">
                    <a:alpha val="100000"/>
                  </a:srgbClr>
                </a:solidFill>
                <a:latin typeface="SimSun"/>
                <a:ea typeface="SimSun"/>
                <a:cs typeface="SimSun"/>
              </a:rPr>
              <a:t>第</a:t>
            </a:r>
            <a:r>
              <a:rPr sz="1100" spc="60">
                <a:solidFill>
                  <a:srgbClr val="000000">
                    <a:alpha val="100000"/>
                  </a:srgbClr>
                </a:solidFill>
                <a:latin typeface="SimSun"/>
                <a:ea typeface="SimSun"/>
                <a:cs typeface="SimSun"/>
              </a:rPr>
              <a:t> </a:t>
            </a:r>
            <a:r>
              <a:rPr sz="1100" b="1" spc="60">
                <a:solidFill>
                  <a:srgbClr val="000000">
                    <a:alpha val="100000"/>
                  </a:srgbClr>
                </a:solidFill>
                <a:latin typeface="Times New Roman"/>
                <a:ea typeface="Times New Roman"/>
                <a:cs typeface="Times New Roman"/>
              </a:rPr>
              <a:t>355</a:t>
            </a:r>
            <a:r>
              <a:rPr sz="1100" spc="60">
                <a:solidFill>
                  <a:srgbClr val="000000">
                    <a:alpha val="100000"/>
                  </a:srgbClr>
                </a:solidFill>
                <a:latin typeface="Times New Roman"/>
                <a:ea typeface="Times New Roman"/>
                <a:cs typeface="Times New Roman"/>
              </a:rPr>
              <a:t> </a:t>
            </a:r>
            <a:r>
              <a:rPr sz="1100" spc="30">
                <a:ln w="4358" cap="flat" cmpd="sng">
                  <a:solidFill>
                    <a:srgbClr val="000000">
                      <a:alpha val="100000"/>
                    </a:srgbClr>
                  </a:solidFill>
                  <a:bevel/>
                </a:ln>
                <a:solidFill>
                  <a:srgbClr val="000000">
                    <a:alpha val="100000"/>
                  </a:srgbClr>
                </a:solidFill>
                <a:latin typeface="SimSun"/>
                <a:ea typeface="SimSun"/>
                <a:cs typeface="SimSun"/>
              </a:rPr>
              <a:t>号</a:t>
            </a:r>
            <a:endParaRPr lang="SimSun" altLang="SimSun" sz="1100"/>
          </a:p>
          <a:p>
            <a:pPr marL="1786688" algn="l" rtl="0" eaLnBrk="0">
              <a:lnSpc>
                <a:spcPct val="100000"/>
              </a:lnSpc>
              <a:spcBef>
                <a:spcPts val="1485"/>
              </a:spcBef>
            </a:pPr>
            <a:r>
              <a:rPr sz="1500" spc="100">
                <a:solidFill>
                  <a:srgbClr val="000000">
                    <a:alpha val="100000"/>
                  </a:srgbClr>
                </a:solidFill>
                <a:latin typeface="SimSun"/>
                <a:ea typeface="SimSun"/>
                <a:cs typeface="SimSun"/>
              </a:rPr>
              <a:t>建设部关于发布国家标</a:t>
            </a:r>
            <a:r>
              <a:rPr sz="1500" spc="0">
                <a:solidFill>
                  <a:srgbClr val="000000">
                    <a:alpha val="100000"/>
                  </a:srgbClr>
                </a:solidFill>
                <a:latin typeface="SimSun"/>
                <a:ea typeface="SimSun"/>
                <a:cs typeface="SimSun"/>
              </a:rPr>
              <a:t>准</a:t>
            </a:r>
            <a:endParaRPr lang="SimSun" altLang="SimSun" sz="1500"/>
          </a:p>
          <a:p>
            <a:pPr marL="1378845" algn="l" rtl="0" eaLnBrk="0">
              <a:lnSpc>
                <a:spcPct val="100000"/>
              </a:lnSpc>
              <a:spcBef>
                <a:spcPts val="318"/>
              </a:spcBef>
            </a:pPr>
            <a:r>
              <a:rPr sz="1500" spc="50">
                <a:solidFill>
                  <a:srgbClr val="000000">
                    <a:alpha val="100000"/>
                  </a:srgbClr>
                </a:solidFill>
                <a:latin typeface="SimSun"/>
                <a:ea typeface="SimSun"/>
                <a:cs typeface="SimSun"/>
              </a:rPr>
              <a:t>《建筑灭火器配置设计规范》的</a:t>
            </a:r>
            <a:r>
              <a:rPr sz="1500" spc="20">
                <a:solidFill>
                  <a:srgbClr val="000000">
                    <a:alpha val="100000"/>
                  </a:srgbClr>
                </a:solidFill>
                <a:latin typeface="SimSun"/>
                <a:ea typeface="SimSun"/>
                <a:cs typeface="SimSun"/>
              </a:rPr>
              <a:t>公</a:t>
            </a:r>
            <a:r>
              <a:rPr sz="1500" spc="0">
                <a:solidFill>
                  <a:srgbClr val="000000">
                    <a:alpha val="100000"/>
                  </a:srgbClr>
                </a:solidFill>
                <a:latin typeface="SimSun"/>
                <a:ea typeface="SimSun"/>
                <a:cs typeface="SimSun"/>
              </a:rPr>
              <a:t>告</a:t>
            </a:r>
            <a:endParaRPr lang="SimSun" altLang="SimSun" sz="1500"/>
          </a:p>
          <a:p>
            <a:pPr marL="12700" indent="168170" algn="l" rtl="0" eaLnBrk="0">
              <a:lnSpc>
                <a:spcPct val="159000"/>
              </a:lnSpc>
              <a:spcBef>
                <a:spcPts val="1190"/>
              </a:spcBef>
            </a:pPr>
            <a:r>
              <a:rPr sz="1000" spc="10">
                <a:solidFill>
                  <a:srgbClr val="000000">
                    <a:alpha val="100000"/>
                  </a:srgbClr>
                </a:solidFill>
                <a:latin typeface="SimSun"/>
                <a:ea typeface="SimSun"/>
                <a:cs typeface="SimSun"/>
              </a:rPr>
              <a:t>现批准《建筑灭火器配置设计规范》为国家标准，编号为</a:t>
            </a:r>
            <a:r>
              <a:rPr sz="1000" spc="0">
                <a:solidFill>
                  <a:srgbClr val="000000">
                    <a:alpha val="100000"/>
                  </a:srgbClr>
                </a:solidFill>
                <a:latin typeface="Times New Roman"/>
                <a:ea typeface="Times New Roman"/>
                <a:cs typeface="Times New Roman"/>
              </a:rPr>
              <a:t>GB</a:t>
            </a:r>
            <a:r>
              <a:rPr sz="1000" spc="10">
                <a:solidFill>
                  <a:srgbClr val="000000">
                    <a:alpha val="100000"/>
                  </a:srgbClr>
                </a:solidFill>
                <a:latin typeface="Times New Roman"/>
                <a:ea typeface="Times New Roman"/>
                <a:cs typeface="Times New Roman"/>
              </a:rPr>
              <a:t> 50140</a:t>
            </a:r>
            <a:r>
              <a:rPr sz="1000" spc="10">
                <a:solidFill>
                  <a:srgbClr val="000000">
                    <a:alpha val="100000"/>
                  </a:srgbClr>
                </a:solidFill>
                <a:latin typeface="SimSun"/>
                <a:ea typeface="SimSun"/>
                <a:cs typeface="SimSun"/>
              </a:rPr>
              <a:t>－</a:t>
            </a:r>
            <a:r>
              <a:rPr sz="1000" spc="10">
                <a:solidFill>
                  <a:srgbClr val="000000">
                    <a:alpha val="100000"/>
                  </a:srgbClr>
                </a:solidFill>
                <a:latin typeface="Times New Roman"/>
                <a:ea typeface="Times New Roman"/>
                <a:cs typeface="Times New Roman"/>
              </a:rPr>
              <a:t>2005</a:t>
            </a:r>
            <a:r>
              <a:rPr sz="1000" spc="10">
                <a:solidFill>
                  <a:srgbClr val="000000">
                    <a:alpha val="100000"/>
                  </a:srgbClr>
                </a:solidFill>
                <a:latin typeface="SimSun"/>
                <a:ea typeface="SimSun"/>
                <a:cs typeface="SimSun"/>
              </a:rPr>
              <a:t>，自 </a:t>
            </a:r>
            <a:r>
              <a:rPr sz="1000" spc="10">
                <a:solidFill>
                  <a:srgbClr val="000000">
                    <a:alpha val="100000"/>
                  </a:srgbClr>
                </a:solidFill>
                <a:latin typeface="Times New Roman"/>
                <a:ea typeface="Times New Roman"/>
                <a:cs typeface="Times New Roman"/>
              </a:rPr>
              <a:t>2005 </a:t>
            </a:r>
            <a:r>
              <a:rPr sz="1000" spc="10">
                <a:solidFill>
                  <a:srgbClr val="000000">
                    <a:alpha val="100000"/>
                  </a:srgbClr>
                </a:solidFill>
                <a:latin typeface="SimSun"/>
                <a:ea typeface="SimSun"/>
                <a:cs typeface="SimSun"/>
              </a:rPr>
              <a:t>年 </a:t>
            </a:r>
            <a:r>
              <a:rPr sz="1000" spc="10">
                <a:solidFill>
                  <a:srgbClr val="000000">
                    <a:alpha val="100000"/>
                  </a:srgbClr>
                </a:solidFill>
                <a:latin typeface="Times New Roman"/>
                <a:ea typeface="Times New Roman"/>
                <a:cs typeface="Times New Roman"/>
              </a:rPr>
              <a:t>10</a:t>
            </a:r>
            <a:r>
              <a:rPr sz="1000" spc="0">
                <a:solidFill>
                  <a:srgbClr val="000000">
                    <a:alpha val="100000"/>
                  </a:srgbClr>
                </a:solidFill>
                <a:latin typeface="Times New Roman"/>
                <a:ea typeface="Times New Roman"/>
                <a:cs typeface="Times New Roman"/>
              </a:rPr>
              <a:t> </a:t>
            </a:r>
            <a:r>
              <a:rPr sz="1000" spc="0">
                <a:solidFill>
                  <a:srgbClr val="000000">
                    <a:alpha val="100000"/>
                  </a:srgbClr>
                </a:solidFill>
                <a:latin typeface="SimSun"/>
                <a:ea typeface="SimSun"/>
                <a:cs typeface="SimSun"/>
              </a:rPr>
              <a:t>月 </a:t>
            </a:r>
            <a:r>
              <a:rPr sz="1000" spc="0">
                <a:solidFill>
                  <a:srgbClr val="000000">
                    <a:alpha val="100000"/>
                  </a:srgbClr>
                </a:solidFill>
                <a:latin typeface="Times New Roman"/>
                <a:ea typeface="Times New Roman"/>
                <a:cs typeface="Times New Roman"/>
              </a:rPr>
              <a:t>1 </a:t>
            </a:r>
            <a:r>
              <a:rPr sz="1000" spc="0">
                <a:solidFill>
                  <a:srgbClr val="000000">
                    <a:alpha val="100000"/>
                  </a:srgbClr>
                </a:solidFill>
                <a:latin typeface="SimSun"/>
                <a:ea typeface="SimSun"/>
                <a:cs typeface="SimSun"/>
              </a:rPr>
              <a:t>日起 </a:t>
            </a:r>
            <a:r>
              <a:rPr sz="1000" spc="-50">
                <a:solidFill>
                  <a:srgbClr val="000000">
                    <a:alpha val="100000"/>
                  </a:srgbClr>
                </a:solidFill>
                <a:latin typeface="SimSun"/>
                <a:ea typeface="SimSun"/>
                <a:cs typeface="SimSun"/>
              </a:rPr>
              <a:t>实施。其中，第 </a:t>
            </a:r>
            <a:r>
              <a:rPr sz="1000" spc="-50">
                <a:solidFill>
                  <a:srgbClr val="000000">
                    <a:alpha val="100000"/>
                  </a:srgbClr>
                </a:solidFill>
                <a:latin typeface="Times New Roman"/>
                <a:ea typeface="Times New Roman"/>
                <a:cs typeface="Times New Roman"/>
              </a:rPr>
              <a:t>4. 1.3</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4.2. 1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4.2.2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4.2.3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4.2.4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4.2.5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5. 1. 1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5. 1.5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5.2. 1 </a:t>
            </a:r>
            <a:r>
              <a:rPr sz="1000" spc="-50">
                <a:solidFill>
                  <a:srgbClr val="000000">
                    <a:alpha val="100000"/>
                  </a:srgbClr>
                </a:solidFill>
                <a:latin typeface="SimSun"/>
                <a:ea typeface="SimSun"/>
                <a:cs typeface="SimSun"/>
              </a:rPr>
              <a:t>、  </a:t>
            </a:r>
            <a:r>
              <a:rPr sz="1000" spc="-50">
                <a:solidFill>
                  <a:srgbClr val="000000">
                    <a:alpha val="100000"/>
                  </a:srgbClr>
                </a:solidFill>
                <a:latin typeface="Times New Roman"/>
                <a:ea typeface="Times New Roman"/>
                <a:cs typeface="Times New Roman"/>
              </a:rPr>
              <a:t>5.2.2 </a:t>
            </a:r>
            <a:r>
              <a:rPr sz="1000" spc="-50">
                <a:solidFill>
                  <a:srgbClr val="000000">
                    <a:alpha val="100000"/>
                  </a:srgbClr>
                </a:solidFill>
                <a:latin typeface="SimSun"/>
                <a:ea typeface="SimSun"/>
                <a:cs typeface="SimSun"/>
              </a:rPr>
              <a:t>、</a:t>
            </a:r>
            <a:r>
              <a:rPr sz="1000" spc="-50">
                <a:solidFill>
                  <a:srgbClr val="000000">
                    <a:alpha val="100000"/>
                  </a:srgbClr>
                </a:solidFill>
                <a:latin typeface="Times New Roman"/>
                <a:ea typeface="Times New Roman"/>
                <a:cs typeface="Times New Roman"/>
              </a:rPr>
              <a:t>6. 1. 1 </a:t>
            </a:r>
            <a:r>
              <a:rPr sz="1000" spc="-50">
                <a:solidFill>
                  <a:srgbClr val="000000">
                    <a:alpha val="100000"/>
                  </a:srgbClr>
                </a:solidFill>
                <a:latin typeface="SimSun"/>
                <a:ea typeface="SimSun"/>
                <a:cs typeface="SimSun"/>
              </a:rPr>
              <a:t>、</a:t>
            </a:r>
            <a:r>
              <a:rPr sz="1000" spc="0">
                <a:solidFill>
                  <a:srgbClr val="000000">
                    <a:alpha val="100000"/>
                  </a:srgbClr>
                </a:solidFill>
                <a:latin typeface="Times New Roman"/>
                <a:ea typeface="Times New Roman"/>
                <a:cs typeface="Times New Roman"/>
              </a:rPr>
              <a:t>6.2. 1 </a:t>
            </a:r>
            <a:r>
              <a:rPr sz="1000" spc="0">
                <a:solidFill>
                  <a:srgbClr val="000000">
                    <a:alpha val="100000"/>
                  </a:srgbClr>
                </a:solidFill>
                <a:latin typeface="SimSun"/>
                <a:ea typeface="SimSun"/>
                <a:cs typeface="SimSun"/>
              </a:rPr>
              <a:t>、  </a:t>
            </a:r>
            <a:r>
              <a:rPr sz="1000" spc="20">
                <a:solidFill>
                  <a:srgbClr val="000000">
                    <a:alpha val="100000"/>
                  </a:srgbClr>
                </a:solidFill>
                <a:latin typeface="Times New Roman"/>
                <a:ea typeface="Times New Roman"/>
                <a:cs typeface="Times New Roman"/>
              </a:rPr>
              <a:t>6.2.2 </a:t>
            </a:r>
            <a:r>
              <a:rPr sz="1000" spc="20">
                <a:solidFill>
                  <a:srgbClr val="000000">
                    <a:alpha val="100000"/>
                  </a:srgbClr>
                </a:solidFill>
                <a:latin typeface="SimSun"/>
                <a:ea typeface="SimSun"/>
                <a:cs typeface="SimSun"/>
              </a:rPr>
              <a:t>、</a:t>
            </a:r>
            <a:r>
              <a:rPr sz="1000" spc="20">
                <a:solidFill>
                  <a:srgbClr val="000000">
                    <a:alpha val="100000"/>
                  </a:srgbClr>
                </a:solidFill>
                <a:latin typeface="Times New Roman"/>
                <a:ea typeface="Times New Roman"/>
                <a:cs typeface="Times New Roman"/>
              </a:rPr>
              <a:t>7. 1.2 </a:t>
            </a:r>
            <a:r>
              <a:rPr sz="1000" spc="20">
                <a:solidFill>
                  <a:srgbClr val="000000">
                    <a:alpha val="100000"/>
                  </a:srgbClr>
                </a:solidFill>
                <a:latin typeface="SimSun"/>
                <a:ea typeface="SimSun"/>
                <a:cs typeface="SimSun"/>
              </a:rPr>
              <a:t>、</a:t>
            </a:r>
            <a:r>
              <a:rPr sz="1000" spc="20">
                <a:solidFill>
                  <a:srgbClr val="000000">
                    <a:alpha val="100000"/>
                  </a:srgbClr>
                </a:solidFill>
                <a:latin typeface="Times New Roman"/>
                <a:ea typeface="Times New Roman"/>
                <a:cs typeface="Times New Roman"/>
              </a:rPr>
              <a:t>7. 1.3 </a:t>
            </a:r>
            <a:r>
              <a:rPr sz="1000" spc="20">
                <a:solidFill>
                  <a:srgbClr val="000000">
                    <a:alpha val="100000"/>
                  </a:srgbClr>
                </a:solidFill>
                <a:latin typeface="SimSun"/>
                <a:ea typeface="SimSun"/>
                <a:cs typeface="SimSun"/>
              </a:rPr>
              <a:t>条为强制性条文，必须严格执行。原《建筑灭火器配置设计规范》</a:t>
            </a:r>
            <a:r>
              <a:rPr sz="1000" spc="0">
                <a:solidFill>
                  <a:srgbClr val="000000">
                    <a:alpha val="100000"/>
                  </a:srgbClr>
                </a:solidFill>
                <a:latin typeface="Times New Roman"/>
                <a:ea typeface="Times New Roman"/>
                <a:cs typeface="Times New Roman"/>
              </a:rPr>
              <a:t>GBJ</a:t>
            </a:r>
            <a:r>
              <a:rPr sz="1000" spc="20">
                <a:solidFill>
                  <a:srgbClr val="000000">
                    <a:alpha val="100000"/>
                  </a:srgbClr>
                </a:solidFill>
                <a:latin typeface="Times New Roman"/>
                <a:ea typeface="Times New Roman"/>
                <a:cs typeface="Times New Roman"/>
              </a:rPr>
              <a:t> 140</a:t>
            </a:r>
            <a:r>
              <a:rPr sz="1000" spc="10">
                <a:solidFill>
                  <a:srgbClr val="000000">
                    <a:alpha val="100000"/>
                  </a:srgbClr>
                </a:solidFill>
                <a:latin typeface="Times New Roman"/>
                <a:ea typeface="Times New Roman"/>
                <a:cs typeface="Times New Roman"/>
              </a:rPr>
              <a:t>-</a:t>
            </a:r>
            <a:r>
              <a:rPr sz="1000" spc="0">
                <a:solidFill>
                  <a:srgbClr val="000000">
                    <a:alpha val="100000"/>
                  </a:srgbClr>
                </a:solidFill>
                <a:latin typeface="Times New Roman"/>
                <a:ea typeface="Times New Roman"/>
                <a:cs typeface="Times New Roman"/>
              </a:rPr>
              <a:t>90 </a:t>
            </a:r>
            <a:r>
              <a:rPr sz="1000" spc="0">
                <a:solidFill>
                  <a:srgbClr val="000000">
                    <a:alpha val="100000"/>
                  </a:srgbClr>
                </a:solidFill>
                <a:latin typeface="SimSun"/>
                <a:ea typeface="SimSun"/>
                <a:cs typeface="SimSun"/>
              </a:rPr>
              <a:t>同 </a:t>
            </a:r>
            <a:r>
              <a:rPr sz="1000" spc="30">
                <a:solidFill>
                  <a:srgbClr val="000000">
                    <a:alpha val="100000"/>
                  </a:srgbClr>
                </a:solidFill>
                <a:latin typeface="SimSun"/>
                <a:ea typeface="SimSun"/>
                <a:cs typeface="SimSun"/>
              </a:rPr>
              <a:t>时废止</a:t>
            </a:r>
            <a:r>
              <a:rPr sz="1000" spc="0">
                <a:solidFill>
                  <a:srgbClr val="000000">
                    <a:alpha val="100000"/>
                  </a:srgbClr>
                </a:solidFill>
                <a:latin typeface="SimSun"/>
                <a:ea typeface="SimSun"/>
                <a:cs typeface="SimSun"/>
              </a:rPr>
              <a:t>。</a:t>
            </a:r>
            <a:endParaRPr lang="SimSun" altLang="SimSun" sz="1000"/>
          </a:p>
          <a:p>
            <a:pPr algn="l" rtl="0" eaLnBrk="0">
              <a:lnSpc>
                <a:spcPct val="102000"/>
              </a:lnSpc>
            </a:pPr>
            <a:endParaRPr lang="Arial" altLang="Arial" sz="600"/>
          </a:p>
          <a:p>
            <a:pPr marL="180339" algn="l" rtl="0" eaLnBrk="0">
              <a:lnSpc>
                <a:spcPct val="98000"/>
              </a:lnSpc>
              <a:spcBef>
                <a:spcPts val="2"/>
              </a:spcBef>
            </a:pPr>
            <a:r>
              <a:rPr sz="1000" spc="50">
                <a:solidFill>
                  <a:srgbClr val="000000">
                    <a:alpha val="100000"/>
                  </a:srgbClr>
                </a:solidFill>
                <a:latin typeface="SimSun"/>
                <a:ea typeface="SimSun"/>
                <a:cs typeface="SimSun"/>
              </a:rPr>
              <a:t>本规范由建设部标准定额研究所组织中国计划出版社出版</a:t>
            </a:r>
            <a:r>
              <a:rPr sz="1000" spc="40">
                <a:solidFill>
                  <a:srgbClr val="000000">
                    <a:alpha val="100000"/>
                  </a:srgbClr>
                </a:solidFill>
                <a:latin typeface="SimSun"/>
                <a:ea typeface="SimSun"/>
                <a:cs typeface="SimSun"/>
              </a:rPr>
              <a:t>发</a:t>
            </a:r>
            <a:r>
              <a:rPr sz="1000" spc="0">
                <a:solidFill>
                  <a:srgbClr val="000000">
                    <a:alpha val="100000"/>
                  </a:srgbClr>
                </a:solidFill>
                <a:latin typeface="SimSun"/>
                <a:ea typeface="SimSun"/>
                <a:cs typeface="SimSun"/>
              </a:rPr>
              <a:t>行。</a:t>
            </a:r>
            <a:endParaRPr lang="SimSun" altLang="SimSun" sz="1000"/>
          </a:p>
        </p:txBody>
      </p:sp>
      <p:sp>
        <p:nvSpPr>
          <p:cNvPr id="15" name="textbox 15"/>
          <p:cNvSpPr/>
          <p:nvPr/>
        </p:nvSpPr>
        <p:spPr>
          <a:xfrm>
            <a:off x="5340778" y="4017688"/>
            <a:ext cx="1350644" cy="39750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88"/>
              </a:lnSpc>
            </a:pPr>
            <a:endParaRPr lang="Arial" altLang="Arial" sz="100"/>
          </a:p>
          <a:p>
            <a:pPr marL="23052" algn="l" rtl="0" eaLnBrk="0">
              <a:lnSpc>
                <a:spcPct val="87000"/>
              </a:lnSpc>
            </a:pPr>
            <a:r>
              <a:rPr sz="1000" spc="40">
                <a:solidFill>
                  <a:srgbClr val="000000">
                    <a:alpha val="100000"/>
                  </a:srgbClr>
                </a:solidFill>
                <a:latin typeface="SimSun"/>
                <a:ea typeface="SimSun"/>
                <a:cs typeface="SimSun"/>
              </a:rPr>
              <a:t>中华人民共和国建</a:t>
            </a:r>
            <a:r>
              <a:rPr sz="1000" spc="20">
                <a:solidFill>
                  <a:srgbClr val="000000">
                    <a:alpha val="100000"/>
                  </a:srgbClr>
                </a:solidFill>
                <a:latin typeface="SimSun"/>
                <a:ea typeface="SimSun"/>
                <a:cs typeface="SimSun"/>
              </a:rPr>
              <a:t>设</a:t>
            </a:r>
            <a:r>
              <a:rPr sz="1000" spc="0">
                <a:solidFill>
                  <a:srgbClr val="000000">
                    <a:alpha val="100000"/>
                  </a:srgbClr>
                </a:solidFill>
                <a:latin typeface="SimSun"/>
                <a:ea typeface="SimSun"/>
                <a:cs typeface="SimSun"/>
              </a:rPr>
              <a:t>部</a:t>
            </a:r>
            <a:endParaRPr lang="SimSun" altLang="SimSun" sz="1000"/>
          </a:p>
          <a:p>
            <a:pPr marL="12700" algn="l" rtl="0" eaLnBrk="0">
              <a:lnSpc>
                <a:spcPts val="1883"/>
              </a:lnSpc>
            </a:pPr>
            <a:r>
              <a:rPr sz="1000" spc="50">
                <a:solidFill>
                  <a:srgbClr val="000000">
                    <a:alpha val="100000"/>
                  </a:srgbClr>
                </a:solidFill>
                <a:latin typeface="SimSun"/>
                <a:ea typeface="SimSun"/>
                <a:cs typeface="SimSun"/>
              </a:rPr>
              <a:t>二〇〇五年七月十</a:t>
            </a:r>
            <a:r>
              <a:rPr sz="1000" spc="30">
                <a:solidFill>
                  <a:srgbClr val="000000">
                    <a:alpha val="100000"/>
                  </a:srgbClr>
                </a:solidFill>
                <a:latin typeface="SimSun"/>
                <a:ea typeface="SimSun"/>
                <a:cs typeface="SimSun"/>
              </a:rPr>
              <a:t>五</a:t>
            </a:r>
            <a:r>
              <a:rPr sz="1000" spc="0">
                <a:solidFill>
                  <a:srgbClr val="000000">
                    <a:alpha val="100000"/>
                  </a:srgbClr>
                </a:solidFill>
                <a:latin typeface="SimSun"/>
                <a:ea typeface="SimSun"/>
                <a:cs typeface="SimSun"/>
              </a:rPr>
              <a:t>日</a:t>
            </a:r>
            <a:endParaRPr lang="SimSun" altLang="SimSun" sz="1000"/>
          </a:p>
        </p:txBody>
      </p:sp>
      <p:sp>
        <p:nvSpPr>
          <p:cNvPr id="16" name="textbox 16"/>
          <p:cNvSpPr/>
          <p:nvPr/>
        </p:nvSpPr>
        <p:spPr>
          <a:xfrm>
            <a:off x="3749789" y="9920490"/>
            <a:ext cx="76835" cy="132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559"/>
              </a:lnSpc>
            </a:pPr>
            <a:endParaRPr lang="Arial" altLang="Arial" sz="100"/>
          </a:p>
          <a:p>
            <a:pPr marL="12700" algn="l" rtl="0" eaLnBrk="0">
              <a:lnSpc>
                <a:spcPct val="87000"/>
              </a:lnSpc>
            </a:pPr>
            <a:r>
              <a:rPr sz="800" spc="0">
                <a:solidFill>
                  <a:srgbClr val="000000">
                    <a:alpha val="100000"/>
                  </a:srgbClr>
                </a:solidFill>
                <a:latin typeface="SimSun"/>
                <a:ea typeface="SimSun"/>
                <a:cs typeface="SimSun"/>
              </a:rPr>
              <a:t>2</a:t>
            </a:r>
            <a:endParaRPr lang="SimSun" altLang="SimSun" sz="800"/>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7" name="textbox 17"/>
          <p:cNvSpPr/>
          <p:nvPr/>
        </p:nvSpPr>
        <p:spPr>
          <a:xfrm>
            <a:off x="891105" y="794779"/>
            <a:ext cx="5932804" cy="889254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9348"/>
              </a:lnSpc>
            </a:pPr>
            <a:endParaRPr lang="Arial" altLang="Arial" sz="100"/>
          </a:p>
          <a:p>
            <a:pPr marL="2633232" algn="l" rtl="0" eaLnBrk="0">
              <a:lnSpc>
                <a:spcPct val="96000"/>
              </a:lnSpc>
            </a:pPr>
            <a:r>
              <a:rPr sz="1400" spc="20">
                <a:solidFill>
                  <a:srgbClr val="000000">
                    <a:alpha val="100000"/>
                  </a:srgbClr>
                </a:solidFill>
                <a:latin typeface="SimHei"/>
                <a:ea typeface="SimHei"/>
                <a:cs typeface="SimHei"/>
              </a:rPr>
              <a:t>前 </a:t>
            </a:r>
            <a:r>
              <a:rPr sz="1400" spc="10">
                <a:solidFill>
                  <a:srgbClr val="000000">
                    <a:alpha val="100000"/>
                  </a:srgbClr>
                </a:solidFill>
                <a:latin typeface="SimHei"/>
                <a:ea typeface="SimHei"/>
                <a:cs typeface="SimHei"/>
              </a:rPr>
              <a:t> </a:t>
            </a:r>
            <a:r>
              <a:rPr sz="1400" spc="0">
                <a:solidFill>
                  <a:srgbClr val="000000">
                    <a:alpha val="100000"/>
                  </a:srgbClr>
                </a:solidFill>
                <a:latin typeface="SimHei"/>
                <a:ea typeface="SimHei"/>
                <a:cs typeface="SimHei"/>
              </a:rPr>
              <a:t>言</a:t>
            </a:r>
            <a:endParaRPr lang="SimHei" altLang="SimHei" sz="1400"/>
          </a:p>
          <a:p>
            <a:pPr marL="13230" indent="267230" algn="l" rtl="0" eaLnBrk="0">
              <a:lnSpc>
                <a:spcPct val="127000"/>
              </a:lnSpc>
              <a:spcBef>
                <a:spcPts val="1456"/>
              </a:spcBef>
            </a:pPr>
            <a:r>
              <a:rPr sz="1000" spc="50">
                <a:solidFill>
                  <a:srgbClr val="000000">
                    <a:alpha val="100000"/>
                  </a:srgbClr>
                </a:solidFill>
                <a:latin typeface="SimSun"/>
                <a:ea typeface="SimSun"/>
                <a:cs typeface="SimSun"/>
              </a:rPr>
              <a:t>本规范是根据建设部建标</a:t>
            </a:r>
            <a:r>
              <a:rPr sz="1000" spc="50">
                <a:solidFill>
                  <a:srgbClr val="000000">
                    <a:alpha val="100000"/>
                  </a:srgbClr>
                </a:solidFill>
                <a:latin typeface="Times New Roman"/>
                <a:ea typeface="Times New Roman"/>
                <a:cs typeface="Times New Roman"/>
              </a:rPr>
              <a:t>[2001]087 </a:t>
            </a:r>
            <a:r>
              <a:rPr sz="1000" spc="50">
                <a:solidFill>
                  <a:srgbClr val="000000">
                    <a:alpha val="100000"/>
                  </a:srgbClr>
                </a:solidFill>
                <a:latin typeface="SimSun"/>
                <a:ea typeface="SimSun"/>
                <a:cs typeface="SimSun"/>
              </a:rPr>
              <a:t>号文《关于印发</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二〇〇〇~二〇〇一年工程建设</a:t>
            </a:r>
            <a:r>
              <a:rPr sz="1000" spc="10">
                <a:solidFill>
                  <a:srgbClr val="000000">
                    <a:alpha val="100000"/>
                  </a:srgbClr>
                </a:solidFill>
                <a:latin typeface="SimSun"/>
                <a:ea typeface="SimSun"/>
                <a:cs typeface="SimSun"/>
              </a:rPr>
              <a:t>国</a:t>
            </a:r>
            <a:r>
              <a:rPr sz="1000" spc="0">
                <a:solidFill>
                  <a:srgbClr val="000000">
                    <a:alpha val="100000"/>
                  </a:srgbClr>
                </a:solidFill>
                <a:latin typeface="SimSun"/>
                <a:ea typeface="SimSun"/>
                <a:cs typeface="SimSun"/>
              </a:rPr>
              <a:t>家标准  </a:t>
            </a:r>
            <a:r>
              <a:rPr sz="1000" spc="30">
                <a:solidFill>
                  <a:srgbClr val="000000">
                    <a:alpha val="100000"/>
                  </a:srgbClr>
                </a:solidFill>
                <a:latin typeface="SimSun"/>
                <a:ea typeface="SimSun"/>
                <a:cs typeface="SimSun"/>
              </a:rPr>
              <a:t>制订、修订计划</a:t>
            </a:r>
            <a:r>
              <a:rPr sz="1000" spc="30">
                <a:solidFill>
                  <a:srgbClr val="000000">
                    <a:alpha val="100000"/>
                  </a:srgbClr>
                </a:solidFill>
                <a:latin typeface="Times New Roman"/>
                <a:ea typeface="Times New Roman"/>
                <a:cs typeface="Times New Roman"/>
              </a:rPr>
              <a:t>‖</a:t>
            </a:r>
            <a:r>
              <a:rPr sz="1000" spc="30">
                <a:solidFill>
                  <a:srgbClr val="000000">
                    <a:alpha val="100000"/>
                  </a:srgbClr>
                </a:solidFill>
                <a:latin typeface="SimSun"/>
                <a:ea typeface="SimSun"/>
                <a:cs typeface="SimSun"/>
              </a:rPr>
              <a:t>的通知》的要求，由公安部上海消防研究所会同有关单位对原国家标准《</a:t>
            </a:r>
            <a:r>
              <a:rPr sz="1000" spc="0">
                <a:solidFill>
                  <a:srgbClr val="000000">
                    <a:alpha val="100000"/>
                  </a:srgbClr>
                </a:solidFill>
                <a:latin typeface="SimSun"/>
                <a:ea typeface="SimSun"/>
                <a:cs typeface="SimSun"/>
              </a:rPr>
              <a:t>建筑灭火器  </a:t>
            </a:r>
            <a:r>
              <a:rPr sz="1000" spc="30">
                <a:solidFill>
                  <a:srgbClr val="000000">
                    <a:alpha val="100000"/>
                  </a:srgbClr>
                </a:solidFill>
                <a:latin typeface="SimSun"/>
                <a:ea typeface="SimSun"/>
                <a:cs typeface="SimSun"/>
              </a:rPr>
              <a:t>配置设计规范》</a:t>
            </a:r>
            <a:r>
              <a:rPr sz="1000" spc="0">
                <a:solidFill>
                  <a:srgbClr val="000000">
                    <a:alpha val="100000"/>
                  </a:srgbClr>
                </a:solidFill>
                <a:latin typeface="Times New Roman"/>
                <a:ea typeface="Times New Roman"/>
                <a:cs typeface="Times New Roman"/>
              </a:rPr>
              <a:t>GBJ</a:t>
            </a:r>
            <a:r>
              <a:rPr sz="1000" spc="30">
                <a:solidFill>
                  <a:srgbClr val="000000">
                    <a:alpha val="100000"/>
                  </a:srgbClr>
                </a:solidFill>
                <a:latin typeface="Times New Roman"/>
                <a:ea typeface="Times New Roman"/>
                <a:cs typeface="Times New Roman"/>
              </a:rPr>
              <a:t>140-90 </a:t>
            </a:r>
            <a:r>
              <a:rPr sz="1000" spc="30">
                <a:solidFill>
                  <a:srgbClr val="000000">
                    <a:alpha val="100000"/>
                  </a:srgbClr>
                </a:solidFill>
                <a:latin typeface="SimSun"/>
                <a:ea typeface="SimSun"/>
                <a:cs typeface="SimSun"/>
              </a:rPr>
              <a:t>的 </a:t>
            </a:r>
            <a:r>
              <a:rPr sz="1000" spc="30">
                <a:solidFill>
                  <a:srgbClr val="000000">
                    <a:alpha val="100000"/>
                  </a:srgbClr>
                </a:solidFill>
                <a:latin typeface="Times New Roman"/>
                <a:ea typeface="Times New Roman"/>
                <a:cs typeface="Times New Roman"/>
              </a:rPr>
              <a:t>1997 </a:t>
            </a:r>
            <a:r>
              <a:rPr sz="1000" spc="30">
                <a:solidFill>
                  <a:srgbClr val="000000">
                    <a:alpha val="100000"/>
                  </a:srgbClr>
                </a:solidFill>
                <a:latin typeface="SimSun"/>
                <a:ea typeface="SimSun"/>
                <a:cs typeface="SimSun"/>
              </a:rPr>
              <a:t>年版进行全面修订的基</a:t>
            </a:r>
            <a:r>
              <a:rPr sz="1000" spc="0">
                <a:solidFill>
                  <a:srgbClr val="000000">
                    <a:alpha val="100000"/>
                  </a:srgbClr>
                </a:solidFill>
                <a:latin typeface="SimSun"/>
                <a:ea typeface="SimSun"/>
                <a:cs typeface="SimSun"/>
              </a:rPr>
              <a:t>础上编制完成的。</a:t>
            </a:r>
            <a:endParaRPr lang="SimSun" altLang="SimSun" sz="1000"/>
          </a:p>
          <a:p>
            <a:pPr marL="14823" indent="265638" algn="l" rtl="0" eaLnBrk="0">
              <a:lnSpc>
                <a:spcPct val="117000"/>
              </a:lnSpc>
              <a:spcBef>
                <a:spcPts val="344"/>
              </a:spcBef>
            </a:pPr>
            <a:r>
              <a:rPr sz="1000" spc="20">
                <a:solidFill>
                  <a:srgbClr val="000000">
                    <a:alpha val="100000"/>
                  </a:srgbClr>
                </a:solidFill>
                <a:latin typeface="SimSun"/>
                <a:ea typeface="SimSun"/>
                <a:cs typeface="SimSun"/>
              </a:rPr>
              <a:t>本规范在编制过程中，以国内外有关同类规范为参考，深入进行调查研</a:t>
            </a:r>
            <a:r>
              <a:rPr sz="1000" spc="0">
                <a:solidFill>
                  <a:srgbClr val="000000">
                    <a:alpha val="100000"/>
                  </a:srgbClr>
                </a:solidFill>
                <a:latin typeface="SimSun"/>
                <a:ea typeface="SimSun"/>
                <a:cs typeface="SimSun"/>
              </a:rPr>
              <a:t>究，多次与科研、设计、施 </a:t>
            </a:r>
            <a:r>
              <a:rPr sz="1000" spc="20">
                <a:solidFill>
                  <a:srgbClr val="000000">
                    <a:alpha val="100000"/>
                  </a:srgbClr>
                </a:solidFill>
                <a:latin typeface="SimSun"/>
                <a:ea typeface="SimSun"/>
                <a:cs typeface="SimSun"/>
              </a:rPr>
              <a:t>工和使用单位进行交流，在广泛征求意见的基础上，积极吸纳国内外建筑</a:t>
            </a:r>
            <a:r>
              <a:rPr sz="1000" spc="10">
                <a:solidFill>
                  <a:srgbClr val="000000">
                    <a:alpha val="100000"/>
                  </a:srgbClr>
                </a:solidFill>
                <a:latin typeface="SimSun"/>
                <a:ea typeface="SimSun"/>
                <a:cs typeface="SimSun"/>
              </a:rPr>
              <a:t>灭</a:t>
            </a:r>
            <a:r>
              <a:rPr sz="1000" spc="0">
                <a:solidFill>
                  <a:srgbClr val="000000">
                    <a:alpha val="100000"/>
                  </a:srgbClr>
                </a:solidFill>
                <a:latin typeface="SimSun"/>
                <a:ea typeface="SimSun"/>
                <a:cs typeface="SimSun"/>
              </a:rPr>
              <a:t>火器配置的工程设计和应用  </a:t>
            </a:r>
            <a:r>
              <a:rPr sz="1000" spc="20">
                <a:solidFill>
                  <a:srgbClr val="000000">
                    <a:alpha val="100000"/>
                  </a:srgbClr>
                </a:solidFill>
                <a:latin typeface="SimSun"/>
                <a:ea typeface="SimSun"/>
                <a:cs typeface="SimSun"/>
              </a:rPr>
              <a:t>的成熟经验，结合我国现阶段工程实际，经反复讨论、认真修改，最</a:t>
            </a:r>
            <a:r>
              <a:rPr sz="1000" spc="0">
                <a:solidFill>
                  <a:srgbClr val="000000">
                    <a:alpha val="100000"/>
                  </a:srgbClr>
                </a:solidFill>
                <a:latin typeface="SimSun"/>
                <a:ea typeface="SimSun"/>
                <a:cs typeface="SimSun"/>
              </a:rPr>
              <a:t>后经有关部门共同审查定稿。</a:t>
            </a:r>
            <a:endParaRPr lang="SimSun" altLang="SimSun" sz="1000"/>
          </a:p>
          <a:p>
            <a:pPr marL="280461" algn="l" rtl="0" eaLnBrk="0">
              <a:lnSpc>
                <a:spcPct val="98000"/>
              </a:lnSpc>
              <a:spcBef>
                <a:spcPts val="348"/>
              </a:spcBef>
            </a:pPr>
            <a:r>
              <a:rPr sz="1000" spc="40">
                <a:solidFill>
                  <a:srgbClr val="000000">
                    <a:alpha val="100000"/>
                  </a:srgbClr>
                </a:solidFill>
                <a:latin typeface="SimSun"/>
                <a:ea typeface="SimSun"/>
                <a:cs typeface="SimSun"/>
              </a:rPr>
              <a:t>本规范共分 </a:t>
            </a:r>
            <a:r>
              <a:rPr sz="1000" spc="40">
                <a:solidFill>
                  <a:srgbClr val="000000">
                    <a:alpha val="100000"/>
                  </a:srgbClr>
                </a:solidFill>
                <a:latin typeface="Times New Roman"/>
                <a:ea typeface="Times New Roman"/>
                <a:cs typeface="Times New Roman"/>
              </a:rPr>
              <a:t>7 </a:t>
            </a:r>
            <a:r>
              <a:rPr sz="1000" spc="40">
                <a:solidFill>
                  <a:srgbClr val="000000">
                    <a:alpha val="100000"/>
                  </a:srgbClr>
                </a:solidFill>
                <a:latin typeface="SimSun"/>
                <a:ea typeface="SimSun"/>
                <a:cs typeface="SimSun"/>
              </a:rPr>
              <a:t>章 </a:t>
            </a:r>
            <a:r>
              <a:rPr sz="1000" spc="40">
                <a:solidFill>
                  <a:srgbClr val="000000">
                    <a:alpha val="100000"/>
                  </a:srgbClr>
                </a:solidFill>
                <a:latin typeface="Times New Roman"/>
                <a:ea typeface="Times New Roman"/>
                <a:cs typeface="Times New Roman"/>
              </a:rPr>
              <a:t>13 </a:t>
            </a:r>
            <a:r>
              <a:rPr sz="1000" spc="40">
                <a:solidFill>
                  <a:srgbClr val="000000">
                    <a:alpha val="100000"/>
                  </a:srgbClr>
                </a:solidFill>
                <a:latin typeface="SimSun"/>
                <a:ea typeface="SimSun"/>
                <a:cs typeface="SimSun"/>
              </a:rPr>
              <a:t>节，</a:t>
            </a:r>
            <a:r>
              <a:rPr sz="1000" spc="40">
                <a:solidFill>
                  <a:srgbClr val="000000">
                    <a:alpha val="100000"/>
                  </a:srgbClr>
                </a:solidFill>
                <a:latin typeface="Times New Roman"/>
                <a:ea typeface="Times New Roman"/>
                <a:cs typeface="Times New Roman"/>
              </a:rPr>
              <a:t>6 </a:t>
            </a:r>
            <a:r>
              <a:rPr sz="1000" spc="40">
                <a:solidFill>
                  <a:srgbClr val="000000">
                    <a:alpha val="100000"/>
                  </a:srgbClr>
                </a:solidFill>
                <a:latin typeface="SimSun"/>
                <a:ea typeface="SimSun"/>
                <a:cs typeface="SimSun"/>
              </a:rPr>
              <a:t>个附录，此次全面修订的内容主要包括</a:t>
            </a:r>
            <a:r>
              <a:rPr sz="1000" spc="20">
                <a:solidFill>
                  <a:srgbClr val="000000">
                    <a:alpha val="100000"/>
                  </a:srgbClr>
                </a:solidFill>
                <a:latin typeface="SimSun"/>
                <a:ea typeface="SimSun"/>
                <a:cs typeface="SimSun"/>
              </a:rPr>
              <a:t>：</a:t>
            </a:r>
            <a:endParaRPr lang="SimSun" altLang="SimSun" sz="1000"/>
          </a:p>
          <a:p>
            <a:pPr marL="279400" algn="l" rtl="0" eaLnBrk="0">
              <a:lnSpc>
                <a:spcPts val="1405"/>
              </a:lnSpc>
              <a:spcBef>
                <a:spcPts val="157"/>
              </a:spcBef>
            </a:pPr>
            <a:r>
              <a:rPr sz="1000" spc="20">
                <a:solidFill>
                  <a:srgbClr val="000000">
                    <a:alpha val="100000"/>
                  </a:srgbClr>
                </a:solidFill>
                <a:latin typeface="SimSun"/>
                <a:ea typeface="SimSun"/>
                <a:cs typeface="SimSun"/>
              </a:rPr>
              <a:t>①增加了</a:t>
            </a:r>
            <a:r>
              <a:rPr sz="1000" spc="20">
                <a:solidFill>
                  <a:srgbClr val="000000">
                    <a:alpha val="100000"/>
                  </a:srgbClr>
                </a:solidFill>
                <a:latin typeface="Times New Roman"/>
                <a:ea typeface="Times New Roman"/>
                <a:cs typeface="Times New Roman"/>
              </a:rPr>
              <a:t>― </a:t>
            </a:r>
            <a:r>
              <a:rPr sz="1000" spc="20">
                <a:solidFill>
                  <a:srgbClr val="000000">
                    <a:alpha val="100000"/>
                  </a:srgbClr>
                </a:solidFill>
                <a:latin typeface="SimSun"/>
                <a:ea typeface="SimSun"/>
                <a:cs typeface="SimSun"/>
              </a:rPr>
              <a:t>术语和</a:t>
            </a:r>
            <a:r>
              <a:rPr sz="1000" spc="10">
                <a:solidFill>
                  <a:srgbClr val="000000">
                    <a:alpha val="100000"/>
                  </a:srgbClr>
                </a:solidFill>
                <a:latin typeface="SimSun"/>
                <a:ea typeface="SimSun"/>
                <a:cs typeface="SimSun"/>
              </a:rPr>
              <a:t>符</a:t>
            </a:r>
            <a:r>
              <a:rPr sz="1000" spc="0">
                <a:solidFill>
                  <a:srgbClr val="000000">
                    <a:alpha val="100000"/>
                  </a:srgbClr>
                </a:solidFill>
                <a:latin typeface="SimSun"/>
                <a:ea typeface="SimSun"/>
                <a:cs typeface="SimSun"/>
              </a:rPr>
              <a:t>号</a:t>
            </a:r>
            <a:r>
              <a:rPr sz="1000" spc="0">
                <a:solidFill>
                  <a:srgbClr val="000000">
                    <a:alpha val="100000"/>
                  </a:srgbClr>
                </a:solidFill>
                <a:latin typeface="Times New Roman"/>
                <a:ea typeface="Times New Roman"/>
                <a:cs typeface="Times New Roman"/>
              </a:rPr>
              <a:t>‖</a:t>
            </a:r>
            <a:r>
              <a:rPr sz="1000" spc="0">
                <a:solidFill>
                  <a:srgbClr val="000000">
                    <a:alpha val="100000"/>
                  </a:srgbClr>
                </a:solidFill>
                <a:latin typeface="SimSun"/>
                <a:ea typeface="SimSun"/>
                <a:cs typeface="SimSun"/>
              </a:rPr>
              <a:t>一章</a:t>
            </a:r>
            <a:endParaRPr lang="SimSun" altLang="SimSun" sz="1000"/>
          </a:p>
          <a:p>
            <a:pPr marL="13230" indent="265638" algn="l" rtl="0" eaLnBrk="0">
              <a:lnSpc>
                <a:spcPct val="120000"/>
              </a:lnSpc>
              <a:spcBef>
                <a:spcPts val="109"/>
              </a:spcBef>
            </a:pPr>
            <a:r>
              <a:rPr sz="1000" spc="30">
                <a:solidFill>
                  <a:srgbClr val="000000">
                    <a:alpha val="100000"/>
                  </a:srgbClr>
                </a:solidFill>
                <a:latin typeface="SimSun"/>
                <a:ea typeface="SimSun"/>
                <a:cs typeface="SimSun"/>
              </a:rPr>
              <a:t>②增加了</a:t>
            </a:r>
            <a:r>
              <a:rPr sz="1000" spc="30">
                <a:solidFill>
                  <a:srgbClr val="000000">
                    <a:alpha val="100000"/>
                  </a:srgbClr>
                </a:solidFill>
                <a:latin typeface="Times New Roman"/>
                <a:ea typeface="Times New Roman"/>
                <a:cs typeface="Times New Roman"/>
              </a:rPr>
              <a:t>― </a:t>
            </a:r>
            <a:r>
              <a:rPr sz="1000" spc="30">
                <a:solidFill>
                  <a:srgbClr val="000000">
                    <a:alpha val="100000"/>
                  </a:srgbClr>
                </a:solidFill>
                <a:latin typeface="SimSun"/>
                <a:ea typeface="SimSun"/>
                <a:cs typeface="SimSun"/>
              </a:rPr>
              <a:t>灭 </a:t>
            </a:r>
            <a:r>
              <a:rPr sz="1000" spc="0">
                <a:solidFill>
                  <a:srgbClr val="000000">
                    <a:alpha val="100000"/>
                  </a:srgbClr>
                </a:solidFill>
                <a:latin typeface="Times New Roman"/>
                <a:ea typeface="Times New Roman"/>
                <a:cs typeface="Times New Roman"/>
              </a:rPr>
              <a:t>B</a:t>
            </a:r>
            <a:r>
              <a:rPr sz="1000" spc="30">
                <a:solidFill>
                  <a:srgbClr val="000000">
                    <a:alpha val="100000"/>
                  </a:srgbClr>
                </a:solidFill>
                <a:latin typeface="Times New Roman"/>
                <a:ea typeface="Times New Roman"/>
                <a:cs typeface="Times New Roman"/>
              </a:rPr>
              <a:t> </a:t>
            </a:r>
            <a:r>
              <a:rPr sz="1000" spc="30">
                <a:solidFill>
                  <a:srgbClr val="000000">
                    <a:alpha val="100000"/>
                  </a:srgbClr>
                </a:solidFill>
                <a:latin typeface="SimSun"/>
                <a:ea typeface="SimSun"/>
                <a:cs typeface="SimSun"/>
              </a:rPr>
              <a:t>类火灾的水型灭火器</a:t>
            </a:r>
            <a:r>
              <a:rPr sz="1000" spc="30">
                <a:solidFill>
                  <a:srgbClr val="000000">
                    <a:alpha val="100000"/>
                  </a:srgbClr>
                </a:solidFill>
                <a:latin typeface="Times New Roman"/>
                <a:ea typeface="Times New Roman"/>
                <a:cs typeface="Times New Roman"/>
              </a:rPr>
              <a:t>‖ </a:t>
            </a:r>
            <a:r>
              <a:rPr sz="1000" spc="30">
                <a:solidFill>
                  <a:srgbClr val="000000">
                    <a:alpha val="100000"/>
                  </a:srgbClr>
                </a:solidFill>
                <a:latin typeface="SimSun"/>
                <a:ea typeface="SimSun"/>
                <a:cs typeface="SimSun"/>
              </a:rPr>
              <a:t>， 改变了以往我国的水型灭火器</a:t>
            </a:r>
            <a:r>
              <a:rPr sz="1000" spc="20">
                <a:solidFill>
                  <a:srgbClr val="000000">
                    <a:alpha val="100000"/>
                  </a:srgbClr>
                </a:solidFill>
                <a:latin typeface="SimSun"/>
                <a:ea typeface="SimSun"/>
                <a:cs typeface="SimSun"/>
              </a:rPr>
              <a:t>只</a:t>
            </a:r>
            <a:r>
              <a:rPr sz="1000" spc="0">
                <a:solidFill>
                  <a:srgbClr val="000000">
                    <a:alpha val="100000"/>
                  </a:srgbClr>
                </a:solidFill>
                <a:latin typeface="SimSun"/>
                <a:ea typeface="SimSun"/>
                <a:cs typeface="SimSun"/>
              </a:rPr>
              <a:t>能灭 </a:t>
            </a:r>
            <a:r>
              <a:rPr sz="1000" spc="0">
                <a:solidFill>
                  <a:srgbClr val="000000">
                    <a:alpha val="100000"/>
                  </a:srgbClr>
                </a:solidFill>
                <a:latin typeface="Times New Roman"/>
                <a:ea typeface="Times New Roman"/>
                <a:cs typeface="Times New Roman"/>
              </a:rPr>
              <a:t>A </a:t>
            </a:r>
            <a:r>
              <a:rPr sz="1000" spc="0">
                <a:solidFill>
                  <a:srgbClr val="000000">
                    <a:alpha val="100000"/>
                  </a:srgbClr>
                </a:solidFill>
                <a:latin typeface="SimSun"/>
                <a:ea typeface="SimSun"/>
                <a:cs typeface="SimSun"/>
              </a:rPr>
              <a:t>类火，不能灭 </a:t>
            </a:r>
            <a:r>
              <a:rPr sz="1000" spc="0">
                <a:solidFill>
                  <a:srgbClr val="000000">
                    <a:alpha val="100000"/>
                  </a:srgbClr>
                </a:solidFill>
                <a:latin typeface="Times New Roman"/>
                <a:ea typeface="Times New Roman"/>
                <a:cs typeface="Times New Roman"/>
              </a:rPr>
              <a:t>B </a:t>
            </a:r>
            <a:r>
              <a:rPr sz="1000" spc="40">
                <a:solidFill>
                  <a:srgbClr val="000000">
                    <a:alpha val="100000"/>
                  </a:srgbClr>
                </a:solidFill>
                <a:latin typeface="SimSun"/>
                <a:ea typeface="SimSun"/>
                <a:cs typeface="SimSun"/>
              </a:rPr>
              <a:t>类火的状况</a:t>
            </a:r>
            <a:r>
              <a:rPr sz="1000" spc="0">
                <a:solidFill>
                  <a:srgbClr val="000000">
                    <a:alpha val="100000"/>
                  </a:srgbClr>
                </a:solidFill>
                <a:latin typeface="SimSun"/>
                <a:ea typeface="SimSun"/>
                <a:cs typeface="SimSun"/>
              </a:rPr>
              <a:t>。</a:t>
            </a:r>
            <a:endParaRPr lang="SimSun" altLang="SimSun" sz="1000"/>
          </a:p>
          <a:p>
            <a:pPr marL="278869" algn="l" rtl="0" eaLnBrk="0">
              <a:lnSpc>
                <a:spcPct val="98000"/>
              </a:lnSpc>
              <a:spcBef>
                <a:spcPts val="336"/>
              </a:spcBef>
            </a:pPr>
            <a:r>
              <a:rPr sz="1000" spc="40">
                <a:solidFill>
                  <a:srgbClr val="000000">
                    <a:alpha val="100000"/>
                  </a:srgbClr>
                </a:solidFill>
                <a:latin typeface="SimSun"/>
                <a:ea typeface="SimSun"/>
                <a:cs typeface="SimSun"/>
              </a:rPr>
              <a:t>③灭火器底部离地面高度从不宜小于 </a:t>
            </a:r>
            <a:r>
              <a:rPr sz="1000" spc="40">
                <a:solidFill>
                  <a:srgbClr val="000000">
                    <a:alpha val="100000"/>
                  </a:srgbClr>
                </a:solidFill>
                <a:latin typeface="Times New Roman"/>
                <a:ea typeface="Times New Roman"/>
                <a:cs typeface="Times New Roman"/>
              </a:rPr>
              <a:t>0. 15</a:t>
            </a:r>
            <a:r>
              <a:rPr sz="1000" spc="0">
                <a:solidFill>
                  <a:srgbClr val="000000">
                    <a:alpha val="100000"/>
                  </a:srgbClr>
                </a:solidFill>
                <a:latin typeface="Times New Roman"/>
                <a:ea typeface="Times New Roman"/>
                <a:cs typeface="Times New Roman"/>
              </a:rPr>
              <a:t>m</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调</a:t>
            </a:r>
            <a:r>
              <a:rPr sz="1000" spc="20">
                <a:solidFill>
                  <a:srgbClr val="000000">
                    <a:alpha val="100000"/>
                  </a:srgbClr>
                </a:solidFill>
                <a:latin typeface="SimSun"/>
                <a:ea typeface="SimSun"/>
                <a:cs typeface="SimSun"/>
              </a:rPr>
              <a:t>整</a:t>
            </a:r>
            <a:r>
              <a:rPr sz="1000" spc="0">
                <a:solidFill>
                  <a:srgbClr val="000000">
                    <a:alpha val="100000"/>
                  </a:srgbClr>
                </a:solidFill>
                <a:latin typeface="SimSun"/>
                <a:ea typeface="SimSun"/>
                <a:cs typeface="SimSun"/>
              </a:rPr>
              <a:t>为 </a:t>
            </a:r>
            <a:r>
              <a:rPr sz="1000" spc="0">
                <a:solidFill>
                  <a:srgbClr val="000000">
                    <a:alpha val="100000"/>
                  </a:srgbClr>
                </a:solidFill>
                <a:latin typeface="Times New Roman"/>
                <a:ea typeface="Times New Roman"/>
                <a:cs typeface="Times New Roman"/>
              </a:rPr>
              <a:t>0.08m</a:t>
            </a:r>
            <a:r>
              <a:rPr sz="1000" spc="0">
                <a:solidFill>
                  <a:srgbClr val="000000">
                    <a:alpha val="100000"/>
                  </a:srgbClr>
                </a:solidFill>
                <a:latin typeface="SimSun"/>
                <a:ea typeface="SimSun"/>
                <a:cs typeface="SimSun"/>
              </a:rPr>
              <a:t>。</a:t>
            </a:r>
            <a:endParaRPr lang="SimSun" altLang="SimSun" sz="1000"/>
          </a:p>
          <a:p>
            <a:pPr marL="278869" algn="l" rtl="0" eaLnBrk="0">
              <a:lnSpc>
                <a:spcPct val="98000"/>
              </a:lnSpc>
              <a:spcBef>
                <a:spcPts val="336"/>
              </a:spcBef>
            </a:pPr>
            <a:r>
              <a:rPr sz="1000" spc="50">
                <a:solidFill>
                  <a:srgbClr val="000000">
                    <a:alpha val="100000"/>
                  </a:srgbClr>
                </a:solidFill>
                <a:latin typeface="SimSun"/>
                <a:ea typeface="SimSun"/>
                <a:cs typeface="SimSun"/>
              </a:rPr>
              <a:t>④对有视线障碍的灭火器设置点，应设置指示其位置的发光标</a:t>
            </a:r>
            <a:r>
              <a:rPr sz="1000" spc="0">
                <a:solidFill>
                  <a:srgbClr val="000000">
                    <a:alpha val="100000"/>
                  </a:srgbClr>
                </a:solidFill>
                <a:latin typeface="SimSun"/>
                <a:ea typeface="SimSun"/>
                <a:cs typeface="SimSun"/>
              </a:rPr>
              <a:t>志。</a:t>
            </a:r>
            <a:endParaRPr lang="SimSun" altLang="SimSun" sz="1000"/>
          </a:p>
          <a:p>
            <a:pPr marL="278869" algn="l" rtl="0" eaLnBrk="0">
              <a:lnSpc>
                <a:spcPct val="98000"/>
              </a:lnSpc>
              <a:spcBef>
                <a:spcPts val="348"/>
              </a:spcBef>
            </a:pPr>
            <a:r>
              <a:rPr sz="1000" spc="40">
                <a:solidFill>
                  <a:srgbClr val="000000">
                    <a:alpha val="100000"/>
                  </a:srgbClr>
                </a:solidFill>
                <a:latin typeface="SimSun"/>
                <a:ea typeface="SimSun"/>
                <a:cs typeface="SimSun"/>
              </a:rPr>
              <a:t>⑤</a:t>
            </a:r>
            <a:r>
              <a:rPr sz="1000" spc="0">
                <a:solidFill>
                  <a:srgbClr val="000000">
                    <a:alpha val="100000"/>
                  </a:srgbClr>
                </a:solidFill>
                <a:latin typeface="Times New Roman"/>
                <a:ea typeface="Times New Roman"/>
                <a:cs typeface="Times New Roman"/>
              </a:rPr>
              <a:t>A</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类灭火器配置基准</a:t>
            </a:r>
            <a:r>
              <a:rPr sz="1000" spc="10">
                <a:solidFill>
                  <a:srgbClr val="000000">
                    <a:alpha val="100000"/>
                  </a:srgbClr>
                </a:solidFill>
                <a:latin typeface="SimSun"/>
                <a:ea typeface="SimSun"/>
                <a:cs typeface="SimSun"/>
              </a:rPr>
              <a:t>。</a:t>
            </a:r>
            <a:endParaRPr lang="SimSun" altLang="SimSun" sz="1000"/>
          </a:p>
          <a:p>
            <a:pPr marL="278869" algn="l" rtl="0" eaLnBrk="0">
              <a:lnSpc>
                <a:spcPct val="98000"/>
              </a:lnSpc>
              <a:spcBef>
                <a:spcPts val="336"/>
              </a:spcBef>
            </a:pPr>
            <a:r>
              <a:rPr sz="1000" spc="40">
                <a:solidFill>
                  <a:srgbClr val="000000">
                    <a:alpha val="100000"/>
                  </a:srgbClr>
                </a:solidFill>
                <a:latin typeface="SimSun"/>
                <a:ea typeface="SimSun"/>
                <a:cs typeface="SimSun"/>
              </a:rPr>
              <a:t>⑥</a:t>
            </a:r>
            <a:r>
              <a:rPr sz="1000" spc="0">
                <a:solidFill>
                  <a:srgbClr val="000000">
                    <a:alpha val="100000"/>
                  </a:srgbClr>
                </a:solidFill>
                <a:latin typeface="Times New Roman"/>
                <a:ea typeface="Times New Roman"/>
                <a:cs typeface="Times New Roman"/>
              </a:rPr>
              <a:t>B</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类灭火器配置基</a:t>
            </a:r>
            <a:r>
              <a:rPr sz="1000" spc="30">
                <a:solidFill>
                  <a:srgbClr val="000000">
                    <a:alpha val="100000"/>
                  </a:srgbClr>
                </a:solidFill>
                <a:latin typeface="SimSun"/>
                <a:ea typeface="SimSun"/>
                <a:cs typeface="SimSun"/>
              </a:rPr>
              <a:t>准</a:t>
            </a:r>
            <a:r>
              <a:rPr sz="1000" spc="0">
                <a:solidFill>
                  <a:srgbClr val="000000">
                    <a:alpha val="100000"/>
                  </a:srgbClr>
                </a:solidFill>
                <a:latin typeface="SimSun"/>
                <a:ea typeface="SimSun"/>
                <a:cs typeface="SimSun"/>
              </a:rPr>
              <a:t>。</a:t>
            </a:r>
            <a:endParaRPr lang="SimSun" altLang="SimSun" sz="1000"/>
          </a:p>
          <a:p>
            <a:pPr marL="278869" algn="l" rtl="0" eaLnBrk="0">
              <a:lnSpc>
                <a:spcPct val="98000"/>
              </a:lnSpc>
              <a:spcBef>
                <a:spcPts val="348"/>
              </a:spcBef>
            </a:pPr>
            <a:r>
              <a:rPr sz="1000" spc="50">
                <a:solidFill>
                  <a:srgbClr val="000000">
                    <a:alpha val="100000"/>
                  </a:srgbClr>
                </a:solidFill>
                <a:latin typeface="SimSun"/>
                <a:ea typeface="SimSun"/>
                <a:cs typeface="SimSun"/>
              </a:rPr>
              <a:t>⑦灭火器的减配系</a:t>
            </a:r>
            <a:r>
              <a:rPr sz="1000" spc="0">
                <a:solidFill>
                  <a:srgbClr val="000000">
                    <a:alpha val="100000"/>
                  </a:srgbClr>
                </a:solidFill>
                <a:latin typeface="SimSun"/>
                <a:ea typeface="SimSun"/>
                <a:cs typeface="SimSun"/>
              </a:rPr>
              <a:t>数。</a:t>
            </a:r>
            <a:endParaRPr lang="SimSun" altLang="SimSun" sz="1000"/>
          </a:p>
          <a:p>
            <a:pPr marL="278869" algn="l" rtl="0" eaLnBrk="0">
              <a:lnSpc>
                <a:spcPct val="98000"/>
              </a:lnSpc>
              <a:spcBef>
                <a:spcPts val="336"/>
              </a:spcBef>
            </a:pPr>
            <a:r>
              <a:rPr sz="1000" spc="50">
                <a:solidFill>
                  <a:srgbClr val="000000">
                    <a:alpha val="100000"/>
                  </a:srgbClr>
                </a:solidFill>
                <a:latin typeface="SimSun"/>
                <a:ea typeface="SimSun"/>
                <a:cs typeface="SimSun"/>
              </a:rPr>
              <a:t>⑧建筑灭火器配置设计计算程</a:t>
            </a:r>
            <a:r>
              <a:rPr sz="1000" spc="0">
                <a:solidFill>
                  <a:srgbClr val="000000">
                    <a:alpha val="100000"/>
                  </a:srgbClr>
                </a:solidFill>
                <a:latin typeface="SimSun"/>
                <a:ea typeface="SimSun"/>
                <a:cs typeface="SimSun"/>
              </a:rPr>
              <a:t>序。</a:t>
            </a:r>
            <a:endParaRPr lang="SimSun" altLang="SimSun" sz="1000"/>
          </a:p>
          <a:p>
            <a:pPr marL="278869" algn="l" rtl="0" eaLnBrk="0">
              <a:lnSpc>
                <a:spcPts val="1405"/>
              </a:lnSpc>
              <a:spcBef>
                <a:spcPts val="153"/>
              </a:spcBef>
            </a:pPr>
            <a:r>
              <a:rPr sz="1000" spc="20">
                <a:solidFill>
                  <a:srgbClr val="000000">
                    <a:alpha val="100000"/>
                  </a:srgbClr>
                </a:solidFill>
                <a:latin typeface="SimSun"/>
                <a:ea typeface="SimSun"/>
                <a:cs typeface="SimSun"/>
              </a:rPr>
              <a:t>⑨将</a:t>
            </a:r>
            <a:r>
              <a:rPr sz="1000" spc="20">
                <a:solidFill>
                  <a:srgbClr val="000000">
                    <a:alpha val="100000"/>
                  </a:srgbClr>
                </a:solidFill>
                <a:latin typeface="Times New Roman"/>
                <a:ea typeface="Times New Roman"/>
                <a:cs typeface="Times New Roman"/>
              </a:rPr>
              <a:t>― </a:t>
            </a:r>
            <a:r>
              <a:rPr sz="1000" spc="20">
                <a:solidFill>
                  <a:srgbClr val="000000">
                    <a:alpha val="100000"/>
                  </a:srgbClr>
                </a:solidFill>
                <a:latin typeface="SimSun"/>
                <a:ea typeface="SimSun"/>
                <a:cs typeface="SimSun"/>
              </a:rPr>
              <a:t>灭火有效程度</a:t>
            </a:r>
            <a:r>
              <a:rPr sz="1000" spc="20">
                <a:solidFill>
                  <a:srgbClr val="000000">
                    <a:alpha val="100000"/>
                  </a:srgbClr>
                </a:solidFill>
                <a:latin typeface="Times New Roman"/>
                <a:ea typeface="Times New Roman"/>
                <a:cs typeface="Times New Roman"/>
              </a:rPr>
              <a:t>‖</a:t>
            </a:r>
            <a:r>
              <a:rPr sz="1000" spc="20">
                <a:solidFill>
                  <a:srgbClr val="000000">
                    <a:alpha val="100000"/>
                  </a:srgbClr>
                </a:solidFill>
                <a:latin typeface="SimSun"/>
                <a:ea typeface="SimSun"/>
                <a:cs typeface="SimSun"/>
              </a:rPr>
              <a:t>修改为</a:t>
            </a:r>
            <a:r>
              <a:rPr sz="1000" spc="20">
                <a:solidFill>
                  <a:srgbClr val="000000">
                    <a:alpha val="100000"/>
                  </a:srgbClr>
                </a:solidFill>
                <a:latin typeface="Times New Roman"/>
                <a:ea typeface="Times New Roman"/>
                <a:cs typeface="Times New Roman"/>
              </a:rPr>
              <a:t>― </a:t>
            </a:r>
            <a:r>
              <a:rPr sz="1000" spc="20">
                <a:solidFill>
                  <a:srgbClr val="000000">
                    <a:alpha val="100000"/>
                  </a:srgbClr>
                </a:solidFill>
                <a:latin typeface="SimSun"/>
                <a:ea typeface="SimSun"/>
                <a:cs typeface="SimSun"/>
              </a:rPr>
              <a:t>灭火器的灭火效能和</a:t>
            </a:r>
            <a:r>
              <a:rPr sz="1000" spc="10">
                <a:solidFill>
                  <a:srgbClr val="000000">
                    <a:alpha val="100000"/>
                  </a:srgbClr>
                </a:solidFill>
                <a:latin typeface="SimSun"/>
                <a:ea typeface="SimSun"/>
                <a:cs typeface="SimSun"/>
              </a:rPr>
              <a:t>通</a:t>
            </a:r>
            <a:r>
              <a:rPr sz="1000" spc="0">
                <a:solidFill>
                  <a:srgbClr val="000000">
                    <a:alpha val="100000"/>
                  </a:srgbClr>
                </a:solidFill>
                <a:latin typeface="SimSun"/>
                <a:ea typeface="SimSun"/>
                <a:cs typeface="SimSun"/>
              </a:rPr>
              <a:t>用性</a:t>
            </a:r>
            <a:r>
              <a:rPr sz="1000" spc="0">
                <a:solidFill>
                  <a:srgbClr val="000000">
                    <a:alpha val="100000"/>
                  </a:srgbClr>
                </a:solidFill>
                <a:latin typeface="Times New Roman"/>
                <a:ea typeface="Times New Roman"/>
                <a:cs typeface="Times New Roman"/>
              </a:rPr>
              <a:t>‖ </a:t>
            </a:r>
            <a:r>
              <a:rPr sz="1000" spc="0">
                <a:solidFill>
                  <a:srgbClr val="000000">
                    <a:alpha val="100000"/>
                  </a:srgbClr>
                </a:solidFill>
                <a:latin typeface="SimSun"/>
                <a:ea typeface="SimSun"/>
                <a:cs typeface="SimSun"/>
              </a:rPr>
              <a:t>， 并作为选择灭火器应考虑的因素之</a:t>
            </a:r>
            <a:endParaRPr lang="SimSun" altLang="SimSun" sz="1000"/>
          </a:p>
          <a:p>
            <a:pPr marL="158822" algn="l" rtl="0" eaLnBrk="0">
              <a:lnSpc>
                <a:spcPts val="462"/>
              </a:lnSpc>
              <a:spcBef>
                <a:spcPts val="969"/>
              </a:spcBef>
            </a:pPr>
            <a:r>
              <a:rPr sz="1000" spc="0">
                <a:solidFill>
                  <a:srgbClr val="000000">
                    <a:alpha val="100000"/>
                  </a:srgbClr>
                </a:solidFill>
                <a:latin typeface="SimSun"/>
                <a:ea typeface="SimSun"/>
                <a:cs typeface="SimSun"/>
              </a:rPr>
              <a:t>。</a:t>
            </a:r>
            <a:endParaRPr lang="SimSun" altLang="SimSun" sz="1000"/>
          </a:p>
          <a:p>
            <a:pPr marL="278869" algn="l" rtl="0" eaLnBrk="0">
              <a:lnSpc>
                <a:spcPct val="98000"/>
              </a:lnSpc>
              <a:spcBef>
                <a:spcPts val="382"/>
              </a:spcBef>
            </a:pPr>
            <a:r>
              <a:rPr sz="1000" spc="50">
                <a:solidFill>
                  <a:srgbClr val="000000">
                    <a:alpha val="100000"/>
                  </a:srgbClr>
                </a:solidFill>
                <a:latin typeface="SimSun"/>
                <a:ea typeface="SimSun"/>
                <a:cs typeface="SimSun"/>
              </a:rPr>
              <a:t>⑩当同一场所存在不同种类火灾时，应选用通用型灭</a:t>
            </a:r>
            <a:r>
              <a:rPr sz="1000" spc="4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器。</a:t>
            </a:r>
            <a:endParaRPr lang="SimSun" altLang="SimSun" sz="1000"/>
          </a:p>
          <a:p>
            <a:pPr marL="281257" algn="l" rtl="0" eaLnBrk="0">
              <a:lnSpc>
                <a:spcPct val="99000"/>
              </a:lnSpc>
              <a:spcBef>
                <a:spcPts val="299"/>
              </a:spcBef>
            </a:pPr>
            <a:r>
              <a:rPr sz="1000" spc="50">
                <a:solidFill>
                  <a:srgbClr val="000000">
                    <a:alpha val="100000"/>
                  </a:srgbClr>
                </a:solidFill>
                <a:latin typeface="Cambria Math"/>
                <a:ea typeface="Cambria Math"/>
                <a:cs typeface="Cambria Math"/>
              </a:rPr>
              <a:t>⑪</a:t>
            </a:r>
            <a:r>
              <a:rPr sz="1000" spc="50">
                <a:solidFill>
                  <a:srgbClr val="000000">
                    <a:alpha val="100000"/>
                  </a:srgbClr>
                </a:solidFill>
                <a:latin typeface="SimSun"/>
                <a:ea typeface="SimSun"/>
                <a:cs typeface="SimSun"/>
              </a:rPr>
              <a:t>删去有关卤代烷灭火器的管理性</a:t>
            </a:r>
            <a:r>
              <a:rPr sz="1000" spc="40">
                <a:solidFill>
                  <a:srgbClr val="000000">
                    <a:alpha val="100000"/>
                  </a:srgbClr>
                </a:solidFill>
                <a:latin typeface="SimSun"/>
                <a:ea typeface="SimSun"/>
                <a:cs typeface="SimSun"/>
              </a:rPr>
              <a:t>条</a:t>
            </a:r>
            <a:r>
              <a:rPr sz="1000" spc="0">
                <a:solidFill>
                  <a:srgbClr val="000000">
                    <a:alpha val="100000"/>
                  </a:srgbClr>
                </a:solidFill>
                <a:latin typeface="SimSun"/>
                <a:ea typeface="SimSun"/>
                <a:cs typeface="SimSun"/>
              </a:rPr>
              <a:t>文。</a:t>
            </a:r>
            <a:endParaRPr lang="SimSun" altLang="SimSun" sz="1000"/>
          </a:p>
          <a:p>
            <a:pPr marL="281257" algn="l" rtl="0" eaLnBrk="0">
              <a:lnSpc>
                <a:spcPts val="1405"/>
              </a:lnSpc>
              <a:spcBef>
                <a:spcPts val="190"/>
              </a:spcBef>
            </a:pPr>
            <a:r>
              <a:rPr sz="1000" spc="40">
                <a:solidFill>
                  <a:srgbClr val="000000">
                    <a:alpha val="100000"/>
                  </a:srgbClr>
                </a:solidFill>
                <a:latin typeface="Cambria Math"/>
                <a:ea typeface="Cambria Math"/>
                <a:cs typeface="Cambria Math"/>
              </a:rPr>
              <a:t>⑫</a:t>
            </a:r>
            <a:r>
              <a:rPr sz="1000" spc="40">
                <a:solidFill>
                  <a:srgbClr val="000000">
                    <a:alpha val="100000"/>
                  </a:srgbClr>
                </a:solidFill>
                <a:latin typeface="SimSun"/>
                <a:ea typeface="SimSun"/>
                <a:cs typeface="SimSun"/>
              </a:rPr>
              <a:t>增加了</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灭火器设置点的位置和数量应根据灭火器的最大保护距离确定</a:t>
            </a:r>
            <a:r>
              <a:rPr sz="1000" spc="40">
                <a:solidFill>
                  <a:srgbClr val="000000">
                    <a:alpha val="100000"/>
                  </a:srgbClr>
                </a:solidFill>
                <a:latin typeface="Times New Roman"/>
                <a:ea typeface="Times New Roman"/>
                <a:cs typeface="Times New Roman"/>
              </a:rPr>
              <a:t>‖</a:t>
            </a:r>
            <a:r>
              <a:rPr sz="1000" spc="0">
                <a:solidFill>
                  <a:srgbClr val="000000">
                    <a:alpha val="100000"/>
                  </a:srgbClr>
                </a:solidFill>
                <a:latin typeface="SimSun"/>
                <a:ea typeface="SimSun"/>
                <a:cs typeface="SimSun"/>
              </a:rPr>
              <a:t>的规定等。</a:t>
            </a:r>
            <a:endParaRPr lang="SimSun" altLang="SimSun" sz="1000"/>
          </a:p>
          <a:p>
            <a:pPr marL="17344" indent="263116" algn="l" rtl="0" eaLnBrk="0">
              <a:lnSpc>
                <a:spcPct val="115000"/>
              </a:lnSpc>
              <a:spcBef>
                <a:spcPts val="284"/>
              </a:spcBef>
            </a:pPr>
            <a:r>
              <a:rPr sz="1000" spc="50">
                <a:solidFill>
                  <a:srgbClr val="000000">
                    <a:alpha val="100000"/>
                  </a:srgbClr>
                </a:solidFill>
                <a:latin typeface="SimSun"/>
                <a:ea typeface="SimSun"/>
                <a:cs typeface="SimSun"/>
              </a:rPr>
              <a:t>本规范若需要进行局部修订，有关局部修订的信息和条文内容将刊登在《工程建设标准化</a:t>
            </a:r>
            <a:r>
              <a:rPr sz="1000" spc="4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杂   </a:t>
            </a:r>
            <a:r>
              <a:rPr sz="1000" spc="10">
                <a:solidFill>
                  <a:srgbClr val="000000">
                    <a:alpha val="100000"/>
                  </a:srgbClr>
                </a:solidFill>
                <a:latin typeface="SimSun"/>
                <a:ea typeface="SimSun"/>
                <a:cs typeface="SimSun"/>
              </a:rPr>
              <a:t>志</a:t>
            </a:r>
            <a:r>
              <a:rPr sz="1000" spc="0">
                <a:solidFill>
                  <a:srgbClr val="000000">
                    <a:alpha val="100000"/>
                  </a:srgbClr>
                </a:solidFill>
                <a:latin typeface="SimSun"/>
                <a:ea typeface="SimSun"/>
                <a:cs typeface="SimSun"/>
              </a:rPr>
              <a:t>上。</a:t>
            </a:r>
            <a:endParaRPr lang="SimSun" altLang="SimSun" sz="1000"/>
          </a:p>
          <a:p>
            <a:pPr marL="280461" algn="l" rtl="0" eaLnBrk="0">
              <a:lnSpc>
                <a:spcPct val="98000"/>
              </a:lnSpc>
              <a:spcBef>
                <a:spcPts val="302"/>
              </a:spcBef>
            </a:pPr>
            <a:r>
              <a:rPr sz="1000" spc="50">
                <a:solidFill>
                  <a:srgbClr val="000000">
                    <a:alpha val="100000"/>
                  </a:srgbClr>
                </a:solidFill>
                <a:latin typeface="SimSun"/>
                <a:ea typeface="SimSun"/>
                <a:cs typeface="SimSun"/>
              </a:rPr>
              <a:t>本规范以黑体字标志的条文为强制性条文，必须严格</a:t>
            </a:r>
            <a:r>
              <a:rPr sz="1000" spc="40">
                <a:solidFill>
                  <a:srgbClr val="000000">
                    <a:alpha val="100000"/>
                  </a:srgbClr>
                </a:solidFill>
                <a:latin typeface="SimSun"/>
                <a:ea typeface="SimSun"/>
                <a:cs typeface="SimSun"/>
              </a:rPr>
              <a:t>执</a:t>
            </a:r>
            <a:r>
              <a:rPr sz="1000" spc="0">
                <a:solidFill>
                  <a:srgbClr val="000000">
                    <a:alpha val="100000"/>
                  </a:srgbClr>
                </a:solidFill>
                <a:latin typeface="SimSun"/>
                <a:ea typeface="SimSun"/>
                <a:cs typeface="SimSun"/>
              </a:rPr>
              <a:t>行。</a:t>
            </a:r>
            <a:endParaRPr lang="SimSun" altLang="SimSun" sz="1000"/>
          </a:p>
          <a:p>
            <a:pPr marL="12700" indent="267761" algn="l" rtl="0" eaLnBrk="0">
              <a:lnSpc>
                <a:spcPct val="121000"/>
              </a:lnSpc>
              <a:spcBef>
                <a:spcPts val="269"/>
              </a:spcBef>
            </a:pPr>
            <a:r>
              <a:rPr sz="1000" spc="40">
                <a:solidFill>
                  <a:srgbClr val="000000">
                    <a:alpha val="100000"/>
                  </a:srgbClr>
                </a:solidFill>
                <a:latin typeface="SimSun"/>
                <a:ea typeface="SimSun"/>
                <a:cs typeface="SimSun"/>
              </a:rPr>
              <a:t>本规范由建设部负责管理和对强制性条文的解释， 由公安部消防局负责日常</a:t>
            </a:r>
            <a:r>
              <a:rPr sz="1000" spc="0">
                <a:solidFill>
                  <a:srgbClr val="000000">
                    <a:alpha val="100000"/>
                  </a:srgbClr>
                </a:solidFill>
                <a:latin typeface="SimSun"/>
                <a:ea typeface="SimSun"/>
                <a:cs typeface="SimSun"/>
              </a:rPr>
              <a:t>管理， 由公安部上  </a:t>
            </a:r>
            <a:r>
              <a:rPr sz="1000" spc="60">
                <a:solidFill>
                  <a:srgbClr val="000000">
                    <a:alpha val="100000"/>
                  </a:srgbClr>
                </a:solidFill>
                <a:latin typeface="SimSun"/>
                <a:ea typeface="SimSun"/>
                <a:cs typeface="SimSun"/>
              </a:rPr>
              <a:t>海消防研究所负责具体内容解释。本规范在执行过程中，请各单位结合工程实践，认真总结经验</a:t>
            </a:r>
            <a:r>
              <a:rPr sz="1000" spc="3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r>
              <a:rPr sz="1000" spc="60">
                <a:solidFill>
                  <a:srgbClr val="000000">
                    <a:alpha val="100000"/>
                  </a:srgbClr>
                </a:solidFill>
                <a:latin typeface="SimSun"/>
                <a:ea typeface="SimSun"/>
                <a:cs typeface="SimSun"/>
              </a:rPr>
              <a:t>如发现需要修改或补充之处，请将意见和建议寄至公安部上海消防研究所《建筑灭火器配置设</a:t>
            </a:r>
            <a:r>
              <a:rPr sz="1000" spc="10">
                <a:solidFill>
                  <a:srgbClr val="000000">
                    <a:alpha val="100000"/>
                  </a:srgbClr>
                </a:solidFill>
                <a:latin typeface="SimSun"/>
                <a:ea typeface="SimSun"/>
                <a:cs typeface="SimSun"/>
              </a:rPr>
              <a:t>计</a:t>
            </a:r>
            <a:r>
              <a:rPr sz="1000" spc="0">
                <a:solidFill>
                  <a:srgbClr val="000000">
                    <a:alpha val="100000"/>
                  </a:srgbClr>
                </a:solidFill>
                <a:latin typeface="SimSun"/>
                <a:ea typeface="SimSun"/>
                <a:cs typeface="SimSun"/>
              </a:rPr>
              <a:t>规  </a:t>
            </a:r>
            <a:r>
              <a:rPr sz="1000" spc="30">
                <a:solidFill>
                  <a:srgbClr val="000000">
                    <a:alpha val="100000"/>
                  </a:srgbClr>
                </a:solidFill>
                <a:latin typeface="SimSun"/>
                <a:ea typeface="SimSun"/>
                <a:cs typeface="SimSun"/>
              </a:rPr>
              <a:t>范》管理组 (地址：上海市中山南二路 </a:t>
            </a:r>
            <a:r>
              <a:rPr sz="1000" spc="30">
                <a:solidFill>
                  <a:srgbClr val="000000">
                    <a:alpha val="100000"/>
                  </a:srgbClr>
                </a:solidFill>
                <a:latin typeface="Times New Roman"/>
                <a:ea typeface="Times New Roman"/>
                <a:cs typeface="Times New Roman"/>
              </a:rPr>
              <a:t>601 </a:t>
            </a:r>
            <a:r>
              <a:rPr sz="1000" spc="30">
                <a:solidFill>
                  <a:srgbClr val="000000">
                    <a:alpha val="100000"/>
                  </a:srgbClr>
                </a:solidFill>
                <a:latin typeface="SimSun"/>
                <a:ea typeface="SimSun"/>
                <a:cs typeface="SimSun"/>
              </a:rPr>
              <a:t>号，邮编：</a:t>
            </a:r>
            <a:r>
              <a:rPr sz="1000" spc="30">
                <a:solidFill>
                  <a:srgbClr val="000000">
                    <a:alpha val="100000"/>
                  </a:srgbClr>
                </a:solidFill>
                <a:latin typeface="Times New Roman"/>
                <a:ea typeface="Times New Roman"/>
                <a:cs typeface="Times New Roman"/>
              </a:rPr>
              <a:t>200032 </a:t>
            </a:r>
            <a:r>
              <a:rPr sz="1000" spc="30">
                <a:solidFill>
                  <a:srgbClr val="000000">
                    <a:alpha val="100000"/>
                  </a:srgbClr>
                </a:solidFill>
                <a:latin typeface="SimSun"/>
                <a:ea typeface="SimSun"/>
                <a:cs typeface="SimSun"/>
              </a:rPr>
              <a:t>，传真：</a:t>
            </a:r>
            <a:r>
              <a:rPr sz="1000" spc="30">
                <a:solidFill>
                  <a:srgbClr val="000000">
                    <a:alpha val="100000"/>
                  </a:srgbClr>
                </a:solidFill>
                <a:latin typeface="Times New Roman"/>
                <a:ea typeface="Times New Roman"/>
                <a:cs typeface="Times New Roman"/>
              </a:rPr>
              <a:t>021-54961900</a:t>
            </a:r>
            <a:r>
              <a:rPr sz="1000" spc="30">
                <a:solidFill>
                  <a:srgbClr val="000000">
                    <a:alpha val="100000"/>
                  </a:srgbClr>
                </a:solidFill>
                <a:latin typeface="SimSun"/>
                <a:ea typeface="SimSun"/>
                <a:cs typeface="SimSun"/>
              </a:rPr>
              <a:t>) ， </a:t>
            </a:r>
            <a:r>
              <a:rPr sz="1000" spc="0">
                <a:solidFill>
                  <a:srgbClr val="000000">
                    <a:alpha val="100000"/>
                  </a:srgbClr>
                </a:solidFill>
                <a:latin typeface="SimSun"/>
                <a:ea typeface="SimSun"/>
                <a:cs typeface="SimSun"/>
              </a:rPr>
              <a:t>以便今后  </a:t>
            </a:r>
            <a:r>
              <a:rPr sz="1000" spc="40">
                <a:solidFill>
                  <a:srgbClr val="000000">
                    <a:alpha val="100000"/>
                  </a:srgbClr>
                </a:solidFill>
                <a:latin typeface="SimSun"/>
                <a:ea typeface="SimSun"/>
                <a:cs typeface="SimSun"/>
              </a:rPr>
              <a:t>修改和补充</a:t>
            </a:r>
            <a:r>
              <a:rPr sz="1000" spc="0">
                <a:solidFill>
                  <a:srgbClr val="000000">
                    <a:alpha val="100000"/>
                  </a:srgbClr>
                </a:solidFill>
                <a:latin typeface="SimSun"/>
                <a:ea typeface="SimSun"/>
                <a:cs typeface="SimSun"/>
              </a:rPr>
              <a:t>。</a:t>
            </a:r>
            <a:endParaRPr lang="SimSun" altLang="SimSun" sz="1000"/>
          </a:p>
          <a:p>
            <a:pPr marL="280461" algn="l" rtl="0" eaLnBrk="0">
              <a:lnSpc>
                <a:spcPct val="98000"/>
              </a:lnSpc>
              <a:spcBef>
                <a:spcPts val="356"/>
              </a:spcBef>
            </a:pPr>
            <a:r>
              <a:rPr sz="1000" spc="50">
                <a:solidFill>
                  <a:srgbClr val="000000">
                    <a:alpha val="100000"/>
                  </a:srgbClr>
                </a:solidFill>
                <a:latin typeface="SimSun"/>
                <a:ea typeface="SimSun"/>
                <a:cs typeface="SimSun"/>
              </a:rPr>
              <a:t>本规范主编单位、参编单位和主要起</a:t>
            </a:r>
            <a:r>
              <a:rPr sz="1000" spc="40">
                <a:solidFill>
                  <a:srgbClr val="000000">
                    <a:alpha val="100000"/>
                  </a:srgbClr>
                </a:solidFill>
                <a:latin typeface="SimSun"/>
                <a:ea typeface="SimSun"/>
                <a:cs typeface="SimSun"/>
              </a:rPr>
              <a:t>草</a:t>
            </a:r>
            <a:r>
              <a:rPr sz="1000" spc="0">
                <a:solidFill>
                  <a:srgbClr val="000000">
                    <a:alpha val="100000"/>
                  </a:srgbClr>
                </a:solidFill>
                <a:latin typeface="SimSun"/>
                <a:ea typeface="SimSun"/>
                <a:cs typeface="SimSun"/>
              </a:rPr>
              <a:t>人：</a:t>
            </a:r>
            <a:endParaRPr lang="SimSun" altLang="SimSun" sz="1000"/>
          </a:p>
          <a:p>
            <a:pPr marL="280992" algn="l" rtl="0" eaLnBrk="0">
              <a:lnSpc>
                <a:spcPct val="87000"/>
              </a:lnSpc>
              <a:spcBef>
                <a:spcPts val="333"/>
              </a:spcBef>
            </a:pPr>
            <a:r>
              <a:rPr sz="1000" spc="50">
                <a:solidFill>
                  <a:srgbClr val="000000">
                    <a:alpha val="100000"/>
                  </a:srgbClr>
                </a:solidFill>
                <a:latin typeface="SimSun"/>
                <a:ea typeface="SimSun"/>
                <a:cs typeface="SimSun"/>
              </a:rPr>
              <a:t>主编单位：公安部上海消防研</a:t>
            </a:r>
            <a:r>
              <a:rPr sz="1000" spc="40">
                <a:solidFill>
                  <a:srgbClr val="000000">
                    <a:alpha val="100000"/>
                  </a:srgbClr>
                </a:solidFill>
                <a:latin typeface="SimSun"/>
                <a:ea typeface="SimSun"/>
                <a:cs typeface="SimSun"/>
              </a:rPr>
              <a:t>究</a:t>
            </a:r>
            <a:r>
              <a:rPr sz="1000" spc="0">
                <a:solidFill>
                  <a:srgbClr val="000000">
                    <a:alpha val="100000"/>
                  </a:srgbClr>
                </a:solidFill>
                <a:latin typeface="SimSun"/>
                <a:ea typeface="SimSun"/>
                <a:cs typeface="SimSun"/>
              </a:rPr>
              <a:t>所</a:t>
            </a:r>
            <a:endParaRPr lang="SimSun" altLang="SimSun" sz="1000"/>
          </a:p>
          <a:p>
            <a:pPr marL="280992" algn="l" rtl="0" eaLnBrk="0">
              <a:lnSpc>
                <a:spcPts val="1512"/>
              </a:lnSpc>
            </a:pPr>
            <a:r>
              <a:rPr sz="1000" spc="40">
                <a:solidFill>
                  <a:srgbClr val="000000">
                    <a:alpha val="100000"/>
                  </a:srgbClr>
                </a:solidFill>
                <a:latin typeface="SimSun"/>
                <a:ea typeface="SimSun"/>
                <a:cs typeface="SimSun"/>
              </a:rPr>
              <a:t>参编单位：西藏自治区</a:t>
            </a:r>
            <a:r>
              <a:rPr sz="1000" spc="10">
                <a:solidFill>
                  <a:srgbClr val="000000">
                    <a:alpha val="100000"/>
                  </a:srgbClr>
                </a:solidFill>
                <a:latin typeface="SimSun"/>
                <a:ea typeface="SimSun"/>
                <a:cs typeface="SimSun"/>
              </a:rPr>
              <a:t>消</a:t>
            </a:r>
            <a:r>
              <a:rPr sz="1000" spc="0">
                <a:solidFill>
                  <a:srgbClr val="000000">
                    <a:alpha val="100000"/>
                  </a:srgbClr>
                </a:solidFill>
                <a:latin typeface="SimSun"/>
                <a:ea typeface="SimSun"/>
                <a:cs typeface="SimSun"/>
              </a:rPr>
              <a:t>防局</a:t>
            </a:r>
            <a:endParaRPr lang="SimSun" altLang="SimSun" sz="1000"/>
          </a:p>
          <a:p>
            <a:pPr marL="959905" algn="l" rtl="0" eaLnBrk="0">
              <a:lnSpc>
                <a:spcPct val="87000"/>
              </a:lnSpc>
              <a:spcBef>
                <a:spcPts val="480"/>
              </a:spcBef>
            </a:pPr>
            <a:r>
              <a:rPr sz="1000" spc="30">
                <a:solidFill>
                  <a:srgbClr val="000000">
                    <a:alpha val="100000"/>
                  </a:srgbClr>
                </a:solidFill>
                <a:latin typeface="SimSun"/>
                <a:ea typeface="SimSun"/>
                <a:cs typeface="SimSun"/>
              </a:rPr>
              <a:t>中煤国际工程集团北京华宇工</a:t>
            </a:r>
            <a:r>
              <a:rPr sz="1000" spc="20">
                <a:solidFill>
                  <a:srgbClr val="000000">
                    <a:alpha val="100000"/>
                  </a:srgbClr>
                </a:solidFill>
                <a:latin typeface="SimSun"/>
                <a:ea typeface="SimSun"/>
                <a:cs typeface="SimSun"/>
              </a:rPr>
              <a:t>程</a:t>
            </a:r>
            <a:r>
              <a:rPr sz="1000" spc="0">
                <a:solidFill>
                  <a:srgbClr val="000000">
                    <a:alpha val="100000"/>
                  </a:srgbClr>
                </a:solidFill>
                <a:latin typeface="SimSun"/>
                <a:ea typeface="SimSun"/>
                <a:cs typeface="SimSun"/>
              </a:rPr>
              <a:t>有限公司</a:t>
            </a:r>
            <a:endParaRPr lang="SimSun" altLang="SimSun" sz="1000"/>
          </a:p>
          <a:p>
            <a:pPr marL="947430" algn="l" rtl="0" eaLnBrk="0">
              <a:lnSpc>
                <a:spcPts val="1511"/>
              </a:lnSpc>
            </a:pPr>
            <a:r>
              <a:rPr sz="1000" spc="40">
                <a:solidFill>
                  <a:srgbClr val="000000">
                    <a:alpha val="100000"/>
                  </a:srgbClr>
                </a:solidFill>
                <a:latin typeface="SimSun"/>
                <a:ea typeface="SimSun"/>
                <a:cs typeface="SimSun"/>
              </a:rPr>
              <a:t>邯郸市公安消</a:t>
            </a:r>
            <a:r>
              <a:rPr sz="1000" spc="10">
                <a:solidFill>
                  <a:srgbClr val="000000">
                    <a:alpha val="100000"/>
                  </a:srgbClr>
                </a:solidFill>
                <a:latin typeface="SimSun"/>
                <a:ea typeface="SimSun"/>
                <a:cs typeface="SimSun"/>
              </a:rPr>
              <a:t>防</a:t>
            </a:r>
            <a:r>
              <a:rPr sz="1000" spc="0">
                <a:solidFill>
                  <a:srgbClr val="000000">
                    <a:alpha val="100000"/>
                  </a:srgbClr>
                </a:solidFill>
                <a:latin typeface="SimSun"/>
                <a:ea typeface="SimSun"/>
                <a:cs typeface="SimSun"/>
              </a:rPr>
              <a:t>局</a:t>
            </a:r>
            <a:endParaRPr lang="SimSun" altLang="SimSun" sz="1000"/>
          </a:p>
          <a:p>
            <a:pPr marL="947430" algn="l" rtl="0" eaLnBrk="0">
              <a:lnSpc>
                <a:spcPct val="99000"/>
              </a:lnSpc>
              <a:spcBef>
                <a:spcPts val="475"/>
              </a:spcBef>
            </a:pPr>
            <a:r>
              <a:rPr sz="1000" spc="40">
                <a:solidFill>
                  <a:srgbClr val="000000">
                    <a:alpha val="100000"/>
                  </a:srgbClr>
                </a:solidFill>
                <a:latin typeface="SimSun"/>
                <a:ea typeface="SimSun"/>
                <a:cs typeface="SimSun"/>
              </a:rPr>
              <a:t>深圳市公安消</a:t>
            </a:r>
            <a:r>
              <a:rPr sz="1000" spc="10">
                <a:solidFill>
                  <a:srgbClr val="000000">
                    <a:alpha val="100000"/>
                  </a:srgbClr>
                </a:solidFill>
                <a:latin typeface="SimSun"/>
                <a:ea typeface="SimSun"/>
                <a:cs typeface="SimSun"/>
              </a:rPr>
              <a:t>防</a:t>
            </a:r>
            <a:r>
              <a:rPr sz="1000" spc="0">
                <a:solidFill>
                  <a:srgbClr val="000000">
                    <a:alpha val="100000"/>
                  </a:srgbClr>
                </a:solidFill>
                <a:latin typeface="SimSun"/>
                <a:ea typeface="SimSun"/>
                <a:cs typeface="SimSun"/>
              </a:rPr>
              <a:t>局</a:t>
            </a:r>
            <a:endParaRPr lang="SimSun" altLang="SimSun" sz="1000"/>
          </a:p>
          <a:p>
            <a:pPr marL="959905" algn="l" rtl="0" eaLnBrk="0">
              <a:lnSpc>
                <a:spcPct val="87000"/>
              </a:lnSpc>
              <a:spcBef>
                <a:spcPts val="342"/>
              </a:spcBef>
            </a:pPr>
            <a:r>
              <a:rPr sz="1000" spc="20">
                <a:solidFill>
                  <a:srgbClr val="000000">
                    <a:alpha val="100000"/>
                  </a:srgbClr>
                </a:solidFill>
                <a:latin typeface="SimSun"/>
                <a:ea typeface="SimSun"/>
                <a:cs typeface="SimSun"/>
              </a:rPr>
              <a:t>中国人民武装警察部队学</a:t>
            </a:r>
            <a:r>
              <a:rPr sz="1000" spc="10">
                <a:solidFill>
                  <a:srgbClr val="000000">
                    <a:alpha val="100000"/>
                  </a:srgbClr>
                </a:solidFill>
                <a:latin typeface="SimSun"/>
                <a:ea typeface="SimSun"/>
                <a:cs typeface="SimSun"/>
              </a:rPr>
              <a:t>院</a:t>
            </a:r>
            <a:endParaRPr lang="SimSun" altLang="SimSun" sz="1000"/>
          </a:p>
          <a:p>
            <a:pPr marL="947430" algn="l" rtl="0" eaLnBrk="0">
              <a:lnSpc>
                <a:spcPts val="1500"/>
              </a:lnSpc>
            </a:pPr>
            <a:r>
              <a:rPr sz="1000" spc="40">
                <a:solidFill>
                  <a:srgbClr val="000000">
                    <a:alpha val="100000"/>
                  </a:srgbClr>
                </a:solidFill>
                <a:latin typeface="SimSun"/>
                <a:ea typeface="SimSun"/>
                <a:cs typeface="SimSun"/>
              </a:rPr>
              <a:t>青岛市公安消</a:t>
            </a:r>
            <a:r>
              <a:rPr sz="1000" spc="10">
                <a:solidFill>
                  <a:srgbClr val="000000">
                    <a:alpha val="100000"/>
                  </a:srgbClr>
                </a:solidFill>
                <a:latin typeface="SimSun"/>
                <a:ea typeface="SimSun"/>
                <a:cs typeface="SimSun"/>
              </a:rPr>
              <a:t>防</a:t>
            </a:r>
            <a:r>
              <a:rPr sz="1000" spc="0">
                <a:solidFill>
                  <a:srgbClr val="000000">
                    <a:alpha val="100000"/>
                  </a:srgbClr>
                </a:solidFill>
                <a:latin typeface="SimSun"/>
                <a:ea typeface="SimSun"/>
                <a:cs typeface="SimSun"/>
              </a:rPr>
              <a:t>局</a:t>
            </a:r>
            <a:endParaRPr lang="SimSun" altLang="SimSun" sz="1000"/>
          </a:p>
          <a:p>
            <a:pPr marL="947961" algn="l" rtl="0" eaLnBrk="0">
              <a:lnSpc>
                <a:spcPct val="99000"/>
              </a:lnSpc>
              <a:spcBef>
                <a:spcPts val="474"/>
              </a:spcBef>
            </a:pPr>
            <a:r>
              <a:rPr sz="1000" spc="50">
                <a:solidFill>
                  <a:srgbClr val="000000">
                    <a:alpha val="100000"/>
                  </a:srgbClr>
                </a:solidFill>
                <a:latin typeface="SimSun"/>
                <a:ea typeface="SimSun"/>
                <a:cs typeface="SimSun"/>
              </a:rPr>
              <a:t>重庆市消</a:t>
            </a:r>
            <a:r>
              <a:rPr sz="1000" spc="40">
                <a:solidFill>
                  <a:srgbClr val="000000">
                    <a:alpha val="100000"/>
                  </a:srgbClr>
                </a:solidFill>
                <a:latin typeface="SimSun"/>
                <a:ea typeface="SimSun"/>
                <a:cs typeface="SimSun"/>
              </a:rPr>
              <a:t>防</a:t>
            </a:r>
            <a:r>
              <a:rPr sz="1000" spc="0">
                <a:solidFill>
                  <a:srgbClr val="000000">
                    <a:alpha val="100000"/>
                  </a:srgbClr>
                </a:solidFill>
                <a:latin typeface="SimSun"/>
                <a:ea typeface="SimSun"/>
                <a:cs typeface="SimSun"/>
              </a:rPr>
              <a:t>局</a:t>
            </a:r>
            <a:endParaRPr lang="SimSun" altLang="SimSun" sz="1000"/>
          </a:p>
          <a:p>
            <a:pPr marL="949553" algn="l" rtl="0" eaLnBrk="0">
              <a:lnSpc>
                <a:spcPct val="87000"/>
              </a:lnSpc>
              <a:spcBef>
                <a:spcPts val="330"/>
              </a:spcBef>
            </a:pPr>
            <a:r>
              <a:rPr sz="1000" spc="50">
                <a:solidFill>
                  <a:srgbClr val="000000">
                    <a:alpha val="100000"/>
                  </a:srgbClr>
                </a:solidFill>
                <a:latin typeface="SimSun"/>
                <a:ea typeface="SimSun"/>
                <a:cs typeface="SimSun"/>
              </a:rPr>
              <a:t>北京市消防科学研</a:t>
            </a:r>
            <a:r>
              <a:rPr sz="1000" spc="30">
                <a:solidFill>
                  <a:srgbClr val="000000">
                    <a:alpha val="100000"/>
                  </a:srgbClr>
                </a:solidFill>
                <a:latin typeface="SimSun"/>
                <a:ea typeface="SimSun"/>
                <a:cs typeface="SimSun"/>
              </a:rPr>
              <a:t>究</a:t>
            </a:r>
            <a:r>
              <a:rPr sz="1000" spc="0">
                <a:solidFill>
                  <a:srgbClr val="000000">
                    <a:alpha val="100000"/>
                  </a:srgbClr>
                </a:solidFill>
                <a:latin typeface="SimSun"/>
                <a:ea typeface="SimSun"/>
                <a:cs typeface="SimSun"/>
              </a:rPr>
              <a:t>所</a:t>
            </a:r>
            <a:endParaRPr lang="SimSun" altLang="SimSun" sz="1000"/>
          </a:p>
          <a:p>
            <a:pPr marL="949022" algn="l" rtl="0" eaLnBrk="0">
              <a:lnSpc>
                <a:spcPts val="1511"/>
              </a:lnSpc>
            </a:pPr>
            <a:r>
              <a:rPr sz="1000" spc="50">
                <a:solidFill>
                  <a:srgbClr val="000000">
                    <a:alpha val="100000"/>
                  </a:srgbClr>
                </a:solidFill>
                <a:latin typeface="SimSun"/>
                <a:ea typeface="SimSun"/>
                <a:cs typeface="SimSun"/>
              </a:rPr>
              <a:t>大连市公安消</a:t>
            </a:r>
            <a:r>
              <a:rPr sz="1000" spc="30">
                <a:solidFill>
                  <a:srgbClr val="000000">
                    <a:alpha val="100000"/>
                  </a:srgbClr>
                </a:solidFill>
                <a:latin typeface="SimSun"/>
                <a:ea typeface="SimSun"/>
                <a:cs typeface="SimSun"/>
              </a:rPr>
              <a:t>防</a:t>
            </a:r>
            <a:r>
              <a:rPr sz="1000" spc="0">
                <a:solidFill>
                  <a:srgbClr val="000000">
                    <a:alpha val="100000"/>
                  </a:srgbClr>
                </a:solidFill>
                <a:latin typeface="SimSun"/>
                <a:ea typeface="SimSun"/>
                <a:cs typeface="SimSun"/>
              </a:rPr>
              <a:t>局</a:t>
            </a:r>
            <a:endParaRPr lang="SimSun" altLang="SimSun" sz="1000"/>
          </a:p>
          <a:p>
            <a:pPr marL="949022" algn="l" rtl="0" eaLnBrk="0">
              <a:lnSpc>
                <a:spcPct val="98000"/>
              </a:lnSpc>
              <a:spcBef>
                <a:spcPts val="483"/>
              </a:spcBef>
            </a:pPr>
            <a:r>
              <a:rPr sz="1000" spc="50">
                <a:solidFill>
                  <a:srgbClr val="000000">
                    <a:alpha val="100000"/>
                  </a:srgbClr>
                </a:solidFill>
                <a:latin typeface="SimSun"/>
                <a:ea typeface="SimSun"/>
                <a:cs typeface="SimSun"/>
              </a:rPr>
              <a:t>南京板桥消防器</a:t>
            </a:r>
            <a:r>
              <a:rPr sz="1000" spc="40">
                <a:solidFill>
                  <a:srgbClr val="000000">
                    <a:alpha val="100000"/>
                  </a:srgbClr>
                </a:solidFill>
                <a:latin typeface="SimSun"/>
                <a:ea typeface="SimSun"/>
                <a:cs typeface="SimSun"/>
              </a:rPr>
              <a:t>材</a:t>
            </a:r>
            <a:r>
              <a:rPr sz="1000" spc="0">
                <a:solidFill>
                  <a:srgbClr val="000000">
                    <a:alpha val="100000"/>
                  </a:srgbClr>
                </a:solidFill>
                <a:latin typeface="SimSun"/>
                <a:ea typeface="SimSun"/>
                <a:cs typeface="SimSun"/>
              </a:rPr>
              <a:t>厂</a:t>
            </a:r>
            <a:endParaRPr lang="SimSun" altLang="SimSun" sz="1000"/>
          </a:p>
          <a:p>
            <a:pPr marL="950084" algn="l" rtl="0" eaLnBrk="0">
              <a:lnSpc>
                <a:spcPct val="99000"/>
              </a:lnSpc>
              <a:spcBef>
                <a:spcPts val="340"/>
              </a:spcBef>
            </a:pPr>
            <a:r>
              <a:rPr sz="1000" spc="50">
                <a:solidFill>
                  <a:srgbClr val="000000">
                    <a:alpha val="100000"/>
                  </a:srgbClr>
                </a:solidFill>
                <a:latin typeface="SimSun"/>
                <a:ea typeface="SimSun"/>
                <a:cs typeface="SimSun"/>
              </a:rPr>
              <a:t>安徽华星芜湖铁扇消防</a:t>
            </a:r>
            <a:r>
              <a:rPr sz="1000" spc="20">
                <a:solidFill>
                  <a:srgbClr val="000000">
                    <a:alpha val="100000"/>
                  </a:srgbClr>
                </a:solidFill>
                <a:latin typeface="SimSun"/>
                <a:ea typeface="SimSun"/>
                <a:cs typeface="SimSun"/>
              </a:rPr>
              <a:t>集</a:t>
            </a:r>
            <a:r>
              <a:rPr sz="1000" spc="0">
                <a:solidFill>
                  <a:srgbClr val="000000">
                    <a:alpha val="100000"/>
                  </a:srgbClr>
                </a:solidFill>
                <a:latin typeface="SimSun"/>
                <a:ea typeface="SimSun"/>
                <a:cs typeface="SimSun"/>
              </a:rPr>
              <a:t>团</a:t>
            </a:r>
            <a:endParaRPr lang="SimSun" altLang="SimSun" sz="1000"/>
          </a:p>
          <a:p>
            <a:pPr algn="l" rtl="0" eaLnBrk="0">
              <a:lnSpc>
                <a:spcPct val="140000"/>
              </a:lnSpc>
            </a:pPr>
            <a:endParaRPr lang="Arial" altLang="Arial" sz="200"/>
          </a:p>
          <a:p>
            <a:pPr marL="1016558" indent="-834625" algn="l" rtl="0" eaLnBrk="0">
              <a:lnSpc>
                <a:spcPct val="112000"/>
              </a:lnSpc>
            </a:pPr>
            <a:r>
              <a:rPr sz="1000" spc="50">
                <a:solidFill>
                  <a:srgbClr val="000000">
                    <a:alpha val="100000"/>
                  </a:srgbClr>
                </a:solidFill>
                <a:latin typeface="SimSun"/>
                <a:ea typeface="SimSun"/>
                <a:cs typeface="SimSun"/>
              </a:rPr>
              <a:t>主要起草人：胡传平 唐祝华 刘保平 诸 容 南江林 张之立 郭秀艳 陈庆沅 张学</a:t>
            </a:r>
            <a:r>
              <a:rPr sz="1000" spc="30">
                <a:solidFill>
                  <a:srgbClr val="000000">
                    <a:alpha val="100000"/>
                  </a:srgbClr>
                </a:solidFill>
                <a:latin typeface="SimSun"/>
                <a:ea typeface="SimSun"/>
                <a:cs typeface="SimSun"/>
              </a:rPr>
              <a:t>魁</a:t>
            </a:r>
            <a:r>
              <a:rPr sz="1000" spc="0">
                <a:solidFill>
                  <a:srgbClr val="000000">
                    <a:alpha val="100000"/>
                  </a:srgbClr>
                </a:solidFill>
                <a:latin typeface="SimSun"/>
                <a:ea typeface="SimSun"/>
                <a:cs typeface="SimSun"/>
              </a:rPr>
              <a:t> 赵 锐刘 康  </a:t>
            </a:r>
            <a:r>
              <a:rPr sz="1000" spc="50">
                <a:solidFill>
                  <a:srgbClr val="000000">
                    <a:alpha val="100000"/>
                  </a:srgbClr>
                </a:solidFill>
                <a:latin typeface="SimSun"/>
                <a:ea typeface="SimSun"/>
                <a:cs typeface="SimSun"/>
              </a:rPr>
              <a:t>高晓斌 衣永生 王宝伟 赵伦元</a:t>
            </a:r>
            <a:r>
              <a:rPr sz="1000" spc="20">
                <a:solidFill>
                  <a:srgbClr val="000000">
                    <a:alpha val="100000"/>
                  </a:srgbClr>
                </a:solidFill>
                <a:latin typeface="SimSun"/>
                <a:ea typeface="SimSun"/>
                <a:cs typeface="SimSun"/>
              </a:rPr>
              <a:t> </a:t>
            </a:r>
            <a:r>
              <a:rPr sz="1000" spc="0">
                <a:solidFill>
                  <a:srgbClr val="000000">
                    <a:alpha val="100000"/>
                  </a:srgbClr>
                </a:solidFill>
                <a:latin typeface="SimSun"/>
                <a:ea typeface="SimSun"/>
                <a:cs typeface="SimSun"/>
              </a:rPr>
              <a:t>奚正玉</a:t>
            </a:r>
            <a:endParaRPr lang="SimSun" altLang="SimSun" sz="1000"/>
          </a:p>
        </p:txBody>
      </p:sp>
      <p:sp>
        <p:nvSpPr>
          <p:cNvPr id="18" name="textbox 18"/>
          <p:cNvSpPr/>
          <p:nvPr/>
        </p:nvSpPr>
        <p:spPr>
          <a:xfrm>
            <a:off x="893759" y="4556660"/>
            <a:ext cx="151129" cy="1295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815"/>
              </a:lnSpc>
            </a:pPr>
            <a:r>
              <a:rPr sz="500" spc="480">
                <a:solidFill>
                  <a:srgbClr val="000000">
                    <a:alpha val="100000"/>
                  </a:srgbClr>
                </a:solidFill>
                <a:latin typeface="SimSun"/>
                <a:ea typeface="SimSun"/>
                <a:cs typeface="SimSun"/>
              </a:rPr>
              <a:t>一</a:t>
            </a:r>
            <a:endParaRPr lang="SimSun" altLang="SimSun" sz="500"/>
          </a:p>
        </p:txBody>
      </p:sp>
      <p:sp>
        <p:nvSpPr>
          <p:cNvPr id="19" name="textbox 19"/>
          <p:cNvSpPr/>
          <p:nvPr/>
        </p:nvSpPr>
        <p:spPr>
          <a:xfrm>
            <a:off x="3750703" y="9920490"/>
            <a:ext cx="76200" cy="13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350"/>
              </a:lnSpc>
            </a:pPr>
            <a:endParaRPr lang="Arial" altLang="Arial" sz="100"/>
          </a:p>
          <a:p>
            <a:pPr marL="12700" algn="l" rtl="0" eaLnBrk="0">
              <a:lnSpc>
                <a:spcPct val="86000"/>
              </a:lnSpc>
            </a:pPr>
            <a:r>
              <a:rPr sz="800" spc="0">
                <a:solidFill>
                  <a:srgbClr val="000000">
                    <a:alpha val="100000"/>
                  </a:srgbClr>
                </a:solidFill>
                <a:latin typeface="SimSun"/>
                <a:ea typeface="SimSun"/>
                <a:cs typeface="SimSun"/>
              </a:rPr>
              <a:t>3</a:t>
            </a:r>
            <a:endParaRPr lang="SimSun" altLang="SimSun" sz="8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textbox 20"/>
          <p:cNvSpPr/>
          <p:nvPr/>
        </p:nvSpPr>
        <p:spPr>
          <a:xfrm>
            <a:off x="888898" y="947179"/>
            <a:ext cx="5779134" cy="82156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674105" algn="l" rtl="0" eaLnBrk="0">
              <a:lnSpc>
                <a:spcPts val="1583"/>
              </a:lnSpc>
            </a:pPr>
            <a:r>
              <a:rPr sz="1300" spc="20">
                <a:ln w="5103" cap="flat" cmpd="sng">
                  <a:solidFill>
                    <a:srgbClr val="000000">
                      <a:alpha val="100000"/>
                    </a:srgbClr>
                  </a:solidFill>
                  <a:bevel/>
                </a:ln>
                <a:solidFill>
                  <a:srgbClr val="000000">
                    <a:alpha val="100000"/>
                  </a:srgbClr>
                </a:solidFill>
                <a:latin typeface="SimSun"/>
                <a:ea typeface="SimSun"/>
                <a:cs typeface="SimSun"/>
              </a:rPr>
              <a:t>目</a:t>
            </a:r>
            <a:r>
              <a:rPr sz="1300" spc="20">
                <a:solidFill>
                  <a:srgbClr val="000000">
                    <a:alpha val="100000"/>
                  </a:srgbClr>
                </a:solidFill>
                <a:latin typeface="SimSun"/>
                <a:ea typeface="SimSun"/>
                <a:cs typeface="SimSun"/>
              </a:rPr>
              <a:t>  </a:t>
            </a:r>
            <a:r>
              <a:rPr sz="1300" spc="10">
                <a:ln w="5103" cap="flat" cmpd="sng">
                  <a:solidFill>
                    <a:srgbClr val="000000">
                      <a:alpha val="100000"/>
                    </a:srgbClr>
                  </a:solidFill>
                  <a:bevel/>
                </a:ln>
                <a:solidFill>
                  <a:srgbClr val="000000">
                    <a:alpha val="100000"/>
                  </a:srgbClr>
                </a:solidFill>
                <a:latin typeface="SimSun"/>
                <a:ea typeface="SimSun"/>
                <a:cs typeface="SimSun"/>
              </a:rPr>
              <a:t>次</a:t>
            </a:r>
            <a:endParaRPr lang="SimSun" altLang="SimSun" sz="1300"/>
          </a:p>
          <a:p>
            <a:pPr marL="28092" algn="l" rtl="0" eaLnBrk="0">
              <a:lnSpc>
                <a:spcPts val="1554"/>
              </a:lnSpc>
              <a:spcBef>
                <a:spcPts val="183"/>
              </a:spcBef>
            </a:pPr>
            <a:r>
              <a:rPr sz="1100" spc="30">
                <a:solidFill>
                  <a:srgbClr val="000000">
                    <a:alpha val="100000"/>
                  </a:srgbClr>
                </a:solidFill>
                <a:latin typeface="Times New Roman"/>
                <a:ea typeface="Times New Roman"/>
                <a:cs typeface="Times New Roman"/>
              </a:rPr>
              <a:t>1  </a:t>
            </a:r>
            <a:r>
              <a:rPr sz="1100" spc="30">
                <a:solidFill>
                  <a:srgbClr val="000000">
                    <a:alpha val="100000"/>
                  </a:srgbClr>
                </a:solidFill>
                <a:latin typeface="SimSun"/>
                <a:ea typeface="SimSun"/>
                <a:cs typeface="SimSun"/>
              </a:rPr>
              <a:t>总则</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....................5</a:t>
            </a:r>
            <a:endParaRPr lang="Times New Roman" altLang="Times New Roman" sz="1100"/>
          </a:p>
          <a:p>
            <a:pPr marL="13461" algn="l" rtl="0" eaLnBrk="0">
              <a:lnSpc>
                <a:spcPts val="1554"/>
              </a:lnSpc>
              <a:spcBef>
                <a:spcPts val="790"/>
              </a:spcBef>
            </a:pPr>
            <a:r>
              <a:rPr sz="1100" spc="30">
                <a:solidFill>
                  <a:srgbClr val="000000">
                    <a:alpha val="100000"/>
                  </a:srgbClr>
                </a:solidFill>
                <a:latin typeface="Times New Roman"/>
                <a:ea typeface="Times New Roman"/>
                <a:cs typeface="Times New Roman"/>
              </a:rPr>
              <a:t>2  </a:t>
            </a:r>
            <a:r>
              <a:rPr sz="1100" spc="30">
                <a:solidFill>
                  <a:srgbClr val="000000">
                    <a:alpha val="100000"/>
                  </a:srgbClr>
                </a:solidFill>
                <a:latin typeface="SimSun"/>
                <a:ea typeface="SimSun"/>
                <a:cs typeface="SimSun"/>
              </a:rPr>
              <a:t>术语和符号</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.......5</a:t>
            </a:r>
            <a:endParaRPr lang="Times New Roman" altLang="Times New Roman" sz="1100"/>
          </a:p>
          <a:p>
            <a:pPr marL="280161" algn="l" rtl="0" eaLnBrk="0">
              <a:lnSpc>
                <a:spcPts val="1555"/>
              </a:lnSpc>
              <a:spcBef>
                <a:spcPts val="805"/>
              </a:spcBef>
            </a:pPr>
            <a:r>
              <a:rPr sz="1100" spc="30">
                <a:solidFill>
                  <a:srgbClr val="000000">
                    <a:alpha val="100000"/>
                  </a:srgbClr>
                </a:solidFill>
                <a:latin typeface="Times New Roman"/>
                <a:ea typeface="Times New Roman"/>
                <a:cs typeface="Times New Roman"/>
              </a:rPr>
              <a:t>2. 1  </a:t>
            </a:r>
            <a:r>
              <a:rPr sz="1100" spc="30">
                <a:solidFill>
                  <a:srgbClr val="000000">
                    <a:alpha val="100000"/>
                  </a:srgbClr>
                </a:solidFill>
                <a:latin typeface="SimSun"/>
                <a:ea typeface="SimSun"/>
                <a:cs typeface="SimSun"/>
              </a:rPr>
              <a:t>术语</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........................5</a:t>
            </a:r>
            <a:endParaRPr lang="Times New Roman" altLang="Times New Roman" sz="1100"/>
          </a:p>
          <a:p>
            <a:pPr marL="280161" algn="l" rtl="0" eaLnBrk="0">
              <a:lnSpc>
                <a:spcPts val="1554"/>
              </a:lnSpc>
              <a:spcBef>
                <a:spcPts val="790"/>
              </a:spcBef>
            </a:pPr>
            <a:r>
              <a:rPr sz="1100" spc="30">
                <a:solidFill>
                  <a:srgbClr val="000000">
                    <a:alpha val="100000"/>
                  </a:srgbClr>
                </a:solidFill>
                <a:latin typeface="Times New Roman"/>
                <a:ea typeface="Times New Roman"/>
                <a:cs typeface="Times New Roman"/>
              </a:rPr>
              <a:t>2.2  </a:t>
            </a:r>
            <a:r>
              <a:rPr sz="1100" spc="30">
                <a:solidFill>
                  <a:srgbClr val="000000">
                    <a:alpha val="100000"/>
                  </a:srgbClr>
                </a:solidFill>
                <a:latin typeface="SimSun"/>
                <a:ea typeface="SimSun"/>
                <a:cs typeface="SimSun"/>
              </a:rPr>
              <a:t>符号</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..............5</a:t>
            </a:r>
            <a:endParaRPr lang="Times New Roman" altLang="Times New Roman" sz="1100"/>
          </a:p>
          <a:p>
            <a:pPr marL="16509" algn="l" rtl="0" eaLnBrk="0">
              <a:lnSpc>
                <a:spcPts val="1554"/>
              </a:lnSpc>
              <a:spcBef>
                <a:spcPts val="805"/>
              </a:spcBef>
            </a:pPr>
            <a:r>
              <a:rPr sz="1100" spc="40">
                <a:solidFill>
                  <a:srgbClr val="000000">
                    <a:alpha val="100000"/>
                  </a:srgbClr>
                </a:solidFill>
                <a:latin typeface="Times New Roman"/>
                <a:ea typeface="Times New Roman"/>
                <a:cs typeface="Times New Roman"/>
              </a:rPr>
              <a:t>3  </a:t>
            </a:r>
            <a:r>
              <a:rPr sz="1100" spc="40">
                <a:solidFill>
                  <a:srgbClr val="000000">
                    <a:alpha val="100000"/>
                  </a:srgbClr>
                </a:solidFill>
                <a:latin typeface="SimSun"/>
                <a:ea typeface="SimSun"/>
                <a:cs typeface="SimSun"/>
              </a:rPr>
              <a:t>灭火器配置场所的火灾种类和危险等级</a:t>
            </a:r>
            <a:r>
              <a:rPr sz="1100" spc="4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...5</a:t>
            </a:r>
            <a:endParaRPr lang="Times New Roman" altLang="Times New Roman" sz="1100"/>
          </a:p>
          <a:p>
            <a:pPr marL="283209" algn="l" rtl="0" eaLnBrk="0">
              <a:lnSpc>
                <a:spcPts val="1554"/>
              </a:lnSpc>
              <a:spcBef>
                <a:spcPts val="805"/>
              </a:spcBef>
            </a:pPr>
            <a:r>
              <a:rPr sz="1100" spc="30">
                <a:solidFill>
                  <a:srgbClr val="000000">
                    <a:alpha val="100000"/>
                  </a:srgbClr>
                </a:solidFill>
                <a:latin typeface="Times New Roman"/>
                <a:ea typeface="Times New Roman"/>
                <a:cs typeface="Times New Roman"/>
              </a:rPr>
              <a:t>3. 1  </a:t>
            </a:r>
            <a:r>
              <a:rPr sz="1100" spc="30">
                <a:solidFill>
                  <a:srgbClr val="000000">
                    <a:alpha val="100000"/>
                  </a:srgbClr>
                </a:solidFill>
                <a:latin typeface="SimSun"/>
                <a:ea typeface="SimSun"/>
                <a:cs typeface="SimSun"/>
              </a:rPr>
              <a:t>火灾种类</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...................5</a:t>
            </a:r>
            <a:endParaRPr lang="Times New Roman" altLang="Times New Roman" sz="1100"/>
          </a:p>
          <a:p>
            <a:pPr marL="283209" algn="l" rtl="0" eaLnBrk="0">
              <a:lnSpc>
                <a:spcPts val="1554"/>
              </a:lnSpc>
              <a:spcBef>
                <a:spcPts val="790"/>
              </a:spcBef>
            </a:pPr>
            <a:r>
              <a:rPr sz="1100" spc="30">
                <a:solidFill>
                  <a:srgbClr val="000000">
                    <a:alpha val="100000"/>
                  </a:srgbClr>
                </a:solidFill>
                <a:latin typeface="Times New Roman"/>
                <a:ea typeface="Times New Roman"/>
                <a:cs typeface="Times New Roman"/>
              </a:rPr>
              <a:t>3.2  </a:t>
            </a:r>
            <a:r>
              <a:rPr sz="1100" spc="30">
                <a:solidFill>
                  <a:srgbClr val="000000">
                    <a:alpha val="100000"/>
                  </a:srgbClr>
                </a:solidFill>
                <a:latin typeface="SimSun"/>
                <a:ea typeface="SimSun"/>
                <a:cs typeface="SimSun"/>
              </a:rPr>
              <a:t>危险等级</a:t>
            </a:r>
            <a:r>
              <a:rPr sz="1100" spc="3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.........6</a:t>
            </a:r>
            <a:endParaRPr lang="Times New Roman" altLang="Times New Roman" sz="1100"/>
          </a:p>
          <a:p>
            <a:pPr marL="12700" algn="l" rtl="0" eaLnBrk="0">
              <a:lnSpc>
                <a:spcPts val="1554"/>
              </a:lnSpc>
              <a:spcBef>
                <a:spcPts val="805"/>
              </a:spcBef>
            </a:pPr>
            <a:r>
              <a:rPr sz="1100" spc="30">
                <a:solidFill>
                  <a:srgbClr val="000000">
                    <a:alpha val="100000"/>
                  </a:srgbClr>
                </a:solidFill>
                <a:latin typeface="Times New Roman"/>
                <a:ea typeface="Times New Roman"/>
                <a:cs typeface="Times New Roman"/>
              </a:rPr>
              <a:t>4  </a:t>
            </a:r>
            <a:r>
              <a:rPr sz="1100" spc="30">
                <a:solidFill>
                  <a:srgbClr val="000000">
                    <a:alpha val="100000"/>
                  </a:srgbClr>
                </a:solidFill>
                <a:latin typeface="SimSun"/>
                <a:ea typeface="SimSun"/>
                <a:cs typeface="SimSun"/>
              </a:rPr>
              <a:t>灭火器的选择</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....6</a:t>
            </a:r>
            <a:endParaRPr lang="Times New Roman" altLang="Times New Roman" sz="1100"/>
          </a:p>
          <a:p>
            <a:pPr marL="279400" algn="l" rtl="0" eaLnBrk="0">
              <a:lnSpc>
                <a:spcPts val="1554"/>
              </a:lnSpc>
              <a:spcBef>
                <a:spcPts val="795"/>
              </a:spcBef>
            </a:pPr>
            <a:r>
              <a:rPr sz="1100" spc="30">
                <a:solidFill>
                  <a:srgbClr val="000000">
                    <a:alpha val="100000"/>
                  </a:srgbClr>
                </a:solidFill>
                <a:latin typeface="Times New Roman"/>
                <a:ea typeface="Times New Roman"/>
                <a:cs typeface="Times New Roman"/>
              </a:rPr>
              <a:t>4. 1  </a:t>
            </a:r>
            <a:r>
              <a:rPr sz="1100" spc="30">
                <a:solidFill>
                  <a:srgbClr val="000000">
                    <a:alpha val="100000"/>
                  </a:srgbClr>
                </a:solidFill>
                <a:latin typeface="SimSun"/>
                <a:ea typeface="SimSun"/>
                <a:cs typeface="SimSun"/>
              </a:rPr>
              <a:t>一般规定</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..................6</a:t>
            </a:r>
            <a:endParaRPr lang="Times New Roman" altLang="Times New Roman" sz="1100"/>
          </a:p>
          <a:p>
            <a:pPr marL="279400" algn="l" rtl="0" eaLnBrk="0">
              <a:lnSpc>
                <a:spcPts val="1555"/>
              </a:lnSpc>
              <a:spcBef>
                <a:spcPts val="805"/>
              </a:spcBef>
            </a:pPr>
            <a:r>
              <a:rPr sz="1100" spc="40">
                <a:solidFill>
                  <a:srgbClr val="000000">
                    <a:alpha val="100000"/>
                  </a:srgbClr>
                </a:solidFill>
                <a:latin typeface="Times New Roman"/>
                <a:ea typeface="Times New Roman"/>
                <a:cs typeface="Times New Roman"/>
              </a:rPr>
              <a:t>4.2  </a:t>
            </a:r>
            <a:r>
              <a:rPr sz="1100" spc="40">
                <a:solidFill>
                  <a:srgbClr val="000000">
                    <a:alpha val="100000"/>
                  </a:srgbClr>
                </a:solidFill>
                <a:latin typeface="SimSun"/>
                <a:ea typeface="SimSun"/>
                <a:cs typeface="SimSun"/>
              </a:rPr>
              <a:t>灭火器的类型选择</a:t>
            </a:r>
            <a:r>
              <a:rPr sz="1100" spc="40">
                <a:solidFill>
                  <a:srgbClr val="000000">
                    <a:alpha val="100000"/>
                  </a:srgbClr>
                </a:solidFill>
                <a:latin typeface="Times New Roman"/>
                <a:ea typeface="Times New Roman"/>
                <a:cs typeface="Times New Roman"/>
              </a:rPr>
              <a:t>............................................................................</a:t>
            </a:r>
            <a:r>
              <a:rPr sz="1100" spc="3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..........................7</a:t>
            </a:r>
            <a:endParaRPr lang="Times New Roman" altLang="Times New Roman" sz="1100"/>
          </a:p>
          <a:p>
            <a:pPr marL="17576" algn="l" rtl="0" eaLnBrk="0">
              <a:lnSpc>
                <a:spcPts val="1555"/>
              </a:lnSpc>
              <a:spcBef>
                <a:spcPts val="790"/>
              </a:spcBef>
            </a:pPr>
            <a:r>
              <a:rPr sz="1100" spc="30">
                <a:solidFill>
                  <a:srgbClr val="000000">
                    <a:alpha val="100000"/>
                  </a:srgbClr>
                </a:solidFill>
                <a:latin typeface="Times New Roman"/>
                <a:ea typeface="Times New Roman"/>
                <a:cs typeface="Times New Roman"/>
              </a:rPr>
              <a:t>5  </a:t>
            </a:r>
            <a:r>
              <a:rPr sz="1100" spc="30">
                <a:solidFill>
                  <a:srgbClr val="000000">
                    <a:alpha val="100000"/>
                  </a:srgbClr>
                </a:solidFill>
                <a:latin typeface="SimSun"/>
                <a:ea typeface="SimSun"/>
                <a:cs typeface="SimSun"/>
              </a:rPr>
              <a:t>灭火器的设置</a:t>
            </a:r>
            <a:r>
              <a:rPr sz="1100" spc="3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......7</a:t>
            </a:r>
            <a:endParaRPr lang="Times New Roman" altLang="Times New Roman" sz="1100"/>
          </a:p>
          <a:p>
            <a:pPr marL="284276" algn="l" rtl="0" eaLnBrk="0">
              <a:lnSpc>
                <a:spcPts val="1555"/>
              </a:lnSpc>
              <a:spcBef>
                <a:spcPts val="800"/>
              </a:spcBef>
            </a:pPr>
            <a:r>
              <a:rPr sz="1100" spc="30">
                <a:solidFill>
                  <a:srgbClr val="000000">
                    <a:alpha val="100000"/>
                  </a:srgbClr>
                </a:solidFill>
                <a:latin typeface="Times New Roman"/>
                <a:ea typeface="Times New Roman"/>
                <a:cs typeface="Times New Roman"/>
              </a:rPr>
              <a:t>5. 1  </a:t>
            </a:r>
            <a:r>
              <a:rPr sz="1100" spc="30">
                <a:solidFill>
                  <a:srgbClr val="000000">
                    <a:alpha val="100000"/>
                  </a:srgbClr>
                </a:solidFill>
                <a:latin typeface="SimSun"/>
                <a:ea typeface="SimSun"/>
                <a:cs typeface="SimSun"/>
              </a:rPr>
              <a:t>一般规定</a:t>
            </a:r>
            <a:r>
              <a:rPr sz="1100" spc="3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....................7</a:t>
            </a:r>
            <a:endParaRPr lang="Times New Roman" altLang="Times New Roman" sz="1100"/>
          </a:p>
          <a:p>
            <a:pPr marL="284276" algn="l" rtl="0" eaLnBrk="0">
              <a:lnSpc>
                <a:spcPts val="1555"/>
              </a:lnSpc>
              <a:spcBef>
                <a:spcPts val="795"/>
              </a:spcBef>
            </a:pPr>
            <a:r>
              <a:rPr sz="1100" spc="40">
                <a:solidFill>
                  <a:srgbClr val="000000">
                    <a:alpha val="100000"/>
                  </a:srgbClr>
                </a:solidFill>
                <a:latin typeface="Times New Roman"/>
                <a:ea typeface="Times New Roman"/>
                <a:cs typeface="Times New Roman"/>
              </a:rPr>
              <a:t>5.2  </a:t>
            </a:r>
            <a:r>
              <a:rPr sz="1100" spc="40">
                <a:solidFill>
                  <a:srgbClr val="000000">
                    <a:alpha val="100000"/>
                  </a:srgbClr>
                </a:solidFill>
                <a:latin typeface="SimSun"/>
                <a:ea typeface="SimSun"/>
                <a:cs typeface="SimSun"/>
              </a:rPr>
              <a:t>灭火器的最大保护距离</a:t>
            </a:r>
            <a:r>
              <a:rPr sz="1100" spc="40">
                <a:solidFill>
                  <a:srgbClr val="000000">
                    <a:alpha val="100000"/>
                  </a:srgbClr>
                </a:solidFill>
                <a:latin typeface="Times New Roman"/>
                <a:ea typeface="Times New Roman"/>
                <a:cs typeface="Times New Roman"/>
              </a:rPr>
              <a:t>.........................................................................</a:t>
            </a:r>
            <a:r>
              <a:rPr sz="1100" spc="3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.....................7</a:t>
            </a:r>
            <a:endParaRPr lang="Times New Roman" altLang="Times New Roman" sz="1100"/>
          </a:p>
          <a:p>
            <a:pPr marL="16814" algn="l" rtl="0" eaLnBrk="0">
              <a:lnSpc>
                <a:spcPts val="1554"/>
              </a:lnSpc>
              <a:spcBef>
                <a:spcPts val="805"/>
              </a:spcBef>
            </a:pPr>
            <a:r>
              <a:rPr sz="1100" spc="30">
                <a:solidFill>
                  <a:srgbClr val="000000">
                    <a:alpha val="100000"/>
                  </a:srgbClr>
                </a:solidFill>
                <a:latin typeface="Times New Roman"/>
                <a:ea typeface="Times New Roman"/>
                <a:cs typeface="Times New Roman"/>
              </a:rPr>
              <a:t>6  </a:t>
            </a:r>
            <a:r>
              <a:rPr sz="1100" spc="30">
                <a:solidFill>
                  <a:srgbClr val="000000">
                    <a:alpha val="100000"/>
                  </a:srgbClr>
                </a:solidFill>
                <a:latin typeface="SimSun"/>
                <a:ea typeface="SimSun"/>
                <a:cs typeface="SimSun"/>
              </a:rPr>
              <a:t>灭火器的配置</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.....8</a:t>
            </a:r>
            <a:endParaRPr lang="Times New Roman" altLang="Times New Roman" sz="1100"/>
          </a:p>
          <a:p>
            <a:pPr marL="283514" algn="l" rtl="0" eaLnBrk="0">
              <a:lnSpc>
                <a:spcPts val="1554"/>
              </a:lnSpc>
              <a:spcBef>
                <a:spcPts val="790"/>
              </a:spcBef>
            </a:pPr>
            <a:r>
              <a:rPr sz="1100" spc="30">
                <a:solidFill>
                  <a:srgbClr val="000000">
                    <a:alpha val="100000"/>
                  </a:srgbClr>
                </a:solidFill>
                <a:latin typeface="Times New Roman"/>
                <a:ea typeface="Times New Roman"/>
                <a:cs typeface="Times New Roman"/>
              </a:rPr>
              <a:t>6. 1  </a:t>
            </a:r>
            <a:r>
              <a:rPr sz="1100" spc="30">
                <a:solidFill>
                  <a:srgbClr val="000000">
                    <a:alpha val="100000"/>
                  </a:srgbClr>
                </a:solidFill>
                <a:latin typeface="SimSun"/>
                <a:ea typeface="SimSun"/>
                <a:cs typeface="SimSun"/>
              </a:rPr>
              <a:t>一般规定</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...................8</a:t>
            </a:r>
            <a:endParaRPr lang="Times New Roman" altLang="Times New Roman" sz="1100"/>
          </a:p>
          <a:p>
            <a:pPr marL="283514" algn="l" rtl="0" eaLnBrk="0">
              <a:lnSpc>
                <a:spcPts val="1554"/>
              </a:lnSpc>
              <a:spcBef>
                <a:spcPts val="805"/>
              </a:spcBef>
            </a:pPr>
            <a:r>
              <a:rPr sz="1100" spc="40">
                <a:solidFill>
                  <a:srgbClr val="000000">
                    <a:alpha val="100000"/>
                  </a:srgbClr>
                </a:solidFill>
                <a:latin typeface="Times New Roman"/>
                <a:ea typeface="Times New Roman"/>
                <a:cs typeface="Times New Roman"/>
              </a:rPr>
              <a:t>6.2  </a:t>
            </a:r>
            <a:r>
              <a:rPr sz="1100" spc="40">
                <a:solidFill>
                  <a:srgbClr val="000000">
                    <a:alpha val="100000"/>
                  </a:srgbClr>
                </a:solidFill>
                <a:latin typeface="SimSun"/>
                <a:ea typeface="SimSun"/>
                <a:cs typeface="SimSun"/>
              </a:rPr>
              <a:t>灭火器的最低配置基准</a:t>
            </a:r>
            <a:r>
              <a:rPr sz="1100" spc="4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.....................8</a:t>
            </a:r>
            <a:endParaRPr lang="Times New Roman" altLang="Times New Roman" sz="1100"/>
          </a:p>
          <a:p>
            <a:pPr marL="15900" algn="l" rtl="0" eaLnBrk="0">
              <a:lnSpc>
                <a:spcPts val="1554"/>
              </a:lnSpc>
              <a:spcBef>
                <a:spcPts val="795"/>
              </a:spcBef>
            </a:pPr>
            <a:r>
              <a:rPr sz="1100" spc="40">
                <a:solidFill>
                  <a:srgbClr val="000000">
                    <a:alpha val="100000"/>
                  </a:srgbClr>
                </a:solidFill>
                <a:latin typeface="Times New Roman"/>
                <a:ea typeface="Times New Roman"/>
                <a:cs typeface="Times New Roman"/>
              </a:rPr>
              <a:t>7  </a:t>
            </a:r>
            <a:r>
              <a:rPr sz="1100" spc="40">
                <a:solidFill>
                  <a:srgbClr val="000000">
                    <a:alpha val="100000"/>
                  </a:srgbClr>
                </a:solidFill>
                <a:latin typeface="SimSun"/>
                <a:ea typeface="SimSun"/>
                <a:cs typeface="SimSun"/>
              </a:rPr>
              <a:t>灭火器配置设计计算</a:t>
            </a:r>
            <a:r>
              <a:rPr sz="1100" spc="4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...........................8</a:t>
            </a:r>
            <a:endParaRPr lang="Times New Roman" altLang="Times New Roman" sz="1100"/>
          </a:p>
          <a:p>
            <a:pPr marL="282600" algn="l" rtl="0" eaLnBrk="0">
              <a:lnSpc>
                <a:spcPts val="1555"/>
              </a:lnSpc>
              <a:spcBef>
                <a:spcPts val="800"/>
              </a:spcBef>
            </a:pPr>
            <a:r>
              <a:rPr sz="1100" spc="30">
                <a:solidFill>
                  <a:srgbClr val="000000">
                    <a:alpha val="100000"/>
                  </a:srgbClr>
                </a:solidFill>
                <a:latin typeface="Times New Roman"/>
                <a:ea typeface="Times New Roman"/>
                <a:cs typeface="Times New Roman"/>
              </a:rPr>
              <a:t>7. 1  </a:t>
            </a:r>
            <a:r>
              <a:rPr sz="1100" spc="30">
                <a:solidFill>
                  <a:srgbClr val="000000">
                    <a:alpha val="100000"/>
                  </a:srgbClr>
                </a:solidFill>
                <a:latin typeface="SimSun"/>
                <a:ea typeface="SimSun"/>
                <a:cs typeface="SimSun"/>
              </a:rPr>
              <a:t>一般规定</a:t>
            </a:r>
            <a:r>
              <a:rPr sz="1100" spc="3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...................8</a:t>
            </a:r>
            <a:endParaRPr lang="Times New Roman" altLang="Times New Roman" sz="1100"/>
          </a:p>
          <a:p>
            <a:pPr marL="282600" algn="l" rtl="0" eaLnBrk="0">
              <a:lnSpc>
                <a:spcPts val="1555"/>
              </a:lnSpc>
              <a:spcBef>
                <a:spcPts val="795"/>
              </a:spcBef>
            </a:pPr>
            <a:r>
              <a:rPr sz="1100" spc="30">
                <a:solidFill>
                  <a:srgbClr val="000000">
                    <a:alpha val="100000"/>
                  </a:srgbClr>
                </a:solidFill>
                <a:latin typeface="Times New Roman"/>
                <a:ea typeface="Times New Roman"/>
                <a:cs typeface="Times New Roman"/>
              </a:rPr>
              <a:t>7.2  </a:t>
            </a:r>
            <a:r>
              <a:rPr sz="1100" spc="30">
                <a:solidFill>
                  <a:srgbClr val="000000">
                    <a:alpha val="100000"/>
                  </a:srgbClr>
                </a:solidFill>
                <a:latin typeface="SimSun"/>
                <a:ea typeface="SimSun"/>
                <a:cs typeface="SimSun"/>
              </a:rPr>
              <a:t>计算单元</a:t>
            </a:r>
            <a:r>
              <a:rPr sz="1100" spc="3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.........9</a:t>
            </a:r>
            <a:endParaRPr lang="Times New Roman" altLang="Times New Roman" sz="1100"/>
          </a:p>
          <a:p>
            <a:pPr marL="282600" algn="l" rtl="0" eaLnBrk="0">
              <a:lnSpc>
                <a:spcPts val="1554"/>
              </a:lnSpc>
              <a:spcBef>
                <a:spcPts val="800"/>
              </a:spcBef>
            </a:pPr>
            <a:r>
              <a:rPr sz="1100" spc="30">
                <a:solidFill>
                  <a:srgbClr val="000000">
                    <a:alpha val="100000"/>
                  </a:srgbClr>
                </a:solidFill>
                <a:latin typeface="Times New Roman"/>
                <a:ea typeface="Times New Roman"/>
                <a:cs typeface="Times New Roman"/>
              </a:rPr>
              <a:t>7.3  </a:t>
            </a:r>
            <a:r>
              <a:rPr sz="1100" spc="30">
                <a:solidFill>
                  <a:srgbClr val="000000">
                    <a:alpha val="100000"/>
                  </a:srgbClr>
                </a:solidFill>
                <a:latin typeface="SimSun"/>
                <a:ea typeface="SimSun"/>
                <a:cs typeface="SimSun"/>
              </a:rPr>
              <a:t>配置设计计算</a:t>
            </a:r>
            <a:r>
              <a:rPr sz="1100" spc="3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...9</a:t>
            </a:r>
            <a:endParaRPr lang="Times New Roman" altLang="Times New Roman" sz="1100"/>
          </a:p>
          <a:p>
            <a:pPr marL="28092" algn="l" rtl="0" eaLnBrk="0">
              <a:lnSpc>
                <a:spcPts val="1346"/>
              </a:lnSpc>
              <a:spcBef>
                <a:spcPts val="972"/>
              </a:spcBef>
            </a:pPr>
            <a:r>
              <a:rPr sz="1100" spc="50">
                <a:solidFill>
                  <a:srgbClr val="000000">
                    <a:alpha val="100000"/>
                  </a:srgbClr>
                </a:solidFill>
                <a:latin typeface="SimSun"/>
                <a:ea typeface="SimSun"/>
                <a:cs typeface="SimSun"/>
              </a:rPr>
              <a:t>附录</a:t>
            </a:r>
            <a:r>
              <a:rPr sz="1100" spc="50">
                <a:solidFill>
                  <a:srgbClr val="000000">
                    <a:alpha val="100000"/>
                  </a:srgbClr>
                </a:solidFill>
                <a:latin typeface="SimSun"/>
                <a:ea typeface="SimSun"/>
                <a:cs typeface="SimSun"/>
              </a:rPr>
              <a:t> </a:t>
            </a:r>
            <a:r>
              <a:rPr sz="1100" spc="0">
                <a:solidFill>
                  <a:srgbClr val="000000">
                    <a:alpha val="100000"/>
                  </a:srgbClr>
                </a:solidFill>
                <a:latin typeface="Times New Roman"/>
                <a:ea typeface="Times New Roman"/>
                <a:cs typeface="Times New Roman"/>
              </a:rPr>
              <a:t>A</a:t>
            </a:r>
            <a:r>
              <a:rPr sz="1100" spc="50">
                <a:solidFill>
                  <a:srgbClr val="000000">
                    <a:alpha val="100000"/>
                  </a:srgbClr>
                </a:solidFill>
                <a:latin typeface="Times New Roman"/>
                <a:ea typeface="Times New Roman"/>
                <a:cs typeface="Times New Roman"/>
              </a:rPr>
              <a:t>  </a:t>
            </a:r>
            <a:r>
              <a:rPr sz="1100" spc="50">
                <a:solidFill>
                  <a:srgbClr val="000000">
                    <a:alpha val="100000"/>
                  </a:srgbClr>
                </a:solidFill>
                <a:latin typeface="SimSun"/>
                <a:ea typeface="SimSun"/>
                <a:cs typeface="SimSun"/>
              </a:rPr>
              <a:t>建筑灭火器配置类型、规格和灭火级别基本参数举例</a:t>
            </a:r>
            <a:r>
              <a:rPr sz="1100" spc="50">
                <a:solidFill>
                  <a:srgbClr val="000000">
                    <a:alpha val="100000"/>
                  </a:srgbClr>
                </a:solidFill>
                <a:latin typeface="Times New Roman"/>
                <a:ea typeface="Times New Roman"/>
                <a:cs typeface="Times New Roman"/>
              </a:rPr>
              <a:t>..................................</a:t>
            </a:r>
            <a:r>
              <a:rPr sz="1100" spc="3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 11</a:t>
            </a:r>
            <a:endParaRPr lang="Times New Roman" altLang="Times New Roman" sz="1100"/>
          </a:p>
          <a:p>
            <a:pPr marL="28092" algn="l" rtl="0" eaLnBrk="0">
              <a:lnSpc>
                <a:spcPts val="1346"/>
              </a:lnSpc>
              <a:spcBef>
                <a:spcPts val="1017"/>
              </a:spcBef>
            </a:pPr>
            <a:r>
              <a:rPr sz="1100" spc="30">
                <a:solidFill>
                  <a:srgbClr val="000000">
                    <a:alpha val="100000"/>
                  </a:srgbClr>
                </a:solidFill>
                <a:latin typeface="SimSun"/>
                <a:ea typeface="SimSun"/>
                <a:cs typeface="SimSun"/>
              </a:rPr>
              <a:t>附录</a:t>
            </a:r>
            <a:r>
              <a:rPr sz="1100" spc="30">
                <a:solidFill>
                  <a:srgbClr val="000000">
                    <a:alpha val="100000"/>
                  </a:srgbClr>
                </a:solidFill>
                <a:latin typeface="SimSun"/>
                <a:ea typeface="SimSun"/>
                <a:cs typeface="SimSun"/>
              </a:rPr>
              <a:t> </a:t>
            </a:r>
            <a:r>
              <a:rPr sz="1100" spc="0">
                <a:solidFill>
                  <a:srgbClr val="000000">
                    <a:alpha val="100000"/>
                  </a:srgbClr>
                </a:solidFill>
                <a:latin typeface="Times New Roman"/>
                <a:ea typeface="Times New Roman"/>
                <a:cs typeface="Times New Roman"/>
              </a:rPr>
              <a:t>B</a:t>
            </a:r>
            <a:r>
              <a:rPr sz="1100" spc="30">
                <a:solidFill>
                  <a:srgbClr val="000000">
                    <a:alpha val="100000"/>
                  </a:srgbClr>
                </a:solidFill>
                <a:latin typeface="Times New Roman"/>
                <a:ea typeface="Times New Roman"/>
                <a:cs typeface="Times New Roman"/>
              </a:rPr>
              <a:t>  </a:t>
            </a:r>
            <a:r>
              <a:rPr sz="1100" spc="30">
                <a:solidFill>
                  <a:srgbClr val="000000">
                    <a:alpha val="100000"/>
                  </a:srgbClr>
                </a:solidFill>
                <a:latin typeface="SimSun"/>
                <a:ea typeface="SimSun"/>
                <a:cs typeface="SimSun"/>
              </a:rPr>
              <a:t>建筑灭火器配置设计图例</a:t>
            </a:r>
            <a:r>
              <a:rPr sz="1100" spc="30">
                <a:solidFill>
                  <a:srgbClr val="000000">
                    <a:alpha val="100000"/>
                  </a:srgbClr>
                </a:solidFill>
                <a:latin typeface="Times New Roman"/>
                <a:ea typeface="Times New Roman"/>
                <a:cs typeface="Times New Roman"/>
              </a:rPr>
              <a:t>......................................................................................... </a:t>
            </a:r>
            <a:r>
              <a:rPr sz="1100" spc="0">
                <a:solidFill>
                  <a:srgbClr val="000000">
                    <a:alpha val="100000"/>
                  </a:srgbClr>
                </a:solidFill>
                <a:latin typeface="Times New Roman"/>
                <a:ea typeface="Times New Roman"/>
                <a:cs typeface="Times New Roman"/>
              </a:rPr>
              <a:t>13</a:t>
            </a:r>
            <a:endParaRPr lang="Times New Roman" altLang="Times New Roman" sz="1100"/>
          </a:p>
          <a:p>
            <a:pPr marL="28092" algn="l" rtl="0" eaLnBrk="0">
              <a:lnSpc>
                <a:spcPts val="1346"/>
              </a:lnSpc>
              <a:spcBef>
                <a:spcPts val="1005"/>
              </a:spcBef>
            </a:pPr>
            <a:r>
              <a:rPr sz="1100" spc="40">
                <a:solidFill>
                  <a:srgbClr val="000000">
                    <a:alpha val="100000"/>
                  </a:srgbClr>
                </a:solidFill>
                <a:latin typeface="SimSun"/>
                <a:ea typeface="SimSun"/>
                <a:cs typeface="SimSun"/>
              </a:rPr>
              <a:t>附录</a:t>
            </a:r>
            <a:r>
              <a:rPr sz="1100" spc="40">
                <a:solidFill>
                  <a:srgbClr val="000000">
                    <a:alpha val="100000"/>
                  </a:srgbClr>
                </a:solidFill>
                <a:latin typeface="SimSun"/>
                <a:ea typeface="SimSun"/>
                <a:cs typeface="SimSun"/>
              </a:rPr>
              <a:t> </a:t>
            </a:r>
            <a:r>
              <a:rPr sz="1100" spc="0">
                <a:solidFill>
                  <a:srgbClr val="000000">
                    <a:alpha val="100000"/>
                  </a:srgbClr>
                </a:solidFill>
                <a:latin typeface="Times New Roman"/>
                <a:ea typeface="Times New Roman"/>
                <a:cs typeface="Times New Roman"/>
              </a:rPr>
              <a:t>C</a:t>
            </a:r>
            <a:r>
              <a:rPr sz="1100" spc="40">
                <a:solidFill>
                  <a:srgbClr val="000000">
                    <a:alpha val="100000"/>
                  </a:srgbClr>
                </a:solidFill>
                <a:latin typeface="Times New Roman"/>
                <a:ea typeface="Times New Roman"/>
                <a:cs typeface="Times New Roman"/>
              </a:rPr>
              <a:t>  </a:t>
            </a:r>
            <a:r>
              <a:rPr sz="1100" spc="40">
                <a:solidFill>
                  <a:srgbClr val="000000">
                    <a:alpha val="100000"/>
                  </a:srgbClr>
                </a:solidFill>
                <a:latin typeface="SimSun"/>
                <a:ea typeface="SimSun"/>
                <a:cs typeface="SimSun"/>
              </a:rPr>
              <a:t>工业建筑灭火器配置场所的危险等级举例</a:t>
            </a:r>
            <a:r>
              <a:rPr sz="1100" spc="4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 15</a:t>
            </a:r>
            <a:endParaRPr lang="Times New Roman" altLang="Times New Roman" sz="1100"/>
          </a:p>
          <a:p>
            <a:pPr marL="28092" algn="l" rtl="0" eaLnBrk="0">
              <a:lnSpc>
                <a:spcPts val="1346"/>
              </a:lnSpc>
              <a:spcBef>
                <a:spcPts val="1005"/>
              </a:spcBef>
            </a:pPr>
            <a:r>
              <a:rPr sz="1100" spc="40">
                <a:solidFill>
                  <a:srgbClr val="000000">
                    <a:alpha val="100000"/>
                  </a:srgbClr>
                </a:solidFill>
                <a:latin typeface="SimSun"/>
                <a:ea typeface="SimSun"/>
                <a:cs typeface="SimSun"/>
              </a:rPr>
              <a:t>附录</a:t>
            </a:r>
            <a:r>
              <a:rPr sz="1100" spc="40">
                <a:solidFill>
                  <a:srgbClr val="000000">
                    <a:alpha val="100000"/>
                  </a:srgbClr>
                </a:solidFill>
                <a:latin typeface="SimSun"/>
                <a:ea typeface="SimSun"/>
                <a:cs typeface="SimSun"/>
              </a:rPr>
              <a:t> </a:t>
            </a:r>
            <a:r>
              <a:rPr sz="1100" spc="0">
                <a:solidFill>
                  <a:srgbClr val="000000">
                    <a:alpha val="100000"/>
                  </a:srgbClr>
                </a:solidFill>
                <a:latin typeface="Times New Roman"/>
                <a:ea typeface="Times New Roman"/>
                <a:cs typeface="Times New Roman"/>
              </a:rPr>
              <a:t>D</a:t>
            </a:r>
            <a:r>
              <a:rPr sz="1100" spc="40">
                <a:solidFill>
                  <a:srgbClr val="000000">
                    <a:alpha val="100000"/>
                  </a:srgbClr>
                </a:solidFill>
                <a:latin typeface="Times New Roman"/>
                <a:ea typeface="Times New Roman"/>
                <a:cs typeface="Times New Roman"/>
              </a:rPr>
              <a:t>  </a:t>
            </a:r>
            <a:r>
              <a:rPr sz="1100" spc="40">
                <a:solidFill>
                  <a:srgbClr val="000000">
                    <a:alpha val="100000"/>
                  </a:srgbClr>
                </a:solidFill>
                <a:latin typeface="SimSun"/>
                <a:ea typeface="SimSun"/>
                <a:cs typeface="SimSun"/>
              </a:rPr>
              <a:t>民用建筑灭火器配置场所的危险等级举例</a:t>
            </a:r>
            <a:r>
              <a:rPr sz="1100" spc="4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 17</a:t>
            </a:r>
            <a:endParaRPr lang="Times New Roman" altLang="Times New Roman" sz="1100"/>
          </a:p>
          <a:p>
            <a:pPr marL="28092" algn="l" rtl="0" eaLnBrk="0">
              <a:lnSpc>
                <a:spcPts val="1346"/>
              </a:lnSpc>
              <a:spcBef>
                <a:spcPts val="1017"/>
              </a:spcBef>
            </a:pPr>
            <a:r>
              <a:rPr sz="1100" spc="30">
                <a:solidFill>
                  <a:srgbClr val="000000">
                    <a:alpha val="100000"/>
                  </a:srgbClr>
                </a:solidFill>
                <a:latin typeface="SimSun"/>
                <a:ea typeface="SimSun"/>
                <a:cs typeface="SimSun"/>
              </a:rPr>
              <a:t>附录</a:t>
            </a:r>
            <a:r>
              <a:rPr sz="1100" spc="30">
                <a:solidFill>
                  <a:srgbClr val="000000">
                    <a:alpha val="100000"/>
                  </a:srgbClr>
                </a:solidFill>
                <a:latin typeface="SimSun"/>
                <a:ea typeface="SimSun"/>
                <a:cs typeface="SimSun"/>
              </a:rPr>
              <a:t> </a:t>
            </a:r>
            <a:r>
              <a:rPr sz="1100" spc="0">
                <a:solidFill>
                  <a:srgbClr val="000000">
                    <a:alpha val="100000"/>
                  </a:srgbClr>
                </a:solidFill>
                <a:latin typeface="Times New Roman"/>
                <a:ea typeface="Times New Roman"/>
                <a:cs typeface="Times New Roman"/>
              </a:rPr>
              <a:t>E</a:t>
            </a:r>
            <a:r>
              <a:rPr sz="1100" spc="30">
                <a:solidFill>
                  <a:srgbClr val="000000">
                    <a:alpha val="100000"/>
                  </a:srgbClr>
                </a:solidFill>
                <a:latin typeface="Times New Roman"/>
                <a:ea typeface="Times New Roman"/>
                <a:cs typeface="Times New Roman"/>
              </a:rPr>
              <a:t>  </a:t>
            </a:r>
            <a:r>
              <a:rPr sz="1100" spc="30">
                <a:solidFill>
                  <a:srgbClr val="000000">
                    <a:alpha val="100000"/>
                  </a:srgbClr>
                </a:solidFill>
                <a:latin typeface="SimSun"/>
                <a:ea typeface="SimSun"/>
                <a:cs typeface="SimSun"/>
              </a:rPr>
              <a:t>不相容的灭火剂举例</a:t>
            </a:r>
            <a:r>
              <a:rPr sz="1100" spc="3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 19</a:t>
            </a:r>
            <a:endParaRPr lang="Times New Roman" altLang="Times New Roman" sz="1100"/>
          </a:p>
          <a:p>
            <a:pPr marL="28092" algn="l" rtl="0" eaLnBrk="0">
              <a:lnSpc>
                <a:spcPts val="1346"/>
              </a:lnSpc>
              <a:spcBef>
                <a:spcPts val="993"/>
              </a:spcBef>
            </a:pPr>
            <a:r>
              <a:rPr sz="1100" spc="40">
                <a:solidFill>
                  <a:srgbClr val="000000">
                    <a:alpha val="100000"/>
                  </a:srgbClr>
                </a:solidFill>
                <a:latin typeface="SimSun"/>
                <a:ea typeface="SimSun"/>
                <a:cs typeface="SimSun"/>
              </a:rPr>
              <a:t>附录</a:t>
            </a:r>
            <a:r>
              <a:rPr sz="1100" spc="40">
                <a:solidFill>
                  <a:srgbClr val="000000">
                    <a:alpha val="100000"/>
                  </a:srgbClr>
                </a:solidFill>
                <a:latin typeface="SimSun"/>
                <a:ea typeface="SimSun"/>
                <a:cs typeface="SimSun"/>
              </a:rPr>
              <a:t> </a:t>
            </a:r>
            <a:r>
              <a:rPr sz="1100" spc="0">
                <a:solidFill>
                  <a:srgbClr val="000000">
                    <a:alpha val="100000"/>
                  </a:srgbClr>
                </a:solidFill>
                <a:latin typeface="Times New Roman"/>
                <a:ea typeface="Times New Roman"/>
                <a:cs typeface="Times New Roman"/>
              </a:rPr>
              <a:t>F</a:t>
            </a:r>
            <a:r>
              <a:rPr sz="1100" spc="40">
                <a:solidFill>
                  <a:srgbClr val="000000">
                    <a:alpha val="100000"/>
                  </a:srgbClr>
                </a:solidFill>
                <a:latin typeface="Times New Roman"/>
                <a:ea typeface="Times New Roman"/>
                <a:cs typeface="Times New Roman"/>
              </a:rPr>
              <a:t>  </a:t>
            </a:r>
            <a:r>
              <a:rPr sz="1100" spc="40">
                <a:solidFill>
                  <a:srgbClr val="000000">
                    <a:alpha val="100000"/>
                  </a:srgbClr>
                </a:solidFill>
                <a:latin typeface="SimSun"/>
                <a:ea typeface="SimSun"/>
                <a:cs typeface="SimSun"/>
              </a:rPr>
              <a:t>非必要配置卤代烷灭火器的场所举例</a:t>
            </a:r>
            <a:r>
              <a:rPr sz="1100" spc="40">
                <a:solidFill>
                  <a:srgbClr val="000000">
                    <a:alpha val="100000"/>
                  </a:srgbClr>
                </a:solidFill>
                <a:latin typeface="Times New Roman"/>
                <a:ea typeface="Times New Roman"/>
                <a:cs typeface="Times New Roman"/>
              </a:rPr>
              <a:t>.............................................................</a:t>
            </a:r>
            <a:r>
              <a:rPr sz="1100" spc="2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 19</a:t>
            </a:r>
            <a:endParaRPr lang="Times New Roman" altLang="Times New Roman" sz="1100"/>
          </a:p>
          <a:p>
            <a:pPr algn="l" rtl="0" eaLnBrk="0">
              <a:lnSpc>
                <a:spcPct val="105000"/>
              </a:lnSpc>
            </a:pPr>
            <a:endParaRPr lang="Arial" altLang="Arial" sz="800"/>
          </a:p>
          <a:p>
            <a:pPr algn="l" rtl="0" eaLnBrk="0">
              <a:lnSpc>
                <a:spcPct val="7788"/>
              </a:lnSpc>
            </a:pPr>
            <a:endParaRPr lang="Arial" altLang="Arial" sz="100"/>
          </a:p>
          <a:p>
            <a:pPr marL="16814" algn="l" rtl="0" eaLnBrk="0">
              <a:lnSpc>
                <a:spcPts val="1346"/>
              </a:lnSpc>
            </a:pPr>
            <a:r>
              <a:rPr sz="1100" spc="30">
                <a:solidFill>
                  <a:srgbClr val="000000">
                    <a:alpha val="100000"/>
                  </a:srgbClr>
                </a:solidFill>
                <a:latin typeface="SimSun"/>
                <a:ea typeface="SimSun"/>
                <a:cs typeface="SimSun"/>
              </a:rPr>
              <a:t>本规范用词说明</a:t>
            </a:r>
            <a:r>
              <a:rPr sz="1100" spc="30">
                <a:solidFill>
                  <a:srgbClr val="000000">
                    <a:alpha val="100000"/>
                  </a:srgbClr>
                </a:solidFill>
                <a:latin typeface="Times New Roman"/>
                <a:ea typeface="Times New Roman"/>
                <a:cs typeface="Times New Roman"/>
              </a:rPr>
              <a:t>.....................................................................................................................</a:t>
            </a:r>
            <a:r>
              <a:rPr sz="1100" spc="10">
                <a:solidFill>
                  <a:srgbClr val="000000">
                    <a:alpha val="100000"/>
                  </a:srgbClr>
                </a:solidFill>
                <a:latin typeface="Times New Roman"/>
                <a:ea typeface="Times New Roman"/>
                <a:cs typeface="Times New Roman"/>
              </a:rPr>
              <a:t>.</a:t>
            </a:r>
            <a:r>
              <a:rPr sz="1100" spc="0">
                <a:solidFill>
                  <a:srgbClr val="000000">
                    <a:alpha val="100000"/>
                  </a:srgbClr>
                </a:solidFill>
                <a:latin typeface="Times New Roman"/>
                <a:ea typeface="Times New Roman"/>
                <a:cs typeface="Times New Roman"/>
              </a:rPr>
              <a:t>.20</a:t>
            </a:r>
            <a:endParaRPr lang="Times New Roman" altLang="Times New Roman" sz="1100"/>
          </a:p>
        </p:txBody>
      </p:sp>
      <p:sp>
        <p:nvSpPr>
          <p:cNvPr id="21" name="textbox 21"/>
          <p:cNvSpPr/>
          <p:nvPr/>
        </p:nvSpPr>
        <p:spPr>
          <a:xfrm>
            <a:off x="3747960" y="9920490"/>
            <a:ext cx="78739" cy="13207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559"/>
              </a:lnSpc>
            </a:pPr>
            <a:endParaRPr lang="Arial" altLang="Arial" sz="100"/>
          </a:p>
          <a:p>
            <a:pPr marL="12700" algn="l" rtl="0" eaLnBrk="0">
              <a:lnSpc>
                <a:spcPct val="87000"/>
              </a:lnSpc>
            </a:pPr>
            <a:r>
              <a:rPr sz="800" spc="10">
                <a:solidFill>
                  <a:srgbClr val="000000">
                    <a:alpha val="100000"/>
                  </a:srgbClr>
                </a:solidFill>
                <a:latin typeface="SimSun"/>
                <a:ea typeface="SimSun"/>
                <a:cs typeface="SimSun"/>
              </a:rPr>
              <a:t>4</a:t>
            </a:r>
            <a:endParaRPr lang="SimSun" altLang="SimSun" sz="8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2" name="textbox 22"/>
          <p:cNvSpPr/>
          <p:nvPr/>
        </p:nvSpPr>
        <p:spPr>
          <a:xfrm>
            <a:off x="889247" y="3334054"/>
            <a:ext cx="5501004" cy="5083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330393" algn="l" rtl="0" eaLnBrk="0">
              <a:lnSpc>
                <a:spcPts val="1710"/>
              </a:lnSpc>
            </a:pPr>
            <a:r>
              <a:rPr sz="1400" spc="80">
                <a:solidFill>
                  <a:srgbClr val="000000">
                    <a:alpha val="100000"/>
                  </a:srgbClr>
                </a:solidFill>
                <a:latin typeface="Times New Roman"/>
                <a:ea typeface="Times New Roman"/>
                <a:cs typeface="Times New Roman"/>
              </a:rPr>
              <a:t>2  </a:t>
            </a:r>
            <a:r>
              <a:rPr sz="1400" spc="80">
                <a:solidFill>
                  <a:srgbClr val="000000">
                    <a:alpha val="100000"/>
                  </a:srgbClr>
                </a:solidFill>
                <a:latin typeface="SimHei"/>
                <a:ea typeface="SimHei"/>
                <a:cs typeface="SimHei"/>
              </a:rPr>
              <a:t>术语和符</a:t>
            </a:r>
            <a:r>
              <a:rPr sz="1400" spc="0">
                <a:solidFill>
                  <a:srgbClr val="000000">
                    <a:alpha val="100000"/>
                  </a:srgbClr>
                </a:solidFill>
                <a:latin typeface="SimHei"/>
                <a:ea typeface="SimHei"/>
                <a:cs typeface="SimHei"/>
              </a:rPr>
              <a:t>号</a:t>
            </a:r>
            <a:endParaRPr lang="SimHei" altLang="SimHei" sz="1400"/>
          </a:p>
          <a:p>
            <a:pPr marL="2564835" algn="l" rtl="0" eaLnBrk="0">
              <a:lnSpc>
                <a:spcPct val="96000"/>
              </a:lnSpc>
              <a:spcBef>
                <a:spcPts val="1366"/>
              </a:spcBef>
            </a:pPr>
            <a:r>
              <a:rPr sz="1400" spc="-50">
                <a:solidFill>
                  <a:srgbClr val="000000">
                    <a:alpha val="100000"/>
                  </a:srgbClr>
                </a:solidFill>
                <a:latin typeface="Times New Roman"/>
                <a:ea typeface="Times New Roman"/>
                <a:cs typeface="Times New Roman"/>
              </a:rPr>
              <a:t>2. 1  </a:t>
            </a:r>
            <a:r>
              <a:rPr sz="1400" spc="-50">
                <a:solidFill>
                  <a:srgbClr val="000000">
                    <a:alpha val="100000"/>
                  </a:srgbClr>
                </a:solidFill>
                <a:latin typeface="SimHei"/>
                <a:ea typeface="SimHei"/>
                <a:cs typeface="SimHei"/>
              </a:rPr>
              <a:t>术</a:t>
            </a:r>
            <a:r>
              <a:rPr sz="1400" spc="-40">
                <a:solidFill>
                  <a:srgbClr val="000000">
                    <a:alpha val="100000"/>
                  </a:srgbClr>
                </a:solidFill>
                <a:latin typeface="SimHei"/>
                <a:ea typeface="SimHei"/>
                <a:cs typeface="SimHei"/>
              </a:rPr>
              <a:t>语</a:t>
            </a:r>
            <a:endParaRPr lang="SimHei" altLang="SimHei" sz="1400"/>
          </a:p>
          <a:p>
            <a:pPr marL="12700" algn="l" rtl="0" eaLnBrk="0">
              <a:lnSpc>
                <a:spcPts val="1405"/>
              </a:lnSpc>
              <a:spcBef>
                <a:spcPts val="1141"/>
              </a:spcBef>
            </a:pPr>
            <a:r>
              <a:rPr sz="1000" spc="30">
                <a:solidFill>
                  <a:srgbClr val="000000">
                    <a:alpha val="100000"/>
                  </a:srgbClr>
                </a:solidFill>
                <a:latin typeface="Times New Roman"/>
                <a:ea typeface="Times New Roman"/>
                <a:cs typeface="Times New Roman"/>
              </a:rPr>
              <a:t>2. 1. 1  </a:t>
            </a:r>
            <a:r>
              <a:rPr sz="1000" spc="30">
                <a:solidFill>
                  <a:srgbClr val="000000">
                    <a:alpha val="100000"/>
                  </a:srgbClr>
                </a:solidFill>
                <a:latin typeface="SimSun"/>
                <a:ea typeface="SimSun"/>
                <a:cs typeface="SimSun"/>
              </a:rPr>
              <a:t>灭火器配置场所 </a:t>
            </a:r>
            <a:r>
              <a:rPr sz="1000" spc="0">
                <a:solidFill>
                  <a:srgbClr val="000000">
                    <a:alpha val="100000"/>
                  </a:srgbClr>
                </a:solidFill>
                <a:latin typeface="Times New Roman"/>
                <a:ea typeface="Times New Roman"/>
                <a:cs typeface="Times New Roman"/>
              </a:rPr>
              <a:t>distribution</a:t>
            </a:r>
            <a:r>
              <a:rPr sz="1000" spc="30">
                <a:solidFill>
                  <a:srgbClr val="000000">
                    <a:alpha val="100000"/>
                  </a:srgbClr>
                </a:solidFill>
                <a:latin typeface="Times New Roman"/>
                <a:ea typeface="Times New Roman"/>
                <a:cs typeface="Times New Roman"/>
              </a:rPr>
              <a:t> </a:t>
            </a:r>
            <a:r>
              <a:rPr sz="1000" spc="0">
                <a:solidFill>
                  <a:srgbClr val="000000">
                    <a:alpha val="100000"/>
                  </a:srgbClr>
                </a:solidFill>
                <a:latin typeface="Times New Roman"/>
                <a:ea typeface="Times New Roman"/>
                <a:cs typeface="Times New Roman"/>
              </a:rPr>
              <a:t>place</a:t>
            </a:r>
            <a:r>
              <a:rPr sz="1000" spc="30">
                <a:solidFill>
                  <a:srgbClr val="000000">
                    <a:alpha val="100000"/>
                  </a:srgbClr>
                </a:solidFill>
                <a:latin typeface="Times New Roman"/>
                <a:ea typeface="Times New Roman"/>
                <a:cs typeface="Times New Roman"/>
              </a:rPr>
              <a:t> </a:t>
            </a:r>
            <a:r>
              <a:rPr sz="1000" spc="0">
                <a:solidFill>
                  <a:srgbClr val="000000">
                    <a:alpha val="100000"/>
                  </a:srgbClr>
                </a:solidFill>
                <a:latin typeface="Times New Roman"/>
                <a:ea typeface="Times New Roman"/>
                <a:cs typeface="Times New Roman"/>
              </a:rPr>
              <a:t>of</a:t>
            </a:r>
            <a:r>
              <a:rPr sz="1000" spc="30">
                <a:solidFill>
                  <a:srgbClr val="000000">
                    <a:alpha val="100000"/>
                  </a:srgbClr>
                </a:solidFill>
                <a:latin typeface="Times New Roman"/>
                <a:ea typeface="Times New Roman"/>
                <a:cs typeface="Times New Roman"/>
              </a:rPr>
              <a:t> </a:t>
            </a:r>
            <a:r>
              <a:rPr sz="1000" spc="0">
                <a:solidFill>
                  <a:srgbClr val="000000">
                    <a:alpha val="100000"/>
                  </a:srgbClr>
                </a:solidFill>
                <a:latin typeface="Times New Roman"/>
                <a:ea typeface="Times New Roman"/>
                <a:cs typeface="Times New Roman"/>
              </a:rPr>
              <a:t>fire extinguisher</a:t>
            </a:r>
            <a:endParaRPr lang="Times New Roman" altLang="Times New Roman" sz="1000"/>
          </a:p>
          <a:p>
            <a:pPr marL="214201" algn="l" rtl="0" eaLnBrk="0">
              <a:lnSpc>
                <a:spcPct val="99000"/>
              </a:lnSpc>
              <a:spcBef>
                <a:spcPts val="589"/>
              </a:spcBef>
            </a:pPr>
            <a:r>
              <a:rPr sz="1000" spc="50">
                <a:solidFill>
                  <a:srgbClr val="000000">
                    <a:alpha val="100000"/>
                  </a:srgbClr>
                </a:solidFill>
                <a:latin typeface="SimSun"/>
                <a:ea typeface="SimSun"/>
                <a:cs typeface="SimSun"/>
              </a:rPr>
              <a:t>存在可燃的气体、液体、固体等物质，需要配置灭</a:t>
            </a:r>
            <a:r>
              <a:rPr sz="1000" spc="4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器的场所。   </a:t>
            </a:r>
            <a:endParaRPr lang="SimSun" altLang="SimSun" sz="1000"/>
          </a:p>
          <a:p>
            <a:pPr marL="216856" indent="-204156" algn="l" rtl="0" eaLnBrk="0">
              <a:lnSpc>
                <a:spcPct val="133000"/>
              </a:lnSpc>
              <a:spcBef>
                <a:spcPts val="444"/>
              </a:spcBef>
            </a:pPr>
            <a:r>
              <a:rPr sz="1000" spc="30">
                <a:solidFill>
                  <a:srgbClr val="000000">
                    <a:alpha val="100000"/>
                  </a:srgbClr>
                </a:solidFill>
                <a:latin typeface="Times New Roman"/>
                <a:ea typeface="Times New Roman"/>
                <a:cs typeface="Times New Roman"/>
              </a:rPr>
              <a:t>2. 1.2  </a:t>
            </a:r>
            <a:r>
              <a:rPr sz="1000" spc="30">
                <a:solidFill>
                  <a:srgbClr val="000000">
                    <a:alpha val="100000"/>
                  </a:srgbClr>
                </a:solidFill>
                <a:latin typeface="SimSun"/>
                <a:ea typeface="SimSun"/>
                <a:cs typeface="SimSun"/>
              </a:rPr>
              <a:t>计算</a:t>
            </a:r>
            <a:r>
              <a:rPr sz="1000" spc="20">
                <a:solidFill>
                  <a:srgbClr val="000000">
                    <a:alpha val="100000"/>
                  </a:srgbClr>
                </a:solidFill>
                <a:latin typeface="SimSun"/>
                <a:ea typeface="SimSun"/>
                <a:cs typeface="SimSun"/>
              </a:rPr>
              <a:t>单</a:t>
            </a:r>
            <a:r>
              <a:rPr sz="1000" spc="0">
                <a:solidFill>
                  <a:srgbClr val="000000">
                    <a:alpha val="100000"/>
                  </a:srgbClr>
                </a:solidFill>
                <a:latin typeface="SimSun"/>
                <a:ea typeface="SimSun"/>
                <a:cs typeface="SimSun"/>
              </a:rPr>
              <a:t>元 </a:t>
            </a:r>
            <a:r>
              <a:rPr sz="1000" spc="0">
                <a:solidFill>
                  <a:srgbClr val="000000">
                    <a:alpha val="100000"/>
                  </a:srgbClr>
                </a:solidFill>
                <a:latin typeface="Times New Roman"/>
                <a:ea typeface="Times New Roman"/>
                <a:cs typeface="Times New Roman"/>
              </a:rPr>
              <a:t>calculation unit                                                                                                                      </a:t>
            </a:r>
            <a:r>
              <a:rPr sz="1000" spc="40">
                <a:solidFill>
                  <a:srgbClr val="000000">
                    <a:alpha val="100000"/>
                  </a:srgbClr>
                </a:solidFill>
                <a:latin typeface="SimSun"/>
                <a:ea typeface="SimSun"/>
                <a:cs typeface="SimSun"/>
              </a:rPr>
              <a:t>灭火器配置的计算区</a:t>
            </a:r>
            <a:r>
              <a:rPr sz="1000" spc="20">
                <a:solidFill>
                  <a:srgbClr val="000000">
                    <a:alpha val="100000"/>
                  </a:srgbClr>
                </a:solidFill>
                <a:latin typeface="SimSun"/>
                <a:ea typeface="SimSun"/>
                <a:cs typeface="SimSun"/>
              </a:rPr>
              <a:t>域</a:t>
            </a:r>
            <a:r>
              <a:rPr sz="1000" spc="0">
                <a:solidFill>
                  <a:srgbClr val="000000">
                    <a:alpha val="100000"/>
                  </a:srgbClr>
                </a:solidFill>
                <a:latin typeface="SimSun"/>
                <a:ea typeface="SimSun"/>
                <a:cs typeface="SimSun"/>
              </a:rPr>
              <a:t>。   </a:t>
            </a:r>
            <a:endParaRPr lang="SimSun" altLang="SimSun" sz="1000"/>
          </a:p>
          <a:p>
            <a:pPr marL="12700" algn="l" rtl="0" eaLnBrk="0">
              <a:lnSpc>
                <a:spcPts val="1405"/>
              </a:lnSpc>
              <a:spcBef>
                <a:spcPts val="442"/>
              </a:spcBef>
            </a:pPr>
            <a:r>
              <a:rPr sz="1000" spc="30">
                <a:solidFill>
                  <a:srgbClr val="000000">
                    <a:alpha val="100000"/>
                  </a:srgbClr>
                </a:solidFill>
                <a:latin typeface="Times New Roman"/>
                <a:ea typeface="Times New Roman"/>
                <a:cs typeface="Times New Roman"/>
              </a:rPr>
              <a:t>2. 1.3  </a:t>
            </a:r>
            <a:r>
              <a:rPr sz="1000" spc="30">
                <a:solidFill>
                  <a:srgbClr val="000000">
                    <a:alpha val="100000"/>
                  </a:srgbClr>
                </a:solidFill>
                <a:latin typeface="SimSun"/>
                <a:ea typeface="SimSun"/>
                <a:cs typeface="SimSun"/>
              </a:rPr>
              <a:t>保护</a:t>
            </a:r>
            <a:r>
              <a:rPr sz="1000" spc="10">
                <a:solidFill>
                  <a:srgbClr val="000000">
                    <a:alpha val="100000"/>
                  </a:srgbClr>
                </a:solidFill>
                <a:latin typeface="SimSun"/>
                <a:ea typeface="SimSun"/>
                <a:cs typeface="SimSun"/>
              </a:rPr>
              <a:t>距</a:t>
            </a:r>
            <a:r>
              <a:rPr sz="1000" spc="0">
                <a:solidFill>
                  <a:srgbClr val="000000">
                    <a:alpha val="100000"/>
                  </a:srgbClr>
                </a:solidFill>
                <a:latin typeface="SimSun"/>
                <a:ea typeface="SimSun"/>
                <a:cs typeface="SimSun"/>
              </a:rPr>
              <a:t>离 </a:t>
            </a:r>
            <a:r>
              <a:rPr sz="1000" spc="0">
                <a:solidFill>
                  <a:srgbClr val="000000">
                    <a:alpha val="100000"/>
                  </a:srgbClr>
                </a:solidFill>
                <a:latin typeface="Times New Roman"/>
                <a:ea typeface="Times New Roman"/>
                <a:cs typeface="Times New Roman"/>
              </a:rPr>
              <a:t>travel distance</a:t>
            </a:r>
            <a:endParaRPr lang="Times New Roman" altLang="Times New Roman" sz="1000"/>
          </a:p>
          <a:p>
            <a:pPr marL="216856" algn="l" rtl="0" eaLnBrk="0">
              <a:lnSpc>
                <a:spcPct val="99000"/>
              </a:lnSpc>
              <a:spcBef>
                <a:spcPts val="601"/>
              </a:spcBef>
            </a:pPr>
            <a:r>
              <a:rPr sz="1000" spc="50">
                <a:solidFill>
                  <a:srgbClr val="000000">
                    <a:alpha val="100000"/>
                  </a:srgbClr>
                </a:solidFill>
                <a:latin typeface="SimSun"/>
                <a:ea typeface="SimSun"/>
                <a:cs typeface="SimSun"/>
              </a:rPr>
              <a:t>灭火器配置场所内，灭火器设置点到最不利点的直</a:t>
            </a:r>
            <a:r>
              <a:rPr sz="1000" spc="20">
                <a:solidFill>
                  <a:srgbClr val="000000">
                    <a:alpha val="100000"/>
                  </a:srgbClr>
                </a:solidFill>
                <a:latin typeface="SimSun"/>
                <a:ea typeface="SimSun"/>
                <a:cs typeface="SimSun"/>
              </a:rPr>
              <a:t>线</a:t>
            </a:r>
            <a:r>
              <a:rPr sz="1000" spc="0">
                <a:solidFill>
                  <a:srgbClr val="000000">
                    <a:alpha val="100000"/>
                  </a:srgbClr>
                </a:solidFill>
                <a:latin typeface="SimSun"/>
                <a:ea typeface="SimSun"/>
                <a:cs typeface="SimSun"/>
              </a:rPr>
              <a:t>行走距离。   </a:t>
            </a:r>
            <a:endParaRPr lang="SimSun" altLang="SimSun" sz="1000"/>
          </a:p>
          <a:p>
            <a:pPr marL="12700" algn="l" rtl="0" eaLnBrk="0">
              <a:lnSpc>
                <a:spcPts val="1405"/>
              </a:lnSpc>
              <a:spcBef>
                <a:spcPts val="442"/>
              </a:spcBef>
            </a:pPr>
            <a:r>
              <a:rPr sz="1000" spc="20">
                <a:solidFill>
                  <a:srgbClr val="000000">
                    <a:alpha val="100000"/>
                  </a:srgbClr>
                </a:solidFill>
                <a:latin typeface="Times New Roman"/>
                <a:ea typeface="Times New Roman"/>
                <a:cs typeface="Times New Roman"/>
              </a:rPr>
              <a:t>2. 1.4  </a:t>
            </a:r>
            <a:r>
              <a:rPr sz="1000" spc="20">
                <a:solidFill>
                  <a:srgbClr val="000000">
                    <a:alpha val="100000"/>
                  </a:srgbClr>
                </a:solidFill>
                <a:latin typeface="SimSun"/>
                <a:ea typeface="SimSun"/>
                <a:cs typeface="SimSun"/>
              </a:rPr>
              <a:t>灭火级</a:t>
            </a:r>
            <a:r>
              <a:rPr sz="1000" spc="0">
                <a:solidFill>
                  <a:srgbClr val="000000">
                    <a:alpha val="100000"/>
                  </a:srgbClr>
                </a:solidFill>
                <a:latin typeface="SimSun"/>
                <a:ea typeface="SimSun"/>
                <a:cs typeface="SimSun"/>
              </a:rPr>
              <a:t>别 </a:t>
            </a:r>
            <a:r>
              <a:rPr sz="1000" spc="0">
                <a:solidFill>
                  <a:srgbClr val="000000">
                    <a:alpha val="100000"/>
                  </a:srgbClr>
                </a:solidFill>
                <a:latin typeface="Times New Roman"/>
                <a:ea typeface="Times New Roman"/>
                <a:cs typeface="Times New Roman"/>
              </a:rPr>
              <a:t>fire rating</a:t>
            </a:r>
            <a:endParaRPr lang="Times New Roman" altLang="Times New Roman" sz="1000"/>
          </a:p>
          <a:p>
            <a:pPr marL="214201" algn="l" rtl="0" eaLnBrk="0">
              <a:lnSpc>
                <a:spcPct val="99000"/>
              </a:lnSpc>
              <a:spcBef>
                <a:spcPts val="601"/>
              </a:spcBef>
            </a:pPr>
            <a:r>
              <a:rPr sz="1000" spc="30">
                <a:solidFill>
                  <a:srgbClr val="000000">
                    <a:alpha val="100000"/>
                  </a:srgbClr>
                </a:solidFill>
                <a:latin typeface="SimSun"/>
                <a:ea typeface="SimSun"/>
                <a:cs typeface="SimSun"/>
              </a:rPr>
              <a:t>表示灭火器能够扑灭不同种类火灾的效能。由表示灭火效能的数字和灭火种类</a:t>
            </a:r>
            <a:r>
              <a:rPr sz="1000" spc="0">
                <a:solidFill>
                  <a:srgbClr val="000000">
                    <a:alpha val="100000"/>
                  </a:srgbClr>
                </a:solidFill>
                <a:latin typeface="SimSun"/>
                <a:ea typeface="SimSun"/>
                <a:cs typeface="SimSun"/>
              </a:rPr>
              <a:t>的字母组成。</a:t>
            </a:r>
            <a:endParaRPr lang="SimSun" altLang="SimSun" sz="1000"/>
          </a:p>
          <a:p>
            <a:pPr marL="216325" algn="l" rtl="0" eaLnBrk="0">
              <a:lnSpc>
                <a:spcPct val="99000"/>
              </a:lnSpc>
              <a:spcBef>
                <a:spcPts val="624"/>
              </a:spcBef>
            </a:pPr>
            <a:r>
              <a:rPr sz="1000" spc="30">
                <a:solidFill>
                  <a:srgbClr val="000000">
                    <a:alpha val="100000"/>
                  </a:srgbClr>
                </a:solidFill>
                <a:latin typeface="SimSun"/>
                <a:ea typeface="SimSun"/>
                <a:cs typeface="SimSun"/>
              </a:rPr>
              <a:t>建筑灭火器配置类型、规格和灭火级别基本参数举例见本规范</a:t>
            </a:r>
            <a:r>
              <a:rPr sz="1000" spc="0">
                <a:solidFill>
                  <a:srgbClr val="000000">
                    <a:alpha val="100000"/>
                  </a:srgbClr>
                </a:solidFill>
                <a:latin typeface="SimSun"/>
                <a:ea typeface="SimSun"/>
                <a:cs typeface="SimSun"/>
              </a:rPr>
              <a:t>附录 </a:t>
            </a:r>
            <a:r>
              <a:rPr sz="1000" spc="0">
                <a:solidFill>
                  <a:srgbClr val="000000">
                    <a:alpha val="100000"/>
                  </a:srgbClr>
                </a:solidFill>
                <a:latin typeface="Times New Roman"/>
                <a:ea typeface="Times New Roman"/>
                <a:cs typeface="Times New Roman"/>
              </a:rPr>
              <a:t>A </a:t>
            </a:r>
            <a:r>
              <a:rPr sz="1000" spc="0">
                <a:solidFill>
                  <a:srgbClr val="000000">
                    <a:alpha val="100000"/>
                  </a:srgbClr>
                </a:solidFill>
                <a:latin typeface="SimSun"/>
                <a:ea typeface="SimSun"/>
                <a:cs typeface="SimSun"/>
              </a:rPr>
              <a:t>。   </a:t>
            </a:r>
            <a:endParaRPr lang="SimSun" altLang="SimSun" sz="1000"/>
          </a:p>
          <a:p>
            <a:pPr marL="2564835" algn="l" rtl="0" eaLnBrk="0">
              <a:lnSpc>
                <a:spcPct val="96000"/>
              </a:lnSpc>
              <a:spcBef>
                <a:spcPts val="1090"/>
              </a:spcBef>
            </a:pPr>
            <a:r>
              <a:rPr sz="1400" spc="-10">
                <a:solidFill>
                  <a:srgbClr val="000000">
                    <a:alpha val="100000"/>
                  </a:srgbClr>
                </a:solidFill>
                <a:latin typeface="Times New Roman"/>
                <a:ea typeface="Times New Roman"/>
                <a:cs typeface="Times New Roman"/>
              </a:rPr>
              <a:t>2.2 </a:t>
            </a:r>
            <a:r>
              <a:rPr sz="1400" spc="0">
                <a:solidFill>
                  <a:srgbClr val="000000">
                    <a:alpha val="100000"/>
                  </a:srgbClr>
                </a:solidFill>
                <a:latin typeface="Times New Roman"/>
                <a:ea typeface="Times New Roman"/>
                <a:cs typeface="Times New Roman"/>
              </a:rPr>
              <a:t> </a:t>
            </a:r>
            <a:r>
              <a:rPr sz="1400" spc="0">
                <a:solidFill>
                  <a:srgbClr val="000000">
                    <a:alpha val="100000"/>
                  </a:srgbClr>
                </a:solidFill>
                <a:latin typeface="SimHei"/>
                <a:ea typeface="SimHei"/>
                <a:cs typeface="SimHei"/>
              </a:rPr>
              <a:t>符号</a:t>
            </a:r>
            <a:endParaRPr lang="SimHei" altLang="SimHei" sz="1400"/>
          </a:p>
          <a:p>
            <a:pPr marL="12700" algn="l" rtl="0" eaLnBrk="0">
              <a:lnSpc>
                <a:spcPct val="99000"/>
              </a:lnSpc>
              <a:spcBef>
                <a:spcPts val="1329"/>
              </a:spcBef>
            </a:pPr>
            <a:r>
              <a:rPr sz="1000" spc="20">
                <a:solidFill>
                  <a:srgbClr val="000000">
                    <a:alpha val="100000"/>
                  </a:srgbClr>
                </a:solidFill>
                <a:latin typeface="Times New Roman"/>
                <a:ea typeface="Times New Roman"/>
                <a:cs typeface="Times New Roman"/>
              </a:rPr>
              <a:t>2.2. 1  </a:t>
            </a:r>
            <a:r>
              <a:rPr sz="1000" spc="20">
                <a:solidFill>
                  <a:srgbClr val="000000">
                    <a:alpha val="100000"/>
                  </a:srgbClr>
                </a:solidFill>
                <a:latin typeface="SimSun"/>
                <a:ea typeface="SimSun"/>
                <a:cs typeface="SimSun"/>
              </a:rPr>
              <a:t>灭火器配</a:t>
            </a:r>
            <a:r>
              <a:rPr sz="1000" spc="0">
                <a:solidFill>
                  <a:srgbClr val="000000">
                    <a:alpha val="100000"/>
                  </a:srgbClr>
                </a:solidFill>
                <a:latin typeface="SimSun"/>
                <a:ea typeface="SimSun"/>
                <a:cs typeface="SimSun"/>
              </a:rPr>
              <a:t>置设计计算符号：</a:t>
            </a:r>
            <a:endParaRPr lang="SimSun" altLang="SimSun" sz="1000"/>
          </a:p>
          <a:p>
            <a:pPr marL="215794" algn="l" rtl="0" eaLnBrk="0">
              <a:lnSpc>
                <a:spcPct val="93000"/>
              </a:lnSpc>
              <a:spcBef>
                <a:spcPts val="631"/>
              </a:spcBef>
            </a:pPr>
            <a:r>
              <a:rPr sz="1000" i="1" spc="0">
                <a:solidFill>
                  <a:srgbClr val="000000">
                    <a:alpha val="100000"/>
                  </a:srgbClr>
                </a:solidFill>
                <a:latin typeface="Times New Roman"/>
                <a:ea typeface="Times New Roman"/>
                <a:cs typeface="Times New Roman"/>
              </a:rPr>
              <a:t>Q</a:t>
            </a:r>
            <a:r>
              <a:rPr sz="1000" spc="30">
                <a:solidFill>
                  <a:srgbClr val="000000">
                    <a:alpha val="100000"/>
                  </a:srgbClr>
                </a:solidFill>
                <a:latin typeface="Times New Roman"/>
                <a:ea typeface="Times New Roman"/>
                <a:cs typeface="Times New Roman"/>
              </a:rPr>
              <a:t>  ——</a:t>
            </a:r>
            <a:r>
              <a:rPr sz="1000" spc="30">
                <a:solidFill>
                  <a:srgbClr val="000000">
                    <a:alpha val="100000"/>
                  </a:srgbClr>
                </a:solidFill>
                <a:latin typeface="SimSun"/>
                <a:ea typeface="SimSun"/>
                <a:cs typeface="SimSun"/>
              </a:rPr>
              <a:t>计算单元的最小需配灭火级别 </a:t>
            </a:r>
            <a:r>
              <a:rPr sz="1000" spc="0">
                <a:solidFill>
                  <a:srgbClr val="000000">
                    <a:alpha val="100000"/>
                  </a:srgbClr>
                </a:solidFill>
                <a:latin typeface="SimSun"/>
                <a:ea typeface="SimSun"/>
                <a:cs typeface="SimSun"/>
              </a:rPr>
              <a:t>(</a:t>
            </a:r>
            <a:r>
              <a:rPr sz="1000" spc="0">
                <a:solidFill>
                  <a:srgbClr val="000000">
                    <a:alpha val="100000"/>
                  </a:srgbClr>
                </a:solidFill>
                <a:latin typeface="Times New Roman"/>
                <a:ea typeface="Times New Roman"/>
                <a:cs typeface="Times New Roman"/>
              </a:rPr>
              <a:t>A </a:t>
            </a:r>
            <a:r>
              <a:rPr sz="1000" spc="0">
                <a:solidFill>
                  <a:srgbClr val="000000">
                    <a:alpha val="100000"/>
                  </a:srgbClr>
                </a:solidFill>
                <a:latin typeface="SimSun"/>
                <a:ea typeface="SimSun"/>
                <a:cs typeface="SimSun"/>
              </a:rPr>
              <a:t>或 </a:t>
            </a:r>
            <a:r>
              <a:rPr sz="1000" spc="0">
                <a:solidFill>
                  <a:srgbClr val="000000">
                    <a:alpha val="100000"/>
                  </a:srgbClr>
                </a:solidFill>
                <a:latin typeface="Times New Roman"/>
                <a:ea typeface="Times New Roman"/>
                <a:cs typeface="Times New Roman"/>
              </a:rPr>
              <a:t>B</a:t>
            </a:r>
            <a:r>
              <a:rPr sz="1000" spc="0">
                <a:solidFill>
                  <a:srgbClr val="000000">
                    <a:alpha val="100000"/>
                  </a:srgbClr>
                </a:solidFill>
                <a:latin typeface="SimSun"/>
                <a:ea typeface="SimSun"/>
                <a:cs typeface="SimSun"/>
              </a:rPr>
              <a:t>) ；</a:t>
            </a:r>
            <a:endParaRPr lang="SimSun" altLang="SimSun" sz="1000"/>
          </a:p>
          <a:p>
            <a:pPr marL="210485" algn="l" rtl="0" eaLnBrk="0">
              <a:lnSpc>
                <a:spcPts val="1750"/>
              </a:lnSpc>
            </a:pPr>
            <a:r>
              <a:rPr sz="1000" i="1" spc="0">
                <a:solidFill>
                  <a:srgbClr val="000000">
                    <a:alpha val="100000"/>
                  </a:srgbClr>
                </a:solidFill>
                <a:latin typeface="Times New Roman"/>
                <a:ea typeface="Times New Roman"/>
                <a:cs typeface="Times New Roman"/>
              </a:rPr>
              <a:t>S</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计算单元的保护面积 (</a:t>
            </a:r>
            <a:r>
              <a:rPr sz="1000" spc="2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a:p>
            <a:pPr marL="206106" indent="17518" algn="l" rtl="0" eaLnBrk="0">
              <a:lnSpc>
                <a:spcPct val="155000"/>
              </a:lnSpc>
              <a:spcBef>
                <a:spcPts val="43"/>
              </a:spcBef>
            </a:pPr>
            <a:r>
              <a:rPr sz="1000" i="1" spc="0">
                <a:solidFill>
                  <a:srgbClr val="000000">
                    <a:alpha val="100000"/>
                  </a:srgbClr>
                </a:solidFill>
                <a:latin typeface="Times New Roman"/>
                <a:ea typeface="Times New Roman"/>
                <a:cs typeface="Times New Roman"/>
              </a:rPr>
              <a:t>U</a:t>
            </a:r>
            <a:r>
              <a:rPr sz="1000" spc="50">
                <a:solidFill>
                  <a:srgbClr val="000000">
                    <a:alpha val="100000"/>
                  </a:srgbClr>
                </a:solidFill>
                <a:latin typeface="Times New Roman"/>
                <a:ea typeface="Times New Roman"/>
                <a:cs typeface="Times New Roman"/>
              </a:rPr>
              <a:t> ——</a:t>
            </a:r>
            <a:r>
              <a:rPr sz="1000" spc="0">
                <a:solidFill>
                  <a:srgbClr val="000000">
                    <a:alpha val="100000"/>
                  </a:srgbClr>
                </a:solidFill>
                <a:latin typeface="Times New Roman"/>
                <a:ea typeface="Times New Roman"/>
                <a:cs typeface="Times New Roman"/>
              </a:rPr>
              <a:t>A</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类或</a:t>
            </a:r>
            <a:r>
              <a:rPr sz="1000" spc="0">
                <a:solidFill>
                  <a:srgbClr val="000000">
                    <a:alpha val="100000"/>
                  </a:srgbClr>
                </a:solidFill>
                <a:latin typeface="Times New Roman"/>
                <a:ea typeface="Times New Roman"/>
                <a:cs typeface="Times New Roman"/>
              </a:rPr>
              <a:t>B</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类火灾场所单位灭火级别最大保护面积 (㎡</a:t>
            </a:r>
            <a:r>
              <a:rPr sz="1000" spc="50">
                <a:solidFill>
                  <a:srgbClr val="000000">
                    <a:alpha val="100000"/>
                  </a:srgbClr>
                </a:solidFill>
                <a:latin typeface="Times New Roman"/>
                <a:ea typeface="Times New Roman"/>
                <a:cs typeface="Times New Roman"/>
              </a:rPr>
              <a:t>/</a:t>
            </a:r>
            <a:r>
              <a:rPr sz="1000" spc="0">
                <a:solidFill>
                  <a:srgbClr val="000000">
                    <a:alpha val="100000"/>
                  </a:srgbClr>
                </a:solidFill>
                <a:latin typeface="Times New Roman"/>
                <a:ea typeface="Times New Roman"/>
                <a:cs typeface="Times New Roman"/>
              </a:rPr>
              <a:t>A</a:t>
            </a:r>
            <a:r>
              <a:rPr sz="1000" spc="50">
                <a:solidFill>
                  <a:srgbClr val="000000">
                    <a:alpha val="100000"/>
                  </a:srgbClr>
                </a:solidFill>
                <a:latin typeface="Times New Roman"/>
                <a:ea typeface="Times New Roman"/>
                <a:cs typeface="Times New Roman"/>
              </a:rPr>
              <a:t> </a:t>
            </a:r>
            <a:r>
              <a:rPr sz="1000" spc="10">
                <a:solidFill>
                  <a:srgbClr val="000000">
                    <a:alpha val="100000"/>
                  </a:srgbClr>
                </a:solidFill>
                <a:latin typeface="SimSun"/>
                <a:ea typeface="SimSun"/>
                <a:cs typeface="SimSun"/>
              </a:rPr>
              <a:t>或</a:t>
            </a:r>
            <a:r>
              <a:rPr sz="1000" spc="0">
                <a:solidFill>
                  <a:srgbClr val="000000">
                    <a:alpha val="100000"/>
                  </a:srgbClr>
                </a:solidFill>
                <a:latin typeface="SimSun"/>
                <a:ea typeface="SimSun"/>
                <a:cs typeface="SimSun"/>
              </a:rPr>
              <a:t> ㎡</a:t>
            </a:r>
            <a:r>
              <a:rPr sz="1000" spc="0">
                <a:solidFill>
                  <a:srgbClr val="000000">
                    <a:alpha val="100000"/>
                  </a:srgbClr>
                </a:solidFill>
                <a:latin typeface="Times New Roman"/>
                <a:ea typeface="Times New Roman"/>
                <a:cs typeface="Times New Roman"/>
              </a:rPr>
              <a:t>/B</a:t>
            </a:r>
            <a:r>
              <a:rPr sz="1000" spc="0">
                <a:solidFill>
                  <a:srgbClr val="000000">
                    <a:alpha val="100000"/>
                  </a:srgbClr>
                </a:solidFill>
                <a:latin typeface="SimSun"/>
                <a:ea typeface="SimSun"/>
                <a:cs typeface="SimSun"/>
              </a:rPr>
              <a:t>) ；                </a:t>
            </a:r>
            <a:r>
              <a:rPr sz="1000" i="1" spc="0">
                <a:solidFill>
                  <a:srgbClr val="000000">
                    <a:alpha val="100000"/>
                  </a:srgbClr>
                </a:solidFill>
                <a:latin typeface="Times New Roman"/>
                <a:ea typeface="Times New Roman"/>
                <a:cs typeface="Times New Roman"/>
              </a:rPr>
              <a:t>K</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修正系数</a:t>
            </a:r>
            <a:r>
              <a:rPr sz="1000" spc="0">
                <a:solidFill>
                  <a:srgbClr val="000000">
                    <a:alpha val="100000"/>
                  </a:srgbClr>
                </a:solidFill>
                <a:latin typeface="SimSun"/>
                <a:ea typeface="SimSun"/>
                <a:cs typeface="SimSun"/>
              </a:rPr>
              <a:t>；</a:t>
            </a:r>
            <a:endParaRPr lang="SimSun" altLang="SimSun" sz="1000"/>
          </a:p>
          <a:p>
            <a:pPr marL="215794" algn="l" rtl="0" eaLnBrk="0">
              <a:lnSpc>
                <a:spcPct val="93000"/>
              </a:lnSpc>
              <a:spcBef>
                <a:spcPts val="643"/>
              </a:spcBef>
            </a:pPr>
            <a:r>
              <a:rPr sz="1000" i="1" spc="0">
                <a:solidFill>
                  <a:srgbClr val="000000">
                    <a:alpha val="100000"/>
                  </a:srgbClr>
                </a:solidFill>
                <a:latin typeface="Times New Roman"/>
                <a:ea typeface="Times New Roman"/>
                <a:cs typeface="Times New Roman"/>
              </a:rPr>
              <a:t>Q</a:t>
            </a:r>
            <a:r>
              <a:rPr sz="1000" spc="0" baseline="-5208">
                <a:solidFill>
                  <a:srgbClr val="000000">
                    <a:alpha val="100000"/>
                  </a:srgbClr>
                </a:solidFill>
                <a:latin typeface="Times New Roman"/>
                <a:ea typeface="Times New Roman"/>
                <a:cs typeface="Times New Roman"/>
              </a:rPr>
              <a:t>e</a:t>
            </a:r>
            <a:r>
              <a:rPr sz="6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Times New Roman"/>
                <a:ea typeface="Times New Roman"/>
                <a:cs typeface="Times New Roman"/>
              </a:rPr>
              <a:t>——</a:t>
            </a:r>
            <a:r>
              <a:rPr sz="1000" spc="50">
                <a:solidFill>
                  <a:srgbClr val="000000">
                    <a:alpha val="100000"/>
                  </a:srgbClr>
                </a:solidFill>
                <a:latin typeface="SimSun"/>
                <a:ea typeface="SimSun"/>
                <a:cs typeface="SimSun"/>
              </a:rPr>
              <a:t>计算单元中每个灭火器设置点的最小需配灭火级别 (</a:t>
            </a:r>
            <a:r>
              <a:rPr sz="1000" spc="0">
                <a:solidFill>
                  <a:srgbClr val="000000">
                    <a:alpha val="100000"/>
                  </a:srgbClr>
                </a:solidFill>
                <a:latin typeface="Times New Roman"/>
                <a:ea typeface="Times New Roman"/>
                <a:cs typeface="Times New Roman"/>
              </a:rPr>
              <a:t>A</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或 </a:t>
            </a:r>
            <a:r>
              <a:rPr sz="1000" spc="0">
                <a:solidFill>
                  <a:srgbClr val="000000">
                    <a:alpha val="100000"/>
                  </a:srgbClr>
                </a:solidFill>
                <a:latin typeface="Times New Roman"/>
                <a:ea typeface="Times New Roman"/>
                <a:cs typeface="Times New Roman"/>
              </a:rPr>
              <a:t>B</a:t>
            </a:r>
            <a:r>
              <a:rPr sz="1000" spc="50">
                <a:solidFill>
                  <a:srgbClr val="000000">
                    <a:alpha val="100000"/>
                  </a:srgbClr>
                </a:solidFill>
                <a:latin typeface="SimSun"/>
                <a:ea typeface="SimSun"/>
                <a:cs typeface="SimSun"/>
              </a:rPr>
              <a:t>)</a:t>
            </a:r>
            <a:r>
              <a:rPr sz="1000" spc="10">
                <a:solidFill>
                  <a:srgbClr val="000000">
                    <a:alpha val="100000"/>
                  </a:srgbClr>
                </a:solidFill>
                <a:latin typeface="SimSun"/>
                <a:ea typeface="SimSun"/>
                <a:cs typeface="SimSun"/>
              </a:rPr>
              <a:t> </a:t>
            </a:r>
            <a:r>
              <a:rPr sz="1000" spc="0">
                <a:solidFill>
                  <a:srgbClr val="000000">
                    <a:alpha val="100000"/>
                  </a:srgbClr>
                </a:solidFill>
                <a:latin typeface="SimSun"/>
                <a:ea typeface="SimSun"/>
                <a:cs typeface="SimSun"/>
              </a:rPr>
              <a:t>；</a:t>
            </a:r>
            <a:endParaRPr lang="SimSun" altLang="SimSun" sz="1000"/>
          </a:p>
          <a:p>
            <a:pPr marL="205973" algn="l" rtl="0" eaLnBrk="0">
              <a:lnSpc>
                <a:spcPts val="1584"/>
              </a:lnSpc>
              <a:spcBef>
                <a:spcPts val="154"/>
              </a:spcBef>
            </a:pPr>
            <a:r>
              <a:rPr sz="1000" i="1" spc="0">
                <a:solidFill>
                  <a:srgbClr val="000000">
                    <a:alpha val="100000"/>
                  </a:srgbClr>
                </a:solidFill>
                <a:latin typeface="Times New Roman"/>
                <a:ea typeface="Times New Roman"/>
                <a:cs typeface="Times New Roman"/>
              </a:rPr>
              <a:t>N</a:t>
            </a:r>
            <a:r>
              <a:rPr sz="1000" spc="60">
                <a:solidFill>
                  <a:srgbClr val="000000">
                    <a:alpha val="100000"/>
                  </a:srgbClr>
                </a:solidFill>
                <a:latin typeface="Times New Roman"/>
                <a:ea typeface="Times New Roman"/>
                <a:cs typeface="Times New Roman"/>
              </a:rPr>
              <a:t>  ——</a:t>
            </a:r>
            <a:r>
              <a:rPr sz="1000" spc="60">
                <a:solidFill>
                  <a:srgbClr val="000000">
                    <a:alpha val="100000"/>
                  </a:srgbClr>
                </a:solidFill>
                <a:latin typeface="SimSun"/>
                <a:ea typeface="SimSun"/>
                <a:cs typeface="SimSun"/>
              </a:rPr>
              <a:t>计算单元中的灭火器设置点数 (</a:t>
            </a:r>
            <a:r>
              <a:rPr sz="1000" spc="50">
                <a:solidFill>
                  <a:srgbClr val="000000">
                    <a:alpha val="100000"/>
                  </a:srgbClr>
                </a:solidFill>
                <a:latin typeface="SimSun"/>
                <a:ea typeface="SimSun"/>
                <a:cs typeface="SimSun"/>
              </a:rPr>
              <a:t>个</a:t>
            </a:r>
            <a:r>
              <a:rPr sz="1000" spc="0">
                <a:solidFill>
                  <a:srgbClr val="000000">
                    <a:alpha val="100000"/>
                  </a:srgbClr>
                </a:solidFill>
                <a:latin typeface="SimSun"/>
                <a:ea typeface="SimSun"/>
                <a:cs typeface="SimSun"/>
              </a:rPr>
              <a:t>) 。   </a:t>
            </a:r>
            <a:endParaRPr lang="SimSun" altLang="SimSun" sz="1000"/>
          </a:p>
          <a:p>
            <a:pPr algn="l" rtl="0" eaLnBrk="0">
              <a:lnSpc>
                <a:spcPct val="107000"/>
              </a:lnSpc>
            </a:pPr>
            <a:endParaRPr lang="Arial" altLang="Arial" sz="600"/>
          </a:p>
          <a:p>
            <a:pPr marL="12700" algn="l" rtl="0" eaLnBrk="0">
              <a:lnSpc>
                <a:spcPct val="98000"/>
              </a:lnSpc>
            </a:pPr>
            <a:r>
              <a:rPr sz="1000" spc="20">
                <a:solidFill>
                  <a:srgbClr val="000000">
                    <a:alpha val="100000"/>
                  </a:srgbClr>
                </a:solidFill>
                <a:latin typeface="Times New Roman"/>
                <a:ea typeface="Times New Roman"/>
                <a:cs typeface="Times New Roman"/>
              </a:rPr>
              <a:t>2.2.2   </a:t>
            </a:r>
            <a:r>
              <a:rPr sz="1000" spc="20">
                <a:solidFill>
                  <a:srgbClr val="000000">
                    <a:alpha val="100000"/>
                  </a:srgbClr>
                </a:solidFill>
                <a:latin typeface="SimSun"/>
                <a:ea typeface="SimSun"/>
                <a:cs typeface="SimSun"/>
              </a:rPr>
              <a:t>灭火器配置设计图例见本规</a:t>
            </a:r>
            <a:r>
              <a:rPr sz="1000" spc="10">
                <a:solidFill>
                  <a:srgbClr val="000000">
                    <a:alpha val="100000"/>
                  </a:srgbClr>
                </a:solidFill>
                <a:latin typeface="SimSun"/>
                <a:ea typeface="SimSun"/>
                <a:cs typeface="SimSun"/>
              </a:rPr>
              <a:t>范</a:t>
            </a:r>
            <a:r>
              <a:rPr sz="1000" spc="0">
                <a:solidFill>
                  <a:srgbClr val="000000">
                    <a:alpha val="100000"/>
                  </a:srgbClr>
                </a:solidFill>
                <a:latin typeface="SimSun"/>
                <a:ea typeface="SimSun"/>
                <a:cs typeface="SimSun"/>
              </a:rPr>
              <a:t>附录 </a:t>
            </a:r>
            <a:r>
              <a:rPr sz="1000" spc="0">
                <a:solidFill>
                  <a:srgbClr val="000000">
                    <a:alpha val="100000"/>
                  </a:srgbClr>
                </a:solidFill>
                <a:latin typeface="Times New Roman"/>
                <a:ea typeface="Times New Roman"/>
                <a:cs typeface="Times New Roman"/>
              </a:rPr>
              <a:t>B </a:t>
            </a:r>
            <a:r>
              <a:rPr sz="1000" spc="0">
                <a:solidFill>
                  <a:srgbClr val="000000">
                    <a:alpha val="100000"/>
                  </a:srgbClr>
                </a:solidFill>
                <a:latin typeface="SimSun"/>
                <a:ea typeface="SimSun"/>
                <a:cs typeface="SimSun"/>
              </a:rPr>
              <a:t>。   </a:t>
            </a:r>
            <a:endParaRPr lang="SimSun" altLang="SimSun" sz="1000"/>
          </a:p>
        </p:txBody>
      </p:sp>
      <p:pic>
        <p:nvPicPr>
          <p:cNvPr id="23" name="picture 23"/>
          <p:cNvPicPr>
            <a:picLocks noChangeAspect="1"/>
          </p:cNvPicPr>
          <p:nvPr/>
        </p:nvPicPr>
        <p:blipFill>
          <a:blip r:embed="rId2"/>
          <a:stretch>
            <a:fillRect/>
          </a:stretch>
        </p:blipFill>
        <p:spPr>
          <a:xfrm rot="21600000">
            <a:off x="3738112" y="8214359"/>
            <a:ext cx="6350" cy="172719"/>
          </a:xfrm>
          <a:prstGeom prst="rect">
            <a:avLst/>
          </a:prstGeom>
        </p:spPr>
      </p:pic>
      <p:pic>
        <p:nvPicPr>
          <p:cNvPr id="24" name="picture 24"/>
          <p:cNvPicPr>
            <a:picLocks noChangeAspect="1"/>
          </p:cNvPicPr>
          <p:nvPr/>
        </p:nvPicPr>
        <p:blipFill>
          <a:blip r:embed="rId2"/>
          <a:stretch>
            <a:fillRect/>
          </a:stretch>
        </p:blipFill>
        <p:spPr>
          <a:xfrm rot="21600000">
            <a:off x="4038195" y="7983855"/>
            <a:ext cx="6350" cy="172720"/>
          </a:xfrm>
          <a:prstGeom prst="rect">
            <a:avLst/>
          </a:prstGeom>
        </p:spPr>
      </p:pic>
      <p:pic>
        <p:nvPicPr>
          <p:cNvPr id="25" name="picture 25"/>
          <p:cNvPicPr>
            <a:picLocks noChangeAspect="1"/>
          </p:cNvPicPr>
          <p:nvPr/>
        </p:nvPicPr>
        <p:blipFill>
          <a:blip r:embed="rId3"/>
          <a:stretch>
            <a:fillRect/>
          </a:stretch>
        </p:blipFill>
        <p:spPr>
          <a:xfrm rot="21600000">
            <a:off x="5446964" y="5937250"/>
            <a:ext cx="6350" cy="231140"/>
          </a:xfrm>
          <a:prstGeom prst="rect">
            <a:avLst/>
          </a:prstGeom>
        </p:spPr>
      </p:pic>
      <p:pic>
        <p:nvPicPr>
          <p:cNvPr id="26" name="picture 26"/>
          <p:cNvPicPr>
            <a:picLocks noChangeAspect="1"/>
          </p:cNvPicPr>
          <p:nvPr/>
        </p:nvPicPr>
        <p:blipFill>
          <a:blip r:embed="rId2"/>
          <a:stretch>
            <a:fillRect/>
          </a:stretch>
        </p:blipFill>
        <p:spPr>
          <a:xfrm rot="21600000">
            <a:off x="4965700" y="5245100"/>
            <a:ext cx="6350" cy="172720"/>
          </a:xfrm>
          <a:prstGeom prst="rect">
            <a:avLst/>
          </a:prstGeom>
        </p:spPr>
      </p:pic>
      <p:pic>
        <p:nvPicPr>
          <p:cNvPr id="27" name="picture 27"/>
          <p:cNvPicPr>
            <a:picLocks noChangeAspect="1"/>
          </p:cNvPicPr>
          <p:nvPr/>
        </p:nvPicPr>
        <p:blipFill>
          <a:blip r:embed="rId2"/>
          <a:stretch>
            <a:fillRect/>
          </a:stretch>
        </p:blipFill>
        <p:spPr>
          <a:xfrm rot="21600000">
            <a:off x="2696210" y="4783455"/>
            <a:ext cx="6350" cy="172719"/>
          </a:xfrm>
          <a:prstGeom prst="rect">
            <a:avLst/>
          </a:prstGeom>
        </p:spPr>
      </p:pic>
      <p:pic>
        <p:nvPicPr>
          <p:cNvPr id="28" name="picture 28"/>
          <p:cNvPicPr>
            <a:picLocks noChangeAspect="1"/>
          </p:cNvPicPr>
          <p:nvPr/>
        </p:nvPicPr>
        <p:blipFill>
          <a:blip r:embed="rId2"/>
          <a:stretch>
            <a:fillRect/>
          </a:stretch>
        </p:blipFill>
        <p:spPr>
          <a:xfrm rot="21600000">
            <a:off x="4283290" y="4321809"/>
            <a:ext cx="6350" cy="172720"/>
          </a:xfrm>
          <a:prstGeom prst="rect">
            <a:avLst/>
          </a:prstGeom>
        </p:spPr>
      </p:pic>
      <p:sp>
        <p:nvSpPr>
          <p:cNvPr id="29" name="textbox 29"/>
          <p:cNvSpPr/>
          <p:nvPr/>
        </p:nvSpPr>
        <p:spPr>
          <a:xfrm>
            <a:off x="891635" y="947483"/>
            <a:ext cx="5756909" cy="20167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629756" algn="l" rtl="0" eaLnBrk="0">
              <a:lnSpc>
                <a:spcPts val="1710"/>
              </a:lnSpc>
            </a:pPr>
            <a:r>
              <a:rPr sz="1400" spc="30">
                <a:solidFill>
                  <a:srgbClr val="000000">
                    <a:alpha val="100000"/>
                  </a:srgbClr>
                </a:solidFill>
                <a:latin typeface="Times New Roman"/>
                <a:ea typeface="Times New Roman"/>
                <a:cs typeface="Times New Roman"/>
              </a:rPr>
              <a:t>1 </a:t>
            </a:r>
            <a:r>
              <a:rPr sz="1400" spc="30">
                <a:solidFill>
                  <a:srgbClr val="000000">
                    <a:alpha val="100000"/>
                  </a:srgbClr>
                </a:solidFill>
                <a:latin typeface="SimHei"/>
                <a:ea typeface="SimHei"/>
                <a:cs typeface="SimHei"/>
              </a:rPr>
              <a:t>总</a:t>
            </a:r>
            <a:r>
              <a:rPr sz="1400" spc="10">
                <a:solidFill>
                  <a:srgbClr val="000000">
                    <a:alpha val="100000"/>
                  </a:srgbClr>
                </a:solidFill>
                <a:latin typeface="SimHei"/>
                <a:ea typeface="SimHei"/>
                <a:cs typeface="SimHei"/>
              </a:rPr>
              <a:t>则</a:t>
            </a:r>
            <a:endParaRPr lang="SimHei" altLang="SimHei" sz="1400"/>
          </a:p>
          <a:p>
            <a:pPr algn="l" rtl="0" eaLnBrk="0">
              <a:lnSpc>
                <a:spcPct val="118000"/>
              </a:lnSpc>
            </a:pPr>
            <a:endParaRPr lang="Arial" altLang="Arial" sz="1000"/>
          </a:p>
          <a:p>
            <a:pPr marL="23051" algn="l" rtl="0" eaLnBrk="0">
              <a:lnSpc>
                <a:spcPct val="98000"/>
              </a:lnSpc>
              <a:spcBef>
                <a:spcPts val="303"/>
              </a:spcBef>
            </a:pPr>
            <a:r>
              <a:rPr sz="1000" spc="30">
                <a:solidFill>
                  <a:srgbClr val="000000">
                    <a:alpha val="100000"/>
                  </a:srgbClr>
                </a:solidFill>
                <a:latin typeface="Times New Roman"/>
                <a:ea typeface="Times New Roman"/>
                <a:cs typeface="Times New Roman"/>
              </a:rPr>
              <a:t>1.0. 1  </a:t>
            </a:r>
            <a:r>
              <a:rPr sz="1000" spc="30">
                <a:solidFill>
                  <a:srgbClr val="000000">
                    <a:alpha val="100000"/>
                  </a:srgbClr>
                </a:solidFill>
                <a:latin typeface="SimSun"/>
                <a:ea typeface="SimSun"/>
                <a:cs typeface="SimSun"/>
              </a:rPr>
              <a:t>为了合理配置建筑灭火器 (以下可简称灭火器) ，有效地扑救工业与民用</a:t>
            </a:r>
            <a:r>
              <a:rPr sz="1000" spc="0">
                <a:solidFill>
                  <a:srgbClr val="000000">
                    <a:alpha val="100000"/>
                  </a:srgbClr>
                </a:solidFill>
                <a:latin typeface="SimSun"/>
                <a:ea typeface="SimSun"/>
                <a:cs typeface="SimSun"/>
              </a:rPr>
              <a:t>建筑初起火灾，减少</a:t>
            </a:r>
            <a:endParaRPr lang="SimSun" altLang="SimSun" sz="1000"/>
          </a:p>
          <a:p>
            <a:pPr marL="13761" algn="l" rtl="0" eaLnBrk="0">
              <a:lnSpc>
                <a:spcPct val="99000"/>
              </a:lnSpc>
              <a:spcBef>
                <a:spcPts val="640"/>
              </a:spcBef>
            </a:pPr>
            <a:r>
              <a:rPr sz="1000" spc="40">
                <a:solidFill>
                  <a:srgbClr val="000000">
                    <a:alpha val="100000"/>
                  </a:srgbClr>
                </a:solidFill>
                <a:latin typeface="SimSun"/>
                <a:ea typeface="SimSun"/>
                <a:cs typeface="SimSun"/>
              </a:rPr>
              <a:t>火灾损失，保护人身和财产的安全，制定本规范</a:t>
            </a:r>
            <a:r>
              <a:rPr sz="1000" spc="3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a:p>
            <a:pPr marL="23051" algn="l" rtl="0" eaLnBrk="0">
              <a:lnSpc>
                <a:spcPct val="98000"/>
              </a:lnSpc>
              <a:spcBef>
                <a:spcPts val="644"/>
              </a:spcBef>
            </a:pPr>
            <a:r>
              <a:rPr sz="1000" spc="40">
                <a:solidFill>
                  <a:srgbClr val="000000">
                    <a:alpha val="100000"/>
                  </a:srgbClr>
                </a:solidFill>
                <a:latin typeface="Times New Roman"/>
                <a:ea typeface="Times New Roman"/>
                <a:cs typeface="Times New Roman"/>
              </a:rPr>
              <a:t>1.0.2  </a:t>
            </a:r>
            <a:r>
              <a:rPr sz="1000" spc="40">
                <a:solidFill>
                  <a:srgbClr val="000000">
                    <a:alpha val="100000"/>
                  </a:srgbClr>
                </a:solidFill>
                <a:latin typeface="SimSun"/>
                <a:ea typeface="SimSun"/>
                <a:cs typeface="SimSun"/>
              </a:rPr>
              <a:t>本规范适用于生产、使用或储存可燃物的新建、改建、扩建的工业与民用</a:t>
            </a:r>
            <a:r>
              <a:rPr sz="1000" spc="0">
                <a:solidFill>
                  <a:srgbClr val="000000">
                    <a:alpha val="100000"/>
                  </a:srgbClr>
                </a:solidFill>
                <a:latin typeface="SimSun"/>
                <a:ea typeface="SimSun"/>
                <a:cs typeface="SimSun"/>
              </a:rPr>
              <a:t>建筑工程。</a:t>
            </a:r>
            <a:endParaRPr lang="SimSun" altLang="SimSun" sz="1000"/>
          </a:p>
          <a:p>
            <a:pPr marL="212874" algn="l" rtl="0" eaLnBrk="0">
              <a:lnSpc>
                <a:spcPct val="98000"/>
              </a:lnSpc>
              <a:spcBef>
                <a:spcPts val="636"/>
              </a:spcBef>
            </a:pPr>
            <a:r>
              <a:rPr sz="1000" spc="50">
                <a:solidFill>
                  <a:srgbClr val="000000">
                    <a:alpha val="100000"/>
                  </a:srgbClr>
                </a:solidFill>
                <a:latin typeface="SimSun"/>
                <a:ea typeface="SimSun"/>
                <a:cs typeface="SimSun"/>
              </a:rPr>
              <a:t>本规范不适用于生产或储存炸药、弹药、火工品、花炮的</a:t>
            </a:r>
            <a:r>
              <a:rPr sz="1000" spc="10">
                <a:solidFill>
                  <a:srgbClr val="000000">
                    <a:alpha val="100000"/>
                  </a:srgbClr>
                </a:solidFill>
                <a:latin typeface="SimSun"/>
                <a:ea typeface="SimSun"/>
                <a:cs typeface="SimSun"/>
              </a:rPr>
              <a:t>厂</a:t>
            </a:r>
            <a:r>
              <a:rPr sz="1000" spc="0">
                <a:solidFill>
                  <a:srgbClr val="000000">
                    <a:alpha val="100000"/>
                  </a:srgbClr>
                </a:solidFill>
                <a:latin typeface="SimSun"/>
                <a:ea typeface="SimSun"/>
                <a:cs typeface="SimSun"/>
              </a:rPr>
              <a:t>房或库房。   </a:t>
            </a:r>
            <a:endParaRPr lang="SimSun" altLang="SimSun" sz="1000"/>
          </a:p>
          <a:p>
            <a:pPr marL="23051" algn="l" rtl="0" eaLnBrk="0">
              <a:lnSpc>
                <a:spcPct val="99000"/>
              </a:lnSpc>
              <a:spcBef>
                <a:spcPts val="640"/>
              </a:spcBef>
            </a:pPr>
            <a:r>
              <a:rPr sz="1000" spc="40">
                <a:solidFill>
                  <a:srgbClr val="000000">
                    <a:alpha val="100000"/>
                  </a:srgbClr>
                </a:solidFill>
                <a:latin typeface="Times New Roman"/>
                <a:ea typeface="Times New Roman"/>
                <a:cs typeface="Times New Roman"/>
              </a:rPr>
              <a:t>1.0.3  </a:t>
            </a:r>
            <a:r>
              <a:rPr sz="1000" spc="40">
                <a:solidFill>
                  <a:srgbClr val="000000">
                    <a:alpha val="100000"/>
                  </a:srgbClr>
                </a:solidFill>
                <a:latin typeface="SimSun"/>
                <a:ea typeface="SimSun"/>
                <a:cs typeface="SimSun"/>
              </a:rPr>
              <a:t>灭火器的配置类型、规格、数量及其设置位置应作为建筑消防工程设计</a:t>
            </a:r>
            <a:r>
              <a:rPr sz="1000" spc="20">
                <a:solidFill>
                  <a:srgbClr val="000000">
                    <a:alpha val="100000"/>
                  </a:srgbClr>
                </a:solidFill>
                <a:latin typeface="SimSun"/>
                <a:ea typeface="SimSun"/>
                <a:cs typeface="SimSun"/>
              </a:rPr>
              <a:t>的</a:t>
            </a:r>
            <a:r>
              <a:rPr sz="1000" spc="0">
                <a:solidFill>
                  <a:srgbClr val="000000">
                    <a:alpha val="100000"/>
                  </a:srgbClr>
                </a:solidFill>
                <a:latin typeface="SimSun"/>
                <a:ea typeface="SimSun"/>
                <a:cs typeface="SimSun"/>
              </a:rPr>
              <a:t>内容，并应在工程设</a:t>
            </a:r>
            <a:endParaRPr lang="SimSun" altLang="SimSun" sz="1000"/>
          </a:p>
          <a:p>
            <a:pPr marL="12700" algn="l" rtl="0" eaLnBrk="0">
              <a:lnSpc>
                <a:spcPct val="99000"/>
              </a:lnSpc>
              <a:spcBef>
                <a:spcPts val="636"/>
              </a:spcBef>
            </a:pPr>
            <a:r>
              <a:rPr sz="1000" spc="40">
                <a:solidFill>
                  <a:srgbClr val="000000">
                    <a:alpha val="100000"/>
                  </a:srgbClr>
                </a:solidFill>
                <a:latin typeface="SimSun"/>
                <a:ea typeface="SimSun"/>
                <a:cs typeface="SimSun"/>
              </a:rPr>
              <a:t>计图上标</a:t>
            </a:r>
            <a:r>
              <a:rPr sz="1000" spc="30">
                <a:solidFill>
                  <a:srgbClr val="000000">
                    <a:alpha val="100000"/>
                  </a:srgbClr>
                </a:solidFill>
                <a:latin typeface="SimSun"/>
                <a:ea typeface="SimSun"/>
                <a:cs typeface="SimSun"/>
              </a:rPr>
              <a:t>明</a:t>
            </a:r>
            <a:r>
              <a:rPr sz="1000" spc="0">
                <a:solidFill>
                  <a:srgbClr val="000000">
                    <a:alpha val="100000"/>
                  </a:srgbClr>
                </a:solidFill>
                <a:latin typeface="SimSun"/>
                <a:ea typeface="SimSun"/>
                <a:cs typeface="SimSun"/>
              </a:rPr>
              <a:t>。   </a:t>
            </a:r>
            <a:endParaRPr lang="SimSun" altLang="SimSun" sz="1000"/>
          </a:p>
          <a:p>
            <a:pPr algn="l" rtl="0" eaLnBrk="0">
              <a:lnSpc>
                <a:spcPct val="108000"/>
              </a:lnSpc>
            </a:pPr>
            <a:endParaRPr lang="Arial" altLang="Arial" sz="500"/>
          </a:p>
          <a:p>
            <a:pPr marL="23051" algn="l" rtl="0" eaLnBrk="0">
              <a:lnSpc>
                <a:spcPct val="99000"/>
              </a:lnSpc>
            </a:pPr>
            <a:r>
              <a:rPr sz="1000" spc="30">
                <a:solidFill>
                  <a:srgbClr val="000000">
                    <a:alpha val="100000"/>
                  </a:srgbClr>
                </a:solidFill>
                <a:latin typeface="Times New Roman"/>
                <a:ea typeface="Times New Roman"/>
                <a:cs typeface="Times New Roman"/>
              </a:rPr>
              <a:t>1.0.4  </a:t>
            </a:r>
            <a:r>
              <a:rPr sz="1000" spc="30">
                <a:solidFill>
                  <a:srgbClr val="000000">
                    <a:alpha val="100000"/>
                  </a:srgbClr>
                </a:solidFill>
                <a:latin typeface="SimSun"/>
                <a:ea typeface="SimSun"/>
                <a:cs typeface="SimSun"/>
              </a:rPr>
              <a:t>灭火器的配置，除执行本规范外， 尚应符合国家现行</a:t>
            </a:r>
            <a:r>
              <a:rPr sz="1000" spc="10">
                <a:solidFill>
                  <a:srgbClr val="000000">
                    <a:alpha val="100000"/>
                  </a:srgbClr>
                </a:solidFill>
                <a:latin typeface="SimSun"/>
                <a:ea typeface="SimSun"/>
                <a:cs typeface="SimSun"/>
              </a:rPr>
              <a:t>有</a:t>
            </a:r>
            <a:r>
              <a:rPr sz="1000" spc="0">
                <a:solidFill>
                  <a:srgbClr val="000000">
                    <a:alpha val="100000"/>
                  </a:srgbClr>
                </a:solidFill>
                <a:latin typeface="SimSun"/>
                <a:ea typeface="SimSun"/>
                <a:cs typeface="SimSun"/>
              </a:rPr>
              <a:t>关标准、规范的规定。   </a:t>
            </a:r>
            <a:endParaRPr lang="SimSun" altLang="SimSun" sz="1000"/>
          </a:p>
        </p:txBody>
      </p:sp>
      <p:pic>
        <p:nvPicPr>
          <p:cNvPr id="30" name="picture 30"/>
          <p:cNvPicPr>
            <a:picLocks noChangeAspect="1"/>
          </p:cNvPicPr>
          <p:nvPr/>
        </p:nvPicPr>
        <p:blipFill>
          <a:blip r:embed="rId2"/>
          <a:stretch>
            <a:fillRect/>
          </a:stretch>
        </p:blipFill>
        <p:spPr>
          <a:xfrm rot="21600000">
            <a:off x="5900419" y="2763519"/>
            <a:ext cx="6350" cy="170180"/>
          </a:xfrm>
          <a:prstGeom prst="rect">
            <a:avLst/>
          </a:prstGeom>
        </p:spPr>
      </p:pic>
      <p:pic>
        <p:nvPicPr>
          <p:cNvPr id="31" name="picture 31"/>
          <p:cNvPicPr>
            <a:picLocks noChangeAspect="1"/>
          </p:cNvPicPr>
          <p:nvPr/>
        </p:nvPicPr>
        <p:blipFill>
          <a:blip r:embed="rId3"/>
          <a:stretch>
            <a:fillRect/>
          </a:stretch>
        </p:blipFill>
        <p:spPr>
          <a:xfrm rot="21600000">
            <a:off x="1830070" y="2532380"/>
            <a:ext cx="6350" cy="231139"/>
          </a:xfrm>
          <a:prstGeom prst="rect">
            <a:avLst/>
          </a:prstGeom>
        </p:spPr>
      </p:pic>
      <p:pic>
        <p:nvPicPr>
          <p:cNvPr id="32" name="picture 32"/>
          <p:cNvPicPr>
            <a:picLocks noChangeAspect="1"/>
          </p:cNvPicPr>
          <p:nvPr/>
        </p:nvPicPr>
        <p:blipFill>
          <a:blip r:embed="rId3"/>
          <a:stretch>
            <a:fillRect/>
          </a:stretch>
        </p:blipFill>
        <p:spPr>
          <a:xfrm rot="21600000">
            <a:off x="5367019" y="2069465"/>
            <a:ext cx="6350" cy="231140"/>
          </a:xfrm>
          <a:prstGeom prst="rect">
            <a:avLst/>
          </a:prstGeom>
        </p:spPr>
      </p:pic>
      <p:pic>
        <p:nvPicPr>
          <p:cNvPr id="33" name="picture 33"/>
          <p:cNvPicPr>
            <a:picLocks noChangeAspect="1"/>
          </p:cNvPicPr>
          <p:nvPr/>
        </p:nvPicPr>
        <p:blipFill>
          <a:blip r:embed="rId3"/>
          <a:stretch>
            <a:fillRect/>
          </a:stretch>
        </p:blipFill>
        <p:spPr>
          <a:xfrm rot="21600000">
            <a:off x="3964304" y="1607184"/>
            <a:ext cx="6350" cy="231140"/>
          </a:xfrm>
          <a:prstGeom prst="rect">
            <a:avLst/>
          </a:prstGeom>
        </p:spPr>
      </p:pic>
      <p:sp>
        <p:nvSpPr>
          <p:cNvPr id="34" name="textbox 34"/>
          <p:cNvSpPr/>
          <p:nvPr/>
        </p:nvSpPr>
        <p:spPr>
          <a:xfrm>
            <a:off x="891901" y="9178290"/>
            <a:ext cx="4890134" cy="57023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34"/>
              </a:lnSpc>
            </a:pPr>
            <a:endParaRPr lang="Arial" altLang="Arial" sz="100"/>
          </a:p>
          <a:p>
            <a:pPr marL="2388953" algn="l" rtl="0" eaLnBrk="0">
              <a:lnSpc>
                <a:spcPct val="96000"/>
              </a:lnSpc>
            </a:pPr>
            <a:r>
              <a:rPr sz="1400" spc="-50">
                <a:solidFill>
                  <a:srgbClr val="000000">
                    <a:alpha val="100000"/>
                  </a:srgbClr>
                </a:solidFill>
                <a:latin typeface="Times New Roman"/>
                <a:ea typeface="Times New Roman"/>
                <a:cs typeface="Times New Roman"/>
              </a:rPr>
              <a:t>3. 1  </a:t>
            </a:r>
            <a:r>
              <a:rPr sz="1400" spc="-50">
                <a:solidFill>
                  <a:srgbClr val="000000">
                    <a:alpha val="100000"/>
                  </a:srgbClr>
                </a:solidFill>
                <a:latin typeface="SimHei"/>
                <a:ea typeface="SimHei"/>
                <a:cs typeface="SimHei"/>
              </a:rPr>
              <a:t>火灾</a:t>
            </a:r>
            <a:r>
              <a:rPr sz="1400" spc="-10">
                <a:solidFill>
                  <a:srgbClr val="000000">
                    <a:alpha val="100000"/>
                  </a:srgbClr>
                </a:solidFill>
                <a:latin typeface="SimHei"/>
                <a:ea typeface="SimHei"/>
                <a:cs typeface="SimHei"/>
              </a:rPr>
              <a:t>种</a:t>
            </a:r>
            <a:r>
              <a:rPr sz="1400" spc="0">
                <a:solidFill>
                  <a:srgbClr val="000000">
                    <a:alpha val="100000"/>
                  </a:srgbClr>
                </a:solidFill>
                <a:latin typeface="SimHei"/>
                <a:ea typeface="SimHei"/>
                <a:cs typeface="SimHei"/>
              </a:rPr>
              <a:t>类</a:t>
            </a:r>
            <a:endParaRPr lang="SimHei" altLang="SimHei" sz="1400"/>
          </a:p>
          <a:p>
            <a:pPr algn="l" rtl="0" eaLnBrk="0">
              <a:lnSpc>
                <a:spcPct val="101000"/>
              </a:lnSpc>
            </a:pPr>
            <a:endParaRPr lang="Arial" altLang="Arial" sz="1100"/>
          </a:p>
          <a:p>
            <a:pPr algn="l" rtl="0" eaLnBrk="0">
              <a:lnSpc>
                <a:spcPct val="8183"/>
              </a:lnSpc>
            </a:pPr>
            <a:endParaRPr lang="Arial" altLang="Arial" sz="100"/>
          </a:p>
          <a:p>
            <a:pPr marL="12700" algn="l" rtl="0" eaLnBrk="0">
              <a:lnSpc>
                <a:spcPct val="98000"/>
              </a:lnSpc>
            </a:pPr>
            <a:r>
              <a:rPr sz="1000" spc="30">
                <a:solidFill>
                  <a:srgbClr val="000000">
                    <a:alpha val="100000"/>
                  </a:srgbClr>
                </a:solidFill>
                <a:latin typeface="Times New Roman"/>
                <a:ea typeface="Times New Roman"/>
                <a:cs typeface="Times New Roman"/>
              </a:rPr>
              <a:t>3. 1. 1  </a:t>
            </a:r>
            <a:r>
              <a:rPr sz="1000" spc="30">
                <a:solidFill>
                  <a:srgbClr val="000000">
                    <a:alpha val="100000"/>
                  </a:srgbClr>
                </a:solidFill>
                <a:latin typeface="SimSun"/>
                <a:ea typeface="SimSun"/>
                <a:cs typeface="SimSun"/>
              </a:rPr>
              <a:t>灭火器配置场所的火灾种类应根据该场所内的物质及</a:t>
            </a:r>
            <a:r>
              <a:rPr sz="1000" spc="10">
                <a:solidFill>
                  <a:srgbClr val="000000">
                    <a:alpha val="100000"/>
                  </a:srgbClr>
                </a:solidFill>
                <a:latin typeface="SimSun"/>
                <a:ea typeface="SimSun"/>
                <a:cs typeface="SimSun"/>
              </a:rPr>
              <a:t>其</a:t>
            </a:r>
            <a:r>
              <a:rPr sz="1000" spc="0">
                <a:solidFill>
                  <a:srgbClr val="000000">
                    <a:alpha val="100000"/>
                  </a:srgbClr>
                </a:solidFill>
                <a:latin typeface="SimSun"/>
                <a:ea typeface="SimSun"/>
                <a:cs typeface="SimSun"/>
              </a:rPr>
              <a:t>燃烧特性进行分类。   </a:t>
            </a:r>
            <a:endParaRPr lang="SimSun" altLang="SimSun" sz="1000"/>
          </a:p>
        </p:txBody>
      </p:sp>
      <p:pic>
        <p:nvPicPr>
          <p:cNvPr id="35" name="picture 35"/>
          <p:cNvPicPr>
            <a:picLocks noChangeAspect="1"/>
          </p:cNvPicPr>
          <p:nvPr/>
        </p:nvPicPr>
        <p:blipFill>
          <a:blip r:embed="rId2"/>
          <a:stretch>
            <a:fillRect/>
          </a:stretch>
        </p:blipFill>
        <p:spPr>
          <a:xfrm rot="21600000">
            <a:off x="4707508" y="9545955"/>
            <a:ext cx="6350" cy="172720"/>
          </a:xfrm>
          <a:prstGeom prst="rect">
            <a:avLst/>
          </a:prstGeom>
        </p:spPr>
      </p:pic>
      <p:sp>
        <p:nvSpPr>
          <p:cNvPr id="36" name="textbox 36"/>
          <p:cNvSpPr/>
          <p:nvPr/>
        </p:nvSpPr>
        <p:spPr>
          <a:xfrm>
            <a:off x="886460" y="558786"/>
            <a:ext cx="5798184" cy="166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50"/>
              </a:lnSpc>
            </a:pPr>
            <a:endParaRPr lang="Arial" altLang="Arial" sz="100"/>
          </a:p>
          <a:p>
            <a:pPr marL="12700" algn="l" rtl="0" eaLnBrk="0">
              <a:lnSpc>
                <a:spcPct val="105000"/>
              </a:lnSpc>
              <a:tabLst>
                <a:tab pos="74294"/>
                <a:tab pos="5784850"/>
              </a:tabLst>
            </a:pPr>
            <a:r>
              <a:rPr sz="800" u="sng" spc="0">
                <a:solidFill>
                  <a:srgbClr val="000000">
                    <a:alpha val="100000"/>
                  </a:srgbClr>
                </a:solidFill>
                <a:latin typeface="SimSun"/>
                <a:ea typeface="SimSun"/>
                <a:cs typeface="SimSun"/>
              </a:rPr>
              <a:t>	</a:t>
            </a:r>
            <a:r>
              <a:rPr sz="800" u="sng" spc="10">
                <a:solidFill>
                  <a:srgbClr val="000000">
                    <a:alpha val="100000"/>
                  </a:srgbClr>
                </a:solidFill>
                <a:latin typeface="SimSun"/>
                <a:ea typeface="SimSun"/>
                <a:cs typeface="SimSun"/>
              </a:rPr>
              <a:t>《建筑灭火器配置设计规范》</a:t>
            </a:r>
            <a:r>
              <a:rPr sz="800" u="sng" spc="0">
                <a:solidFill>
                  <a:srgbClr val="000000">
                    <a:alpha val="100000"/>
                  </a:srgbClr>
                </a:solidFill>
                <a:latin typeface="Calibri"/>
                <a:ea typeface="Calibri"/>
                <a:cs typeface="Calibri"/>
              </a:rPr>
              <a:t>GB</a:t>
            </a:r>
            <a:r>
              <a:rPr sz="800" u="sng" spc="10">
                <a:solidFill>
                  <a:srgbClr val="000000">
                    <a:alpha val="100000"/>
                  </a:srgbClr>
                </a:solidFill>
                <a:latin typeface="Calibri"/>
                <a:ea typeface="Calibri"/>
                <a:cs typeface="Calibri"/>
              </a:rPr>
              <a:t> 50140-2005                                                                                                         </a:t>
            </a:r>
            <a:r>
              <a:rPr sz="800" u="sng" spc="0">
                <a:solidFill>
                  <a:srgbClr val="000000">
                    <a:alpha val="100000"/>
                  </a:srgbClr>
                </a:solidFill>
                <a:latin typeface="Calibri"/>
                <a:ea typeface="Calibri"/>
                <a:cs typeface="Calibri"/>
              </a:rPr>
              <a:t>                   </a:t>
            </a:r>
            <a:r>
              <a:rPr sz="800" u="sng" spc="0">
                <a:solidFill>
                  <a:srgbClr val="000000">
                    <a:alpha val="100000"/>
                  </a:srgbClr>
                </a:solidFill>
                <a:uFill>
                  <a:solidFill>
                    <a:srgbClr val="0462C1"/>
                  </a:solidFill>
                </a:uFill>
                <a:latin typeface="Calibri"/>
                <a:ea typeface="Calibri"/>
                <a:cs typeface="Calibri"/>
              </a:rPr>
              <a:t>	</a:t>
            </a:r>
            <a:endParaRPr lang="Calibri" altLang="Calibri" sz="800"/>
          </a:p>
        </p:txBody>
      </p:sp>
      <p:sp>
        <p:nvSpPr>
          <p:cNvPr id="37" name="textbox 37"/>
          <p:cNvSpPr/>
          <p:nvPr/>
        </p:nvSpPr>
        <p:spPr>
          <a:xfrm>
            <a:off x="2064689" y="8788463"/>
            <a:ext cx="3399790" cy="2425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705"/>
              </a:lnSpc>
            </a:pPr>
            <a:r>
              <a:rPr sz="1400" spc="100">
                <a:solidFill>
                  <a:srgbClr val="000000">
                    <a:alpha val="100000"/>
                  </a:srgbClr>
                </a:solidFill>
                <a:latin typeface="Times New Roman"/>
                <a:ea typeface="Times New Roman"/>
                <a:cs typeface="Times New Roman"/>
              </a:rPr>
              <a:t>3 </a:t>
            </a:r>
            <a:r>
              <a:rPr sz="1400" spc="100">
                <a:solidFill>
                  <a:srgbClr val="000000">
                    <a:alpha val="100000"/>
                  </a:srgbClr>
                </a:solidFill>
                <a:latin typeface="SimHei"/>
                <a:ea typeface="SimHei"/>
                <a:cs typeface="SimHei"/>
              </a:rPr>
              <a:t>灭火器配置场所的火灾种类和危险</a:t>
            </a:r>
            <a:r>
              <a:rPr sz="1400" spc="10">
                <a:solidFill>
                  <a:srgbClr val="000000">
                    <a:alpha val="100000"/>
                  </a:srgbClr>
                </a:solidFill>
                <a:latin typeface="SimHei"/>
                <a:ea typeface="SimHei"/>
                <a:cs typeface="SimHei"/>
              </a:rPr>
              <a:t>等</a:t>
            </a:r>
            <a:r>
              <a:rPr sz="1400" spc="0">
                <a:solidFill>
                  <a:srgbClr val="000000">
                    <a:alpha val="100000"/>
                  </a:srgbClr>
                </a:solidFill>
                <a:latin typeface="SimHei"/>
                <a:ea typeface="SimHei"/>
                <a:cs typeface="SimHei"/>
              </a:rPr>
              <a:t>级</a:t>
            </a:r>
            <a:endParaRPr lang="SimHei" altLang="SimHei" sz="1400"/>
          </a:p>
        </p:txBody>
      </p:sp>
      <p:pic>
        <p:nvPicPr>
          <p:cNvPr id="38" name="picture 38"/>
          <p:cNvPicPr>
            <a:picLocks noChangeAspect="1"/>
          </p:cNvPicPr>
          <p:nvPr/>
        </p:nvPicPr>
        <p:blipFill>
          <a:blip r:embed="rId4"/>
          <a:stretch>
            <a:fillRect/>
          </a:stretch>
        </p:blipFill>
        <p:spPr>
          <a:xfrm rot="21600000">
            <a:off x="6254495" y="9668256"/>
            <a:ext cx="630935" cy="630936"/>
          </a:xfrm>
          <a:prstGeom prst="rect">
            <a:avLst/>
          </a:prstGeom>
        </p:spPr>
      </p:pic>
      <p:sp>
        <p:nvSpPr>
          <p:cNvPr id="39" name="textbox 39"/>
          <p:cNvSpPr/>
          <p:nvPr/>
        </p:nvSpPr>
        <p:spPr>
          <a:xfrm>
            <a:off x="785064" y="9943883"/>
            <a:ext cx="1348739"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25"/>
              </a:lnSpc>
            </a:pPr>
            <a:r>
              <a:rPr sz="900" spc="60">
                <a:solidFill>
                  <a:srgbClr val="000000">
                    <a:alpha val="100000"/>
                  </a:srgbClr>
                </a:solidFill>
                <a:latin typeface="SimSun"/>
                <a:ea typeface="SimSun"/>
                <a:cs typeface="SimSun"/>
              </a:rPr>
              <a:t>咨询电话 400-119-053</a:t>
            </a:r>
            <a:r>
              <a:rPr sz="900" spc="0">
                <a:solidFill>
                  <a:srgbClr val="000000">
                    <a:alpha val="100000"/>
                  </a:srgbClr>
                </a:solidFill>
                <a:latin typeface="SimSun"/>
                <a:ea typeface="SimSun"/>
                <a:cs typeface="SimSun"/>
              </a:rPr>
              <a:t>1</a:t>
            </a:r>
            <a:endParaRPr lang="SimSun" altLang="SimSun" sz="900"/>
          </a:p>
        </p:txBody>
      </p:sp>
      <p:sp>
        <p:nvSpPr>
          <p:cNvPr id="40" name="textbox 40"/>
          <p:cNvSpPr/>
          <p:nvPr/>
        </p:nvSpPr>
        <p:spPr>
          <a:xfrm>
            <a:off x="5610035" y="9943883"/>
            <a:ext cx="523240" cy="1676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18"/>
              </a:lnSpc>
            </a:pPr>
            <a:r>
              <a:rPr sz="900" spc="80">
                <a:solidFill>
                  <a:srgbClr val="000000">
                    <a:alpha val="100000"/>
                  </a:srgbClr>
                </a:solidFill>
                <a:latin typeface="SimSun"/>
                <a:ea typeface="SimSun"/>
                <a:cs typeface="SimSun"/>
              </a:rPr>
              <a:t>咨询微</a:t>
            </a:r>
            <a:r>
              <a:rPr sz="900" spc="70">
                <a:solidFill>
                  <a:srgbClr val="000000">
                    <a:alpha val="100000"/>
                  </a:srgbClr>
                </a:solidFill>
                <a:latin typeface="SimSun"/>
                <a:ea typeface="SimSun"/>
                <a:cs typeface="SimSun"/>
              </a:rPr>
              <a:t>信</a:t>
            </a:r>
            <a:endParaRPr lang="SimSun" altLang="SimSun" sz="900"/>
          </a:p>
        </p:txBody>
      </p:sp>
      <p:sp>
        <p:nvSpPr>
          <p:cNvPr id="41" name="textbox 41"/>
          <p:cNvSpPr/>
          <p:nvPr/>
        </p:nvSpPr>
        <p:spPr>
          <a:xfrm>
            <a:off x="3720223" y="10195611"/>
            <a:ext cx="76200" cy="130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99"/>
              </a:lnSpc>
            </a:pPr>
            <a:endParaRPr lang="Arial" altLang="Arial" sz="100"/>
          </a:p>
          <a:p>
            <a:pPr marL="12700" algn="l" rtl="0" eaLnBrk="0">
              <a:lnSpc>
                <a:spcPct val="86000"/>
              </a:lnSpc>
            </a:pPr>
            <a:r>
              <a:rPr sz="800" spc="0">
                <a:solidFill>
                  <a:srgbClr val="000000">
                    <a:alpha val="100000"/>
                  </a:srgbClr>
                </a:solidFill>
                <a:latin typeface="SimSun"/>
                <a:ea typeface="SimSun"/>
                <a:cs typeface="SimSun"/>
              </a:rPr>
              <a:t>5</a:t>
            </a:r>
            <a:endParaRPr lang="SimSun" altLang="SimSun" sz="8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2" name="textbox 42"/>
          <p:cNvSpPr/>
          <p:nvPr/>
        </p:nvSpPr>
        <p:spPr>
          <a:xfrm>
            <a:off x="891105" y="2227339"/>
            <a:ext cx="5800090" cy="378460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33"/>
              </a:lnSpc>
            </a:pPr>
            <a:endParaRPr lang="Arial" altLang="Arial" sz="100"/>
          </a:p>
          <a:p>
            <a:pPr marL="2389750" algn="l" rtl="0" eaLnBrk="0">
              <a:lnSpc>
                <a:spcPct val="96000"/>
              </a:lnSpc>
            </a:pPr>
            <a:r>
              <a:rPr sz="1400" spc="-10">
                <a:solidFill>
                  <a:srgbClr val="000000">
                    <a:alpha val="100000"/>
                  </a:srgbClr>
                </a:solidFill>
                <a:latin typeface="Times New Roman"/>
                <a:ea typeface="Times New Roman"/>
                <a:cs typeface="Times New Roman"/>
              </a:rPr>
              <a:t>3.2  </a:t>
            </a:r>
            <a:r>
              <a:rPr sz="1400" spc="-10">
                <a:solidFill>
                  <a:srgbClr val="000000">
                    <a:alpha val="100000"/>
                  </a:srgbClr>
                </a:solidFill>
                <a:latin typeface="SimHei"/>
                <a:ea typeface="SimHei"/>
                <a:cs typeface="SimHei"/>
              </a:rPr>
              <a:t>危</a:t>
            </a:r>
            <a:r>
              <a:rPr sz="1400" spc="0">
                <a:solidFill>
                  <a:srgbClr val="000000">
                    <a:alpha val="100000"/>
                  </a:srgbClr>
                </a:solidFill>
                <a:latin typeface="SimHei"/>
                <a:ea typeface="SimHei"/>
                <a:cs typeface="SimHei"/>
              </a:rPr>
              <a:t>险等级</a:t>
            </a:r>
            <a:endParaRPr lang="SimHei" altLang="SimHei" sz="1400"/>
          </a:p>
          <a:p>
            <a:pPr marL="13230" indent="265" algn="l" rtl="0" eaLnBrk="0">
              <a:lnSpc>
                <a:spcPct val="127000"/>
              </a:lnSpc>
              <a:spcBef>
                <a:spcPts val="1330"/>
              </a:spcBef>
            </a:pPr>
            <a:r>
              <a:rPr sz="1000" spc="10">
                <a:solidFill>
                  <a:srgbClr val="000000">
                    <a:alpha val="100000"/>
                  </a:srgbClr>
                </a:solidFill>
                <a:latin typeface="Times New Roman"/>
                <a:ea typeface="Times New Roman"/>
                <a:cs typeface="Times New Roman"/>
              </a:rPr>
              <a:t>3.2. 1  </a:t>
            </a:r>
            <a:r>
              <a:rPr sz="1000" spc="10">
                <a:solidFill>
                  <a:srgbClr val="000000">
                    <a:alpha val="100000"/>
                  </a:srgbClr>
                </a:solidFill>
                <a:latin typeface="SimSun"/>
                <a:ea typeface="SimSun"/>
                <a:cs typeface="SimSun"/>
              </a:rPr>
              <a:t>工业建筑灭火器配置场所的危险等级，应根据其生产、使用、储存物品的火灾危险性，可燃物</a:t>
            </a:r>
            <a:r>
              <a:rPr sz="1000" spc="0">
                <a:solidFill>
                  <a:srgbClr val="000000">
                    <a:alpha val="100000"/>
                  </a:srgbClr>
                </a:solidFill>
                <a:latin typeface="SimSun"/>
                <a:ea typeface="SimSun"/>
                <a:cs typeface="SimSun"/>
              </a:rPr>
              <a:t>数 </a:t>
            </a:r>
            <a:r>
              <a:rPr sz="1000" spc="30">
                <a:solidFill>
                  <a:srgbClr val="000000">
                    <a:alpha val="100000"/>
                  </a:srgbClr>
                </a:solidFill>
                <a:latin typeface="SimSun"/>
                <a:ea typeface="SimSun"/>
                <a:cs typeface="SimSun"/>
              </a:rPr>
              <a:t>量，火灾蔓延速度，扑救难易程度等因素，划</a:t>
            </a:r>
            <a:r>
              <a:rPr sz="1000" spc="20">
                <a:solidFill>
                  <a:srgbClr val="000000">
                    <a:alpha val="100000"/>
                  </a:srgbClr>
                </a:solidFill>
                <a:latin typeface="SimSun"/>
                <a:ea typeface="SimSun"/>
                <a:cs typeface="SimSun"/>
              </a:rPr>
              <a:t>分</a:t>
            </a:r>
            <a:r>
              <a:rPr sz="1000" spc="0">
                <a:solidFill>
                  <a:srgbClr val="000000">
                    <a:alpha val="100000"/>
                  </a:srgbClr>
                </a:solidFill>
                <a:latin typeface="SimSun"/>
                <a:ea typeface="SimSun"/>
                <a:cs typeface="SimSun"/>
              </a:rPr>
              <a:t>为以下三级：</a:t>
            </a:r>
            <a:endParaRPr lang="SimSun" altLang="SimSun" sz="1000"/>
          </a:p>
          <a:p>
            <a:pPr marL="12700" indent="210526" algn="l" rtl="0" eaLnBrk="0">
              <a:lnSpc>
                <a:spcPct val="150000"/>
              </a:lnSpc>
              <a:spcBef>
                <a:spcPts val="9"/>
              </a:spcBef>
            </a:pPr>
            <a:r>
              <a:rPr sz="1000" spc="10">
                <a:solidFill>
                  <a:srgbClr val="000000">
                    <a:alpha val="100000"/>
                  </a:srgbClr>
                </a:solidFill>
                <a:latin typeface="Times New Roman"/>
                <a:ea typeface="Times New Roman"/>
                <a:cs typeface="Times New Roman"/>
              </a:rPr>
              <a:t>1  </a:t>
            </a:r>
            <a:r>
              <a:rPr sz="1000" spc="10">
                <a:solidFill>
                  <a:srgbClr val="000000">
                    <a:alpha val="100000"/>
                  </a:srgbClr>
                </a:solidFill>
                <a:latin typeface="SimSun"/>
                <a:ea typeface="SimSun"/>
                <a:cs typeface="SimSun"/>
              </a:rPr>
              <a:t>严重危险级：火灾危险性大，可燃</a:t>
            </a:r>
            <a:r>
              <a:rPr sz="1000" spc="0">
                <a:solidFill>
                  <a:srgbClr val="000000">
                    <a:alpha val="100000"/>
                  </a:srgbClr>
                </a:solidFill>
                <a:latin typeface="SimSun"/>
                <a:ea typeface="SimSun"/>
                <a:cs typeface="SimSun"/>
              </a:rPr>
              <a:t>物多，起火后蔓延迅速，扑救困难，容易造成重大财产损失的 </a:t>
            </a:r>
            <a:r>
              <a:rPr sz="1000" spc="10">
                <a:solidFill>
                  <a:srgbClr val="000000">
                    <a:alpha val="100000"/>
                  </a:srgbClr>
                </a:solidFill>
                <a:latin typeface="SimSun"/>
                <a:ea typeface="SimSun"/>
                <a:cs typeface="SimSun"/>
              </a:rPr>
              <a:t>场所</a:t>
            </a:r>
            <a:r>
              <a:rPr sz="1000" spc="0">
                <a:solidFill>
                  <a:srgbClr val="000000">
                    <a:alpha val="100000"/>
                  </a:srgbClr>
                </a:solidFill>
                <a:latin typeface="SimSun"/>
                <a:ea typeface="SimSun"/>
                <a:cs typeface="SimSun"/>
              </a:rPr>
              <a:t>；</a:t>
            </a:r>
            <a:endParaRPr lang="SimSun" altLang="SimSun" sz="1000"/>
          </a:p>
          <a:p>
            <a:pPr marL="210485" algn="l" rtl="0" eaLnBrk="0">
              <a:lnSpc>
                <a:spcPct val="99000"/>
              </a:lnSpc>
              <a:spcBef>
                <a:spcPts val="660"/>
              </a:spcBef>
            </a:pPr>
            <a:r>
              <a:rPr sz="1000" spc="40">
                <a:solidFill>
                  <a:srgbClr val="000000">
                    <a:alpha val="100000"/>
                  </a:srgbClr>
                </a:solidFill>
                <a:latin typeface="Times New Roman"/>
                <a:ea typeface="Times New Roman"/>
                <a:cs typeface="Times New Roman"/>
              </a:rPr>
              <a:t>2  </a:t>
            </a:r>
            <a:r>
              <a:rPr sz="1000" spc="40">
                <a:solidFill>
                  <a:srgbClr val="000000">
                    <a:alpha val="100000"/>
                  </a:srgbClr>
                </a:solidFill>
                <a:latin typeface="SimSun"/>
                <a:ea typeface="SimSun"/>
                <a:cs typeface="SimSun"/>
              </a:rPr>
              <a:t>中危险级：火灾危险性较大，可燃物较多，起火后蔓延较迅速，</a:t>
            </a:r>
            <a:r>
              <a:rPr sz="1000" spc="20">
                <a:solidFill>
                  <a:srgbClr val="000000">
                    <a:alpha val="100000"/>
                  </a:srgbClr>
                </a:solidFill>
                <a:latin typeface="SimSun"/>
                <a:ea typeface="SimSun"/>
                <a:cs typeface="SimSun"/>
              </a:rPr>
              <a:t>扑</a:t>
            </a:r>
            <a:r>
              <a:rPr sz="1000" spc="0">
                <a:solidFill>
                  <a:srgbClr val="000000">
                    <a:alpha val="100000"/>
                  </a:srgbClr>
                </a:solidFill>
                <a:latin typeface="SimSun"/>
                <a:ea typeface="SimSun"/>
                <a:cs typeface="SimSun"/>
              </a:rPr>
              <a:t>救较难的场所；</a:t>
            </a:r>
            <a:endParaRPr lang="SimSun" altLang="SimSun" sz="1000"/>
          </a:p>
          <a:p>
            <a:pPr marL="213140" algn="l" rtl="0" eaLnBrk="0">
              <a:lnSpc>
                <a:spcPct val="99000"/>
              </a:lnSpc>
              <a:spcBef>
                <a:spcPts val="584"/>
              </a:spcBef>
            </a:pPr>
            <a:r>
              <a:rPr sz="1000" spc="40">
                <a:solidFill>
                  <a:srgbClr val="000000">
                    <a:alpha val="100000"/>
                  </a:srgbClr>
                </a:solidFill>
                <a:latin typeface="Times New Roman"/>
                <a:ea typeface="Times New Roman"/>
                <a:cs typeface="Times New Roman"/>
              </a:rPr>
              <a:t>3  </a:t>
            </a:r>
            <a:r>
              <a:rPr sz="1000" spc="40">
                <a:solidFill>
                  <a:srgbClr val="000000">
                    <a:alpha val="100000"/>
                  </a:srgbClr>
                </a:solidFill>
                <a:latin typeface="SimSun"/>
                <a:ea typeface="SimSun"/>
                <a:cs typeface="SimSun"/>
              </a:rPr>
              <a:t>轻危险级：火灾危险性较小，可燃物较少，起火后蔓延较缓慢，扑救较易的场所</a:t>
            </a:r>
            <a:r>
              <a:rPr sz="1000" spc="20">
                <a:solidFill>
                  <a:srgbClr val="000000">
                    <a:alpha val="100000"/>
                  </a:srgbClr>
                </a:solidFill>
                <a:latin typeface="SimSun"/>
                <a:ea typeface="SimSun"/>
                <a:cs typeface="SimSun"/>
              </a:rPr>
              <a:t>。</a:t>
            </a:r>
            <a:endParaRPr lang="SimSun" altLang="SimSun" sz="1000"/>
          </a:p>
          <a:p>
            <a:pPr marL="214467" algn="l" rtl="0" eaLnBrk="0">
              <a:lnSpc>
                <a:spcPct val="98000"/>
              </a:lnSpc>
              <a:spcBef>
                <a:spcPts val="632"/>
              </a:spcBef>
            </a:pPr>
            <a:r>
              <a:rPr sz="1000" spc="20">
                <a:solidFill>
                  <a:srgbClr val="000000">
                    <a:alpha val="100000"/>
                  </a:srgbClr>
                </a:solidFill>
                <a:latin typeface="SimSun"/>
                <a:ea typeface="SimSun"/>
                <a:cs typeface="SimSun"/>
              </a:rPr>
              <a:t>工业建筑灭火器配置场所的危险等级举例见本规范附录 </a:t>
            </a:r>
            <a:r>
              <a:rPr sz="1000" spc="0">
                <a:solidFill>
                  <a:srgbClr val="000000">
                    <a:alpha val="100000"/>
                  </a:srgbClr>
                </a:solidFill>
                <a:latin typeface="Times New Roman"/>
                <a:ea typeface="Times New Roman"/>
                <a:cs typeface="Times New Roman"/>
              </a:rPr>
              <a:t>C</a:t>
            </a:r>
            <a:r>
              <a:rPr sz="1000" spc="20">
                <a:solidFill>
                  <a:srgbClr val="000000">
                    <a:alpha val="100000"/>
                  </a:srgbClr>
                </a:solidFill>
                <a:latin typeface="Times New Roman"/>
                <a:ea typeface="Times New Roman"/>
                <a:cs typeface="Times New Roman"/>
              </a:rPr>
              <a:t> </a:t>
            </a:r>
            <a:r>
              <a:rPr sz="1000" spc="1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a:p>
            <a:pPr marL="13230" indent="265" algn="l" rtl="0" eaLnBrk="0">
              <a:lnSpc>
                <a:spcPct val="125000"/>
              </a:lnSpc>
              <a:spcBef>
                <a:spcPts val="652"/>
              </a:spcBef>
            </a:pPr>
            <a:r>
              <a:rPr sz="1000" spc="20">
                <a:solidFill>
                  <a:srgbClr val="000000">
                    <a:alpha val="100000"/>
                  </a:srgbClr>
                </a:solidFill>
                <a:latin typeface="Times New Roman"/>
                <a:ea typeface="Times New Roman"/>
                <a:cs typeface="Times New Roman"/>
              </a:rPr>
              <a:t>3.2.2  </a:t>
            </a:r>
            <a:r>
              <a:rPr sz="1000" spc="20">
                <a:solidFill>
                  <a:srgbClr val="000000">
                    <a:alpha val="100000"/>
                  </a:srgbClr>
                </a:solidFill>
                <a:latin typeface="SimSun"/>
                <a:ea typeface="SimSun"/>
                <a:cs typeface="SimSun"/>
              </a:rPr>
              <a:t>民用建筑灭火器配置场所的危险等级，应根据其使用性质，人员密集</a:t>
            </a:r>
            <a:r>
              <a:rPr sz="1000" spc="0">
                <a:solidFill>
                  <a:srgbClr val="000000">
                    <a:alpha val="100000"/>
                  </a:srgbClr>
                </a:solidFill>
                <a:latin typeface="SimSun"/>
                <a:ea typeface="SimSun"/>
                <a:cs typeface="SimSun"/>
              </a:rPr>
              <a:t>程度，用电用火情况，可燃 </a:t>
            </a:r>
            <a:r>
              <a:rPr sz="1000" spc="30">
                <a:solidFill>
                  <a:srgbClr val="000000">
                    <a:alpha val="100000"/>
                  </a:srgbClr>
                </a:solidFill>
                <a:latin typeface="SimSun"/>
                <a:ea typeface="SimSun"/>
                <a:cs typeface="SimSun"/>
              </a:rPr>
              <a:t>物数量，火灾蔓延速度，扑救难易程度等因素，划</a:t>
            </a:r>
            <a:r>
              <a:rPr sz="1000" spc="10">
                <a:solidFill>
                  <a:srgbClr val="000000">
                    <a:alpha val="100000"/>
                  </a:srgbClr>
                </a:solidFill>
                <a:latin typeface="SimSun"/>
                <a:ea typeface="SimSun"/>
                <a:cs typeface="SimSun"/>
              </a:rPr>
              <a:t>分</a:t>
            </a:r>
            <a:r>
              <a:rPr sz="1000" spc="0">
                <a:solidFill>
                  <a:srgbClr val="000000">
                    <a:alpha val="100000"/>
                  </a:srgbClr>
                </a:solidFill>
                <a:latin typeface="SimSun"/>
                <a:ea typeface="SimSun"/>
                <a:cs typeface="SimSun"/>
              </a:rPr>
              <a:t>为以下三级：</a:t>
            </a:r>
            <a:endParaRPr lang="SimSun" altLang="SimSun" sz="1000"/>
          </a:p>
          <a:p>
            <a:pPr marL="21990" indent="201236" algn="l" rtl="0" eaLnBrk="0">
              <a:lnSpc>
                <a:spcPct val="151000"/>
              </a:lnSpc>
              <a:spcBef>
                <a:spcPts val="12"/>
              </a:spcBef>
            </a:pPr>
            <a:r>
              <a:rPr sz="1000" spc="-30">
                <a:solidFill>
                  <a:srgbClr val="000000">
                    <a:alpha val="100000"/>
                  </a:srgbClr>
                </a:solidFill>
                <a:latin typeface="Times New Roman"/>
                <a:ea typeface="Times New Roman"/>
                <a:cs typeface="Times New Roman"/>
              </a:rPr>
              <a:t>1  </a:t>
            </a:r>
            <a:r>
              <a:rPr sz="1000" spc="-30">
                <a:solidFill>
                  <a:srgbClr val="000000">
                    <a:alpha val="100000"/>
                  </a:srgbClr>
                </a:solidFill>
                <a:latin typeface="SimSun"/>
                <a:ea typeface="SimSun"/>
                <a:cs typeface="SimSun"/>
              </a:rPr>
              <a:t>严重危险级：使用性质重要，人员密集，用电用火多，可燃物多，起火后蔓延迅速</a:t>
            </a:r>
            <a:r>
              <a:rPr sz="1000" spc="-2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扑救困难，  容 </a:t>
            </a:r>
            <a:r>
              <a:rPr sz="1000" spc="20">
                <a:solidFill>
                  <a:srgbClr val="000000">
                    <a:alpha val="100000"/>
                  </a:srgbClr>
                </a:solidFill>
                <a:latin typeface="SimSun"/>
                <a:ea typeface="SimSun"/>
                <a:cs typeface="SimSun"/>
              </a:rPr>
              <a:t>易造成重大财产损失或人员群死</a:t>
            </a:r>
            <a:r>
              <a:rPr sz="1000" spc="10">
                <a:solidFill>
                  <a:srgbClr val="000000">
                    <a:alpha val="100000"/>
                  </a:srgbClr>
                </a:solidFill>
                <a:latin typeface="SimSun"/>
                <a:ea typeface="SimSun"/>
                <a:cs typeface="SimSun"/>
              </a:rPr>
              <a:t>群</a:t>
            </a:r>
            <a:r>
              <a:rPr sz="1000" spc="0">
                <a:solidFill>
                  <a:srgbClr val="000000">
                    <a:alpha val="100000"/>
                  </a:srgbClr>
                </a:solidFill>
                <a:latin typeface="SimSun"/>
                <a:ea typeface="SimSun"/>
                <a:cs typeface="SimSun"/>
              </a:rPr>
              <a:t>伤的场所；</a:t>
            </a:r>
            <a:endParaRPr lang="SimSun" altLang="SimSun" sz="1000"/>
          </a:p>
          <a:p>
            <a:pPr marL="17344" indent="193140" algn="l" rtl="0" eaLnBrk="0">
              <a:lnSpc>
                <a:spcPct val="125000"/>
              </a:lnSpc>
              <a:spcBef>
                <a:spcPts val="648"/>
              </a:spcBef>
            </a:pPr>
            <a:r>
              <a:rPr sz="1000" spc="40">
                <a:solidFill>
                  <a:srgbClr val="000000">
                    <a:alpha val="100000"/>
                  </a:srgbClr>
                </a:solidFill>
                <a:latin typeface="Times New Roman"/>
                <a:ea typeface="Times New Roman"/>
                <a:cs typeface="Times New Roman"/>
              </a:rPr>
              <a:t>2  </a:t>
            </a:r>
            <a:r>
              <a:rPr sz="1000" spc="40">
                <a:solidFill>
                  <a:srgbClr val="000000">
                    <a:alpha val="100000"/>
                  </a:srgbClr>
                </a:solidFill>
                <a:latin typeface="SimSun"/>
                <a:ea typeface="SimSun"/>
                <a:cs typeface="SimSun"/>
              </a:rPr>
              <a:t>中危险级：使用性质较重要，人员较密集，用电用火较多，可燃物较多，起</a:t>
            </a:r>
            <a:r>
              <a:rPr sz="1000" spc="1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后蔓延较迅速，  </a:t>
            </a:r>
            <a:r>
              <a:rPr sz="1000" spc="30">
                <a:solidFill>
                  <a:srgbClr val="000000">
                    <a:alpha val="100000"/>
                  </a:srgbClr>
                </a:solidFill>
                <a:latin typeface="SimSun"/>
                <a:ea typeface="SimSun"/>
                <a:cs typeface="SimSun"/>
              </a:rPr>
              <a:t>扑救较难的</a:t>
            </a:r>
            <a:r>
              <a:rPr sz="1000" spc="20">
                <a:solidFill>
                  <a:srgbClr val="000000">
                    <a:alpha val="100000"/>
                  </a:srgbClr>
                </a:solidFill>
                <a:latin typeface="SimSun"/>
                <a:ea typeface="SimSun"/>
                <a:cs typeface="SimSun"/>
              </a:rPr>
              <a:t>场</a:t>
            </a:r>
            <a:r>
              <a:rPr sz="1000" spc="0">
                <a:solidFill>
                  <a:srgbClr val="000000">
                    <a:alpha val="100000"/>
                  </a:srgbClr>
                </a:solidFill>
                <a:latin typeface="SimSun"/>
                <a:ea typeface="SimSun"/>
                <a:cs typeface="SimSun"/>
              </a:rPr>
              <a:t>所；</a:t>
            </a:r>
            <a:endParaRPr lang="SimSun" altLang="SimSun" sz="1000"/>
          </a:p>
          <a:p>
            <a:pPr algn="l" rtl="0" eaLnBrk="0">
              <a:lnSpc>
                <a:spcPct val="106000"/>
              </a:lnSpc>
            </a:pPr>
            <a:endParaRPr lang="Arial" altLang="Arial" sz="500"/>
          </a:p>
          <a:p>
            <a:pPr marL="13230" indent="199909" algn="l" rtl="0" eaLnBrk="0">
              <a:lnSpc>
                <a:spcPct val="125000"/>
              </a:lnSpc>
              <a:spcBef>
                <a:spcPts val="4"/>
              </a:spcBef>
            </a:pPr>
            <a:r>
              <a:rPr sz="1000" spc="10">
                <a:solidFill>
                  <a:srgbClr val="000000">
                    <a:alpha val="100000"/>
                  </a:srgbClr>
                </a:solidFill>
                <a:latin typeface="Times New Roman"/>
                <a:ea typeface="Times New Roman"/>
                <a:cs typeface="Times New Roman"/>
              </a:rPr>
              <a:t>3  </a:t>
            </a:r>
            <a:r>
              <a:rPr sz="1000" spc="10">
                <a:solidFill>
                  <a:srgbClr val="000000">
                    <a:alpha val="100000"/>
                  </a:srgbClr>
                </a:solidFill>
                <a:latin typeface="SimSun"/>
                <a:ea typeface="SimSun"/>
                <a:cs typeface="SimSun"/>
              </a:rPr>
              <a:t>轻危险</a:t>
            </a:r>
            <a:r>
              <a:rPr sz="1000" spc="0">
                <a:solidFill>
                  <a:srgbClr val="000000">
                    <a:alpha val="100000"/>
                  </a:srgbClr>
                </a:solidFill>
                <a:latin typeface="SimSun"/>
                <a:ea typeface="SimSun"/>
                <a:cs typeface="SimSun"/>
              </a:rPr>
              <a:t>级：使用性质一般，人员不密集，用电用火较少，可燃物较少，起火后蔓延较缓慢，扑救  </a:t>
            </a:r>
            <a:r>
              <a:rPr sz="1000" spc="20">
                <a:solidFill>
                  <a:srgbClr val="000000">
                    <a:alpha val="100000"/>
                  </a:srgbClr>
                </a:solidFill>
                <a:latin typeface="SimSun"/>
                <a:ea typeface="SimSun"/>
                <a:cs typeface="SimSun"/>
              </a:rPr>
              <a:t>较易的场所</a:t>
            </a:r>
            <a:r>
              <a:rPr sz="1000" spc="0">
                <a:solidFill>
                  <a:srgbClr val="000000">
                    <a:alpha val="100000"/>
                  </a:srgbClr>
                </a:solidFill>
                <a:latin typeface="SimSun"/>
                <a:ea typeface="SimSun"/>
                <a:cs typeface="SimSun"/>
              </a:rPr>
              <a:t>。</a:t>
            </a:r>
            <a:endParaRPr lang="SimSun" altLang="SimSun" sz="1000"/>
          </a:p>
        </p:txBody>
      </p:sp>
      <p:pic>
        <p:nvPicPr>
          <p:cNvPr id="43" name="picture 43"/>
          <p:cNvPicPr>
            <a:picLocks noChangeAspect="1"/>
          </p:cNvPicPr>
          <p:nvPr/>
        </p:nvPicPr>
        <p:blipFill>
          <a:blip r:embed="rId2"/>
          <a:stretch>
            <a:fillRect/>
          </a:stretch>
        </p:blipFill>
        <p:spPr>
          <a:xfrm rot="21600000">
            <a:off x="4772318" y="3978909"/>
            <a:ext cx="6350" cy="231140"/>
          </a:xfrm>
          <a:prstGeom prst="rect">
            <a:avLst/>
          </a:prstGeom>
        </p:spPr>
      </p:pic>
      <p:sp>
        <p:nvSpPr>
          <p:cNvPr id="44" name="textbox 44"/>
          <p:cNvSpPr/>
          <p:nvPr/>
        </p:nvSpPr>
        <p:spPr>
          <a:xfrm>
            <a:off x="888052" y="6628955"/>
            <a:ext cx="5757545" cy="324992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233099" algn="l" rtl="0" eaLnBrk="0">
              <a:lnSpc>
                <a:spcPts val="1710"/>
              </a:lnSpc>
            </a:pPr>
            <a:r>
              <a:rPr sz="1400" spc="80">
                <a:solidFill>
                  <a:srgbClr val="000000">
                    <a:alpha val="100000"/>
                  </a:srgbClr>
                </a:solidFill>
                <a:latin typeface="Times New Roman"/>
                <a:ea typeface="Times New Roman"/>
                <a:cs typeface="Times New Roman"/>
              </a:rPr>
              <a:t>4  </a:t>
            </a:r>
            <a:r>
              <a:rPr sz="1400" spc="80">
                <a:solidFill>
                  <a:srgbClr val="000000">
                    <a:alpha val="100000"/>
                  </a:srgbClr>
                </a:solidFill>
                <a:latin typeface="SimHei"/>
                <a:ea typeface="SimHei"/>
                <a:cs typeface="SimHei"/>
              </a:rPr>
              <a:t>灭火器的选</a:t>
            </a:r>
            <a:r>
              <a:rPr sz="1400" spc="30">
                <a:solidFill>
                  <a:srgbClr val="000000">
                    <a:alpha val="100000"/>
                  </a:srgbClr>
                </a:solidFill>
                <a:latin typeface="SimHei"/>
                <a:ea typeface="SimHei"/>
                <a:cs typeface="SimHei"/>
              </a:rPr>
              <a:t>择</a:t>
            </a:r>
            <a:endParaRPr lang="SimHei" altLang="SimHei" sz="1400"/>
          </a:p>
          <a:p>
            <a:pPr marL="2388341" algn="l" rtl="0" eaLnBrk="0">
              <a:lnSpc>
                <a:spcPct val="96000"/>
              </a:lnSpc>
              <a:spcBef>
                <a:spcPts val="1355"/>
              </a:spcBef>
            </a:pPr>
            <a:r>
              <a:rPr sz="1400" spc="-40">
                <a:solidFill>
                  <a:srgbClr val="000000">
                    <a:alpha val="100000"/>
                  </a:srgbClr>
                </a:solidFill>
                <a:latin typeface="Times New Roman"/>
                <a:ea typeface="Times New Roman"/>
                <a:cs typeface="Times New Roman"/>
              </a:rPr>
              <a:t>4. 1  </a:t>
            </a:r>
            <a:r>
              <a:rPr sz="1400" spc="-40">
                <a:solidFill>
                  <a:srgbClr val="000000">
                    <a:alpha val="100000"/>
                  </a:srgbClr>
                </a:solidFill>
                <a:latin typeface="SimHei"/>
                <a:ea typeface="SimHei"/>
                <a:cs typeface="SimHei"/>
              </a:rPr>
              <a:t>一般规</a:t>
            </a:r>
            <a:r>
              <a:rPr sz="1400" spc="-10">
                <a:solidFill>
                  <a:srgbClr val="000000">
                    <a:alpha val="100000"/>
                  </a:srgbClr>
                </a:solidFill>
                <a:latin typeface="SimHei"/>
                <a:ea typeface="SimHei"/>
                <a:cs typeface="SimHei"/>
              </a:rPr>
              <a:t>定</a:t>
            </a:r>
            <a:endParaRPr lang="SimHei" altLang="SimHei" sz="1400"/>
          </a:p>
          <a:p>
            <a:pPr marL="13230" algn="l" rtl="0" eaLnBrk="0">
              <a:lnSpc>
                <a:spcPct val="98000"/>
              </a:lnSpc>
              <a:spcBef>
                <a:spcPts val="1343"/>
              </a:spcBef>
            </a:pPr>
            <a:r>
              <a:rPr sz="1000" spc="10">
                <a:solidFill>
                  <a:srgbClr val="000000">
                    <a:alpha val="100000"/>
                  </a:srgbClr>
                </a:solidFill>
                <a:latin typeface="Times New Roman"/>
                <a:ea typeface="Times New Roman"/>
                <a:cs typeface="Times New Roman"/>
              </a:rPr>
              <a:t>4. 1. 1</a:t>
            </a:r>
            <a:r>
              <a:rPr sz="1000" spc="0">
                <a:solidFill>
                  <a:srgbClr val="000000">
                    <a:alpha val="100000"/>
                  </a:srgbClr>
                </a:solidFill>
                <a:latin typeface="Times New Roman"/>
                <a:ea typeface="Times New Roman"/>
                <a:cs typeface="Times New Roman"/>
              </a:rPr>
              <a:t>  </a:t>
            </a:r>
            <a:r>
              <a:rPr sz="1000" spc="0">
                <a:solidFill>
                  <a:srgbClr val="000000">
                    <a:alpha val="100000"/>
                  </a:srgbClr>
                </a:solidFill>
                <a:latin typeface="SimSun"/>
                <a:ea typeface="SimSun"/>
                <a:cs typeface="SimSun"/>
              </a:rPr>
              <a:t>灭火器的选择应考虑下列因素：</a:t>
            </a:r>
            <a:endParaRPr lang="SimSun" altLang="SimSun" sz="1000"/>
          </a:p>
          <a:p>
            <a:pPr marL="226279" algn="l" rtl="0" eaLnBrk="0">
              <a:lnSpc>
                <a:spcPct val="99000"/>
              </a:lnSpc>
              <a:spcBef>
                <a:spcPts val="640"/>
              </a:spcBef>
            </a:pPr>
            <a:r>
              <a:rPr sz="1000" spc="30">
                <a:solidFill>
                  <a:srgbClr val="000000">
                    <a:alpha val="100000"/>
                  </a:srgbClr>
                </a:solidFill>
                <a:latin typeface="Times New Roman"/>
                <a:ea typeface="Times New Roman"/>
                <a:cs typeface="Times New Roman"/>
              </a:rPr>
              <a:t>1  </a:t>
            </a:r>
            <a:r>
              <a:rPr sz="1000" spc="30">
                <a:solidFill>
                  <a:srgbClr val="000000">
                    <a:alpha val="100000"/>
                  </a:srgbClr>
                </a:solidFill>
                <a:latin typeface="SimSun"/>
                <a:ea typeface="SimSun"/>
                <a:cs typeface="SimSun"/>
              </a:rPr>
              <a:t>灭火器配置场所的火</a:t>
            </a:r>
            <a:r>
              <a:rPr sz="1000" spc="0">
                <a:solidFill>
                  <a:srgbClr val="000000">
                    <a:alpha val="100000"/>
                  </a:srgbClr>
                </a:solidFill>
                <a:latin typeface="SimSun"/>
                <a:ea typeface="SimSun"/>
                <a:cs typeface="SimSun"/>
              </a:rPr>
              <a:t>灾种类；</a:t>
            </a:r>
            <a:endParaRPr lang="SimSun" altLang="SimSun" sz="1000"/>
          </a:p>
          <a:p>
            <a:pPr marL="213538" algn="l" rtl="0" eaLnBrk="0">
              <a:lnSpc>
                <a:spcPct val="99000"/>
              </a:lnSpc>
              <a:spcBef>
                <a:spcPts val="624"/>
              </a:spcBef>
            </a:pPr>
            <a:r>
              <a:rPr sz="1000" spc="30">
                <a:solidFill>
                  <a:srgbClr val="000000">
                    <a:alpha val="100000"/>
                  </a:srgbClr>
                </a:solidFill>
                <a:latin typeface="Times New Roman"/>
                <a:ea typeface="Times New Roman"/>
                <a:cs typeface="Times New Roman"/>
              </a:rPr>
              <a:t>2  </a:t>
            </a:r>
            <a:r>
              <a:rPr sz="1000" spc="30">
                <a:solidFill>
                  <a:srgbClr val="000000">
                    <a:alpha val="100000"/>
                  </a:srgbClr>
                </a:solidFill>
                <a:latin typeface="SimSun"/>
                <a:ea typeface="SimSun"/>
                <a:cs typeface="SimSun"/>
              </a:rPr>
              <a:t>灭火器配置场所的危险等级</a:t>
            </a:r>
            <a:r>
              <a:rPr sz="1000" spc="10">
                <a:solidFill>
                  <a:srgbClr val="000000">
                    <a:alpha val="100000"/>
                  </a:srgbClr>
                </a:solidFill>
                <a:latin typeface="SimSun"/>
                <a:ea typeface="SimSun"/>
                <a:cs typeface="SimSun"/>
              </a:rPr>
              <a:t>；</a:t>
            </a:r>
            <a:endParaRPr lang="SimSun" altLang="SimSun" sz="1000"/>
          </a:p>
          <a:p>
            <a:pPr marL="216192" algn="l" rtl="0" eaLnBrk="0">
              <a:lnSpc>
                <a:spcPct val="99000"/>
              </a:lnSpc>
              <a:spcBef>
                <a:spcPts val="636"/>
              </a:spcBef>
            </a:pPr>
            <a:r>
              <a:rPr sz="1000" spc="30">
                <a:solidFill>
                  <a:srgbClr val="000000">
                    <a:alpha val="100000"/>
                  </a:srgbClr>
                </a:solidFill>
                <a:latin typeface="Times New Roman"/>
                <a:ea typeface="Times New Roman"/>
                <a:cs typeface="Times New Roman"/>
              </a:rPr>
              <a:t>3  </a:t>
            </a:r>
            <a:r>
              <a:rPr sz="1000" spc="30">
                <a:solidFill>
                  <a:srgbClr val="000000">
                    <a:alpha val="100000"/>
                  </a:srgbClr>
                </a:solidFill>
                <a:latin typeface="SimSun"/>
                <a:ea typeface="SimSun"/>
                <a:cs typeface="SimSun"/>
              </a:rPr>
              <a:t>灭火器的灭火效能和通用</a:t>
            </a:r>
            <a:r>
              <a:rPr sz="1000" spc="20">
                <a:solidFill>
                  <a:srgbClr val="000000">
                    <a:alpha val="100000"/>
                  </a:srgbClr>
                </a:solidFill>
                <a:latin typeface="SimSun"/>
                <a:ea typeface="SimSun"/>
                <a:cs typeface="SimSun"/>
              </a:rPr>
              <a:t>性</a:t>
            </a:r>
            <a:r>
              <a:rPr sz="1000" spc="0">
                <a:solidFill>
                  <a:srgbClr val="000000">
                    <a:alpha val="100000"/>
                  </a:srgbClr>
                </a:solidFill>
                <a:latin typeface="SimSun"/>
                <a:ea typeface="SimSun"/>
                <a:cs typeface="SimSun"/>
              </a:rPr>
              <a:t>；</a:t>
            </a:r>
            <a:endParaRPr lang="SimSun" altLang="SimSun" sz="1000"/>
          </a:p>
          <a:p>
            <a:pPr marL="212874" algn="l" rtl="0" eaLnBrk="0">
              <a:lnSpc>
                <a:spcPct val="98000"/>
              </a:lnSpc>
              <a:spcBef>
                <a:spcPts val="632"/>
              </a:spcBef>
            </a:pPr>
            <a:r>
              <a:rPr sz="1000" spc="30">
                <a:solidFill>
                  <a:srgbClr val="000000">
                    <a:alpha val="100000"/>
                  </a:srgbClr>
                </a:solidFill>
                <a:latin typeface="Times New Roman"/>
                <a:ea typeface="Times New Roman"/>
                <a:cs typeface="Times New Roman"/>
              </a:rPr>
              <a:t>4  </a:t>
            </a:r>
            <a:r>
              <a:rPr sz="1000" spc="30">
                <a:solidFill>
                  <a:srgbClr val="000000">
                    <a:alpha val="100000"/>
                  </a:srgbClr>
                </a:solidFill>
                <a:latin typeface="SimSun"/>
                <a:ea typeface="SimSun"/>
                <a:cs typeface="SimSun"/>
              </a:rPr>
              <a:t>灭火剂对保护物品的污损程度</a:t>
            </a:r>
            <a:r>
              <a:rPr sz="1000" spc="20">
                <a:solidFill>
                  <a:srgbClr val="000000">
                    <a:alpha val="100000"/>
                  </a:srgbClr>
                </a:solidFill>
                <a:latin typeface="SimSun"/>
                <a:ea typeface="SimSun"/>
                <a:cs typeface="SimSun"/>
              </a:rPr>
              <a:t>；</a:t>
            </a:r>
            <a:endParaRPr lang="SimSun" altLang="SimSun" sz="1000"/>
          </a:p>
          <a:p>
            <a:pPr marL="217121" algn="l" rtl="0" eaLnBrk="0">
              <a:lnSpc>
                <a:spcPct val="99000"/>
              </a:lnSpc>
              <a:spcBef>
                <a:spcPts val="628"/>
              </a:spcBef>
            </a:pPr>
            <a:r>
              <a:rPr sz="1000" spc="30">
                <a:solidFill>
                  <a:srgbClr val="000000">
                    <a:alpha val="100000"/>
                  </a:srgbClr>
                </a:solidFill>
                <a:latin typeface="Times New Roman"/>
                <a:ea typeface="Times New Roman"/>
                <a:cs typeface="Times New Roman"/>
              </a:rPr>
              <a:t>5  </a:t>
            </a:r>
            <a:r>
              <a:rPr sz="1000" spc="30">
                <a:solidFill>
                  <a:srgbClr val="000000">
                    <a:alpha val="100000"/>
                  </a:srgbClr>
                </a:solidFill>
                <a:latin typeface="SimSun"/>
                <a:ea typeface="SimSun"/>
                <a:cs typeface="SimSun"/>
              </a:rPr>
              <a:t>灭火器设置点的环境温</a:t>
            </a:r>
            <a:r>
              <a:rPr sz="1000" spc="0">
                <a:solidFill>
                  <a:srgbClr val="000000">
                    <a:alpha val="100000"/>
                  </a:srgbClr>
                </a:solidFill>
                <a:latin typeface="SimSun"/>
                <a:ea typeface="SimSun"/>
                <a:cs typeface="SimSun"/>
              </a:rPr>
              <a:t>度；</a:t>
            </a:r>
            <a:endParaRPr lang="SimSun" altLang="SimSun" sz="1000"/>
          </a:p>
          <a:p>
            <a:pPr marL="216458" algn="l" rtl="0" eaLnBrk="0">
              <a:lnSpc>
                <a:spcPct val="99000"/>
              </a:lnSpc>
              <a:spcBef>
                <a:spcPts val="624"/>
              </a:spcBef>
            </a:pPr>
            <a:r>
              <a:rPr sz="1000" spc="40">
                <a:solidFill>
                  <a:srgbClr val="000000">
                    <a:alpha val="100000"/>
                  </a:srgbClr>
                </a:solidFill>
                <a:latin typeface="Times New Roman"/>
                <a:ea typeface="Times New Roman"/>
                <a:cs typeface="Times New Roman"/>
              </a:rPr>
              <a:t>6  </a:t>
            </a:r>
            <a:r>
              <a:rPr sz="1000" spc="40">
                <a:solidFill>
                  <a:srgbClr val="000000">
                    <a:alpha val="100000"/>
                  </a:srgbClr>
                </a:solidFill>
                <a:latin typeface="SimSun"/>
                <a:ea typeface="SimSun"/>
                <a:cs typeface="SimSun"/>
              </a:rPr>
              <a:t>使用灭火器人员的</a:t>
            </a:r>
            <a:r>
              <a:rPr sz="1000" spc="10">
                <a:solidFill>
                  <a:srgbClr val="000000">
                    <a:alpha val="100000"/>
                  </a:srgbClr>
                </a:solidFill>
                <a:latin typeface="SimSun"/>
                <a:ea typeface="SimSun"/>
                <a:cs typeface="SimSun"/>
              </a:rPr>
              <a:t>体</a:t>
            </a:r>
            <a:r>
              <a:rPr sz="1000" spc="0">
                <a:solidFill>
                  <a:srgbClr val="000000">
                    <a:alpha val="100000"/>
                  </a:srgbClr>
                </a:solidFill>
                <a:latin typeface="SimSun"/>
                <a:ea typeface="SimSun"/>
                <a:cs typeface="SimSun"/>
              </a:rPr>
              <a:t>能。   </a:t>
            </a:r>
            <a:endParaRPr lang="SimSun" altLang="SimSun" sz="1000"/>
          </a:p>
          <a:p>
            <a:pPr marL="29289" indent="-16058" algn="l" rtl="0" eaLnBrk="0">
              <a:lnSpc>
                <a:spcPct val="125000"/>
              </a:lnSpc>
              <a:spcBef>
                <a:spcPts val="648"/>
              </a:spcBef>
            </a:pPr>
            <a:r>
              <a:rPr sz="1000" spc="30">
                <a:solidFill>
                  <a:srgbClr val="000000">
                    <a:alpha val="100000"/>
                  </a:srgbClr>
                </a:solidFill>
                <a:latin typeface="Times New Roman"/>
                <a:ea typeface="Times New Roman"/>
                <a:cs typeface="Times New Roman"/>
              </a:rPr>
              <a:t>4. 1.2  </a:t>
            </a:r>
            <a:r>
              <a:rPr sz="1000" spc="30">
                <a:solidFill>
                  <a:srgbClr val="000000">
                    <a:alpha val="100000"/>
                  </a:srgbClr>
                </a:solidFill>
                <a:latin typeface="SimSun"/>
                <a:ea typeface="SimSun"/>
                <a:cs typeface="SimSun"/>
              </a:rPr>
              <a:t>在同一灭火器配置场所，宜选用相同类型和操作方法的灭火器。当同一灭火器配置场</a:t>
            </a:r>
            <a:r>
              <a:rPr sz="1000" spc="20">
                <a:solidFill>
                  <a:srgbClr val="000000">
                    <a:alpha val="100000"/>
                  </a:srgbClr>
                </a:solidFill>
                <a:latin typeface="SimSun"/>
                <a:ea typeface="SimSun"/>
                <a:cs typeface="SimSun"/>
              </a:rPr>
              <a:t>所</a:t>
            </a:r>
            <a:r>
              <a:rPr sz="1000" spc="0">
                <a:solidFill>
                  <a:srgbClr val="000000">
                    <a:alpha val="100000"/>
                  </a:srgbClr>
                </a:solidFill>
                <a:latin typeface="SimSun"/>
                <a:ea typeface="SimSun"/>
                <a:cs typeface="SimSun"/>
              </a:rPr>
              <a:t>存在不 </a:t>
            </a:r>
            <a:r>
              <a:rPr sz="1000" spc="40">
                <a:solidFill>
                  <a:srgbClr val="000000">
                    <a:alpha val="100000"/>
                  </a:srgbClr>
                </a:solidFill>
                <a:latin typeface="SimSun"/>
                <a:ea typeface="SimSun"/>
                <a:cs typeface="SimSun"/>
              </a:rPr>
              <a:t>同火灾种类时，应选用通用型灭</a:t>
            </a:r>
            <a:r>
              <a:rPr sz="1000" spc="0">
                <a:solidFill>
                  <a:srgbClr val="000000">
                    <a:alpha val="100000"/>
                  </a:srgbClr>
                </a:solidFill>
                <a:latin typeface="SimSun"/>
                <a:ea typeface="SimSun"/>
                <a:cs typeface="SimSun"/>
              </a:rPr>
              <a:t>火器。   </a:t>
            </a:r>
            <a:endParaRPr lang="SimSun" altLang="SimSun" sz="1000"/>
          </a:p>
          <a:p>
            <a:pPr marL="12700" algn="l" rtl="0" eaLnBrk="0">
              <a:lnSpc>
                <a:spcPct val="100000"/>
              </a:lnSpc>
              <a:spcBef>
                <a:spcPts val="629"/>
              </a:spcBef>
            </a:pPr>
            <a:r>
              <a:rPr sz="1000" spc="20">
                <a:solidFill>
                  <a:srgbClr val="000000">
                    <a:alpha val="100000"/>
                  </a:srgbClr>
                </a:solidFill>
                <a:latin typeface="SimHei"/>
                <a:ea typeface="SimHei"/>
                <a:cs typeface="SimHei"/>
              </a:rPr>
              <a:t>4.1.3 在同一灭火器配置场所，当选用两种或两种以上类型灭火器时，应采用灭火剂相容的</a:t>
            </a:r>
            <a:r>
              <a:rPr sz="1000" spc="10">
                <a:solidFill>
                  <a:srgbClr val="000000">
                    <a:alpha val="100000"/>
                  </a:srgbClr>
                </a:solidFill>
                <a:latin typeface="SimHei"/>
                <a:ea typeface="SimHei"/>
                <a:cs typeface="SimHei"/>
              </a:rPr>
              <a:t>灭</a:t>
            </a:r>
            <a:r>
              <a:rPr sz="1000" spc="0">
                <a:solidFill>
                  <a:srgbClr val="000000">
                    <a:alpha val="100000"/>
                  </a:srgbClr>
                </a:solidFill>
                <a:latin typeface="SimHei"/>
                <a:ea typeface="SimHei"/>
                <a:cs typeface="SimHei"/>
              </a:rPr>
              <a:t>火器。</a:t>
            </a:r>
            <a:endParaRPr lang="SimHei" altLang="SimHei" sz="1000"/>
          </a:p>
          <a:p>
            <a:pPr algn="l" rtl="0" eaLnBrk="0">
              <a:lnSpc>
                <a:spcPct val="106000"/>
              </a:lnSpc>
            </a:pPr>
            <a:endParaRPr lang="Arial" altLang="Arial" sz="500"/>
          </a:p>
          <a:p>
            <a:pPr marL="13230" algn="l" rtl="0" eaLnBrk="0">
              <a:lnSpc>
                <a:spcPct val="98000"/>
              </a:lnSpc>
              <a:spcBef>
                <a:spcPts val="4"/>
              </a:spcBef>
            </a:pPr>
            <a:r>
              <a:rPr sz="1000" spc="30">
                <a:solidFill>
                  <a:srgbClr val="000000">
                    <a:alpha val="100000"/>
                  </a:srgbClr>
                </a:solidFill>
                <a:latin typeface="Times New Roman"/>
                <a:ea typeface="Times New Roman"/>
                <a:cs typeface="Times New Roman"/>
              </a:rPr>
              <a:t>4. 1.4  </a:t>
            </a:r>
            <a:r>
              <a:rPr sz="1000" spc="30">
                <a:solidFill>
                  <a:srgbClr val="000000">
                    <a:alpha val="100000"/>
                  </a:srgbClr>
                </a:solidFill>
                <a:latin typeface="SimSun"/>
                <a:ea typeface="SimSun"/>
                <a:cs typeface="SimSun"/>
              </a:rPr>
              <a:t>不相容的灭火剂举例见本规范附录</a:t>
            </a:r>
            <a:r>
              <a:rPr sz="1000" spc="0">
                <a:solidFill>
                  <a:srgbClr val="000000">
                    <a:alpha val="100000"/>
                  </a:srgbClr>
                </a:solidFill>
                <a:latin typeface="Times New Roman"/>
                <a:ea typeface="Times New Roman"/>
                <a:cs typeface="Times New Roman"/>
              </a:rPr>
              <a:t>E</a:t>
            </a:r>
            <a:r>
              <a:rPr sz="1000" spc="30">
                <a:solidFill>
                  <a:srgbClr val="000000">
                    <a:alpha val="100000"/>
                  </a:srgbClr>
                </a:solidFill>
                <a:latin typeface="Times New Roman"/>
                <a:ea typeface="Times New Roman"/>
                <a:cs typeface="Times New Roman"/>
              </a:rPr>
              <a:t> </a:t>
            </a:r>
            <a:r>
              <a:rPr sz="1000" spc="30">
                <a:solidFill>
                  <a:srgbClr val="000000">
                    <a:alpha val="100000"/>
                  </a:srgbClr>
                </a:solidFill>
                <a:latin typeface="SimSun"/>
                <a:ea typeface="SimSun"/>
                <a:cs typeface="SimSun"/>
              </a:rPr>
              <a:t>的</a:t>
            </a:r>
            <a:r>
              <a:rPr sz="1000" spc="10">
                <a:solidFill>
                  <a:srgbClr val="000000">
                    <a:alpha val="100000"/>
                  </a:srgbClr>
                </a:solidFill>
                <a:latin typeface="SimSun"/>
                <a:ea typeface="SimSun"/>
                <a:cs typeface="SimSun"/>
              </a:rPr>
              <a:t>规</a:t>
            </a:r>
            <a:r>
              <a:rPr sz="1000" spc="0">
                <a:solidFill>
                  <a:srgbClr val="000000">
                    <a:alpha val="100000"/>
                  </a:srgbClr>
                </a:solidFill>
                <a:latin typeface="SimSun"/>
                <a:ea typeface="SimSun"/>
                <a:cs typeface="SimSun"/>
              </a:rPr>
              <a:t>定。</a:t>
            </a:r>
            <a:endParaRPr lang="SimSun" altLang="SimSun" sz="1000"/>
          </a:p>
        </p:txBody>
      </p:sp>
      <p:pic>
        <p:nvPicPr>
          <p:cNvPr id="45" name="picture 45"/>
          <p:cNvPicPr>
            <a:picLocks noChangeAspect="1"/>
          </p:cNvPicPr>
          <p:nvPr/>
        </p:nvPicPr>
        <p:blipFill>
          <a:blip r:embed="rId3"/>
          <a:stretch>
            <a:fillRect/>
          </a:stretch>
        </p:blipFill>
        <p:spPr>
          <a:xfrm rot="21600000">
            <a:off x="6299006" y="9464040"/>
            <a:ext cx="6350" cy="231140"/>
          </a:xfrm>
          <a:prstGeom prst="rect">
            <a:avLst/>
          </a:prstGeom>
        </p:spPr>
      </p:pic>
      <p:pic>
        <p:nvPicPr>
          <p:cNvPr id="46" name="picture 46"/>
          <p:cNvPicPr>
            <a:picLocks noChangeAspect="1"/>
          </p:cNvPicPr>
          <p:nvPr/>
        </p:nvPicPr>
        <p:blipFill>
          <a:blip r:embed="rId2"/>
          <a:stretch>
            <a:fillRect/>
          </a:stretch>
        </p:blipFill>
        <p:spPr>
          <a:xfrm rot="21600000">
            <a:off x="3298189" y="9232900"/>
            <a:ext cx="6350" cy="231139"/>
          </a:xfrm>
          <a:prstGeom prst="rect">
            <a:avLst/>
          </a:prstGeom>
        </p:spPr>
      </p:pic>
      <p:pic>
        <p:nvPicPr>
          <p:cNvPr id="47" name="picture 47"/>
          <p:cNvPicPr>
            <a:picLocks noChangeAspect="1"/>
          </p:cNvPicPr>
          <p:nvPr/>
        </p:nvPicPr>
        <p:blipFill>
          <a:blip r:embed="rId4"/>
          <a:stretch>
            <a:fillRect/>
          </a:stretch>
        </p:blipFill>
        <p:spPr>
          <a:xfrm rot="21600000">
            <a:off x="2831464" y="8770619"/>
            <a:ext cx="6350" cy="172719"/>
          </a:xfrm>
          <a:prstGeom prst="rect">
            <a:avLst/>
          </a:prstGeom>
        </p:spPr>
      </p:pic>
      <p:sp>
        <p:nvSpPr>
          <p:cNvPr id="48" name="textbox 48"/>
          <p:cNvSpPr/>
          <p:nvPr/>
        </p:nvSpPr>
        <p:spPr>
          <a:xfrm>
            <a:off x="1088227" y="1016932"/>
            <a:ext cx="3040379" cy="111886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745"/>
              </a:lnSpc>
            </a:pPr>
            <a:endParaRPr lang="Arial" altLang="Arial" sz="100"/>
          </a:p>
          <a:p>
            <a:pPr marL="26104" algn="l" rtl="0" eaLnBrk="0">
              <a:lnSpc>
                <a:spcPct val="99000"/>
              </a:lnSpc>
            </a:pPr>
            <a:r>
              <a:rPr sz="1000" spc="30">
                <a:solidFill>
                  <a:srgbClr val="000000">
                    <a:alpha val="100000"/>
                  </a:srgbClr>
                </a:solidFill>
                <a:latin typeface="Times New Roman"/>
                <a:ea typeface="Times New Roman"/>
                <a:cs typeface="Times New Roman"/>
              </a:rPr>
              <a:t>1 </a:t>
            </a:r>
            <a:r>
              <a:rPr sz="1000" spc="0">
                <a:solidFill>
                  <a:srgbClr val="000000">
                    <a:alpha val="100000"/>
                  </a:srgbClr>
                </a:solidFill>
                <a:latin typeface="Times New Roman"/>
                <a:ea typeface="Times New Roman"/>
                <a:cs typeface="Times New Roman"/>
              </a:rPr>
              <a:t>A</a:t>
            </a:r>
            <a:r>
              <a:rPr sz="1000" spc="30">
                <a:solidFill>
                  <a:srgbClr val="000000">
                    <a:alpha val="100000"/>
                  </a:srgbClr>
                </a:solidFill>
                <a:latin typeface="Times New Roman"/>
                <a:ea typeface="Times New Roman"/>
                <a:cs typeface="Times New Roman"/>
              </a:rPr>
              <a:t> </a:t>
            </a:r>
            <a:r>
              <a:rPr sz="1000" spc="30">
                <a:solidFill>
                  <a:srgbClr val="000000">
                    <a:alpha val="100000"/>
                  </a:srgbClr>
                </a:solidFill>
                <a:latin typeface="SimSun"/>
                <a:ea typeface="SimSun"/>
                <a:cs typeface="SimSun"/>
              </a:rPr>
              <a:t>类火灾：固体物</a:t>
            </a:r>
            <a:r>
              <a:rPr sz="1000" spc="10">
                <a:solidFill>
                  <a:srgbClr val="000000">
                    <a:alpha val="100000"/>
                  </a:srgbClr>
                </a:solidFill>
                <a:latin typeface="SimSun"/>
                <a:ea typeface="SimSun"/>
                <a:cs typeface="SimSun"/>
              </a:rPr>
              <a:t>质</a:t>
            </a:r>
            <a:r>
              <a:rPr sz="1000" spc="0">
                <a:solidFill>
                  <a:srgbClr val="000000">
                    <a:alpha val="100000"/>
                  </a:srgbClr>
                </a:solidFill>
                <a:latin typeface="SimSun"/>
                <a:ea typeface="SimSun"/>
                <a:cs typeface="SimSun"/>
              </a:rPr>
              <a:t>火灾。</a:t>
            </a:r>
            <a:endParaRPr lang="SimSun" altLang="SimSun" sz="1000"/>
          </a:p>
          <a:p>
            <a:pPr marL="13363" algn="l" rtl="0" eaLnBrk="0">
              <a:lnSpc>
                <a:spcPct val="99000"/>
              </a:lnSpc>
              <a:spcBef>
                <a:spcPts val="624"/>
              </a:spcBef>
            </a:pPr>
            <a:r>
              <a:rPr sz="1000" spc="40">
                <a:solidFill>
                  <a:srgbClr val="000000">
                    <a:alpha val="100000"/>
                  </a:srgbClr>
                </a:solidFill>
                <a:latin typeface="Times New Roman"/>
                <a:ea typeface="Times New Roman"/>
                <a:cs typeface="Times New Roman"/>
              </a:rPr>
              <a:t>2 </a:t>
            </a:r>
            <a:r>
              <a:rPr sz="1000" spc="0">
                <a:solidFill>
                  <a:srgbClr val="000000">
                    <a:alpha val="100000"/>
                  </a:srgbClr>
                </a:solidFill>
                <a:latin typeface="Times New Roman"/>
                <a:ea typeface="Times New Roman"/>
                <a:cs typeface="Times New Roman"/>
              </a:rPr>
              <a:t>B</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类火灾：液体火灾或可熔化固体</a:t>
            </a:r>
            <a:r>
              <a:rPr sz="1000" spc="0">
                <a:solidFill>
                  <a:srgbClr val="000000">
                    <a:alpha val="100000"/>
                  </a:srgbClr>
                </a:solidFill>
                <a:latin typeface="SimSun"/>
                <a:ea typeface="SimSun"/>
                <a:cs typeface="SimSun"/>
              </a:rPr>
              <a:t>物质火灾。</a:t>
            </a:r>
            <a:endParaRPr lang="SimSun" altLang="SimSun" sz="1000"/>
          </a:p>
          <a:p>
            <a:pPr marL="16017" algn="l" rtl="0" eaLnBrk="0">
              <a:lnSpc>
                <a:spcPct val="99000"/>
              </a:lnSpc>
              <a:spcBef>
                <a:spcPts val="636"/>
              </a:spcBef>
            </a:pPr>
            <a:r>
              <a:rPr sz="1000" spc="40">
                <a:solidFill>
                  <a:srgbClr val="000000">
                    <a:alpha val="100000"/>
                  </a:srgbClr>
                </a:solidFill>
                <a:latin typeface="Times New Roman"/>
                <a:ea typeface="Times New Roman"/>
                <a:cs typeface="Times New Roman"/>
              </a:rPr>
              <a:t>3 </a:t>
            </a:r>
            <a:r>
              <a:rPr sz="1000" spc="0">
                <a:solidFill>
                  <a:srgbClr val="000000">
                    <a:alpha val="100000"/>
                  </a:srgbClr>
                </a:solidFill>
                <a:latin typeface="Times New Roman"/>
                <a:ea typeface="Times New Roman"/>
                <a:cs typeface="Times New Roman"/>
              </a:rPr>
              <a:t>C</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类火灾：气体</a:t>
            </a:r>
            <a:r>
              <a:rPr sz="1000" spc="2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灾。</a:t>
            </a:r>
            <a:endParaRPr lang="SimSun" altLang="SimSun" sz="1000"/>
          </a:p>
          <a:p>
            <a:pPr marL="12700" algn="l" rtl="0" eaLnBrk="0">
              <a:lnSpc>
                <a:spcPct val="99000"/>
              </a:lnSpc>
              <a:spcBef>
                <a:spcPts val="624"/>
              </a:spcBef>
            </a:pPr>
            <a:r>
              <a:rPr sz="1000" spc="40">
                <a:solidFill>
                  <a:srgbClr val="000000">
                    <a:alpha val="100000"/>
                  </a:srgbClr>
                </a:solidFill>
                <a:latin typeface="Times New Roman"/>
                <a:ea typeface="Times New Roman"/>
                <a:cs typeface="Times New Roman"/>
              </a:rPr>
              <a:t>4 </a:t>
            </a:r>
            <a:r>
              <a:rPr sz="1000" spc="0">
                <a:solidFill>
                  <a:srgbClr val="000000">
                    <a:alpha val="100000"/>
                  </a:srgbClr>
                </a:solidFill>
                <a:latin typeface="Times New Roman"/>
                <a:ea typeface="Times New Roman"/>
                <a:cs typeface="Times New Roman"/>
              </a:rPr>
              <a:t>D</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类火灾：金属火</a:t>
            </a:r>
            <a:r>
              <a:rPr sz="1000" spc="10">
                <a:solidFill>
                  <a:srgbClr val="000000">
                    <a:alpha val="100000"/>
                  </a:srgbClr>
                </a:solidFill>
                <a:latin typeface="SimSun"/>
                <a:ea typeface="SimSun"/>
                <a:cs typeface="SimSun"/>
              </a:rPr>
              <a:t>灾</a:t>
            </a:r>
            <a:r>
              <a:rPr sz="1000" spc="0">
                <a:solidFill>
                  <a:srgbClr val="000000">
                    <a:alpha val="100000"/>
                  </a:srgbClr>
                </a:solidFill>
                <a:latin typeface="SimSun"/>
                <a:ea typeface="SimSun"/>
                <a:cs typeface="SimSun"/>
              </a:rPr>
              <a:t>。</a:t>
            </a:r>
            <a:endParaRPr lang="SimSun" altLang="SimSun" sz="1000"/>
          </a:p>
          <a:p>
            <a:pPr algn="l" rtl="0" eaLnBrk="0">
              <a:lnSpc>
                <a:spcPct val="104000"/>
              </a:lnSpc>
            </a:pPr>
            <a:endParaRPr lang="Arial" altLang="Arial" sz="500"/>
          </a:p>
          <a:p>
            <a:pPr marL="16946" algn="l" rtl="0" eaLnBrk="0">
              <a:lnSpc>
                <a:spcPct val="99000"/>
              </a:lnSpc>
            </a:pPr>
            <a:r>
              <a:rPr sz="1000" spc="40">
                <a:solidFill>
                  <a:srgbClr val="000000">
                    <a:alpha val="100000"/>
                  </a:srgbClr>
                </a:solidFill>
                <a:latin typeface="Times New Roman"/>
                <a:ea typeface="Times New Roman"/>
                <a:cs typeface="Times New Roman"/>
              </a:rPr>
              <a:t>5 </a:t>
            </a:r>
            <a:r>
              <a:rPr sz="1000" spc="0">
                <a:solidFill>
                  <a:srgbClr val="000000">
                    <a:alpha val="100000"/>
                  </a:srgbClr>
                </a:solidFill>
                <a:latin typeface="Times New Roman"/>
                <a:ea typeface="Times New Roman"/>
                <a:cs typeface="Times New Roman"/>
              </a:rPr>
              <a:t>E</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类火灾 (带电火灾) ：物体带电燃烧的火灾</a:t>
            </a:r>
            <a:r>
              <a:rPr sz="1000" spc="0">
                <a:solidFill>
                  <a:srgbClr val="000000">
                    <a:alpha val="100000"/>
                  </a:srgbClr>
                </a:solidFill>
                <a:latin typeface="SimSun"/>
                <a:ea typeface="SimSun"/>
                <a:cs typeface="SimSun"/>
              </a:rPr>
              <a:t>。   </a:t>
            </a:r>
            <a:endParaRPr lang="SimSun" altLang="SimSun" sz="1000"/>
          </a:p>
        </p:txBody>
      </p:sp>
      <p:pic>
        <p:nvPicPr>
          <p:cNvPr id="49" name="picture 49"/>
          <p:cNvPicPr>
            <a:picLocks noChangeAspect="1"/>
          </p:cNvPicPr>
          <p:nvPr/>
        </p:nvPicPr>
        <p:blipFill>
          <a:blip r:embed="rId4"/>
          <a:stretch>
            <a:fillRect/>
          </a:stretch>
        </p:blipFill>
        <p:spPr>
          <a:xfrm rot="21600000">
            <a:off x="4112259" y="1932305"/>
            <a:ext cx="6350" cy="172719"/>
          </a:xfrm>
          <a:prstGeom prst="rect">
            <a:avLst/>
          </a:prstGeom>
        </p:spPr>
      </p:pic>
      <p:sp>
        <p:nvSpPr>
          <p:cNvPr id="50" name="textbox 50"/>
          <p:cNvSpPr/>
          <p:nvPr/>
        </p:nvSpPr>
        <p:spPr>
          <a:xfrm>
            <a:off x="886460" y="558786"/>
            <a:ext cx="5798184" cy="166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50"/>
              </a:lnSpc>
            </a:pPr>
            <a:endParaRPr lang="Arial" altLang="Arial" sz="100"/>
          </a:p>
          <a:p>
            <a:pPr marL="12700" algn="l" rtl="0" eaLnBrk="0">
              <a:lnSpc>
                <a:spcPct val="105000"/>
              </a:lnSpc>
              <a:tabLst>
                <a:tab pos="74294"/>
                <a:tab pos="5784850"/>
              </a:tabLst>
            </a:pPr>
            <a:r>
              <a:rPr sz="800" u="sng" spc="0">
                <a:solidFill>
                  <a:srgbClr val="000000">
                    <a:alpha val="100000"/>
                  </a:srgbClr>
                </a:solidFill>
                <a:latin typeface="SimSun"/>
                <a:ea typeface="SimSun"/>
                <a:cs typeface="SimSun"/>
              </a:rPr>
              <a:t>	</a:t>
            </a:r>
            <a:r>
              <a:rPr sz="800" u="sng" spc="10">
                <a:solidFill>
                  <a:srgbClr val="000000">
                    <a:alpha val="100000"/>
                  </a:srgbClr>
                </a:solidFill>
                <a:latin typeface="SimSun"/>
                <a:ea typeface="SimSun"/>
                <a:cs typeface="SimSun"/>
              </a:rPr>
              <a:t>《建筑灭火器配置设计规范》</a:t>
            </a:r>
            <a:r>
              <a:rPr sz="800" u="sng" spc="0">
                <a:solidFill>
                  <a:srgbClr val="000000">
                    <a:alpha val="100000"/>
                  </a:srgbClr>
                </a:solidFill>
                <a:latin typeface="Calibri"/>
                <a:ea typeface="Calibri"/>
                <a:cs typeface="Calibri"/>
              </a:rPr>
              <a:t>GB</a:t>
            </a:r>
            <a:r>
              <a:rPr sz="800" u="sng" spc="10">
                <a:solidFill>
                  <a:srgbClr val="000000">
                    <a:alpha val="100000"/>
                  </a:srgbClr>
                </a:solidFill>
                <a:latin typeface="Calibri"/>
                <a:ea typeface="Calibri"/>
                <a:cs typeface="Calibri"/>
              </a:rPr>
              <a:t> 50140-2005                                                                                                         </a:t>
            </a:r>
            <a:r>
              <a:rPr sz="800" u="sng" spc="0">
                <a:solidFill>
                  <a:srgbClr val="000000">
                    <a:alpha val="100000"/>
                  </a:srgbClr>
                </a:solidFill>
                <a:latin typeface="Calibri"/>
                <a:ea typeface="Calibri"/>
                <a:cs typeface="Calibri"/>
              </a:rPr>
              <a:t>                   </a:t>
            </a:r>
            <a:r>
              <a:rPr sz="800" u="sng" spc="0">
                <a:solidFill>
                  <a:srgbClr val="000000">
                    <a:alpha val="100000"/>
                  </a:srgbClr>
                </a:solidFill>
                <a:uFill>
                  <a:solidFill>
                    <a:srgbClr val="0462C1"/>
                  </a:solidFill>
                </a:uFill>
                <a:latin typeface="Calibri"/>
                <a:ea typeface="Calibri"/>
                <a:cs typeface="Calibri"/>
              </a:rPr>
              <a:t>	</a:t>
            </a:r>
            <a:endParaRPr lang="Calibri" altLang="Calibri" sz="800"/>
          </a:p>
        </p:txBody>
      </p:sp>
      <p:sp>
        <p:nvSpPr>
          <p:cNvPr id="51" name="textbox 51"/>
          <p:cNvSpPr/>
          <p:nvPr/>
        </p:nvSpPr>
        <p:spPr>
          <a:xfrm>
            <a:off x="1076841" y="6047740"/>
            <a:ext cx="3608070" cy="2127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12000"/>
              </a:lnSpc>
            </a:pPr>
            <a:endParaRPr lang="Arial" altLang="Arial" sz="200"/>
          </a:p>
          <a:p>
            <a:pPr marL="12700" algn="l" rtl="0" eaLnBrk="0">
              <a:lnSpc>
                <a:spcPct val="98000"/>
              </a:lnSpc>
              <a:spcBef>
                <a:spcPts val="1"/>
              </a:spcBef>
            </a:pPr>
            <a:r>
              <a:rPr sz="1000" spc="20">
                <a:solidFill>
                  <a:srgbClr val="000000">
                    <a:alpha val="100000"/>
                  </a:srgbClr>
                </a:solidFill>
                <a:latin typeface="SimSun"/>
                <a:ea typeface="SimSun"/>
                <a:cs typeface="SimSun"/>
              </a:rPr>
              <a:t>民用建筑灭火器配置场所的危险等级举例见本规范</a:t>
            </a:r>
            <a:r>
              <a:rPr sz="1000" spc="10">
                <a:solidFill>
                  <a:srgbClr val="000000">
                    <a:alpha val="100000"/>
                  </a:srgbClr>
                </a:solidFill>
                <a:latin typeface="SimSun"/>
                <a:ea typeface="SimSun"/>
                <a:cs typeface="SimSun"/>
              </a:rPr>
              <a:t>附</a:t>
            </a:r>
            <a:r>
              <a:rPr sz="1000" spc="0">
                <a:solidFill>
                  <a:srgbClr val="000000">
                    <a:alpha val="100000"/>
                  </a:srgbClr>
                </a:solidFill>
                <a:latin typeface="SimSun"/>
                <a:ea typeface="SimSun"/>
                <a:cs typeface="SimSun"/>
              </a:rPr>
              <a:t>录 </a:t>
            </a:r>
            <a:r>
              <a:rPr sz="1000" spc="0">
                <a:solidFill>
                  <a:srgbClr val="000000">
                    <a:alpha val="100000"/>
                  </a:srgbClr>
                </a:solidFill>
                <a:latin typeface="Times New Roman"/>
                <a:ea typeface="Times New Roman"/>
                <a:cs typeface="Times New Roman"/>
              </a:rPr>
              <a:t>D </a:t>
            </a:r>
            <a:r>
              <a:rPr sz="1000" spc="0">
                <a:solidFill>
                  <a:srgbClr val="000000">
                    <a:alpha val="100000"/>
                  </a:srgbClr>
                </a:solidFill>
                <a:latin typeface="SimSun"/>
                <a:ea typeface="SimSun"/>
                <a:cs typeface="SimSun"/>
              </a:rPr>
              <a:t>。   </a:t>
            </a:r>
            <a:endParaRPr lang="SimSun" altLang="SimSun" sz="1000"/>
          </a:p>
        </p:txBody>
      </p:sp>
      <p:pic>
        <p:nvPicPr>
          <p:cNvPr id="52" name="picture 52"/>
          <p:cNvPicPr>
            <a:picLocks noChangeAspect="1"/>
          </p:cNvPicPr>
          <p:nvPr/>
        </p:nvPicPr>
        <p:blipFill>
          <a:blip r:embed="rId4"/>
          <a:stretch>
            <a:fillRect/>
          </a:stretch>
        </p:blipFill>
        <p:spPr>
          <a:xfrm rot="21600000">
            <a:off x="4753261" y="6060440"/>
            <a:ext cx="6350" cy="170179"/>
          </a:xfrm>
          <a:prstGeom prst="rect">
            <a:avLst/>
          </a:prstGeom>
        </p:spPr>
      </p:pic>
      <p:sp>
        <p:nvSpPr>
          <p:cNvPr id="53" name="textbox 53"/>
          <p:cNvSpPr/>
          <p:nvPr/>
        </p:nvSpPr>
        <p:spPr>
          <a:xfrm>
            <a:off x="891901" y="756329"/>
            <a:ext cx="3082289" cy="17589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78745"/>
              </a:lnSpc>
            </a:pPr>
            <a:endParaRPr lang="Arial" altLang="Arial" sz="100"/>
          </a:p>
          <a:p>
            <a:pPr marL="12700" algn="l" rtl="0" eaLnBrk="0">
              <a:lnSpc>
                <a:spcPct val="99000"/>
              </a:lnSpc>
            </a:pPr>
            <a:r>
              <a:rPr sz="1000" spc="-10">
                <a:solidFill>
                  <a:srgbClr val="000000">
                    <a:alpha val="100000"/>
                  </a:srgbClr>
                </a:solidFill>
                <a:latin typeface="Times New Roman"/>
                <a:ea typeface="Times New Roman"/>
                <a:cs typeface="Times New Roman"/>
              </a:rPr>
              <a:t>3. 1.2  </a:t>
            </a:r>
            <a:r>
              <a:rPr sz="1000" spc="-10">
                <a:solidFill>
                  <a:srgbClr val="000000">
                    <a:alpha val="100000"/>
                  </a:srgbClr>
                </a:solidFill>
                <a:latin typeface="SimSun"/>
                <a:ea typeface="SimSun"/>
                <a:cs typeface="SimSun"/>
              </a:rPr>
              <a:t>灭火器配置场所的火灾种</a:t>
            </a:r>
            <a:r>
              <a:rPr sz="1000" spc="0">
                <a:solidFill>
                  <a:srgbClr val="000000">
                    <a:alpha val="100000"/>
                  </a:srgbClr>
                </a:solidFill>
                <a:latin typeface="SimSun"/>
                <a:ea typeface="SimSun"/>
                <a:cs typeface="SimSun"/>
              </a:rPr>
              <a:t>类可划分为以下五类：</a:t>
            </a:r>
            <a:endParaRPr lang="SimSun" altLang="SimSun" sz="1000"/>
          </a:p>
        </p:txBody>
      </p:sp>
      <p:pic>
        <p:nvPicPr>
          <p:cNvPr id="54" name="picture 54"/>
          <p:cNvPicPr>
            <a:picLocks noChangeAspect="1"/>
          </p:cNvPicPr>
          <p:nvPr/>
        </p:nvPicPr>
        <p:blipFill>
          <a:blip r:embed="rId5"/>
          <a:stretch>
            <a:fillRect/>
          </a:stretch>
        </p:blipFill>
        <p:spPr>
          <a:xfrm rot="21600000">
            <a:off x="6254495" y="9668256"/>
            <a:ext cx="630935" cy="630936"/>
          </a:xfrm>
          <a:prstGeom prst="rect">
            <a:avLst/>
          </a:prstGeom>
        </p:spPr>
      </p:pic>
      <p:sp>
        <p:nvSpPr>
          <p:cNvPr id="55" name="textbox 55"/>
          <p:cNvSpPr/>
          <p:nvPr/>
        </p:nvSpPr>
        <p:spPr>
          <a:xfrm>
            <a:off x="785064" y="9943883"/>
            <a:ext cx="1348739"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25"/>
              </a:lnSpc>
            </a:pPr>
            <a:r>
              <a:rPr sz="900" spc="60">
                <a:solidFill>
                  <a:srgbClr val="000000">
                    <a:alpha val="100000"/>
                  </a:srgbClr>
                </a:solidFill>
                <a:latin typeface="SimSun"/>
                <a:ea typeface="SimSun"/>
                <a:cs typeface="SimSun"/>
              </a:rPr>
              <a:t>咨询电话 400-119-053</a:t>
            </a:r>
            <a:r>
              <a:rPr sz="900" spc="0">
                <a:solidFill>
                  <a:srgbClr val="000000">
                    <a:alpha val="100000"/>
                  </a:srgbClr>
                </a:solidFill>
                <a:latin typeface="SimSun"/>
                <a:ea typeface="SimSun"/>
                <a:cs typeface="SimSun"/>
              </a:rPr>
              <a:t>1</a:t>
            </a:r>
            <a:endParaRPr lang="SimSun" altLang="SimSun" sz="900"/>
          </a:p>
        </p:txBody>
      </p:sp>
      <p:sp>
        <p:nvSpPr>
          <p:cNvPr id="56" name="textbox 56"/>
          <p:cNvSpPr/>
          <p:nvPr/>
        </p:nvSpPr>
        <p:spPr>
          <a:xfrm>
            <a:off x="5610035" y="9943883"/>
            <a:ext cx="523240" cy="1676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18"/>
              </a:lnSpc>
            </a:pPr>
            <a:r>
              <a:rPr sz="900" spc="80">
                <a:solidFill>
                  <a:srgbClr val="000000">
                    <a:alpha val="100000"/>
                  </a:srgbClr>
                </a:solidFill>
                <a:latin typeface="SimSun"/>
                <a:ea typeface="SimSun"/>
                <a:cs typeface="SimSun"/>
              </a:rPr>
              <a:t>咨询微</a:t>
            </a:r>
            <a:r>
              <a:rPr sz="900" spc="70">
                <a:solidFill>
                  <a:srgbClr val="000000">
                    <a:alpha val="100000"/>
                  </a:srgbClr>
                </a:solidFill>
                <a:latin typeface="SimSun"/>
                <a:ea typeface="SimSun"/>
                <a:cs typeface="SimSun"/>
              </a:rPr>
              <a:t>信</a:t>
            </a:r>
            <a:endParaRPr lang="SimSun" altLang="SimSun" sz="900"/>
          </a:p>
        </p:txBody>
      </p:sp>
      <p:sp>
        <p:nvSpPr>
          <p:cNvPr id="57" name="textbox 57"/>
          <p:cNvSpPr/>
          <p:nvPr/>
        </p:nvSpPr>
        <p:spPr>
          <a:xfrm>
            <a:off x="3718852" y="10194810"/>
            <a:ext cx="77469" cy="13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350"/>
              </a:lnSpc>
            </a:pPr>
            <a:endParaRPr lang="Arial" altLang="Arial" sz="100"/>
          </a:p>
          <a:p>
            <a:pPr marL="12700" algn="l" rtl="0" eaLnBrk="0">
              <a:lnSpc>
                <a:spcPct val="86000"/>
              </a:lnSpc>
            </a:pPr>
            <a:r>
              <a:rPr sz="800" spc="0">
                <a:solidFill>
                  <a:srgbClr val="000000">
                    <a:alpha val="100000"/>
                  </a:srgbClr>
                </a:solidFill>
                <a:latin typeface="SimSun"/>
                <a:ea typeface="SimSun"/>
                <a:cs typeface="SimSun"/>
              </a:rPr>
              <a:t>6</a:t>
            </a:r>
            <a:endParaRPr lang="SimSun" altLang="SimSun" sz="8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8" name="textbox 58"/>
          <p:cNvSpPr/>
          <p:nvPr/>
        </p:nvSpPr>
        <p:spPr>
          <a:xfrm>
            <a:off x="888052" y="1364755"/>
            <a:ext cx="5779134" cy="262445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0233"/>
              </a:lnSpc>
            </a:pPr>
            <a:endParaRPr lang="Arial" altLang="Arial" sz="100"/>
          </a:p>
          <a:p>
            <a:pPr marL="2031738" algn="l" rtl="0" eaLnBrk="0">
              <a:lnSpc>
                <a:spcPct val="96000"/>
              </a:lnSpc>
            </a:pPr>
            <a:r>
              <a:rPr sz="1400" spc="-10">
                <a:solidFill>
                  <a:srgbClr val="000000">
                    <a:alpha val="100000"/>
                  </a:srgbClr>
                </a:solidFill>
                <a:latin typeface="Times New Roman"/>
                <a:ea typeface="Times New Roman"/>
                <a:cs typeface="Times New Roman"/>
              </a:rPr>
              <a:t>4.2  </a:t>
            </a:r>
            <a:r>
              <a:rPr sz="1400" spc="-10">
                <a:solidFill>
                  <a:srgbClr val="000000">
                    <a:alpha val="100000"/>
                  </a:srgbClr>
                </a:solidFill>
                <a:latin typeface="SimHei"/>
                <a:ea typeface="SimHei"/>
                <a:cs typeface="SimHei"/>
              </a:rPr>
              <a:t>灭火器的类</a:t>
            </a:r>
            <a:r>
              <a:rPr sz="1400" spc="0">
                <a:solidFill>
                  <a:srgbClr val="000000">
                    <a:alpha val="100000"/>
                  </a:srgbClr>
                </a:solidFill>
                <a:latin typeface="SimHei"/>
                <a:ea typeface="SimHei"/>
                <a:cs typeface="SimHei"/>
              </a:rPr>
              <a:t>型选择</a:t>
            </a:r>
            <a:endParaRPr lang="SimHei" altLang="SimHei" sz="1400"/>
          </a:p>
          <a:p>
            <a:pPr marL="12700" algn="l" rtl="0" eaLnBrk="0">
              <a:lnSpc>
                <a:spcPct val="99000"/>
              </a:lnSpc>
              <a:spcBef>
                <a:spcPts val="1344"/>
              </a:spcBef>
            </a:pPr>
            <a:r>
              <a:rPr sz="1000" spc="30">
                <a:solidFill>
                  <a:srgbClr val="000000">
                    <a:alpha val="100000"/>
                  </a:srgbClr>
                </a:solidFill>
                <a:latin typeface="SimHei"/>
                <a:ea typeface="SimHei"/>
                <a:cs typeface="SimHei"/>
              </a:rPr>
              <a:t>4.2.1 </a:t>
            </a:r>
            <a:r>
              <a:rPr sz="1000" spc="0">
                <a:solidFill>
                  <a:srgbClr val="000000">
                    <a:alpha val="100000"/>
                  </a:srgbClr>
                </a:solidFill>
                <a:latin typeface="SimHei"/>
                <a:ea typeface="SimHei"/>
                <a:cs typeface="SimHei"/>
              </a:rPr>
              <a:t>A</a:t>
            </a:r>
            <a:r>
              <a:rPr sz="1000" spc="30">
                <a:solidFill>
                  <a:srgbClr val="000000">
                    <a:alpha val="100000"/>
                  </a:srgbClr>
                </a:solidFill>
                <a:latin typeface="SimHei"/>
                <a:ea typeface="SimHei"/>
                <a:cs typeface="SimHei"/>
              </a:rPr>
              <a:t> 类火灾场所应选择水型灭火器、磷酸铵盐干粉灭火器、泡沫</a:t>
            </a:r>
            <a:r>
              <a:rPr sz="1000" spc="20">
                <a:solidFill>
                  <a:srgbClr val="000000">
                    <a:alpha val="100000"/>
                  </a:srgbClr>
                </a:solidFill>
                <a:latin typeface="SimHei"/>
                <a:ea typeface="SimHei"/>
                <a:cs typeface="SimHei"/>
              </a:rPr>
              <a:t>灭</a:t>
            </a:r>
            <a:r>
              <a:rPr sz="1000" spc="0">
                <a:solidFill>
                  <a:srgbClr val="000000">
                    <a:alpha val="100000"/>
                  </a:srgbClr>
                </a:solidFill>
                <a:latin typeface="SimHei"/>
                <a:ea typeface="SimHei"/>
                <a:cs typeface="SimHei"/>
              </a:rPr>
              <a:t>火器或卤代烷灭火器。</a:t>
            </a:r>
            <a:endParaRPr lang="SimHei" altLang="SimHei" sz="1000"/>
          </a:p>
          <a:p>
            <a:pPr marL="12700" algn="l" rtl="0" eaLnBrk="0">
              <a:lnSpc>
                <a:spcPct val="99000"/>
              </a:lnSpc>
              <a:spcBef>
                <a:spcPts val="636"/>
              </a:spcBef>
            </a:pPr>
            <a:r>
              <a:rPr sz="1000" spc="30">
                <a:solidFill>
                  <a:srgbClr val="000000">
                    <a:alpha val="100000"/>
                  </a:srgbClr>
                </a:solidFill>
                <a:latin typeface="SimHei"/>
                <a:ea typeface="SimHei"/>
                <a:cs typeface="SimHei"/>
              </a:rPr>
              <a:t>4.2.2 </a:t>
            </a:r>
            <a:r>
              <a:rPr sz="1000" spc="0">
                <a:solidFill>
                  <a:srgbClr val="000000">
                    <a:alpha val="100000"/>
                  </a:srgbClr>
                </a:solidFill>
                <a:latin typeface="SimHei"/>
                <a:ea typeface="SimHei"/>
                <a:cs typeface="SimHei"/>
              </a:rPr>
              <a:t>B</a:t>
            </a:r>
            <a:r>
              <a:rPr sz="1000" spc="30">
                <a:solidFill>
                  <a:srgbClr val="000000">
                    <a:alpha val="100000"/>
                  </a:srgbClr>
                </a:solidFill>
                <a:latin typeface="SimHei"/>
                <a:ea typeface="SimHei"/>
                <a:cs typeface="SimHei"/>
              </a:rPr>
              <a:t> 类火灾场所应选择泡沫灭火器、碳酸氢钠干粉灭火器、磷酸铵盐干粉灭火器、二</a:t>
            </a:r>
            <a:r>
              <a:rPr sz="1000" spc="20">
                <a:solidFill>
                  <a:srgbClr val="000000">
                    <a:alpha val="100000"/>
                  </a:srgbClr>
                </a:solidFill>
                <a:latin typeface="SimHei"/>
                <a:ea typeface="SimHei"/>
                <a:cs typeface="SimHei"/>
              </a:rPr>
              <a:t>氧</a:t>
            </a:r>
            <a:r>
              <a:rPr sz="1000" spc="0">
                <a:solidFill>
                  <a:srgbClr val="000000">
                    <a:alpha val="100000"/>
                  </a:srgbClr>
                </a:solidFill>
                <a:latin typeface="SimHei"/>
                <a:ea typeface="SimHei"/>
                <a:cs typeface="SimHei"/>
              </a:rPr>
              <a:t>化碳灭火</a:t>
            </a:r>
            <a:endParaRPr lang="SimHei" altLang="SimHei" sz="1000"/>
          </a:p>
          <a:p>
            <a:pPr marL="16814" algn="l" rtl="0" eaLnBrk="0">
              <a:lnSpc>
                <a:spcPct val="99000"/>
              </a:lnSpc>
              <a:spcBef>
                <a:spcPts val="624"/>
              </a:spcBef>
            </a:pPr>
            <a:r>
              <a:rPr sz="1000" spc="30">
                <a:solidFill>
                  <a:srgbClr val="000000">
                    <a:alpha val="100000"/>
                  </a:srgbClr>
                </a:solidFill>
                <a:latin typeface="SimHei"/>
                <a:ea typeface="SimHei"/>
                <a:cs typeface="SimHei"/>
              </a:rPr>
              <a:t>器、灭 </a:t>
            </a:r>
            <a:r>
              <a:rPr sz="1000" spc="0">
                <a:solidFill>
                  <a:srgbClr val="000000">
                    <a:alpha val="100000"/>
                  </a:srgbClr>
                </a:solidFill>
                <a:latin typeface="SimHei"/>
                <a:ea typeface="SimHei"/>
                <a:cs typeface="SimHei"/>
              </a:rPr>
              <a:t>B</a:t>
            </a:r>
            <a:r>
              <a:rPr sz="1000" spc="30">
                <a:solidFill>
                  <a:srgbClr val="000000">
                    <a:alpha val="100000"/>
                  </a:srgbClr>
                </a:solidFill>
                <a:latin typeface="SimHei"/>
                <a:ea typeface="SimHei"/>
                <a:cs typeface="SimHei"/>
              </a:rPr>
              <a:t> 类火灾的水型灭火器</a:t>
            </a:r>
            <a:r>
              <a:rPr sz="1000" spc="20">
                <a:solidFill>
                  <a:srgbClr val="000000">
                    <a:alpha val="100000"/>
                  </a:srgbClr>
                </a:solidFill>
                <a:latin typeface="SimHei"/>
                <a:ea typeface="SimHei"/>
                <a:cs typeface="SimHei"/>
              </a:rPr>
              <a:t>或</a:t>
            </a:r>
            <a:r>
              <a:rPr sz="1000" spc="0">
                <a:solidFill>
                  <a:srgbClr val="000000">
                    <a:alpha val="100000"/>
                  </a:srgbClr>
                </a:solidFill>
                <a:latin typeface="SimHei"/>
                <a:ea typeface="SimHei"/>
                <a:cs typeface="SimHei"/>
              </a:rPr>
              <a:t>卤代烷灭火器。   </a:t>
            </a:r>
            <a:endParaRPr lang="SimHei" altLang="SimHei" sz="1000"/>
          </a:p>
          <a:p>
            <a:pPr marL="214865" algn="l" rtl="0" eaLnBrk="0">
              <a:lnSpc>
                <a:spcPct val="99000"/>
              </a:lnSpc>
              <a:spcBef>
                <a:spcPts val="648"/>
              </a:spcBef>
            </a:pPr>
            <a:r>
              <a:rPr sz="1000" spc="50">
                <a:solidFill>
                  <a:srgbClr val="000000">
                    <a:alpha val="100000"/>
                  </a:srgbClr>
                </a:solidFill>
                <a:latin typeface="SimHei"/>
                <a:ea typeface="SimHei"/>
                <a:cs typeface="SimHei"/>
              </a:rPr>
              <a:t>极性溶剂的</a:t>
            </a:r>
            <a:r>
              <a:rPr sz="1000" spc="0">
                <a:solidFill>
                  <a:srgbClr val="000000">
                    <a:alpha val="100000"/>
                  </a:srgbClr>
                </a:solidFill>
                <a:latin typeface="SimHei"/>
                <a:ea typeface="SimHei"/>
                <a:cs typeface="SimHei"/>
              </a:rPr>
              <a:t>B</a:t>
            </a:r>
            <a:r>
              <a:rPr sz="1000" spc="50">
                <a:solidFill>
                  <a:srgbClr val="000000">
                    <a:alpha val="100000"/>
                  </a:srgbClr>
                </a:solidFill>
                <a:latin typeface="SimHei"/>
                <a:ea typeface="SimHei"/>
                <a:cs typeface="SimHei"/>
              </a:rPr>
              <a:t> 类火灾场所应选择灭 </a:t>
            </a:r>
            <a:r>
              <a:rPr sz="1000" spc="0">
                <a:solidFill>
                  <a:srgbClr val="000000">
                    <a:alpha val="100000"/>
                  </a:srgbClr>
                </a:solidFill>
                <a:latin typeface="SimHei"/>
                <a:ea typeface="SimHei"/>
                <a:cs typeface="SimHei"/>
              </a:rPr>
              <a:t>B</a:t>
            </a:r>
            <a:r>
              <a:rPr sz="1000" spc="50">
                <a:solidFill>
                  <a:srgbClr val="000000">
                    <a:alpha val="100000"/>
                  </a:srgbClr>
                </a:solidFill>
                <a:latin typeface="SimHei"/>
                <a:ea typeface="SimHei"/>
                <a:cs typeface="SimHei"/>
              </a:rPr>
              <a:t> 类火灾的抗溶性灭</a:t>
            </a:r>
            <a:r>
              <a:rPr sz="1000" spc="30">
                <a:solidFill>
                  <a:srgbClr val="000000">
                    <a:alpha val="100000"/>
                  </a:srgbClr>
                </a:solidFill>
                <a:latin typeface="SimHei"/>
                <a:ea typeface="SimHei"/>
                <a:cs typeface="SimHei"/>
              </a:rPr>
              <a:t>火</a:t>
            </a:r>
            <a:r>
              <a:rPr sz="1000" spc="0">
                <a:solidFill>
                  <a:srgbClr val="000000">
                    <a:alpha val="100000"/>
                  </a:srgbClr>
                </a:solidFill>
                <a:latin typeface="SimHei"/>
                <a:ea typeface="SimHei"/>
                <a:cs typeface="SimHei"/>
              </a:rPr>
              <a:t>器。</a:t>
            </a:r>
            <a:endParaRPr lang="SimHei" altLang="SimHei" sz="1000"/>
          </a:p>
          <a:p>
            <a:pPr marL="12700" algn="l" rtl="0" eaLnBrk="0">
              <a:lnSpc>
                <a:spcPct val="99000"/>
              </a:lnSpc>
              <a:spcBef>
                <a:spcPts val="584"/>
              </a:spcBef>
            </a:pPr>
            <a:r>
              <a:rPr sz="1000" spc="30">
                <a:solidFill>
                  <a:srgbClr val="000000">
                    <a:alpha val="100000"/>
                  </a:srgbClr>
                </a:solidFill>
                <a:latin typeface="SimHei"/>
                <a:ea typeface="SimHei"/>
                <a:cs typeface="SimHei"/>
              </a:rPr>
              <a:t>4.2.3 </a:t>
            </a:r>
            <a:r>
              <a:rPr sz="1000" spc="0">
                <a:solidFill>
                  <a:srgbClr val="000000">
                    <a:alpha val="100000"/>
                  </a:srgbClr>
                </a:solidFill>
                <a:latin typeface="SimHei"/>
                <a:ea typeface="SimHei"/>
                <a:cs typeface="SimHei"/>
              </a:rPr>
              <a:t>C</a:t>
            </a:r>
            <a:r>
              <a:rPr sz="1000" spc="30">
                <a:solidFill>
                  <a:srgbClr val="000000">
                    <a:alpha val="100000"/>
                  </a:srgbClr>
                </a:solidFill>
                <a:latin typeface="SimHei"/>
                <a:ea typeface="SimHei"/>
                <a:cs typeface="SimHei"/>
              </a:rPr>
              <a:t> 类火灾场所应选择磷酸铵盐干粉灭火器、碳酸氢钠干粉灭火器、二氧化碳灭火器或</a:t>
            </a:r>
            <a:r>
              <a:rPr sz="1000" spc="10">
                <a:solidFill>
                  <a:srgbClr val="000000">
                    <a:alpha val="100000"/>
                  </a:srgbClr>
                </a:solidFill>
                <a:latin typeface="SimHei"/>
                <a:ea typeface="SimHei"/>
                <a:cs typeface="SimHei"/>
              </a:rPr>
              <a:t>卤</a:t>
            </a:r>
            <a:r>
              <a:rPr sz="1000" spc="0">
                <a:solidFill>
                  <a:srgbClr val="000000">
                    <a:alpha val="100000"/>
                  </a:srgbClr>
                </a:solidFill>
                <a:latin typeface="SimHei"/>
                <a:ea typeface="SimHei"/>
                <a:cs typeface="SimHei"/>
              </a:rPr>
              <a:t>代烷灭</a:t>
            </a:r>
            <a:endParaRPr lang="SimHei" altLang="SimHei" sz="1000"/>
          </a:p>
          <a:p>
            <a:pPr marL="16814" algn="l" rtl="0" eaLnBrk="0">
              <a:lnSpc>
                <a:spcPct val="100000"/>
              </a:lnSpc>
              <a:spcBef>
                <a:spcPts val="636"/>
              </a:spcBef>
            </a:pPr>
            <a:r>
              <a:rPr sz="1000" spc="30">
                <a:solidFill>
                  <a:srgbClr val="000000">
                    <a:alpha val="100000"/>
                  </a:srgbClr>
                </a:solidFill>
                <a:latin typeface="SimHei"/>
                <a:ea typeface="SimHei"/>
                <a:cs typeface="SimHei"/>
              </a:rPr>
              <a:t>火器</a:t>
            </a:r>
            <a:r>
              <a:rPr sz="1000" spc="10">
                <a:solidFill>
                  <a:srgbClr val="000000">
                    <a:alpha val="100000"/>
                  </a:srgbClr>
                </a:solidFill>
                <a:latin typeface="SimHei"/>
                <a:ea typeface="SimHei"/>
                <a:cs typeface="SimHei"/>
              </a:rPr>
              <a:t>。</a:t>
            </a:r>
            <a:r>
              <a:rPr sz="1000" spc="0">
                <a:solidFill>
                  <a:srgbClr val="000000">
                    <a:alpha val="100000"/>
                  </a:srgbClr>
                </a:solidFill>
                <a:latin typeface="SimHei"/>
                <a:ea typeface="SimHei"/>
                <a:cs typeface="SimHei"/>
              </a:rPr>
              <a:t>   </a:t>
            </a:r>
            <a:endParaRPr lang="SimHei" altLang="SimHei" sz="1000"/>
          </a:p>
          <a:p>
            <a:pPr marL="12700" algn="l" rtl="0" eaLnBrk="0">
              <a:lnSpc>
                <a:spcPct val="99000"/>
              </a:lnSpc>
              <a:spcBef>
                <a:spcPts val="640"/>
              </a:spcBef>
            </a:pPr>
            <a:r>
              <a:rPr sz="1000" spc="40">
                <a:solidFill>
                  <a:srgbClr val="000000">
                    <a:alpha val="100000"/>
                  </a:srgbClr>
                </a:solidFill>
                <a:latin typeface="SimHei"/>
                <a:ea typeface="SimHei"/>
                <a:cs typeface="SimHei"/>
              </a:rPr>
              <a:t>4.2.4 </a:t>
            </a:r>
            <a:r>
              <a:rPr sz="1000" spc="0">
                <a:solidFill>
                  <a:srgbClr val="000000">
                    <a:alpha val="100000"/>
                  </a:srgbClr>
                </a:solidFill>
                <a:latin typeface="SimHei"/>
                <a:ea typeface="SimHei"/>
                <a:cs typeface="SimHei"/>
              </a:rPr>
              <a:t>D</a:t>
            </a:r>
            <a:r>
              <a:rPr sz="1000" spc="40">
                <a:solidFill>
                  <a:srgbClr val="000000">
                    <a:alpha val="100000"/>
                  </a:srgbClr>
                </a:solidFill>
                <a:latin typeface="SimHei"/>
                <a:ea typeface="SimHei"/>
                <a:cs typeface="SimHei"/>
              </a:rPr>
              <a:t> 类火灾场所应选择扑灭金属火灾的专</a:t>
            </a:r>
            <a:r>
              <a:rPr sz="1000" spc="0">
                <a:solidFill>
                  <a:srgbClr val="000000">
                    <a:alpha val="100000"/>
                  </a:srgbClr>
                </a:solidFill>
                <a:latin typeface="SimHei"/>
                <a:ea typeface="SimHei"/>
                <a:cs typeface="SimHei"/>
              </a:rPr>
              <a:t>用灭火器。   </a:t>
            </a:r>
            <a:endParaRPr lang="SimHei" altLang="SimHei" sz="1000"/>
          </a:p>
          <a:p>
            <a:pPr marL="16814" indent="-4114" algn="l" rtl="0" eaLnBrk="0">
              <a:lnSpc>
                <a:spcPct val="125000"/>
              </a:lnSpc>
              <a:spcBef>
                <a:spcPts val="608"/>
              </a:spcBef>
            </a:pPr>
            <a:r>
              <a:rPr sz="1000" spc="30">
                <a:solidFill>
                  <a:srgbClr val="000000">
                    <a:alpha val="100000"/>
                  </a:srgbClr>
                </a:solidFill>
                <a:latin typeface="SimHei"/>
                <a:ea typeface="SimHei"/>
                <a:cs typeface="SimHei"/>
              </a:rPr>
              <a:t>4.2.5 </a:t>
            </a:r>
            <a:r>
              <a:rPr sz="1000" spc="0">
                <a:solidFill>
                  <a:srgbClr val="000000">
                    <a:alpha val="100000"/>
                  </a:srgbClr>
                </a:solidFill>
                <a:latin typeface="SimHei"/>
                <a:ea typeface="SimHei"/>
                <a:cs typeface="SimHei"/>
              </a:rPr>
              <a:t>E</a:t>
            </a:r>
            <a:r>
              <a:rPr sz="1000" spc="30">
                <a:solidFill>
                  <a:srgbClr val="000000">
                    <a:alpha val="100000"/>
                  </a:srgbClr>
                </a:solidFill>
                <a:latin typeface="SimHei"/>
                <a:ea typeface="SimHei"/>
                <a:cs typeface="SimHei"/>
              </a:rPr>
              <a:t> 类火灾场所应选择磷酸铵盐干粉灭火器、碳酸氢钠干粉灭火器、卤代烷灭火器或二</a:t>
            </a:r>
            <a:r>
              <a:rPr sz="1000" spc="10">
                <a:solidFill>
                  <a:srgbClr val="000000">
                    <a:alpha val="100000"/>
                  </a:srgbClr>
                </a:solidFill>
                <a:latin typeface="SimHei"/>
                <a:ea typeface="SimHei"/>
                <a:cs typeface="SimHei"/>
              </a:rPr>
              <a:t>氧</a:t>
            </a:r>
            <a:r>
              <a:rPr sz="1000" spc="0">
                <a:solidFill>
                  <a:srgbClr val="000000">
                    <a:alpha val="100000"/>
                  </a:srgbClr>
                </a:solidFill>
                <a:latin typeface="SimHei"/>
                <a:ea typeface="SimHei"/>
                <a:cs typeface="SimHei"/>
              </a:rPr>
              <a:t>化碳灭 </a:t>
            </a:r>
            <a:r>
              <a:rPr sz="1000" spc="50">
                <a:solidFill>
                  <a:srgbClr val="000000">
                    <a:alpha val="100000"/>
                  </a:srgbClr>
                </a:solidFill>
                <a:latin typeface="SimHei"/>
                <a:ea typeface="SimHei"/>
                <a:cs typeface="SimHei"/>
              </a:rPr>
              <a:t>火器，但不得选用装有金属喇叭喷筒的二氧化</a:t>
            </a:r>
            <a:r>
              <a:rPr sz="1000" spc="10">
                <a:solidFill>
                  <a:srgbClr val="000000">
                    <a:alpha val="100000"/>
                  </a:srgbClr>
                </a:solidFill>
                <a:latin typeface="SimHei"/>
                <a:ea typeface="SimHei"/>
                <a:cs typeface="SimHei"/>
              </a:rPr>
              <a:t>碳</a:t>
            </a:r>
            <a:r>
              <a:rPr sz="1000" spc="0">
                <a:solidFill>
                  <a:srgbClr val="000000">
                    <a:alpha val="100000"/>
                  </a:srgbClr>
                </a:solidFill>
                <a:latin typeface="SimHei"/>
                <a:ea typeface="SimHei"/>
                <a:cs typeface="SimHei"/>
              </a:rPr>
              <a:t>灭火器。   </a:t>
            </a:r>
            <a:endParaRPr lang="SimHei" altLang="SimHei" sz="1000"/>
          </a:p>
          <a:p>
            <a:pPr algn="l" rtl="0" eaLnBrk="0">
              <a:lnSpc>
                <a:spcPct val="103000"/>
              </a:lnSpc>
            </a:pPr>
            <a:endParaRPr lang="Arial" altLang="Arial" sz="500"/>
          </a:p>
          <a:p>
            <a:pPr marL="13230" algn="l" rtl="0" eaLnBrk="0">
              <a:lnSpc>
                <a:spcPct val="99000"/>
              </a:lnSpc>
              <a:spcBef>
                <a:spcPts val="2"/>
              </a:spcBef>
            </a:pPr>
            <a:r>
              <a:rPr sz="1000" spc="40">
                <a:solidFill>
                  <a:srgbClr val="000000">
                    <a:alpha val="100000"/>
                  </a:srgbClr>
                </a:solidFill>
                <a:latin typeface="Times New Roman"/>
                <a:ea typeface="Times New Roman"/>
                <a:cs typeface="Times New Roman"/>
              </a:rPr>
              <a:t>4.2.6  </a:t>
            </a:r>
            <a:r>
              <a:rPr sz="1000" spc="40">
                <a:solidFill>
                  <a:srgbClr val="000000">
                    <a:alpha val="100000"/>
                  </a:srgbClr>
                </a:solidFill>
                <a:latin typeface="SimSun"/>
                <a:ea typeface="SimSun"/>
                <a:cs typeface="SimSun"/>
              </a:rPr>
              <a:t>非必要场所不应配置卤代烷灭火器。非必要场所的举例见本规范附</a:t>
            </a:r>
            <a:r>
              <a:rPr sz="1000" spc="30">
                <a:solidFill>
                  <a:srgbClr val="000000">
                    <a:alpha val="100000"/>
                  </a:srgbClr>
                </a:solidFill>
                <a:latin typeface="SimSun"/>
                <a:ea typeface="SimSun"/>
                <a:cs typeface="SimSun"/>
              </a:rPr>
              <a:t>录</a:t>
            </a:r>
            <a:r>
              <a:rPr sz="1000" spc="0">
                <a:solidFill>
                  <a:srgbClr val="000000">
                    <a:alpha val="100000"/>
                  </a:srgbClr>
                </a:solidFill>
                <a:latin typeface="SimSun"/>
                <a:ea typeface="SimSun"/>
                <a:cs typeface="SimSun"/>
              </a:rPr>
              <a:t> </a:t>
            </a:r>
            <a:r>
              <a:rPr sz="1000" spc="0">
                <a:solidFill>
                  <a:srgbClr val="000000">
                    <a:alpha val="100000"/>
                  </a:srgbClr>
                </a:solidFill>
                <a:latin typeface="Times New Roman"/>
                <a:ea typeface="Times New Roman"/>
                <a:cs typeface="Times New Roman"/>
              </a:rPr>
              <a:t>F </a:t>
            </a:r>
            <a:r>
              <a:rPr sz="1000" spc="0">
                <a:solidFill>
                  <a:srgbClr val="000000">
                    <a:alpha val="100000"/>
                  </a:srgbClr>
                </a:solidFill>
                <a:latin typeface="SimSun"/>
                <a:ea typeface="SimSun"/>
                <a:cs typeface="SimSun"/>
              </a:rPr>
              <a:t>。必要场所可配置卤代</a:t>
            </a:r>
            <a:endParaRPr lang="SimSun" altLang="SimSun" sz="1000"/>
          </a:p>
        </p:txBody>
      </p:sp>
      <p:pic>
        <p:nvPicPr>
          <p:cNvPr id="59" name="picture 59"/>
          <p:cNvPicPr>
            <a:picLocks noChangeAspect="1"/>
          </p:cNvPicPr>
          <p:nvPr/>
        </p:nvPicPr>
        <p:blipFill>
          <a:blip r:embed="rId2"/>
          <a:stretch>
            <a:fillRect/>
          </a:stretch>
        </p:blipFill>
        <p:spPr>
          <a:xfrm rot="21600000">
            <a:off x="4366895" y="3575050"/>
            <a:ext cx="6350" cy="231140"/>
          </a:xfrm>
          <a:prstGeom prst="rect">
            <a:avLst/>
          </a:prstGeom>
        </p:spPr>
      </p:pic>
      <p:pic>
        <p:nvPicPr>
          <p:cNvPr id="60" name="picture 60"/>
          <p:cNvPicPr>
            <a:picLocks noChangeAspect="1"/>
          </p:cNvPicPr>
          <p:nvPr/>
        </p:nvPicPr>
        <p:blipFill>
          <a:blip r:embed="rId3"/>
          <a:stretch>
            <a:fillRect/>
          </a:stretch>
        </p:blipFill>
        <p:spPr>
          <a:xfrm rot="21600000">
            <a:off x="4333239" y="3115309"/>
            <a:ext cx="6350" cy="170815"/>
          </a:xfrm>
          <a:prstGeom prst="rect">
            <a:avLst/>
          </a:prstGeom>
        </p:spPr>
      </p:pic>
      <p:pic>
        <p:nvPicPr>
          <p:cNvPr id="61" name="picture 61"/>
          <p:cNvPicPr>
            <a:picLocks noChangeAspect="1"/>
          </p:cNvPicPr>
          <p:nvPr/>
        </p:nvPicPr>
        <p:blipFill>
          <a:blip r:embed="rId2"/>
          <a:stretch>
            <a:fillRect/>
          </a:stretch>
        </p:blipFill>
        <p:spPr>
          <a:xfrm rot="21600000">
            <a:off x="1430655" y="2884169"/>
            <a:ext cx="6350" cy="231140"/>
          </a:xfrm>
          <a:prstGeom prst="rect">
            <a:avLst/>
          </a:prstGeom>
        </p:spPr>
      </p:pic>
      <p:pic>
        <p:nvPicPr>
          <p:cNvPr id="62" name="picture 62"/>
          <p:cNvPicPr>
            <a:picLocks noChangeAspect="1"/>
          </p:cNvPicPr>
          <p:nvPr/>
        </p:nvPicPr>
        <p:blipFill>
          <a:blip r:embed="rId2"/>
          <a:stretch>
            <a:fillRect/>
          </a:stretch>
        </p:blipFill>
        <p:spPr>
          <a:xfrm rot="21600000">
            <a:off x="3831589" y="2194559"/>
            <a:ext cx="6350" cy="231140"/>
          </a:xfrm>
          <a:prstGeom prst="rect">
            <a:avLst/>
          </a:prstGeom>
        </p:spPr>
      </p:pic>
      <p:pic>
        <p:nvPicPr>
          <p:cNvPr id="63" name="picture 63"/>
          <p:cNvPicPr>
            <a:picLocks noChangeAspect="1"/>
          </p:cNvPicPr>
          <p:nvPr/>
        </p:nvPicPr>
        <p:blipFill>
          <a:blip r:embed="rId2"/>
          <a:stretch>
            <a:fillRect/>
          </a:stretch>
        </p:blipFill>
        <p:spPr>
          <a:xfrm rot="21600000">
            <a:off x="6219825" y="1732280"/>
            <a:ext cx="6350" cy="231139"/>
          </a:xfrm>
          <a:prstGeom prst="rect">
            <a:avLst/>
          </a:prstGeom>
        </p:spPr>
      </p:pic>
      <p:sp>
        <p:nvSpPr>
          <p:cNvPr id="64" name="textbox 64"/>
          <p:cNvSpPr/>
          <p:nvPr/>
        </p:nvSpPr>
        <p:spPr>
          <a:xfrm>
            <a:off x="888583" y="4611166"/>
            <a:ext cx="5775325" cy="23444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2238664" algn="l" rtl="0" eaLnBrk="0">
              <a:lnSpc>
                <a:spcPts val="1710"/>
              </a:lnSpc>
            </a:pPr>
            <a:r>
              <a:rPr sz="1400" spc="70">
                <a:solidFill>
                  <a:srgbClr val="000000">
                    <a:alpha val="100000"/>
                  </a:srgbClr>
                </a:solidFill>
                <a:latin typeface="Times New Roman"/>
                <a:ea typeface="Times New Roman"/>
                <a:cs typeface="Times New Roman"/>
              </a:rPr>
              <a:t>5  </a:t>
            </a:r>
            <a:r>
              <a:rPr sz="1400" spc="70">
                <a:solidFill>
                  <a:srgbClr val="000000">
                    <a:alpha val="100000"/>
                  </a:srgbClr>
                </a:solidFill>
                <a:latin typeface="SimHei"/>
                <a:ea typeface="SimHei"/>
                <a:cs typeface="SimHei"/>
              </a:rPr>
              <a:t>灭火器的设</a:t>
            </a:r>
            <a:r>
              <a:rPr sz="1400" spc="60">
                <a:solidFill>
                  <a:srgbClr val="000000">
                    <a:alpha val="100000"/>
                  </a:srgbClr>
                </a:solidFill>
                <a:latin typeface="SimHei"/>
                <a:ea typeface="SimHei"/>
                <a:cs typeface="SimHei"/>
              </a:rPr>
              <a:t>置</a:t>
            </a:r>
            <a:endParaRPr lang="SimHei" altLang="SimHei" sz="1400"/>
          </a:p>
          <a:p>
            <a:pPr marL="2393520" algn="l" rtl="0" eaLnBrk="0">
              <a:lnSpc>
                <a:spcPct val="96000"/>
              </a:lnSpc>
              <a:spcBef>
                <a:spcPts val="1355"/>
              </a:spcBef>
            </a:pPr>
            <a:r>
              <a:rPr sz="1400" spc="-50">
                <a:solidFill>
                  <a:srgbClr val="000000">
                    <a:alpha val="100000"/>
                  </a:srgbClr>
                </a:solidFill>
                <a:latin typeface="Times New Roman"/>
                <a:ea typeface="Times New Roman"/>
                <a:cs typeface="Times New Roman"/>
              </a:rPr>
              <a:t>5. 1  </a:t>
            </a:r>
            <a:r>
              <a:rPr sz="1400" spc="-50">
                <a:solidFill>
                  <a:srgbClr val="000000">
                    <a:alpha val="100000"/>
                  </a:srgbClr>
                </a:solidFill>
                <a:latin typeface="SimHei"/>
                <a:ea typeface="SimHei"/>
                <a:cs typeface="SimHei"/>
              </a:rPr>
              <a:t>一般</a:t>
            </a:r>
            <a:r>
              <a:rPr sz="1400" spc="-20">
                <a:solidFill>
                  <a:srgbClr val="000000">
                    <a:alpha val="100000"/>
                  </a:srgbClr>
                </a:solidFill>
                <a:latin typeface="SimHei"/>
                <a:ea typeface="SimHei"/>
                <a:cs typeface="SimHei"/>
              </a:rPr>
              <a:t>规</a:t>
            </a:r>
            <a:r>
              <a:rPr sz="1400" spc="0">
                <a:solidFill>
                  <a:srgbClr val="000000">
                    <a:alpha val="100000"/>
                  </a:srgbClr>
                </a:solidFill>
                <a:latin typeface="SimHei"/>
                <a:ea typeface="SimHei"/>
                <a:cs typeface="SimHei"/>
              </a:rPr>
              <a:t>定</a:t>
            </a:r>
            <a:endParaRPr lang="SimHei" altLang="SimHei" sz="1400"/>
          </a:p>
          <a:p>
            <a:pPr marL="12700" algn="l" rtl="0" eaLnBrk="0">
              <a:lnSpc>
                <a:spcPct val="99000"/>
              </a:lnSpc>
              <a:spcBef>
                <a:spcPts val="1344"/>
              </a:spcBef>
            </a:pPr>
            <a:r>
              <a:rPr sz="1000" spc="40">
                <a:solidFill>
                  <a:srgbClr val="000000">
                    <a:alpha val="100000"/>
                  </a:srgbClr>
                </a:solidFill>
                <a:latin typeface="SimHei"/>
                <a:ea typeface="SimHei"/>
                <a:cs typeface="SimHei"/>
              </a:rPr>
              <a:t>5.1.1 灭火器应设置在位置明显和便于取用的地点，且不得影响安全疏散</a:t>
            </a:r>
            <a:r>
              <a:rPr sz="1000" spc="0">
                <a:solidFill>
                  <a:srgbClr val="000000">
                    <a:alpha val="100000"/>
                  </a:srgbClr>
                </a:solidFill>
                <a:latin typeface="SimHei"/>
                <a:ea typeface="SimHei"/>
                <a:cs typeface="SimHei"/>
              </a:rPr>
              <a:t>。   </a:t>
            </a:r>
            <a:endParaRPr lang="SimHei" altLang="SimHei" sz="1000"/>
          </a:p>
          <a:p>
            <a:pPr marL="16946" algn="l" rtl="0" eaLnBrk="0">
              <a:lnSpc>
                <a:spcPct val="99000"/>
              </a:lnSpc>
              <a:spcBef>
                <a:spcPts val="615"/>
              </a:spcBef>
            </a:pPr>
            <a:r>
              <a:rPr sz="1000" spc="30">
                <a:solidFill>
                  <a:srgbClr val="000000">
                    <a:alpha val="100000"/>
                  </a:srgbClr>
                </a:solidFill>
                <a:latin typeface="Times New Roman"/>
                <a:ea typeface="Times New Roman"/>
                <a:cs typeface="Times New Roman"/>
              </a:rPr>
              <a:t>5. 1.2  </a:t>
            </a:r>
            <a:r>
              <a:rPr sz="1000" spc="30">
                <a:solidFill>
                  <a:srgbClr val="000000">
                    <a:alpha val="100000"/>
                  </a:srgbClr>
                </a:solidFill>
                <a:latin typeface="SimSun"/>
                <a:ea typeface="SimSun"/>
                <a:cs typeface="SimSun"/>
              </a:rPr>
              <a:t>对有视线障碍的灭火器设置点，应设置指示其位置的发光</a:t>
            </a:r>
            <a:r>
              <a:rPr sz="1000" spc="0">
                <a:solidFill>
                  <a:srgbClr val="000000">
                    <a:alpha val="100000"/>
                  </a:srgbClr>
                </a:solidFill>
                <a:latin typeface="SimSun"/>
                <a:ea typeface="SimSun"/>
                <a:cs typeface="SimSun"/>
              </a:rPr>
              <a:t>标志。   </a:t>
            </a:r>
            <a:endParaRPr lang="SimSun" altLang="SimSun" sz="1000"/>
          </a:p>
          <a:p>
            <a:pPr marL="17345" indent="-398" algn="l" rtl="0" eaLnBrk="0">
              <a:lnSpc>
                <a:spcPct val="125000"/>
              </a:lnSpc>
              <a:spcBef>
                <a:spcPts val="648"/>
              </a:spcBef>
            </a:pPr>
            <a:r>
              <a:rPr sz="1000" spc="10">
                <a:solidFill>
                  <a:srgbClr val="000000">
                    <a:alpha val="100000"/>
                  </a:srgbClr>
                </a:solidFill>
                <a:latin typeface="Times New Roman"/>
                <a:ea typeface="Times New Roman"/>
                <a:cs typeface="Times New Roman"/>
              </a:rPr>
              <a:t>5. 1.3  </a:t>
            </a:r>
            <a:r>
              <a:rPr sz="1000" spc="10">
                <a:solidFill>
                  <a:srgbClr val="000000">
                    <a:alpha val="100000"/>
                  </a:srgbClr>
                </a:solidFill>
                <a:latin typeface="SimSun"/>
                <a:ea typeface="SimSun"/>
                <a:cs typeface="SimSun"/>
              </a:rPr>
              <a:t>灭火器的摆放应稳固，其铭牌应朝外。手提式灭火器宜设置在灭火器箱内或挂钩、托架上，</a:t>
            </a:r>
            <a:r>
              <a:rPr sz="1000" spc="0">
                <a:solidFill>
                  <a:srgbClr val="000000">
                    <a:alpha val="100000"/>
                  </a:srgbClr>
                </a:solidFill>
                <a:latin typeface="SimSun"/>
                <a:ea typeface="SimSun"/>
                <a:cs typeface="SimSun"/>
              </a:rPr>
              <a:t>其顶 </a:t>
            </a:r>
            <a:r>
              <a:rPr sz="1000" spc="10">
                <a:solidFill>
                  <a:srgbClr val="000000">
                    <a:alpha val="100000"/>
                  </a:srgbClr>
                </a:solidFill>
                <a:latin typeface="SimSun"/>
                <a:ea typeface="SimSun"/>
                <a:cs typeface="SimSun"/>
              </a:rPr>
              <a:t>部离地面高度不应大于 </a:t>
            </a:r>
            <a:r>
              <a:rPr sz="1000" spc="10">
                <a:solidFill>
                  <a:srgbClr val="000000">
                    <a:alpha val="100000"/>
                  </a:srgbClr>
                </a:solidFill>
                <a:latin typeface="Times New Roman"/>
                <a:ea typeface="Times New Roman"/>
                <a:cs typeface="Times New Roman"/>
              </a:rPr>
              <a:t>1.50</a:t>
            </a:r>
            <a:r>
              <a:rPr sz="1000" spc="0">
                <a:solidFill>
                  <a:srgbClr val="000000">
                    <a:alpha val="100000"/>
                  </a:srgbClr>
                </a:solidFill>
                <a:latin typeface="Times New Roman"/>
                <a:ea typeface="Times New Roman"/>
                <a:cs typeface="Times New Roman"/>
              </a:rPr>
              <a:t>m</a:t>
            </a:r>
            <a:r>
              <a:rPr sz="1000" spc="10">
                <a:solidFill>
                  <a:srgbClr val="000000">
                    <a:alpha val="100000"/>
                  </a:srgbClr>
                </a:solidFill>
                <a:latin typeface="SimSun"/>
                <a:ea typeface="SimSun"/>
                <a:cs typeface="SimSun"/>
              </a:rPr>
              <a:t>；底部离地面高度不</a:t>
            </a:r>
            <a:r>
              <a:rPr sz="1000" spc="0">
                <a:solidFill>
                  <a:srgbClr val="000000">
                    <a:alpha val="100000"/>
                  </a:srgbClr>
                </a:solidFill>
                <a:latin typeface="SimSun"/>
                <a:ea typeface="SimSun"/>
                <a:cs typeface="SimSun"/>
              </a:rPr>
              <a:t>宜小于 </a:t>
            </a:r>
            <a:r>
              <a:rPr sz="1000" spc="0">
                <a:solidFill>
                  <a:srgbClr val="000000">
                    <a:alpha val="100000"/>
                  </a:srgbClr>
                </a:solidFill>
                <a:latin typeface="Times New Roman"/>
                <a:ea typeface="Times New Roman"/>
                <a:cs typeface="Times New Roman"/>
              </a:rPr>
              <a:t>0.08m </a:t>
            </a:r>
            <a:r>
              <a:rPr sz="1000" spc="0">
                <a:solidFill>
                  <a:srgbClr val="000000">
                    <a:alpha val="100000"/>
                  </a:srgbClr>
                </a:solidFill>
                <a:latin typeface="SimSun"/>
                <a:ea typeface="SimSun"/>
                <a:cs typeface="SimSun"/>
              </a:rPr>
              <a:t>。灭火器箱不得上锁。  </a:t>
            </a:r>
            <a:endParaRPr lang="SimSun" altLang="SimSun" sz="1000"/>
          </a:p>
          <a:p>
            <a:pPr marL="16946" algn="l" rtl="0" eaLnBrk="0">
              <a:lnSpc>
                <a:spcPct val="99000"/>
              </a:lnSpc>
              <a:spcBef>
                <a:spcPts val="624"/>
              </a:spcBef>
            </a:pPr>
            <a:r>
              <a:rPr sz="1000" spc="40">
                <a:solidFill>
                  <a:srgbClr val="000000">
                    <a:alpha val="100000"/>
                  </a:srgbClr>
                </a:solidFill>
                <a:latin typeface="Times New Roman"/>
                <a:ea typeface="Times New Roman"/>
                <a:cs typeface="Times New Roman"/>
              </a:rPr>
              <a:t>5. 1.4  </a:t>
            </a:r>
            <a:r>
              <a:rPr sz="1000" spc="40">
                <a:solidFill>
                  <a:srgbClr val="000000">
                    <a:alpha val="100000"/>
                  </a:srgbClr>
                </a:solidFill>
                <a:latin typeface="SimSun"/>
                <a:ea typeface="SimSun"/>
                <a:cs typeface="SimSun"/>
              </a:rPr>
              <a:t>灭火器不宜设置在潮湿或强腐蚀性的地点。当必须设置时</a:t>
            </a:r>
            <a:r>
              <a:rPr sz="1000" spc="2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应有相应的保护措施。</a:t>
            </a:r>
            <a:endParaRPr lang="SimSun" altLang="SimSun" sz="1000"/>
          </a:p>
          <a:p>
            <a:pPr marL="217519" algn="l" rtl="0" eaLnBrk="0">
              <a:lnSpc>
                <a:spcPct val="99000"/>
              </a:lnSpc>
              <a:spcBef>
                <a:spcPts val="636"/>
              </a:spcBef>
            </a:pPr>
            <a:r>
              <a:rPr sz="1000" spc="40">
                <a:solidFill>
                  <a:srgbClr val="000000">
                    <a:alpha val="100000"/>
                  </a:srgbClr>
                </a:solidFill>
                <a:latin typeface="SimSun"/>
                <a:ea typeface="SimSun"/>
                <a:cs typeface="SimSun"/>
              </a:rPr>
              <a:t>灭火器设置在室外时，应有相应的保护措施</a:t>
            </a:r>
            <a:r>
              <a:rPr sz="1000" spc="2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a:p>
            <a:pPr algn="l" rtl="0" eaLnBrk="0">
              <a:lnSpc>
                <a:spcPct val="108000"/>
              </a:lnSpc>
            </a:pPr>
            <a:endParaRPr lang="Arial" altLang="Arial" sz="500"/>
          </a:p>
          <a:p>
            <a:pPr marL="12700" algn="l" rtl="0" eaLnBrk="0">
              <a:lnSpc>
                <a:spcPct val="100000"/>
              </a:lnSpc>
              <a:spcBef>
                <a:spcPts val="1"/>
              </a:spcBef>
            </a:pPr>
            <a:r>
              <a:rPr sz="1000" spc="40">
                <a:solidFill>
                  <a:srgbClr val="000000">
                    <a:alpha val="100000"/>
                  </a:srgbClr>
                </a:solidFill>
                <a:latin typeface="SimHei"/>
                <a:ea typeface="SimHei"/>
                <a:cs typeface="SimHei"/>
              </a:rPr>
              <a:t>5.1.5 灭火器不得设置在超出其使用温度范围的地</a:t>
            </a:r>
            <a:r>
              <a:rPr sz="1000" spc="10">
                <a:solidFill>
                  <a:srgbClr val="000000">
                    <a:alpha val="100000"/>
                  </a:srgbClr>
                </a:solidFill>
                <a:latin typeface="SimHei"/>
                <a:ea typeface="SimHei"/>
                <a:cs typeface="SimHei"/>
              </a:rPr>
              <a:t>点</a:t>
            </a:r>
            <a:r>
              <a:rPr sz="1000" spc="0">
                <a:solidFill>
                  <a:srgbClr val="000000">
                    <a:alpha val="100000"/>
                  </a:srgbClr>
                </a:solidFill>
                <a:latin typeface="SimHei"/>
                <a:ea typeface="SimHei"/>
                <a:cs typeface="SimHei"/>
              </a:rPr>
              <a:t>。   </a:t>
            </a:r>
            <a:endParaRPr lang="SimHei" altLang="SimHei" sz="1000"/>
          </a:p>
        </p:txBody>
      </p:sp>
      <p:pic>
        <p:nvPicPr>
          <p:cNvPr id="65" name="picture 65"/>
          <p:cNvPicPr>
            <a:picLocks noChangeAspect="1"/>
          </p:cNvPicPr>
          <p:nvPr/>
        </p:nvPicPr>
        <p:blipFill>
          <a:blip r:embed="rId3"/>
          <a:stretch>
            <a:fillRect/>
          </a:stretch>
        </p:blipFill>
        <p:spPr>
          <a:xfrm rot="21600000">
            <a:off x="4232275" y="6755130"/>
            <a:ext cx="6350" cy="170179"/>
          </a:xfrm>
          <a:prstGeom prst="rect">
            <a:avLst/>
          </a:prstGeom>
        </p:spPr>
      </p:pic>
      <p:pic>
        <p:nvPicPr>
          <p:cNvPr id="66" name="picture 66"/>
          <p:cNvPicPr>
            <a:picLocks noChangeAspect="1"/>
          </p:cNvPicPr>
          <p:nvPr/>
        </p:nvPicPr>
        <p:blipFill>
          <a:blip r:embed="rId2"/>
          <a:stretch>
            <a:fillRect/>
          </a:stretch>
        </p:blipFill>
        <p:spPr>
          <a:xfrm rot="21600000">
            <a:off x="3898900" y="6523355"/>
            <a:ext cx="6350" cy="231139"/>
          </a:xfrm>
          <a:prstGeom prst="rect">
            <a:avLst/>
          </a:prstGeom>
        </p:spPr>
      </p:pic>
      <p:pic>
        <p:nvPicPr>
          <p:cNvPr id="67" name="picture 67"/>
          <p:cNvPicPr>
            <a:picLocks noChangeAspect="1"/>
          </p:cNvPicPr>
          <p:nvPr/>
        </p:nvPicPr>
        <p:blipFill>
          <a:blip r:embed="rId2"/>
          <a:stretch>
            <a:fillRect/>
          </a:stretch>
        </p:blipFill>
        <p:spPr>
          <a:xfrm rot="21600000">
            <a:off x="4268616" y="6061075"/>
            <a:ext cx="6350" cy="231140"/>
          </a:xfrm>
          <a:prstGeom prst="rect">
            <a:avLst/>
          </a:prstGeom>
        </p:spPr>
      </p:pic>
      <p:pic>
        <p:nvPicPr>
          <p:cNvPr id="68" name="picture 68"/>
          <p:cNvPicPr>
            <a:picLocks noChangeAspect="1"/>
          </p:cNvPicPr>
          <p:nvPr/>
        </p:nvPicPr>
        <p:blipFill>
          <a:blip r:embed="rId3"/>
          <a:stretch>
            <a:fillRect/>
          </a:stretch>
        </p:blipFill>
        <p:spPr>
          <a:xfrm rot="21600000">
            <a:off x="5098415" y="5598795"/>
            <a:ext cx="6350" cy="172720"/>
          </a:xfrm>
          <a:prstGeom prst="rect">
            <a:avLst/>
          </a:prstGeom>
        </p:spPr>
      </p:pic>
      <p:pic>
        <p:nvPicPr>
          <p:cNvPr id="69" name="picture 69"/>
          <p:cNvPicPr>
            <a:picLocks noChangeAspect="1"/>
          </p:cNvPicPr>
          <p:nvPr/>
        </p:nvPicPr>
        <p:blipFill>
          <a:blip r:embed="rId4"/>
          <a:stretch>
            <a:fillRect/>
          </a:stretch>
        </p:blipFill>
        <p:spPr>
          <a:xfrm rot="21600000">
            <a:off x="5432425" y="5368290"/>
            <a:ext cx="6350" cy="172719"/>
          </a:xfrm>
          <a:prstGeom prst="rect">
            <a:avLst/>
          </a:prstGeom>
        </p:spPr>
      </p:pic>
      <p:pic>
        <p:nvPicPr>
          <p:cNvPr id="70" name="picture 70"/>
          <p:cNvPicPr>
            <a:picLocks noChangeAspect="1"/>
          </p:cNvPicPr>
          <p:nvPr/>
        </p:nvPicPr>
        <p:blipFill>
          <a:blip r:embed="rId5"/>
          <a:stretch>
            <a:fillRect/>
          </a:stretch>
        </p:blipFill>
        <p:spPr>
          <a:xfrm rot="21600000">
            <a:off x="1195590" y="8290000"/>
            <a:ext cx="1841093" cy="378943"/>
          </a:xfrm>
          <a:prstGeom prst="rect">
            <a:avLst/>
          </a:prstGeom>
        </p:spPr>
      </p:pic>
      <p:graphicFrame>
        <p:nvGraphicFramePr>
          <p:cNvPr id="71" name="table 71"/>
          <p:cNvGraphicFramePr>
            <a:graphicFrameLocks noGrp="1"/>
          </p:cNvGraphicFramePr>
          <p:nvPr/>
        </p:nvGraphicFramePr>
        <p:xfrm>
          <a:off x="1187450" y="8284844"/>
          <a:ext cx="5197475" cy="977265"/>
        </p:xfrm>
        <a:graphic>
          <a:graphicData uri="http://schemas.openxmlformats.org/drawingml/2006/table">
            <a:tbl>
              <a:tblPr/>
              <a:tblGrid>
                <a:gridCol w="1853564"/>
                <a:gridCol w="1669414"/>
                <a:gridCol w="1674495"/>
              </a:tblGrid>
              <a:tr h="385445">
                <a:tc>
                  <a:txBody>
                    <a:bodyPr vert="horz" wrap="square"/>
                    <a:lstStyle/>
                    <a:p>
                      <a:pPr algn="l" rtl="0" eaLnBrk="0">
                        <a:lnSpc>
                          <a:spcPct val="139000"/>
                        </a:lnSpc>
                      </a:pPr>
                      <a:endParaRPr lang="Arial" altLang="Arial" sz="200"/>
                    </a:p>
                    <a:p>
                      <a:pPr algn="r" rtl="0" eaLnBrk="0">
                        <a:lnSpc>
                          <a:spcPct val="99000"/>
                        </a:lnSpc>
                        <a:spcBef>
                          <a:spcPts val="1"/>
                        </a:spcBef>
                      </a:pPr>
                      <a:r>
                        <a:rPr sz="1000" spc="30">
                          <a:solidFill>
                            <a:srgbClr val="000000">
                              <a:alpha val="100000"/>
                            </a:srgbClr>
                          </a:solidFill>
                          <a:latin typeface="SimSun"/>
                          <a:ea typeface="SimSun"/>
                          <a:cs typeface="SimSun"/>
                        </a:rPr>
                        <a:t>灭火器</a:t>
                      </a:r>
                      <a:r>
                        <a:rPr sz="1000" spc="10">
                          <a:solidFill>
                            <a:srgbClr val="000000">
                              <a:alpha val="100000"/>
                            </a:srgbClr>
                          </a:solidFill>
                          <a:latin typeface="SimSun"/>
                          <a:ea typeface="SimSun"/>
                          <a:cs typeface="SimSun"/>
                        </a:rPr>
                        <a:t>型</a:t>
                      </a:r>
                      <a:r>
                        <a:rPr sz="1000" spc="0">
                          <a:solidFill>
                            <a:srgbClr val="000000">
                              <a:alpha val="100000"/>
                            </a:srgbClr>
                          </a:solidFill>
                          <a:latin typeface="SimSun"/>
                          <a:ea typeface="SimSun"/>
                          <a:cs typeface="SimSun"/>
                        </a:rPr>
                        <a:t>式</a:t>
                      </a:r>
                      <a:endParaRPr lang="SimSun" altLang="SimSun" sz="1000"/>
                    </a:p>
                    <a:p>
                      <a:pPr marL="18706" algn="l" rtl="0" eaLnBrk="0">
                        <a:lnSpc>
                          <a:spcPct val="99000"/>
                        </a:lnSpc>
                        <a:spcBef>
                          <a:spcPts val="204"/>
                        </a:spcBef>
                      </a:pPr>
                      <a:r>
                        <a:rPr sz="1000" spc="40">
                          <a:solidFill>
                            <a:srgbClr val="000000">
                              <a:alpha val="100000"/>
                            </a:srgbClr>
                          </a:solidFill>
                          <a:latin typeface="SimSun"/>
                          <a:ea typeface="SimSun"/>
                          <a:cs typeface="SimSun"/>
                        </a:rPr>
                        <a:t>危险等</a:t>
                      </a:r>
                      <a:r>
                        <a:rPr sz="1000" spc="1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6000"/>
                        </a:lnSpc>
                      </a:pPr>
                      <a:endParaRPr lang="Arial" altLang="Arial" sz="800"/>
                    </a:p>
                    <a:p>
                      <a:pPr marL="444976" algn="l" rtl="0" eaLnBrk="0">
                        <a:lnSpc>
                          <a:spcPct val="99000"/>
                        </a:lnSpc>
                        <a:spcBef>
                          <a:spcPts val="1"/>
                        </a:spcBef>
                      </a:pPr>
                      <a:r>
                        <a:rPr sz="1000" spc="50">
                          <a:solidFill>
                            <a:srgbClr val="000000">
                              <a:alpha val="100000"/>
                            </a:srgbClr>
                          </a:solidFill>
                          <a:latin typeface="SimSun"/>
                          <a:ea typeface="SimSun"/>
                          <a:cs typeface="SimSun"/>
                        </a:rPr>
                        <a:t>手提式灭</a:t>
                      </a:r>
                      <a:r>
                        <a:rPr sz="1000" spc="4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器</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6000"/>
                        </a:lnSpc>
                      </a:pPr>
                      <a:endParaRPr lang="Arial" altLang="Arial" sz="800"/>
                    </a:p>
                    <a:p>
                      <a:pPr marL="444341" algn="l" rtl="0" eaLnBrk="0">
                        <a:lnSpc>
                          <a:spcPct val="99000"/>
                        </a:lnSpc>
                        <a:spcBef>
                          <a:spcPts val="1"/>
                        </a:spcBef>
                      </a:pPr>
                      <a:r>
                        <a:rPr sz="1000" spc="50">
                          <a:solidFill>
                            <a:srgbClr val="000000">
                              <a:alpha val="100000"/>
                            </a:srgbClr>
                          </a:solidFill>
                          <a:latin typeface="SimSun"/>
                          <a:ea typeface="SimSun"/>
                          <a:cs typeface="SimSun"/>
                        </a:rPr>
                        <a:t>推车式灭</a:t>
                      </a:r>
                      <a:r>
                        <a:rPr sz="1000" spc="4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器</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4945">
                <a:tc>
                  <a:txBody>
                    <a:bodyPr vert="horz" wrap="square"/>
                    <a:lstStyle/>
                    <a:p>
                      <a:pPr algn="l" rtl="0" eaLnBrk="0">
                        <a:lnSpc>
                          <a:spcPct val="193000"/>
                        </a:lnSpc>
                      </a:pPr>
                      <a:endParaRPr lang="Arial" altLang="Arial" sz="100"/>
                    </a:p>
                    <a:p>
                      <a:pPr marL="604384" algn="l" rtl="0" eaLnBrk="0">
                        <a:lnSpc>
                          <a:spcPct val="99000"/>
                        </a:lnSpc>
                      </a:pPr>
                      <a:r>
                        <a:rPr sz="1000" spc="40">
                          <a:solidFill>
                            <a:srgbClr val="000000">
                              <a:alpha val="100000"/>
                            </a:srgbClr>
                          </a:solidFill>
                          <a:latin typeface="SimSun"/>
                          <a:ea typeface="SimSun"/>
                          <a:cs typeface="SimSun"/>
                        </a:rPr>
                        <a:t>严重危险</a:t>
                      </a:r>
                      <a:r>
                        <a:rPr sz="1000" spc="3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Arial" altLang="Arial" sz="300"/>
                    </a:p>
                    <a:p>
                      <a:pPr marL="787561" algn="l" rtl="0" eaLnBrk="0">
                        <a:lnSpc>
                          <a:spcPct val="80000"/>
                        </a:lnSpc>
                        <a:spcBef>
                          <a:spcPts val="3"/>
                        </a:spcBef>
                      </a:pPr>
                      <a:r>
                        <a:rPr sz="1000" spc="-40">
                          <a:solidFill>
                            <a:srgbClr val="000000">
                              <a:alpha val="100000"/>
                            </a:srgbClr>
                          </a:solidFill>
                          <a:latin typeface="Times New Roman"/>
                          <a:ea typeface="Times New Roman"/>
                          <a:cs typeface="Times New Roman"/>
                        </a:rPr>
                        <a:t>15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Arial" altLang="Arial" sz="300"/>
                    </a:p>
                    <a:p>
                      <a:pPr marL="776839" algn="l" rtl="0" eaLnBrk="0">
                        <a:lnSpc>
                          <a:spcPct val="80000"/>
                        </a:lnSpc>
                        <a:spcBef>
                          <a:spcPts val="3"/>
                        </a:spcBef>
                      </a:pPr>
                      <a:r>
                        <a:rPr sz="1000" spc="0">
                          <a:solidFill>
                            <a:srgbClr val="000000">
                              <a:alpha val="100000"/>
                            </a:srgbClr>
                          </a:solidFill>
                          <a:latin typeface="Times New Roman"/>
                          <a:ea typeface="Times New Roman"/>
                          <a:cs typeface="Times New Roman"/>
                        </a:rPr>
                        <a:t>30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3039">
                <a:tc>
                  <a:txBody>
                    <a:bodyPr vert="horz" wrap="square"/>
                    <a:lstStyle/>
                    <a:p>
                      <a:pPr algn="l" rtl="0" eaLnBrk="0">
                        <a:lnSpc>
                          <a:spcPct val="183000"/>
                        </a:lnSpc>
                      </a:pPr>
                      <a:endParaRPr lang="Arial" altLang="Arial" sz="100"/>
                    </a:p>
                    <a:p>
                      <a:pPr marL="683385" algn="l" rtl="0" eaLnBrk="0">
                        <a:lnSpc>
                          <a:spcPct val="99000"/>
                        </a:lnSpc>
                        <a:spcBef>
                          <a:spcPts val="1"/>
                        </a:spcBef>
                      </a:pPr>
                      <a:r>
                        <a:rPr sz="1000" spc="20">
                          <a:solidFill>
                            <a:srgbClr val="000000">
                              <a:alpha val="100000"/>
                            </a:srgbClr>
                          </a:solidFill>
                          <a:latin typeface="SimSun"/>
                          <a:ea typeface="SimSun"/>
                          <a:cs typeface="SimSun"/>
                        </a:rPr>
                        <a:t>中危</a:t>
                      </a:r>
                      <a:r>
                        <a:rPr sz="1000" spc="0">
                          <a:solidFill>
                            <a:srgbClr val="000000">
                              <a:alpha val="100000"/>
                            </a:srgbClr>
                          </a:solidFill>
                          <a:latin typeface="SimSun"/>
                          <a:ea typeface="SimSun"/>
                          <a:cs typeface="SimSun"/>
                        </a:rPr>
                        <a:t>险级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300"/>
                    </a:p>
                    <a:p>
                      <a:pPr marL="774820" algn="l" rtl="0" eaLnBrk="0">
                        <a:lnSpc>
                          <a:spcPct val="80000"/>
                        </a:lnSpc>
                        <a:spcBef>
                          <a:spcPts val="3"/>
                        </a:spcBef>
                      </a:pPr>
                      <a:r>
                        <a:rPr sz="1000" spc="20">
                          <a:solidFill>
                            <a:srgbClr val="000000">
                              <a:alpha val="100000"/>
                            </a:srgbClr>
                          </a:solidFill>
                          <a:latin typeface="Times New Roman"/>
                          <a:ea typeface="Times New Roman"/>
                          <a:cs typeface="Times New Roman"/>
                        </a:rPr>
                        <a:t>2</a:t>
                      </a:r>
                      <a:r>
                        <a:rPr sz="1000" spc="0">
                          <a:solidFill>
                            <a:srgbClr val="000000">
                              <a:alpha val="100000"/>
                            </a:srgbClr>
                          </a:solidFill>
                          <a:latin typeface="Times New Roman"/>
                          <a:ea typeface="Times New Roman"/>
                          <a:cs typeface="Times New Roman"/>
                        </a:rPr>
                        <a:t>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7000"/>
                        </a:lnSpc>
                      </a:pPr>
                      <a:endParaRPr lang="Arial" altLang="Arial" sz="300"/>
                    </a:p>
                    <a:p>
                      <a:pPr marL="773521" algn="l" rtl="0" eaLnBrk="0">
                        <a:lnSpc>
                          <a:spcPct val="80000"/>
                        </a:lnSpc>
                        <a:spcBef>
                          <a:spcPts val="3"/>
                        </a:spcBef>
                      </a:pPr>
                      <a:r>
                        <a:rPr sz="1000" spc="20">
                          <a:solidFill>
                            <a:srgbClr val="000000">
                              <a:alpha val="100000"/>
                            </a:srgbClr>
                          </a:solidFill>
                          <a:latin typeface="Times New Roman"/>
                          <a:ea typeface="Times New Roman"/>
                          <a:cs typeface="Times New Roman"/>
                        </a:rPr>
                        <a:t>4</a:t>
                      </a:r>
                      <a:r>
                        <a:rPr sz="1000" spc="10">
                          <a:solidFill>
                            <a:srgbClr val="000000">
                              <a:alpha val="100000"/>
                            </a:srgbClr>
                          </a:solidFill>
                          <a:latin typeface="Times New Roman"/>
                          <a:ea typeface="Times New Roman"/>
                          <a:cs typeface="Times New Roman"/>
                        </a:rPr>
                        <a:t>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203834">
                <a:tc>
                  <a:txBody>
                    <a:bodyPr vert="horz" wrap="square"/>
                    <a:lstStyle/>
                    <a:p>
                      <a:pPr algn="l" rtl="0" eaLnBrk="0">
                        <a:lnSpc>
                          <a:spcPct val="111000"/>
                        </a:lnSpc>
                      </a:pPr>
                      <a:endParaRPr lang="Arial" altLang="Arial" sz="200"/>
                    </a:p>
                    <a:p>
                      <a:pPr marL="671440" algn="l" rtl="0" eaLnBrk="0">
                        <a:lnSpc>
                          <a:spcPct val="99000"/>
                        </a:lnSpc>
                        <a:spcBef>
                          <a:spcPts val="2"/>
                        </a:spcBef>
                      </a:pPr>
                      <a:r>
                        <a:rPr sz="1000" spc="40">
                          <a:solidFill>
                            <a:srgbClr val="000000">
                              <a:alpha val="100000"/>
                            </a:srgbClr>
                          </a:solidFill>
                          <a:latin typeface="SimSun"/>
                          <a:ea typeface="SimSun"/>
                          <a:cs typeface="SimSun"/>
                        </a:rPr>
                        <a:t>轻危险</a:t>
                      </a:r>
                      <a:r>
                        <a:rPr sz="1000" spc="2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Arial" altLang="Arial" sz="300"/>
                    </a:p>
                    <a:p>
                      <a:pPr marL="774820" algn="l" rtl="0" eaLnBrk="0">
                        <a:lnSpc>
                          <a:spcPct val="80000"/>
                        </a:lnSpc>
                        <a:spcBef>
                          <a:spcPts val="1"/>
                        </a:spcBef>
                      </a:pPr>
                      <a:r>
                        <a:rPr sz="1000" spc="20">
                          <a:solidFill>
                            <a:srgbClr val="000000">
                              <a:alpha val="100000"/>
                            </a:srgbClr>
                          </a:solidFill>
                          <a:latin typeface="Times New Roman"/>
                          <a:ea typeface="Times New Roman"/>
                          <a:cs typeface="Times New Roman"/>
                        </a:rPr>
                        <a:t>2</a:t>
                      </a:r>
                      <a:r>
                        <a:rPr sz="1000" spc="0">
                          <a:solidFill>
                            <a:srgbClr val="000000">
                              <a:alpha val="100000"/>
                            </a:srgbClr>
                          </a:solidFill>
                          <a:latin typeface="Times New Roman"/>
                          <a:ea typeface="Times New Roman"/>
                          <a:cs typeface="Times New Roman"/>
                        </a:rPr>
                        <a:t>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Arial" altLang="Arial" sz="300"/>
                    </a:p>
                    <a:p>
                      <a:pPr marL="777768" algn="l" rtl="0" eaLnBrk="0">
                        <a:lnSpc>
                          <a:spcPct val="80000"/>
                        </a:lnSpc>
                        <a:spcBef>
                          <a:spcPts val="1"/>
                        </a:spcBef>
                      </a:pPr>
                      <a:r>
                        <a:rPr sz="1000" spc="0">
                          <a:solidFill>
                            <a:srgbClr val="000000">
                              <a:alpha val="100000"/>
                            </a:srgbClr>
                          </a:solidFill>
                          <a:latin typeface="Times New Roman"/>
                          <a:ea typeface="Times New Roman"/>
                          <a:cs typeface="Times New Roman"/>
                        </a:rPr>
                        <a:t>50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72" name="textbox 72"/>
          <p:cNvSpPr/>
          <p:nvPr/>
        </p:nvSpPr>
        <p:spPr>
          <a:xfrm>
            <a:off x="888583" y="7509523"/>
            <a:ext cx="5175250" cy="78295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792"/>
              </a:lnSpc>
            </a:pPr>
            <a:endParaRPr lang="Arial" altLang="Arial" sz="100"/>
          </a:p>
          <a:p>
            <a:pPr marL="1860120" algn="l" rtl="0" eaLnBrk="0">
              <a:lnSpc>
                <a:spcPct val="96000"/>
              </a:lnSpc>
            </a:pPr>
            <a:r>
              <a:rPr sz="1400" spc="-20">
                <a:solidFill>
                  <a:srgbClr val="000000">
                    <a:alpha val="100000"/>
                  </a:srgbClr>
                </a:solidFill>
                <a:latin typeface="Times New Roman"/>
                <a:ea typeface="Times New Roman"/>
                <a:cs typeface="Times New Roman"/>
              </a:rPr>
              <a:t>5.2  </a:t>
            </a:r>
            <a:r>
              <a:rPr sz="1400" spc="-20">
                <a:solidFill>
                  <a:srgbClr val="000000">
                    <a:alpha val="100000"/>
                  </a:srgbClr>
                </a:solidFill>
                <a:latin typeface="SimHei"/>
                <a:ea typeface="SimHei"/>
                <a:cs typeface="SimHei"/>
              </a:rPr>
              <a:t>灭火器</a:t>
            </a:r>
            <a:r>
              <a:rPr sz="1400" spc="0">
                <a:solidFill>
                  <a:srgbClr val="000000">
                    <a:alpha val="100000"/>
                  </a:srgbClr>
                </a:solidFill>
                <a:latin typeface="SimHei"/>
                <a:ea typeface="SimHei"/>
                <a:cs typeface="SimHei"/>
              </a:rPr>
              <a:t>的最大保护距离</a:t>
            </a:r>
            <a:endParaRPr lang="SimHei" altLang="SimHei" sz="1400"/>
          </a:p>
          <a:p>
            <a:pPr algn="l" rtl="0" eaLnBrk="0">
              <a:lnSpc>
                <a:spcPct val="100000"/>
              </a:lnSpc>
            </a:pPr>
            <a:endParaRPr lang="Arial" altLang="Arial" sz="1100"/>
          </a:p>
          <a:p>
            <a:pPr marL="1397485" indent="-1384785" algn="l" rtl="0" eaLnBrk="0">
              <a:lnSpc>
                <a:spcPct val="126000"/>
              </a:lnSpc>
              <a:spcBef>
                <a:spcPts val="6"/>
              </a:spcBef>
            </a:pPr>
            <a:r>
              <a:rPr sz="1000" spc="-10">
                <a:solidFill>
                  <a:srgbClr val="000000">
                    <a:alpha val="100000"/>
                  </a:srgbClr>
                </a:solidFill>
                <a:latin typeface="SimHei"/>
                <a:ea typeface="SimHei"/>
                <a:cs typeface="SimHei"/>
              </a:rPr>
              <a:t>5.2.1 设置在 </a:t>
            </a:r>
            <a:r>
              <a:rPr sz="1000" spc="0">
                <a:solidFill>
                  <a:srgbClr val="000000">
                    <a:alpha val="100000"/>
                  </a:srgbClr>
                </a:solidFill>
                <a:latin typeface="SimHei"/>
                <a:ea typeface="SimHei"/>
                <a:cs typeface="SimHei"/>
              </a:rPr>
              <a:t>A</a:t>
            </a:r>
            <a:r>
              <a:rPr sz="1000" spc="-10">
                <a:solidFill>
                  <a:srgbClr val="000000">
                    <a:alpha val="100000"/>
                  </a:srgbClr>
                </a:solidFill>
                <a:latin typeface="SimHei"/>
                <a:ea typeface="SimHei"/>
                <a:cs typeface="SimHei"/>
              </a:rPr>
              <a:t> 类火灾场所的灭火器，其最大保护距离应符合表 5.2.1 的规定。  表</a:t>
            </a:r>
            <a:r>
              <a:rPr sz="1000" spc="0">
                <a:solidFill>
                  <a:srgbClr val="000000">
                    <a:alpha val="100000"/>
                  </a:srgbClr>
                </a:solidFill>
                <a:latin typeface="SimHei"/>
                <a:ea typeface="SimHei"/>
                <a:cs typeface="SimHei"/>
              </a:rPr>
              <a:t> 5.2.1 A</a:t>
            </a:r>
            <a:r>
              <a:rPr sz="1000" spc="20">
                <a:solidFill>
                  <a:srgbClr val="000000">
                    <a:alpha val="100000"/>
                  </a:srgbClr>
                </a:solidFill>
                <a:latin typeface="SimHei"/>
                <a:ea typeface="SimHei"/>
                <a:cs typeface="SimHei"/>
              </a:rPr>
              <a:t> 类火灾场所的灭火器</a:t>
            </a:r>
            <a:r>
              <a:rPr sz="1000" spc="10">
                <a:solidFill>
                  <a:srgbClr val="000000">
                    <a:alpha val="100000"/>
                  </a:srgbClr>
                </a:solidFill>
                <a:latin typeface="SimHei"/>
                <a:ea typeface="SimHei"/>
                <a:cs typeface="SimHei"/>
              </a:rPr>
              <a:t>最</a:t>
            </a:r>
            <a:r>
              <a:rPr sz="1000" spc="0">
                <a:solidFill>
                  <a:srgbClr val="000000">
                    <a:alpha val="100000"/>
                  </a:srgbClr>
                </a:solidFill>
                <a:latin typeface="SimHei"/>
                <a:ea typeface="SimHei"/>
                <a:cs typeface="SimHei"/>
              </a:rPr>
              <a:t>大保护距离 (m)</a:t>
            </a:r>
            <a:endParaRPr lang="SimHei" altLang="SimHei" sz="1000"/>
          </a:p>
        </p:txBody>
      </p:sp>
      <p:pic>
        <p:nvPicPr>
          <p:cNvPr id="73" name="picture 73"/>
          <p:cNvPicPr>
            <a:picLocks noChangeAspect="1"/>
          </p:cNvPicPr>
          <p:nvPr/>
        </p:nvPicPr>
        <p:blipFill>
          <a:blip r:embed="rId2"/>
          <a:stretch>
            <a:fillRect/>
          </a:stretch>
        </p:blipFill>
        <p:spPr>
          <a:xfrm rot="21600000">
            <a:off x="5568455" y="7877175"/>
            <a:ext cx="6350" cy="231139"/>
          </a:xfrm>
          <a:prstGeom prst="rect">
            <a:avLst/>
          </a:prstGeom>
        </p:spPr>
      </p:pic>
      <p:sp>
        <p:nvSpPr>
          <p:cNvPr id="74" name="textbox 74"/>
          <p:cNvSpPr/>
          <p:nvPr/>
        </p:nvSpPr>
        <p:spPr>
          <a:xfrm>
            <a:off x="888583" y="9316719"/>
            <a:ext cx="4868545" cy="2095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Arial" altLang="Arial" sz="200"/>
          </a:p>
          <a:p>
            <a:pPr marL="12700" algn="l" rtl="0" eaLnBrk="0">
              <a:lnSpc>
                <a:spcPct val="96000"/>
              </a:lnSpc>
              <a:spcBef>
                <a:spcPts val="2"/>
              </a:spcBef>
            </a:pPr>
            <a:r>
              <a:rPr sz="1000" spc="10">
                <a:solidFill>
                  <a:srgbClr val="000000">
                    <a:alpha val="100000"/>
                  </a:srgbClr>
                </a:solidFill>
                <a:latin typeface="SimHei"/>
                <a:ea typeface="SimHei"/>
                <a:cs typeface="SimHei"/>
              </a:rPr>
              <a:t>5.2.2 设置在 </a:t>
            </a:r>
            <a:r>
              <a:rPr sz="1000" spc="0">
                <a:solidFill>
                  <a:srgbClr val="000000">
                    <a:alpha val="100000"/>
                  </a:srgbClr>
                </a:solidFill>
                <a:latin typeface="SimHei"/>
                <a:ea typeface="SimHei"/>
                <a:cs typeface="SimHei"/>
              </a:rPr>
              <a:t>B</a:t>
            </a:r>
            <a:r>
              <a:rPr sz="1000" spc="10">
                <a:solidFill>
                  <a:srgbClr val="000000">
                    <a:alpha val="100000"/>
                  </a:srgbClr>
                </a:solidFill>
                <a:latin typeface="SimHei"/>
                <a:ea typeface="SimHei"/>
                <a:cs typeface="SimHei"/>
              </a:rPr>
              <a:t>、</a:t>
            </a:r>
            <a:r>
              <a:rPr sz="1000" spc="0">
                <a:solidFill>
                  <a:srgbClr val="000000">
                    <a:alpha val="100000"/>
                  </a:srgbClr>
                </a:solidFill>
                <a:latin typeface="SimHei"/>
                <a:ea typeface="SimHei"/>
                <a:cs typeface="SimHei"/>
              </a:rPr>
              <a:t>C</a:t>
            </a:r>
            <a:r>
              <a:rPr sz="1000" spc="10">
                <a:solidFill>
                  <a:srgbClr val="000000">
                    <a:alpha val="100000"/>
                  </a:srgbClr>
                </a:solidFill>
                <a:latin typeface="SimHei"/>
                <a:ea typeface="SimHei"/>
                <a:cs typeface="SimHei"/>
              </a:rPr>
              <a:t> </a:t>
            </a:r>
            <a:r>
              <a:rPr sz="1000" spc="0">
                <a:solidFill>
                  <a:srgbClr val="000000">
                    <a:alpha val="100000"/>
                  </a:srgbClr>
                </a:solidFill>
                <a:latin typeface="SimHei"/>
                <a:ea typeface="SimHei"/>
                <a:cs typeface="SimHei"/>
              </a:rPr>
              <a:t>类火灾场所的灭火器，其最大保护距离应符合表 5.2.2 的规定。  </a:t>
            </a:r>
            <a:endParaRPr lang="SimHei" altLang="SimHei" sz="1000"/>
          </a:p>
        </p:txBody>
      </p:sp>
      <p:pic>
        <p:nvPicPr>
          <p:cNvPr id="75" name="picture 75"/>
          <p:cNvPicPr>
            <a:picLocks noChangeAspect="1"/>
          </p:cNvPicPr>
          <p:nvPr/>
        </p:nvPicPr>
        <p:blipFill>
          <a:blip r:embed="rId3"/>
          <a:stretch>
            <a:fillRect/>
          </a:stretch>
        </p:blipFill>
        <p:spPr>
          <a:xfrm rot="21600000">
            <a:off x="5823599" y="9329419"/>
            <a:ext cx="6350" cy="172719"/>
          </a:xfrm>
          <a:prstGeom prst="rect">
            <a:avLst/>
          </a:prstGeom>
        </p:spPr>
      </p:pic>
      <p:sp>
        <p:nvSpPr>
          <p:cNvPr id="76" name="textbox 76"/>
          <p:cNvSpPr/>
          <p:nvPr/>
        </p:nvSpPr>
        <p:spPr>
          <a:xfrm>
            <a:off x="886460" y="558786"/>
            <a:ext cx="5798184" cy="166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50"/>
              </a:lnSpc>
            </a:pPr>
            <a:endParaRPr lang="Arial" altLang="Arial" sz="100"/>
          </a:p>
          <a:p>
            <a:pPr marL="12700" algn="l" rtl="0" eaLnBrk="0">
              <a:lnSpc>
                <a:spcPct val="105000"/>
              </a:lnSpc>
              <a:tabLst>
                <a:tab pos="74294"/>
                <a:tab pos="5784850"/>
              </a:tabLst>
            </a:pPr>
            <a:r>
              <a:rPr sz="800" u="sng" spc="0">
                <a:solidFill>
                  <a:srgbClr val="000000">
                    <a:alpha val="100000"/>
                  </a:srgbClr>
                </a:solidFill>
                <a:latin typeface="SimSun"/>
                <a:ea typeface="SimSun"/>
                <a:cs typeface="SimSun"/>
              </a:rPr>
              <a:t>	</a:t>
            </a:r>
            <a:r>
              <a:rPr sz="800" u="sng" spc="10">
                <a:solidFill>
                  <a:srgbClr val="000000">
                    <a:alpha val="100000"/>
                  </a:srgbClr>
                </a:solidFill>
                <a:latin typeface="SimSun"/>
                <a:ea typeface="SimSun"/>
                <a:cs typeface="SimSun"/>
              </a:rPr>
              <a:t>《建筑灭火器配置设计规范》</a:t>
            </a:r>
            <a:r>
              <a:rPr sz="800" u="sng" spc="0">
                <a:solidFill>
                  <a:srgbClr val="000000">
                    <a:alpha val="100000"/>
                  </a:srgbClr>
                </a:solidFill>
                <a:latin typeface="Calibri"/>
                <a:ea typeface="Calibri"/>
                <a:cs typeface="Calibri"/>
              </a:rPr>
              <a:t>GB</a:t>
            </a:r>
            <a:r>
              <a:rPr sz="800" u="sng" spc="10">
                <a:solidFill>
                  <a:srgbClr val="000000">
                    <a:alpha val="100000"/>
                  </a:srgbClr>
                </a:solidFill>
                <a:latin typeface="Calibri"/>
                <a:ea typeface="Calibri"/>
                <a:cs typeface="Calibri"/>
              </a:rPr>
              <a:t> 50140-2005                                                                                                         </a:t>
            </a:r>
            <a:r>
              <a:rPr sz="800" u="sng" spc="0">
                <a:solidFill>
                  <a:srgbClr val="000000">
                    <a:alpha val="100000"/>
                  </a:srgbClr>
                </a:solidFill>
                <a:latin typeface="Calibri"/>
                <a:ea typeface="Calibri"/>
                <a:cs typeface="Calibri"/>
              </a:rPr>
              <a:t>                   </a:t>
            </a:r>
            <a:r>
              <a:rPr sz="800" u="sng" spc="0">
                <a:solidFill>
                  <a:srgbClr val="000000">
                    <a:alpha val="100000"/>
                  </a:srgbClr>
                </a:solidFill>
                <a:uFill>
                  <a:solidFill>
                    <a:srgbClr val="0462C1"/>
                  </a:solidFill>
                </a:uFill>
                <a:latin typeface="Calibri"/>
                <a:ea typeface="Calibri"/>
                <a:cs typeface="Calibri"/>
              </a:rPr>
              <a:t>	</a:t>
            </a:r>
            <a:endParaRPr lang="Calibri" altLang="Calibri" sz="800"/>
          </a:p>
        </p:txBody>
      </p:sp>
      <p:pic>
        <p:nvPicPr>
          <p:cNvPr id="77" name="picture 77"/>
          <p:cNvPicPr>
            <a:picLocks noChangeAspect="1"/>
          </p:cNvPicPr>
          <p:nvPr/>
        </p:nvPicPr>
        <p:blipFill>
          <a:blip r:embed="rId6"/>
          <a:stretch>
            <a:fillRect/>
          </a:stretch>
        </p:blipFill>
        <p:spPr>
          <a:xfrm rot="21600000">
            <a:off x="6254495" y="9668256"/>
            <a:ext cx="630935" cy="630936"/>
          </a:xfrm>
          <a:prstGeom prst="rect">
            <a:avLst/>
          </a:prstGeom>
        </p:spPr>
      </p:pic>
      <p:sp>
        <p:nvSpPr>
          <p:cNvPr id="78" name="textbox 78"/>
          <p:cNvSpPr/>
          <p:nvPr/>
        </p:nvSpPr>
        <p:spPr>
          <a:xfrm>
            <a:off x="892166" y="4025265"/>
            <a:ext cx="821689" cy="27432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4000"/>
              </a:lnSpc>
            </a:pPr>
            <a:endParaRPr lang="Arial" altLang="Arial" sz="200"/>
          </a:p>
          <a:p>
            <a:pPr marL="12700" algn="l" rtl="0" eaLnBrk="0">
              <a:lnSpc>
                <a:spcPct val="99000"/>
              </a:lnSpc>
              <a:spcBef>
                <a:spcPts val="1"/>
              </a:spcBef>
            </a:pPr>
            <a:r>
              <a:rPr sz="1000" spc="30">
                <a:solidFill>
                  <a:srgbClr val="000000">
                    <a:alpha val="100000"/>
                  </a:srgbClr>
                </a:solidFill>
                <a:latin typeface="SimSun"/>
                <a:ea typeface="SimSun"/>
                <a:cs typeface="SimSun"/>
              </a:rPr>
              <a:t>烷灭火器</a:t>
            </a:r>
            <a:r>
              <a:rPr sz="1000" spc="2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p:txBody>
      </p:sp>
      <p:pic>
        <p:nvPicPr>
          <p:cNvPr id="79" name="picture 79"/>
          <p:cNvPicPr>
            <a:picLocks noChangeAspect="1"/>
          </p:cNvPicPr>
          <p:nvPr/>
        </p:nvPicPr>
        <p:blipFill>
          <a:blip r:embed="rId2"/>
          <a:stretch>
            <a:fillRect/>
          </a:stretch>
        </p:blipFill>
        <p:spPr>
          <a:xfrm rot="21600000">
            <a:off x="1697354" y="4037965"/>
            <a:ext cx="6350" cy="231140"/>
          </a:xfrm>
          <a:prstGeom prst="rect">
            <a:avLst/>
          </a:prstGeom>
        </p:spPr>
      </p:pic>
      <p:sp>
        <p:nvSpPr>
          <p:cNvPr id="80" name="textbox 80"/>
          <p:cNvSpPr/>
          <p:nvPr/>
        </p:nvSpPr>
        <p:spPr>
          <a:xfrm>
            <a:off x="785064" y="9943883"/>
            <a:ext cx="1348739"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25"/>
              </a:lnSpc>
            </a:pPr>
            <a:r>
              <a:rPr sz="900" spc="60">
                <a:solidFill>
                  <a:srgbClr val="000000">
                    <a:alpha val="100000"/>
                  </a:srgbClr>
                </a:solidFill>
                <a:latin typeface="SimSun"/>
                <a:ea typeface="SimSun"/>
                <a:cs typeface="SimSun"/>
              </a:rPr>
              <a:t>咨询电话 400-119-053</a:t>
            </a:r>
            <a:r>
              <a:rPr sz="900" spc="0">
                <a:solidFill>
                  <a:srgbClr val="000000">
                    <a:alpha val="100000"/>
                  </a:srgbClr>
                </a:solidFill>
                <a:latin typeface="SimSun"/>
                <a:ea typeface="SimSun"/>
                <a:cs typeface="SimSun"/>
              </a:rPr>
              <a:t>1</a:t>
            </a:r>
            <a:endParaRPr lang="SimSun" altLang="SimSun" sz="900"/>
          </a:p>
        </p:txBody>
      </p:sp>
      <p:sp>
        <p:nvSpPr>
          <p:cNvPr id="81" name="textbox 81"/>
          <p:cNvSpPr/>
          <p:nvPr/>
        </p:nvSpPr>
        <p:spPr>
          <a:xfrm>
            <a:off x="5610035" y="9943883"/>
            <a:ext cx="523240" cy="1676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18"/>
              </a:lnSpc>
            </a:pPr>
            <a:r>
              <a:rPr sz="900" spc="80">
                <a:solidFill>
                  <a:srgbClr val="000000">
                    <a:alpha val="100000"/>
                  </a:srgbClr>
                </a:solidFill>
                <a:latin typeface="SimSun"/>
                <a:ea typeface="SimSun"/>
                <a:cs typeface="SimSun"/>
              </a:rPr>
              <a:t>咨询微</a:t>
            </a:r>
            <a:r>
              <a:rPr sz="900" spc="70">
                <a:solidFill>
                  <a:srgbClr val="000000">
                    <a:alpha val="100000"/>
                  </a:srgbClr>
                </a:solidFill>
                <a:latin typeface="SimSun"/>
                <a:ea typeface="SimSun"/>
                <a:cs typeface="SimSun"/>
              </a:rPr>
              <a:t>信</a:t>
            </a:r>
            <a:endParaRPr lang="SimSun" altLang="SimSun" sz="900"/>
          </a:p>
        </p:txBody>
      </p:sp>
      <p:sp>
        <p:nvSpPr>
          <p:cNvPr id="82" name="textbox 82"/>
          <p:cNvSpPr/>
          <p:nvPr/>
        </p:nvSpPr>
        <p:spPr>
          <a:xfrm>
            <a:off x="3720680" y="10195611"/>
            <a:ext cx="75564" cy="13017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1099"/>
              </a:lnSpc>
            </a:pPr>
            <a:endParaRPr lang="Arial" altLang="Arial" sz="100"/>
          </a:p>
          <a:p>
            <a:pPr marL="12700" algn="l" rtl="0" eaLnBrk="0">
              <a:lnSpc>
                <a:spcPct val="86000"/>
              </a:lnSpc>
            </a:pPr>
            <a:r>
              <a:rPr sz="800" spc="0">
                <a:solidFill>
                  <a:srgbClr val="000000">
                    <a:alpha val="100000"/>
                  </a:srgbClr>
                </a:solidFill>
                <a:latin typeface="SimSun"/>
                <a:ea typeface="SimSun"/>
                <a:cs typeface="SimSun"/>
              </a:rPr>
              <a:t>7</a:t>
            </a:r>
            <a:endParaRPr lang="SimSun" altLang="SimSun" sz="8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83" name="textbox 83"/>
          <p:cNvSpPr/>
          <p:nvPr/>
        </p:nvSpPr>
        <p:spPr>
          <a:xfrm>
            <a:off x="891105" y="2072005"/>
            <a:ext cx="5728970" cy="279146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2000"/>
              </a:lnSpc>
            </a:pPr>
            <a:endParaRPr lang="Arial" altLang="Arial" sz="200"/>
          </a:p>
          <a:p>
            <a:pPr marL="14425" algn="l" rtl="0" eaLnBrk="0">
              <a:lnSpc>
                <a:spcPct val="99000"/>
              </a:lnSpc>
              <a:spcBef>
                <a:spcPts val="2"/>
              </a:spcBef>
            </a:pPr>
            <a:r>
              <a:rPr sz="1000" spc="50">
                <a:solidFill>
                  <a:srgbClr val="000000">
                    <a:alpha val="100000"/>
                  </a:srgbClr>
                </a:solidFill>
                <a:latin typeface="Times New Roman"/>
                <a:ea typeface="Times New Roman"/>
                <a:cs typeface="Times New Roman"/>
              </a:rPr>
              <a:t>5.2.3 </a:t>
            </a:r>
            <a:r>
              <a:rPr sz="1000" spc="0">
                <a:solidFill>
                  <a:srgbClr val="000000">
                    <a:alpha val="100000"/>
                  </a:srgbClr>
                </a:solidFill>
                <a:latin typeface="Times New Roman"/>
                <a:ea typeface="Times New Roman"/>
                <a:cs typeface="Times New Roman"/>
              </a:rPr>
              <a:t>D</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类火灾场所的灭火器，其最大保护距离应根据具体情</a:t>
            </a:r>
            <a:r>
              <a:rPr sz="1000" spc="0">
                <a:solidFill>
                  <a:srgbClr val="000000">
                    <a:alpha val="100000"/>
                  </a:srgbClr>
                </a:solidFill>
                <a:latin typeface="SimSun"/>
                <a:ea typeface="SimSun"/>
                <a:cs typeface="SimSun"/>
              </a:rPr>
              <a:t>况研究确定。   </a:t>
            </a:r>
            <a:endParaRPr lang="SimSun" altLang="SimSun" sz="1000"/>
          </a:p>
          <a:p>
            <a:pPr marL="14425" algn="l" rtl="0" eaLnBrk="0">
              <a:lnSpc>
                <a:spcPct val="99000"/>
              </a:lnSpc>
              <a:spcBef>
                <a:spcPts val="636"/>
              </a:spcBef>
            </a:pPr>
            <a:r>
              <a:rPr sz="1000" spc="60">
                <a:solidFill>
                  <a:srgbClr val="000000">
                    <a:alpha val="100000"/>
                  </a:srgbClr>
                </a:solidFill>
                <a:latin typeface="Times New Roman"/>
                <a:ea typeface="Times New Roman"/>
                <a:cs typeface="Times New Roman"/>
              </a:rPr>
              <a:t>5.2.4 </a:t>
            </a:r>
            <a:r>
              <a:rPr sz="1000" spc="0">
                <a:solidFill>
                  <a:srgbClr val="000000">
                    <a:alpha val="100000"/>
                  </a:srgbClr>
                </a:solidFill>
                <a:latin typeface="Times New Roman"/>
                <a:ea typeface="Times New Roman"/>
                <a:cs typeface="Times New Roman"/>
              </a:rPr>
              <a:t>E</a:t>
            </a:r>
            <a:r>
              <a:rPr sz="1000" spc="60">
                <a:solidFill>
                  <a:srgbClr val="000000">
                    <a:alpha val="100000"/>
                  </a:srgbClr>
                </a:solidFill>
                <a:latin typeface="Times New Roman"/>
                <a:ea typeface="Times New Roman"/>
                <a:cs typeface="Times New Roman"/>
              </a:rPr>
              <a:t> </a:t>
            </a:r>
            <a:r>
              <a:rPr sz="1000" spc="60">
                <a:solidFill>
                  <a:srgbClr val="000000">
                    <a:alpha val="100000"/>
                  </a:srgbClr>
                </a:solidFill>
                <a:latin typeface="SimSun"/>
                <a:ea typeface="SimSun"/>
                <a:cs typeface="SimSun"/>
              </a:rPr>
              <a:t>类火灾场所的灭火器，其最大保护距离不应低于该场所内</a:t>
            </a:r>
            <a:r>
              <a:rPr sz="1000" spc="0">
                <a:solidFill>
                  <a:srgbClr val="000000">
                    <a:alpha val="100000"/>
                  </a:srgbClr>
                </a:solidFill>
                <a:latin typeface="Times New Roman"/>
                <a:ea typeface="Times New Roman"/>
                <a:cs typeface="Times New Roman"/>
              </a:rPr>
              <a:t>A</a:t>
            </a:r>
            <a:r>
              <a:rPr sz="1000" spc="60">
                <a:solidFill>
                  <a:srgbClr val="000000">
                    <a:alpha val="100000"/>
                  </a:srgbClr>
                </a:solidFill>
                <a:latin typeface="Times New Roman"/>
                <a:ea typeface="Times New Roman"/>
                <a:cs typeface="Times New Roman"/>
              </a:rPr>
              <a:t> </a:t>
            </a:r>
            <a:r>
              <a:rPr sz="1000" spc="60">
                <a:solidFill>
                  <a:srgbClr val="000000">
                    <a:alpha val="100000"/>
                  </a:srgbClr>
                </a:solidFill>
                <a:latin typeface="SimSun"/>
                <a:ea typeface="SimSun"/>
                <a:cs typeface="SimSun"/>
              </a:rPr>
              <a:t>类或</a:t>
            </a:r>
            <a:r>
              <a:rPr sz="1000" spc="0">
                <a:solidFill>
                  <a:srgbClr val="000000">
                    <a:alpha val="100000"/>
                  </a:srgbClr>
                </a:solidFill>
                <a:latin typeface="Times New Roman"/>
                <a:ea typeface="Times New Roman"/>
                <a:cs typeface="Times New Roman"/>
              </a:rPr>
              <a:t>B</a:t>
            </a:r>
            <a:r>
              <a:rPr sz="1000" spc="6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a:t>
            </a:r>
            <a:r>
              <a:rPr sz="1000" spc="0">
                <a:solidFill>
                  <a:srgbClr val="000000">
                    <a:alpha val="100000"/>
                  </a:srgbClr>
                </a:solidFill>
                <a:latin typeface="SimSun"/>
                <a:ea typeface="SimSun"/>
                <a:cs typeface="SimSun"/>
              </a:rPr>
              <a:t>火灾的规定。</a:t>
            </a:r>
            <a:endParaRPr lang="SimSun" altLang="SimSun" sz="1000"/>
          </a:p>
          <a:p>
            <a:pPr algn="l" rtl="0" eaLnBrk="0">
              <a:lnSpc>
                <a:spcPct val="118000"/>
              </a:lnSpc>
            </a:pPr>
            <a:endParaRPr lang="Arial" altLang="Arial" sz="1000"/>
          </a:p>
          <a:p>
            <a:pPr algn="l" rtl="0" eaLnBrk="0">
              <a:lnSpc>
                <a:spcPct val="119000"/>
              </a:lnSpc>
            </a:pPr>
            <a:endParaRPr lang="Arial" altLang="Arial" sz="1000"/>
          </a:p>
          <a:p>
            <a:pPr marL="2235190" algn="l" rtl="0" eaLnBrk="0">
              <a:lnSpc>
                <a:spcPts val="1716"/>
              </a:lnSpc>
              <a:spcBef>
                <a:spcPts val="431"/>
              </a:spcBef>
            </a:pPr>
            <a:r>
              <a:rPr sz="1400" spc="80">
                <a:solidFill>
                  <a:srgbClr val="000000">
                    <a:alpha val="100000"/>
                  </a:srgbClr>
                </a:solidFill>
                <a:latin typeface="Times New Roman"/>
                <a:ea typeface="Times New Roman"/>
                <a:cs typeface="Times New Roman"/>
              </a:rPr>
              <a:t>6  </a:t>
            </a:r>
            <a:r>
              <a:rPr sz="1400" spc="80">
                <a:solidFill>
                  <a:srgbClr val="000000">
                    <a:alpha val="100000"/>
                  </a:srgbClr>
                </a:solidFill>
                <a:latin typeface="SimHei"/>
                <a:ea typeface="SimHei"/>
                <a:cs typeface="SimHei"/>
              </a:rPr>
              <a:t>灭火器的</a:t>
            </a:r>
            <a:r>
              <a:rPr sz="1400" spc="70">
                <a:solidFill>
                  <a:srgbClr val="000000">
                    <a:alpha val="100000"/>
                  </a:srgbClr>
                </a:solidFill>
                <a:latin typeface="SimHei"/>
                <a:ea typeface="SimHei"/>
                <a:cs typeface="SimHei"/>
              </a:rPr>
              <a:t>配</a:t>
            </a:r>
            <a:r>
              <a:rPr sz="1400" spc="0">
                <a:solidFill>
                  <a:srgbClr val="000000">
                    <a:alpha val="100000"/>
                  </a:srgbClr>
                </a:solidFill>
                <a:latin typeface="SimHei"/>
                <a:ea typeface="SimHei"/>
                <a:cs typeface="SimHei"/>
              </a:rPr>
              <a:t>置</a:t>
            </a:r>
            <a:endParaRPr lang="SimHei" altLang="SimHei" sz="1400"/>
          </a:p>
          <a:p>
            <a:pPr marL="2390107" algn="l" rtl="0" eaLnBrk="0">
              <a:lnSpc>
                <a:spcPct val="96000"/>
              </a:lnSpc>
              <a:spcBef>
                <a:spcPts val="1350"/>
              </a:spcBef>
            </a:pPr>
            <a:r>
              <a:rPr sz="1400" spc="-50">
                <a:solidFill>
                  <a:srgbClr val="000000">
                    <a:alpha val="100000"/>
                  </a:srgbClr>
                </a:solidFill>
                <a:latin typeface="Times New Roman"/>
                <a:ea typeface="Times New Roman"/>
                <a:cs typeface="Times New Roman"/>
              </a:rPr>
              <a:t>6. 1  </a:t>
            </a:r>
            <a:r>
              <a:rPr sz="1400" spc="-50">
                <a:solidFill>
                  <a:srgbClr val="000000">
                    <a:alpha val="100000"/>
                  </a:srgbClr>
                </a:solidFill>
                <a:latin typeface="SimHei"/>
                <a:ea typeface="SimHei"/>
                <a:cs typeface="SimHei"/>
              </a:rPr>
              <a:t>一般</a:t>
            </a:r>
            <a:r>
              <a:rPr sz="1400" spc="-10">
                <a:solidFill>
                  <a:srgbClr val="000000">
                    <a:alpha val="100000"/>
                  </a:srgbClr>
                </a:solidFill>
                <a:latin typeface="SimHei"/>
                <a:ea typeface="SimHei"/>
                <a:cs typeface="SimHei"/>
              </a:rPr>
              <a:t>规</a:t>
            </a:r>
            <a:r>
              <a:rPr sz="1400" spc="0">
                <a:solidFill>
                  <a:srgbClr val="000000">
                    <a:alpha val="100000"/>
                  </a:srgbClr>
                </a:solidFill>
                <a:latin typeface="SimHei"/>
                <a:ea typeface="SimHei"/>
                <a:cs typeface="SimHei"/>
              </a:rPr>
              <a:t>定</a:t>
            </a:r>
            <a:endParaRPr lang="SimHei" altLang="SimHei" sz="1400"/>
          </a:p>
          <a:p>
            <a:pPr marL="12700" algn="l" rtl="0" eaLnBrk="0">
              <a:lnSpc>
                <a:spcPct val="100000"/>
              </a:lnSpc>
              <a:spcBef>
                <a:spcPts val="1336"/>
              </a:spcBef>
            </a:pPr>
            <a:r>
              <a:rPr sz="1000" spc="30">
                <a:solidFill>
                  <a:srgbClr val="000000">
                    <a:alpha val="100000"/>
                  </a:srgbClr>
                </a:solidFill>
                <a:latin typeface="SimHei"/>
                <a:ea typeface="SimHei"/>
                <a:cs typeface="SimHei"/>
              </a:rPr>
              <a:t>6.1.1 一个计算单元内配置的灭火器数量</a:t>
            </a:r>
            <a:r>
              <a:rPr sz="1000" spc="20">
                <a:solidFill>
                  <a:srgbClr val="000000">
                    <a:alpha val="100000"/>
                  </a:srgbClr>
                </a:solidFill>
                <a:latin typeface="SimHei"/>
                <a:ea typeface="SimHei"/>
                <a:cs typeface="SimHei"/>
              </a:rPr>
              <a:t>不</a:t>
            </a:r>
            <a:r>
              <a:rPr sz="1000" spc="0">
                <a:solidFill>
                  <a:srgbClr val="000000">
                    <a:alpha val="100000"/>
                  </a:srgbClr>
                </a:solidFill>
                <a:latin typeface="SimHei"/>
                <a:ea typeface="SimHei"/>
                <a:cs typeface="SimHei"/>
              </a:rPr>
              <a:t>得少于 2 具。   </a:t>
            </a:r>
            <a:endParaRPr lang="SimHei" altLang="SimHei" sz="1000"/>
          </a:p>
          <a:p>
            <a:pPr marL="13761" algn="l" rtl="0" eaLnBrk="0">
              <a:lnSpc>
                <a:spcPct val="99000"/>
              </a:lnSpc>
              <a:spcBef>
                <a:spcPts val="623"/>
              </a:spcBef>
            </a:pPr>
            <a:r>
              <a:rPr sz="1000" spc="20">
                <a:solidFill>
                  <a:srgbClr val="000000">
                    <a:alpha val="100000"/>
                  </a:srgbClr>
                </a:solidFill>
                <a:latin typeface="Times New Roman"/>
                <a:ea typeface="Times New Roman"/>
                <a:cs typeface="Times New Roman"/>
              </a:rPr>
              <a:t>6. 1.2  </a:t>
            </a:r>
            <a:r>
              <a:rPr sz="1000" spc="20">
                <a:solidFill>
                  <a:srgbClr val="000000">
                    <a:alpha val="100000"/>
                  </a:srgbClr>
                </a:solidFill>
                <a:latin typeface="SimSun"/>
                <a:ea typeface="SimSun"/>
                <a:cs typeface="SimSun"/>
              </a:rPr>
              <a:t>每个设置点的灭火器数量不</a:t>
            </a:r>
            <a:r>
              <a:rPr sz="1000" spc="10">
                <a:solidFill>
                  <a:srgbClr val="000000">
                    <a:alpha val="100000"/>
                  </a:srgbClr>
                </a:solidFill>
                <a:latin typeface="SimSun"/>
                <a:ea typeface="SimSun"/>
                <a:cs typeface="SimSun"/>
              </a:rPr>
              <a:t>宜</a:t>
            </a:r>
            <a:r>
              <a:rPr sz="1000" spc="0">
                <a:solidFill>
                  <a:srgbClr val="000000">
                    <a:alpha val="100000"/>
                  </a:srgbClr>
                </a:solidFill>
                <a:latin typeface="SimSun"/>
                <a:ea typeface="SimSun"/>
                <a:cs typeface="SimSun"/>
              </a:rPr>
              <a:t>多于 </a:t>
            </a:r>
            <a:r>
              <a:rPr sz="1000" spc="0">
                <a:solidFill>
                  <a:srgbClr val="000000">
                    <a:alpha val="100000"/>
                  </a:srgbClr>
                </a:solidFill>
                <a:latin typeface="Times New Roman"/>
                <a:ea typeface="Times New Roman"/>
                <a:cs typeface="Times New Roman"/>
              </a:rPr>
              <a:t>5 </a:t>
            </a:r>
            <a:r>
              <a:rPr sz="1000" spc="0">
                <a:solidFill>
                  <a:srgbClr val="000000">
                    <a:alpha val="100000"/>
                  </a:srgbClr>
                </a:solidFill>
                <a:latin typeface="SimSun"/>
                <a:ea typeface="SimSun"/>
                <a:cs typeface="SimSun"/>
              </a:rPr>
              <a:t>具。   </a:t>
            </a:r>
            <a:endParaRPr lang="SimSun" altLang="SimSun" sz="1000"/>
          </a:p>
          <a:p>
            <a:pPr marL="18937" indent="-5175" algn="l" rtl="0" eaLnBrk="0">
              <a:lnSpc>
                <a:spcPct val="125000"/>
              </a:lnSpc>
              <a:spcBef>
                <a:spcPts val="636"/>
              </a:spcBef>
            </a:pPr>
            <a:r>
              <a:rPr sz="1000" spc="-10">
                <a:solidFill>
                  <a:srgbClr val="000000">
                    <a:alpha val="100000"/>
                  </a:srgbClr>
                </a:solidFill>
                <a:latin typeface="Times New Roman"/>
                <a:ea typeface="Times New Roman"/>
                <a:cs typeface="Times New Roman"/>
              </a:rPr>
              <a:t>6. 1.3  </a:t>
            </a:r>
            <a:r>
              <a:rPr sz="1000" spc="-10">
                <a:solidFill>
                  <a:srgbClr val="000000">
                    <a:alpha val="100000"/>
                  </a:srgbClr>
                </a:solidFill>
                <a:latin typeface="SimSun"/>
                <a:ea typeface="SimSun"/>
                <a:cs typeface="SimSun"/>
              </a:rPr>
              <a:t>当住宅楼每层的公共部位建筑面积超过 </a:t>
            </a:r>
            <a:r>
              <a:rPr sz="1000" spc="-10">
                <a:solidFill>
                  <a:srgbClr val="000000">
                    <a:alpha val="100000"/>
                  </a:srgbClr>
                </a:solidFill>
                <a:latin typeface="Times New Roman"/>
                <a:ea typeface="Times New Roman"/>
                <a:cs typeface="Times New Roman"/>
              </a:rPr>
              <a:t>100 </a:t>
            </a:r>
            <a:r>
              <a:rPr sz="1000" spc="-10">
                <a:solidFill>
                  <a:srgbClr val="000000">
                    <a:alpha val="100000"/>
                  </a:srgbClr>
                </a:solidFill>
                <a:latin typeface="SimSun"/>
                <a:ea typeface="SimSun"/>
                <a:cs typeface="SimSun"/>
              </a:rPr>
              <a:t>㎡时，</a:t>
            </a:r>
            <a:r>
              <a:rPr sz="1000" spc="0">
                <a:solidFill>
                  <a:srgbClr val="000000">
                    <a:alpha val="100000"/>
                  </a:srgbClr>
                </a:solidFill>
                <a:latin typeface="SimSun"/>
                <a:ea typeface="SimSun"/>
                <a:cs typeface="SimSun"/>
              </a:rPr>
              <a:t>应配置 </a:t>
            </a:r>
            <a:r>
              <a:rPr sz="1000" spc="0">
                <a:solidFill>
                  <a:srgbClr val="000000">
                    <a:alpha val="100000"/>
                  </a:srgbClr>
                </a:solidFill>
                <a:latin typeface="Times New Roman"/>
                <a:ea typeface="Times New Roman"/>
                <a:cs typeface="Times New Roman"/>
              </a:rPr>
              <a:t>1 </a:t>
            </a:r>
            <a:r>
              <a:rPr sz="1000" spc="0">
                <a:solidFill>
                  <a:srgbClr val="000000">
                    <a:alpha val="100000"/>
                  </a:srgbClr>
                </a:solidFill>
                <a:latin typeface="SimSun"/>
                <a:ea typeface="SimSun"/>
                <a:cs typeface="SimSun"/>
              </a:rPr>
              <a:t>具 </a:t>
            </a:r>
            <a:r>
              <a:rPr sz="1000" spc="0">
                <a:solidFill>
                  <a:srgbClr val="000000">
                    <a:alpha val="100000"/>
                  </a:srgbClr>
                </a:solidFill>
                <a:latin typeface="Times New Roman"/>
                <a:ea typeface="Times New Roman"/>
                <a:cs typeface="Times New Roman"/>
              </a:rPr>
              <a:t>1A </a:t>
            </a:r>
            <a:r>
              <a:rPr sz="1000" spc="0">
                <a:solidFill>
                  <a:srgbClr val="000000">
                    <a:alpha val="100000"/>
                  </a:srgbClr>
                </a:solidFill>
                <a:latin typeface="SimSun"/>
                <a:ea typeface="SimSun"/>
                <a:cs typeface="SimSun"/>
              </a:rPr>
              <a:t>的手提式灭火器；每增加 </a:t>
            </a:r>
            <a:r>
              <a:rPr sz="1000" spc="0">
                <a:solidFill>
                  <a:srgbClr val="000000">
                    <a:alpha val="100000"/>
                  </a:srgbClr>
                </a:solidFill>
                <a:latin typeface="Times New Roman"/>
                <a:ea typeface="Times New Roman"/>
                <a:cs typeface="Times New Roman"/>
              </a:rPr>
              <a:t>100 </a:t>
            </a:r>
            <a:r>
              <a:rPr sz="1000" spc="10">
                <a:solidFill>
                  <a:srgbClr val="000000">
                    <a:alpha val="100000"/>
                  </a:srgbClr>
                </a:solidFill>
                <a:latin typeface="SimSun"/>
                <a:ea typeface="SimSun"/>
                <a:cs typeface="SimSun"/>
              </a:rPr>
              <a:t>㎡时，增配 </a:t>
            </a:r>
            <a:r>
              <a:rPr sz="1000" spc="10">
                <a:solidFill>
                  <a:srgbClr val="000000">
                    <a:alpha val="100000"/>
                  </a:srgbClr>
                </a:solidFill>
                <a:latin typeface="Times New Roman"/>
                <a:ea typeface="Times New Roman"/>
                <a:cs typeface="Times New Roman"/>
              </a:rPr>
              <a:t>1 </a:t>
            </a:r>
            <a:r>
              <a:rPr sz="1000" spc="10">
                <a:solidFill>
                  <a:srgbClr val="000000">
                    <a:alpha val="100000"/>
                  </a:srgbClr>
                </a:solidFill>
                <a:latin typeface="SimSun"/>
                <a:ea typeface="SimSun"/>
                <a:cs typeface="SimSun"/>
              </a:rPr>
              <a:t>具 </a:t>
            </a:r>
            <a:r>
              <a:rPr sz="1000" spc="10">
                <a:solidFill>
                  <a:srgbClr val="000000">
                    <a:alpha val="100000"/>
                  </a:srgbClr>
                </a:solidFill>
                <a:latin typeface="Times New Roman"/>
                <a:ea typeface="Times New Roman"/>
                <a:cs typeface="Times New Roman"/>
              </a:rPr>
              <a:t>1</a:t>
            </a:r>
            <a:r>
              <a:rPr sz="1000" spc="0">
                <a:solidFill>
                  <a:srgbClr val="000000">
                    <a:alpha val="100000"/>
                  </a:srgbClr>
                </a:solidFill>
                <a:latin typeface="Times New Roman"/>
                <a:ea typeface="Times New Roman"/>
                <a:cs typeface="Times New Roman"/>
              </a:rPr>
              <a:t>A</a:t>
            </a:r>
            <a:r>
              <a:rPr sz="1000" spc="10">
                <a:solidFill>
                  <a:srgbClr val="000000">
                    <a:alpha val="100000"/>
                  </a:srgbClr>
                </a:solidFill>
                <a:latin typeface="Times New Roman"/>
                <a:ea typeface="Times New Roman"/>
                <a:cs typeface="Times New Roman"/>
              </a:rPr>
              <a:t> </a:t>
            </a:r>
            <a:r>
              <a:rPr sz="1000" spc="10">
                <a:solidFill>
                  <a:srgbClr val="000000">
                    <a:alpha val="100000"/>
                  </a:srgbClr>
                </a:solidFill>
                <a:latin typeface="SimSun"/>
                <a:ea typeface="SimSun"/>
                <a:cs typeface="SimSun"/>
              </a:rPr>
              <a:t>的手</a:t>
            </a:r>
            <a:r>
              <a:rPr sz="1000" spc="0">
                <a:solidFill>
                  <a:srgbClr val="000000">
                    <a:alpha val="100000"/>
                  </a:srgbClr>
                </a:solidFill>
                <a:latin typeface="SimSun"/>
                <a:ea typeface="SimSun"/>
                <a:cs typeface="SimSun"/>
              </a:rPr>
              <a:t>提式灭火器。   </a:t>
            </a:r>
            <a:endParaRPr lang="SimSun" altLang="SimSun" sz="1000"/>
          </a:p>
          <a:p>
            <a:pPr algn="l" rtl="0" eaLnBrk="0">
              <a:lnSpc>
                <a:spcPct val="111000"/>
              </a:lnSpc>
            </a:pPr>
            <a:endParaRPr lang="Arial" altLang="Arial" sz="800"/>
          </a:p>
          <a:p>
            <a:pPr marL="1856707" algn="l" rtl="0" eaLnBrk="0">
              <a:lnSpc>
                <a:spcPct val="96000"/>
              </a:lnSpc>
              <a:spcBef>
                <a:spcPts val="6"/>
              </a:spcBef>
            </a:pPr>
            <a:r>
              <a:rPr sz="1400" spc="-10">
                <a:solidFill>
                  <a:srgbClr val="000000">
                    <a:alpha val="100000"/>
                  </a:srgbClr>
                </a:solidFill>
                <a:latin typeface="Times New Roman"/>
                <a:ea typeface="Times New Roman"/>
                <a:cs typeface="Times New Roman"/>
              </a:rPr>
              <a:t>6.2  </a:t>
            </a:r>
            <a:r>
              <a:rPr sz="1400" spc="-10">
                <a:solidFill>
                  <a:srgbClr val="000000">
                    <a:alpha val="100000"/>
                  </a:srgbClr>
                </a:solidFill>
                <a:latin typeface="SimHei"/>
                <a:ea typeface="SimHei"/>
                <a:cs typeface="SimHei"/>
              </a:rPr>
              <a:t>灭火器的最低配置基准</a:t>
            </a:r>
            <a:endParaRPr lang="SimHei" altLang="SimHei" sz="1400"/>
          </a:p>
        </p:txBody>
      </p:sp>
      <p:pic>
        <p:nvPicPr>
          <p:cNvPr id="84" name="picture 84"/>
          <p:cNvPicPr>
            <a:picLocks noChangeAspect="1"/>
          </p:cNvPicPr>
          <p:nvPr/>
        </p:nvPicPr>
        <p:blipFill>
          <a:blip r:embed="rId2"/>
          <a:stretch>
            <a:fillRect/>
          </a:stretch>
        </p:blipFill>
        <p:spPr>
          <a:xfrm rot="21600000">
            <a:off x="2292589" y="4338955"/>
            <a:ext cx="6350" cy="172719"/>
          </a:xfrm>
          <a:prstGeom prst="rect">
            <a:avLst/>
          </a:prstGeom>
        </p:spPr>
      </p:pic>
      <p:pic>
        <p:nvPicPr>
          <p:cNvPr id="85" name="picture 85"/>
          <p:cNvPicPr>
            <a:picLocks noChangeAspect="1"/>
          </p:cNvPicPr>
          <p:nvPr/>
        </p:nvPicPr>
        <p:blipFill>
          <a:blip r:embed="rId2"/>
          <a:stretch>
            <a:fillRect/>
          </a:stretch>
        </p:blipFill>
        <p:spPr>
          <a:xfrm rot="21600000">
            <a:off x="3764915" y="3877309"/>
            <a:ext cx="6350" cy="172720"/>
          </a:xfrm>
          <a:prstGeom prst="rect">
            <a:avLst/>
          </a:prstGeom>
        </p:spPr>
      </p:pic>
      <p:pic>
        <p:nvPicPr>
          <p:cNvPr id="86" name="picture 86"/>
          <p:cNvPicPr>
            <a:picLocks noChangeAspect="1"/>
          </p:cNvPicPr>
          <p:nvPr/>
        </p:nvPicPr>
        <p:blipFill>
          <a:blip r:embed="rId2"/>
          <a:stretch>
            <a:fillRect/>
          </a:stretch>
        </p:blipFill>
        <p:spPr>
          <a:xfrm rot="21600000">
            <a:off x="4364989" y="3646805"/>
            <a:ext cx="6350" cy="172719"/>
          </a:xfrm>
          <a:prstGeom prst="rect">
            <a:avLst/>
          </a:prstGeom>
        </p:spPr>
      </p:pic>
      <p:pic>
        <p:nvPicPr>
          <p:cNvPr id="87" name="picture 87"/>
          <p:cNvPicPr>
            <a:picLocks noChangeAspect="1"/>
          </p:cNvPicPr>
          <p:nvPr/>
        </p:nvPicPr>
        <p:blipFill>
          <a:blip r:embed="rId3"/>
          <a:stretch>
            <a:fillRect/>
          </a:stretch>
        </p:blipFill>
        <p:spPr>
          <a:xfrm rot="21600000">
            <a:off x="6123304" y="2315209"/>
            <a:ext cx="6350" cy="231140"/>
          </a:xfrm>
          <a:prstGeom prst="rect">
            <a:avLst/>
          </a:prstGeom>
        </p:spPr>
      </p:pic>
      <p:pic>
        <p:nvPicPr>
          <p:cNvPr id="88" name="picture 88"/>
          <p:cNvPicPr>
            <a:picLocks noChangeAspect="1"/>
          </p:cNvPicPr>
          <p:nvPr/>
        </p:nvPicPr>
        <p:blipFill>
          <a:blip r:embed="rId2"/>
          <a:stretch>
            <a:fillRect/>
          </a:stretch>
        </p:blipFill>
        <p:spPr>
          <a:xfrm rot="21600000">
            <a:off x="5328919" y="2084705"/>
            <a:ext cx="6350" cy="172719"/>
          </a:xfrm>
          <a:prstGeom prst="rect">
            <a:avLst/>
          </a:prstGeom>
        </p:spPr>
      </p:pic>
      <p:sp>
        <p:nvSpPr>
          <p:cNvPr id="89" name="textbox 89"/>
          <p:cNvSpPr/>
          <p:nvPr/>
        </p:nvSpPr>
        <p:spPr>
          <a:xfrm>
            <a:off x="891370" y="7075169"/>
            <a:ext cx="5755640" cy="183515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3000"/>
              </a:lnSpc>
            </a:pPr>
            <a:endParaRPr lang="Arial" altLang="Arial" sz="200"/>
          </a:p>
          <a:p>
            <a:pPr marL="13496" algn="l" rtl="0" eaLnBrk="0">
              <a:lnSpc>
                <a:spcPct val="99000"/>
              </a:lnSpc>
              <a:spcBef>
                <a:spcPts val="1"/>
              </a:spcBef>
            </a:pPr>
            <a:r>
              <a:rPr sz="1000" spc="40">
                <a:solidFill>
                  <a:srgbClr val="000000">
                    <a:alpha val="100000"/>
                  </a:srgbClr>
                </a:solidFill>
                <a:latin typeface="Times New Roman"/>
                <a:ea typeface="Times New Roman"/>
                <a:cs typeface="Times New Roman"/>
              </a:rPr>
              <a:t>6.2.3 </a:t>
            </a:r>
            <a:r>
              <a:rPr sz="1000" spc="0">
                <a:solidFill>
                  <a:srgbClr val="000000">
                    <a:alpha val="100000"/>
                  </a:srgbClr>
                </a:solidFill>
                <a:latin typeface="Times New Roman"/>
                <a:ea typeface="Times New Roman"/>
                <a:cs typeface="Times New Roman"/>
              </a:rPr>
              <a:t>D</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类火灾场所的灭火器最低配置基准应根据金属的种类、物态及其特性等研究</a:t>
            </a:r>
            <a:r>
              <a:rPr sz="1000" spc="30">
                <a:solidFill>
                  <a:srgbClr val="000000">
                    <a:alpha val="100000"/>
                  </a:srgbClr>
                </a:solidFill>
                <a:latin typeface="SimSun"/>
                <a:ea typeface="SimSun"/>
                <a:cs typeface="SimSun"/>
              </a:rPr>
              <a:t>确</a:t>
            </a:r>
            <a:r>
              <a:rPr sz="1000" spc="0">
                <a:solidFill>
                  <a:srgbClr val="000000">
                    <a:alpha val="100000"/>
                  </a:srgbClr>
                </a:solidFill>
                <a:latin typeface="SimSun"/>
                <a:ea typeface="SimSun"/>
                <a:cs typeface="SimSun"/>
              </a:rPr>
              <a:t>定。</a:t>
            </a:r>
            <a:endParaRPr lang="SimSun" altLang="SimSun" sz="1000"/>
          </a:p>
          <a:p>
            <a:pPr marL="13496" algn="l" rtl="0" eaLnBrk="0">
              <a:lnSpc>
                <a:spcPct val="99000"/>
              </a:lnSpc>
              <a:spcBef>
                <a:spcPts val="636"/>
              </a:spcBef>
            </a:pPr>
            <a:r>
              <a:rPr sz="1000" spc="40">
                <a:solidFill>
                  <a:srgbClr val="000000">
                    <a:alpha val="100000"/>
                  </a:srgbClr>
                </a:solidFill>
                <a:latin typeface="Times New Roman"/>
                <a:ea typeface="Times New Roman"/>
                <a:cs typeface="Times New Roman"/>
              </a:rPr>
              <a:t>6.2.4 </a:t>
            </a:r>
            <a:r>
              <a:rPr sz="1000" spc="0">
                <a:solidFill>
                  <a:srgbClr val="000000">
                    <a:alpha val="100000"/>
                  </a:srgbClr>
                </a:solidFill>
                <a:latin typeface="Times New Roman"/>
                <a:ea typeface="Times New Roman"/>
                <a:cs typeface="Times New Roman"/>
              </a:rPr>
              <a:t>E</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类火灾场所的灭火器最低配置基准不应低于该场所内</a:t>
            </a:r>
            <a:r>
              <a:rPr sz="1000" spc="0">
                <a:solidFill>
                  <a:srgbClr val="000000">
                    <a:alpha val="100000"/>
                  </a:srgbClr>
                </a:solidFill>
                <a:latin typeface="Times New Roman"/>
                <a:ea typeface="Times New Roman"/>
                <a:cs typeface="Times New Roman"/>
              </a:rPr>
              <a:t>A</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 (或 </a:t>
            </a:r>
            <a:r>
              <a:rPr sz="1000" spc="0">
                <a:solidFill>
                  <a:srgbClr val="000000">
                    <a:alpha val="100000"/>
                  </a:srgbClr>
                </a:solidFill>
                <a:latin typeface="Times New Roman"/>
                <a:ea typeface="Times New Roman"/>
                <a:cs typeface="Times New Roman"/>
              </a:rPr>
              <a:t>B</a:t>
            </a:r>
            <a:r>
              <a:rPr sz="1000" spc="40">
                <a:solidFill>
                  <a:srgbClr val="000000">
                    <a:alpha val="100000"/>
                  </a:srgbClr>
                </a:solidFill>
                <a:latin typeface="Times New Roman"/>
                <a:ea typeface="Times New Roman"/>
                <a:cs typeface="Times New Roman"/>
              </a:rPr>
              <a:t> </a:t>
            </a:r>
            <a:r>
              <a:rPr sz="1000" spc="40">
                <a:solidFill>
                  <a:srgbClr val="000000">
                    <a:alpha val="100000"/>
                  </a:srgbClr>
                </a:solidFill>
                <a:latin typeface="SimSun"/>
                <a:ea typeface="SimSun"/>
                <a:cs typeface="SimSun"/>
              </a:rPr>
              <a:t>类) 火灾的</a:t>
            </a:r>
            <a:r>
              <a:rPr sz="1000" spc="10">
                <a:solidFill>
                  <a:srgbClr val="000000">
                    <a:alpha val="100000"/>
                  </a:srgbClr>
                </a:solidFill>
                <a:latin typeface="SimSun"/>
                <a:ea typeface="SimSun"/>
                <a:cs typeface="SimSun"/>
              </a:rPr>
              <a:t>规</a:t>
            </a:r>
            <a:r>
              <a:rPr sz="1000" spc="0">
                <a:solidFill>
                  <a:srgbClr val="000000">
                    <a:alpha val="100000"/>
                  </a:srgbClr>
                </a:solidFill>
                <a:latin typeface="SimSun"/>
                <a:ea typeface="SimSun"/>
                <a:cs typeface="SimSun"/>
              </a:rPr>
              <a:t>定。</a:t>
            </a:r>
            <a:endParaRPr lang="SimSun" altLang="SimSun" sz="1000"/>
          </a:p>
          <a:p>
            <a:pPr marL="1947257" algn="l" rtl="0" eaLnBrk="0">
              <a:lnSpc>
                <a:spcPts val="1710"/>
              </a:lnSpc>
              <a:spcBef>
                <a:spcPts val="1451"/>
              </a:spcBef>
            </a:pPr>
            <a:r>
              <a:rPr sz="1400" spc="80">
                <a:solidFill>
                  <a:srgbClr val="000000">
                    <a:alpha val="100000"/>
                  </a:srgbClr>
                </a:solidFill>
                <a:latin typeface="Times New Roman"/>
                <a:ea typeface="Times New Roman"/>
                <a:cs typeface="Times New Roman"/>
              </a:rPr>
              <a:t>7  </a:t>
            </a:r>
            <a:r>
              <a:rPr sz="1400" spc="80">
                <a:solidFill>
                  <a:srgbClr val="000000">
                    <a:alpha val="100000"/>
                  </a:srgbClr>
                </a:solidFill>
                <a:latin typeface="SimHei"/>
                <a:ea typeface="SimHei"/>
                <a:cs typeface="SimHei"/>
              </a:rPr>
              <a:t>灭火器配置设计计</a:t>
            </a:r>
            <a:r>
              <a:rPr sz="1400" spc="60">
                <a:solidFill>
                  <a:srgbClr val="000000">
                    <a:alpha val="100000"/>
                  </a:srgbClr>
                </a:solidFill>
                <a:latin typeface="SimHei"/>
                <a:ea typeface="SimHei"/>
                <a:cs typeface="SimHei"/>
              </a:rPr>
              <a:t>算</a:t>
            </a:r>
            <a:endParaRPr lang="SimHei" altLang="SimHei" sz="1400"/>
          </a:p>
          <a:p>
            <a:pPr marL="2388770" algn="l" rtl="0" eaLnBrk="0">
              <a:lnSpc>
                <a:spcPct val="96000"/>
              </a:lnSpc>
              <a:spcBef>
                <a:spcPts val="1355"/>
              </a:spcBef>
            </a:pPr>
            <a:r>
              <a:rPr sz="1400" spc="-40">
                <a:solidFill>
                  <a:srgbClr val="000000">
                    <a:alpha val="100000"/>
                  </a:srgbClr>
                </a:solidFill>
                <a:latin typeface="Times New Roman"/>
                <a:ea typeface="Times New Roman"/>
                <a:cs typeface="Times New Roman"/>
              </a:rPr>
              <a:t>7. 1  </a:t>
            </a:r>
            <a:r>
              <a:rPr sz="1400" spc="-40">
                <a:solidFill>
                  <a:srgbClr val="000000">
                    <a:alpha val="100000"/>
                  </a:srgbClr>
                </a:solidFill>
                <a:latin typeface="SimHei"/>
                <a:ea typeface="SimHei"/>
                <a:cs typeface="SimHei"/>
              </a:rPr>
              <a:t>一般规定</a:t>
            </a:r>
            <a:endParaRPr lang="SimHei" altLang="SimHei" sz="1400"/>
          </a:p>
          <a:p>
            <a:pPr algn="l" rtl="0" eaLnBrk="0">
              <a:lnSpc>
                <a:spcPct val="101000"/>
              </a:lnSpc>
            </a:pPr>
            <a:endParaRPr lang="Arial" altLang="Arial" sz="1100"/>
          </a:p>
          <a:p>
            <a:pPr marL="12965" indent="-265" algn="l" rtl="0" eaLnBrk="0">
              <a:lnSpc>
                <a:spcPct val="125000"/>
              </a:lnSpc>
              <a:spcBef>
                <a:spcPts val="2"/>
              </a:spcBef>
            </a:pPr>
            <a:r>
              <a:rPr sz="1000" spc="30">
                <a:solidFill>
                  <a:srgbClr val="000000">
                    <a:alpha val="100000"/>
                  </a:srgbClr>
                </a:solidFill>
                <a:latin typeface="Times New Roman"/>
                <a:ea typeface="Times New Roman"/>
                <a:cs typeface="Times New Roman"/>
              </a:rPr>
              <a:t>7. 1. 1  </a:t>
            </a:r>
            <a:r>
              <a:rPr sz="1000" spc="30">
                <a:solidFill>
                  <a:srgbClr val="000000">
                    <a:alpha val="100000"/>
                  </a:srgbClr>
                </a:solidFill>
                <a:latin typeface="SimSun"/>
                <a:ea typeface="SimSun"/>
                <a:cs typeface="SimSun"/>
              </a:rPr>
              <a:t>灭火器配置的设计与计算应按计算单元进行。灭火器最小需配灭</a:t>
            </a:r>
            <a:r>
              <a:rPr sz="1000" spc="0">
                <a:solidFill>
                  <a:srgbClr val="000000">
                    <a:alpha val="100000"/>
                  </a:srgbClr>
                </a:solidFill>
                <a:latin typeface="SimSun"/>
                <a:ea typeface="SimSun"/>
                <a:cs typeface="SimSun"/>
              </a:rPr>
              <a:t>火级别和最少需配数量的计算 </a:t>
            </a:r>
            <a:r>
              <a:rPr sz="1000" spc="40">
                <a:solidFill>
                  <a:srgbClr val="000000">
                    <a:alpha val="100000"/>
                  </a:srgbClr>
                </a:solidFill>
                <a:latin typeface="SimSun"/>
                <a:ea typeface="SimSun"/>
                <a:cs typeface="SimSun"/>
              </a:rPr>
              <a:t>值应进位取</a:t>
            </a:r>
            <a:r>
              <a:rPr sz="1000" spc="30">
                <a:solidFill>
                  <a:srgbClr val="000000">
                    <a:alpha val="100000"/>
                  </a:srgbClr>
                </a:solidFill>
                <a:latin typeface="SimSun"/>
                <a:ea typeface="SimSun"/>
                <a:cs typeface="SimSun"/>
              </a:rPr>
              <a:t>整</a:t>
            </a:r>
            <a:r>
              <a:rPr sz="1000" spc="0">
                <a:solidFill>
                  <a:srgbClr val="000000">
                    <a:alpha val="100000"/>
                  </a:srgbClr>
                </a:solidFill>
                <a:latin typeface="SimSun"/>
                <a:ea typeface="SimSun"/>
                <a:cs typeface="SimSun"/>
              </a:rPr>
              <a:t>。   </a:t>
            </a:r>
            <a:endParaRPr lang="SimSun" altLang="SimSun" sz="1000"/>
          </a:p>
        </p:txBody>
      </p:sp>
      <p:pic>
        <p:nvPicPr>
          <p:cNvPr id="90" name="picture 90"/>
          <p:cNvPicPr>
            <a:picLocks noChangeAspect="1"/>
          </p:cNvPicPr>
          <p:nvPr/>
        </p:nvPicPr>
        <p:blipFill>
          <a:blip r:embed="rId3"/>
          <a:stretch>
            <a:fillRect/>
          </a:stretch>
        </p:blipFill>
        <p:spPr>
          <a:xfrm rot="21600000">
            <a:off x="1964054" y="8648700"/>
            <a:ext cx="6350" cy="231139"/>
          </a:xfrm>
          <a:prstGeom prst="rect">
            <a:avLst/>
          </a:prstGeom>
        </p:spPr>
      </p:pic>
      <p:pic>
        <p:nvPicPr>
          <p:cNvPr id="91" name="picture 91"/>
          <p:cNvPicPr>
            <a:picLocks noChangeAspect="1"/>
          </p:cNvPicPr>
          <p:nvPr/>
        </p:nvPicPr>
        <p:blipFill>
          <a:blip r:embed="rId4"/>
          <a:stretch>
            <a:fillRect/>
          </a:stretch>
        </p:blipFill>
        <p:spPr>
          <a:xfrm rot="21600000">
            <a:off x="6127115" y="7319644"/>
            <a:ext cx="6350" cy="231139"/>
          </a:xfrm>
          <a:prstGeom prst="rect">
            <a:avLst/>
          </a:prstGeom>
        </p:spPr>
      </p:pic>
      <p:pic>
        <p:nvPicPr>
          <p:cNvPr id="92" name="picture 92"/>
          <p:cNvPicPr>
            <a:picLocks noChangeAspect="1"/>
          </p:cNvPicPr>
          <p:nvPr/>
        </p:nvPicPr>
        <p:blipFill>
          <a:blip r:embed="rId3"/>
          <a:stretch>
            <a:fillRect/>
          </a:stretch>
        </p:blipFill>
        <p:spPr>
          <a:xfrm rot="21600000">
            <a:off x="6076315" y="7087869"/>
            <a:ext cx="6350" cy="231139"/>
          </a:xfrm>
          <a:prstGeom prst="rect">
            <a:avLst/>
          </a:prstGeom>
        </p:spPr>
      </p:pic>
      <p:pic>
        <p:nvPicPr>
          <p:cNvPr id="93" name="picture 93"/>
          <p:cNvPicPr>
            <a:picLocks noChangeAspect="1"/>
          </p:cNvPicPr>
          <p:nvPr/>
        </p:nvPicPr>
        <p:blipFill>
          <a:blip r:embed="rId5"/>
          <a:stretch>
            <a:fillRect/>
          </a:stretch>
        </p:blipFill>
        <p:spPr>
          <a:xfrm rot="21600000">
            <a:off x="1242441" y="1030072"/>
            <a:ext cx="1768348" cy="430961"/>
          </a:xfrm>
          <a:prstGeom prst="rect">
            <a:avLst/>
          </a:prstGeom>
        </p:spPr>
      </p:pic>
      <p:graphicFrame>
        <p:nvGraphicFramePr>
          <p:cNvPr id="94" name="table 94"/>
          <p:cNvGraphicFramePr>
            <a:graphicFrameLocks noGrp="1"/>
          </p:cNvGraphicFramePr>
          <p:nvPr/>
        </p:nvGraphicFramePr>
        <p:xfrm>
          <a:off x="1239392" y="1026159"/>
          <a:ext cx="5102859" cy="1008380"/>
        </p:xfrm>
        <a:graphic>
          <a:graphicData uri="http://schemas.openxmlformats.org/drawingml/2006/table">
            <a:tbl>
              <a:tblPr/>
              <a:tblGrid>
                <a:gridCol w="1780539"/>
                <a:gridCol w="1658620"/>
                <a:gridCol w="1663700"/>
              </a:tblGrid>
              <a:tr h="437515">
                <a:tc>
                  <a:txBody>
                    <a:bodyPr vert="horz" wrap="square"/>
                    <a:lstStyle/>
                    <a:p>
                      <a:pPr algn="l" rtl="0" eaLnBrk="0">
                        <a:lnSpc>
                          <a:spcPct val="112000"/>
                        </a:lnSpc>
                      </a:pPr>
                      <a:endParaRPr lang="Arial" altLang="Arial" sz="400"/>
                    </a:p>
                    <a:p>
                      <a:pPr algn="r" rtl="0" eaLnBrk="0">
                        <a:lnSpc>
                          <a:spcPct val="99000"/>
                        </a:lnSpc>
                      </a:pPr>
                      <a:r>
                        <a:rPr sz="1000" spc="30">
                          <a:solidFill>
                            <a:srgbClr val="000000">
                              <a:alpha val="100000"/>
                            </a:srgbClr>
                          </a:solidFill>
                          <a:latin typeface="SimSun"/>
                          <a:ea typeface="SimSun"/>
                          <a:cs typeface="SimSun"/>
                        </a:rPr>
                        <a:t>灭火器</a:t>
                      </a:r>
                      <a:r>
                        <a:rPr sz="1000" spc="10">
                          <a:solidFill>
                            <a:srgbClr val="000000">
                              <a:alpha val="100000"/>
                            </a:srgbClr>
                          </a:solidFill>
                          <a:latin typeface="SimSun"/>
                          <a:ea typeface="SimSun"/>
                          <a:cs typeface="SimSun"/>
                        </a:rPr>
                        <a:t>型</a:t>
                      </a:r>
                      <a:r>
                        <a:rPr sz="1000" spc="0">
                          <a:solidFill>
                            <a:srgbClr val="000000">
                              <a:alpha val="100000"/>
                            </a:srgbClr>
                          </a:solidFill>
                          <a:latin typeface="SimSun"/>
                          <a:ea typeface="SimSun"/>
                          <a:cs typeface="SimSun"/>
                        </a:rPr>
                        <a:t>式</a:t>
                      </a:r>
                      <a:endParaRPr lang="SimSun" altLang="SimSun" sz="1000"/>
                    </a:p>
                    <a:p>
                      <a:pPr marL="20103" algn="l" rtl="0" eaLnBrk="0">
                        <a:lnSpc>
                          <a:spcPct val="99000"/>
                        </a:lnSpc>
                        <a:spcBef>
                          <a:spcPts val="192"/>
                        </a:spcBef>
                      </a:pPr>
                      <a:r>
                        <a:rPr sz="1000" spc="40">
                          <a:solidFill>
                            <a:srgbClr val="000000">
                              <a:alpha val="100000"/>
                            </a:srgbClr>
                          </a:solidFill>
                          <a:latin typeface="SimSun"/>
                          <a:ea typeface="SimSun"/>
                          <a:cs typeface="SimSun"/>
                        </a:rPr>
                        <a:t>危险等</a:t>
                      </a:r>
                      <a:r>
                        <a:rPr sz="1000" spc="1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1000"/>
                    </a:p>
                    <a:p>
                      <a:pPr algn="l" rtl="0" eaLnBrk="0">
                        <a:lnSpc>
                          <a:spcPct val="8288"/>
                        </a:lnSpc>
                      </a:pPr>
                      <a:endParaRPr lang="Arial" altLang="Arial" sz="100"/>
                    </a:p>
                    <a:p>
                      <a:pPr marL="438626" algn="l" rtl="0" eaLnBrk="0">
                        <a:lnSpc>
                          <a:spcPct val="99000"/>
                        </a:lnSpc>
                      </a:pPr>
                      <a:r>
                        <a:rPr sz="1000" spc="50">
                          <a:solidFill>
                            <a:srgbClr val="000000">
                              <a:alpha val="100000"/>
                            </a:srgbClr>
                          </a:solidFill>
                          <a:latin typeface="SimSun"/>
                          <a:ea typeface="SimSun"/>
                          <a:cs typeface="SimSun"/>
                        </a:rPr>
                        <a:t>手提式灭</a:t>
                      </a:r>
                      <a:r>
                        <a:rPr sz="1000" spc="4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器</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2000"/>
                        </a:lnSpc>
                      </a:pPr>
                      <a:endParaRPr lang="Arial" altLang="Arial" sz="1000"/>
                    </a:p>
                    <a:p>
                      <a:pPr algn="l" rtl="0" eaLnBrk="0">
                        <a:lnSpc>
                          <a:spcPct val="8288"/>
                        </a:lnSpc>
                      </a:pPr>
                      <a:endParaRPr lang="Arial" altLang="Arial" sz="100"/>
                    </a:p>
                    <a:p>
                      <a:pPr marL="438118" algn="l" rtl="0" eaLnBrk="0">
                        <a:lnSpc>
                          <a:spcPct val="99000"/>
                        </a:lnSpc>
                      </a:pPr>
                      <a:r>
                        <a:rPr sz="1000" spc="50">
                          <a:solidFill>
                            <a:srgbClr val="000000">
                              <a:alpha val="100000"/>
                            </a:srgbClr>
                          </a:solidFill>
                          <a:latin typeface="SimSun"/>
                          <a:ea typeface="SimSun"/>
                          <a:cs typeface="SimSun"/>
                        </a:rPr>
                        <a:t>推车式灭</a:t>
                      </a:r>
                      <a:r>
                        <a:rPr sz="1000" spc="40">
                          <a:solidFill>
                            <a:srgbClr val="000000">
                              <a:alpha val="100000"/>
                            </a:srgbClr>
                          </a:solidFill>
                          <a:latin typeface="SimSun"/>
                          <a:ea typeface="SimSun"/>
                          <a:cs typeface="SimSun"/>
                        </a:rPr>
                        <a:t>火</a:t>
                      </a:r>
                      <a:r>
                        <a:rPr sz="1000" spc="0">
                          <a:solidFill>
                            <a:srgbClr val="000000">
                              <a:alpha val="100000"/>
                            </a:srgbClr>
                          </a:solidFill>
                          <a:latin typeface="SimSun"/>
                          <a:ea typeface="SimSun"/>
                          <a:cs typeface="SimSun"/>
                        </a:rPr>
                        <a:t>器</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82879">
                <a:tc>
                  <a:txBody>
                    <a:bodyPr vert="horz" wrap="square"/>
                    <a:lstStyle/>
                    <a:p>
                      <a:pPr algn="l" rtl="0" eaLnBrk="0">
                        <a:lnSpc>
                          <a:spcPct val="130000"/>
                        </a:lnSpc>
                      </a:pPr>
                      <a:endParaRPr lang="Arial" altLang="Arial" sz="100"/>
                    </a:p>
                    <a:p>
                      <a:pPr marL="636261" algn="l" rtl="0" eaLnBrk="0">
                        <a:lnSpc>
                          <a:spcPct val="99000"/>
                        </a:lnSpc>
                        <a:spcBef>
                          <a:spcPts val="1"/>
                        </a:spcBef>
                      </a:pPr>
                      <a:r>
                        <a:rPr sz="1000" spc="40">
                          <a:solidFill>
                            <a:srgbClr val="000000">
                              <a:alpha val="100000"/>
                            </a:srgbClr>
                          </a:solidFill>
                          <a:latin typeface="SimSun"/>
                          <a:ea typeface="SimSun"/>
                          <a:cs typeface="SimSun"/>
                        </a:rPr>
                        <a:t>严重危险</a:t>
                      </a:r>
                      <a:r>
                        <a:rPr sz="1000" spc="3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5000"/>
                        </a:lnSpc>
                      </a:pPr>
                      <a:endParaRPr lang="Arial" altLang="Arial" sz="200"/>
                    </a:p>
                    <a:p>
                      <a:pPr marL="806043" algn="l" rtl="0" eaLnBrk="0">
                        <a:lnSpc>
                          <a:spcPct val="80000"/>
                        </a:lnSpc>
                      </a:pPr>
                      <a:r>
                        <a:rPr sz="1000" spc="0">
                          <a:solidFill>
                            <a:srgbClr val="000000">
                              <a:alpha val="100000"/>
                            </a:srgbClr>
                          </a:solidFill>
                          <a:latin typeface="Times New Roman"/>
                          <a:ea typeface="Times New Roman"/>
                          <a:cs typeface="Times New Roman"/>
                        </a:rPr>
                        <a:t>9</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4000"/>
                        </a:lnSpc>
                      </a:pPr>
                      <a:endParaRPr lang="Arial" altLang="Arial" sz="200"/>
                    </a:p>
                    <a:p>
                      <a:pPr marL="782213" algn="l" rtl="0" eaLnBrk="0">
                        <a:lnSpc>
                          <a:spcPct val="80000"/>
                        </a:lnSpc>
                        <a:spcBef>
                          <a:spcPts val="2"/>
                        </a:spcBef>
                      </a:pPr>
                      <a:r>
                        <a:rPr sz="1000" spc="-40">
                          <a:solidFill>
                            <a:srgbClr val="000000">
                              <a:alpha val="100000"/>
                            </a:srgbClr>
                          </a:solidFill>
                          <a:latin typeface="Times New Roman"/>
                          <a:ea typeface="Times New Roman"/>
                          <a:cs typeface="Times New Roman"/>
                        </a:rPr>
                        <a:t>18</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88595">
                <a:tc>
                  <a:txBody>
                    <a:bodyPr vert="horz" wrap="square"/>
                    <a:lstStyle/>
                    <a:p>
                      <a:pPr algn="l" rtl="0" eaLnBrk="0">
                        <a:lnSpc>
                          <a:spcPct val="160000"/>
                        </a:lnSpc>
                      </a:pPr>
                      <a:endParaRPr lang="Arial" altLang="Arial" sz="100"/>
                    </a:p>
                    <a:p>
                      <a:pPr marL="713738" algn="l" rtl="0" eaLnBrk="0">
                        <a:lnSpc>
                          <a:spcPct val="99000"/>
                        </a:lnSpc>
                        <a:spcBef>
                          <a:spcPts val="1"/>
                        </a:spcBef>
                      </a:pPr>
                      <a:r>
                        <a:rPr sz="1000" spc="20">
                          <a:solidFill>
                            <a:srgbClr val="000000">
                              <a:alpha val="100000"/>
                            </a:srgbClr>
                          </a:solidFill>
                          <a:latin typeface="SimSun"/>
                          <a:ea typeface="SimSun"/>
                          <a:cs typeface="SimSun"/>
                        </a:rPr>
                        <a:t>中危</a:t>
                      </a:r>
                      <a:r>
                        <a:rPr sz="1000" spc="0">
                          <a:solidFill>
                            <a:srgbClr val="000000">
                              <a:alpha val="100000"/>
                            </a:srgbClr>
                          </a:solidFill>
                          <a:latin typeface="SimSun"/>
                          <a:ea typeface="SimSun"/>
                          <a:cs typeface="SimSun"/>
                        </a:rPr>
                        <a:t>险级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300"/>
                    </a:p>
                    <a:p>
                      <a:pPr marL="782734" algn="l" rtl="0" eaLnBrk="0">
                        <a:lnSpc>
                          <a:spcPct val="80000"/>
                        </a:lnSpc>
                        <a:spcBef>
                          <a:spcPts val="1"/>
                        </a:spcBef>
                      </a:pPr>
                      <a:r>
                        <a:rPr sz="1000" spc="-40">
                          <a:solidFill>
                            <a:srgbClr val="000000">
                              <a:alpha val="100000"/>
                            </a:srgbClr>
                          </a:solidFill>
                          <a:latin typeface="Times New Roman"/>
                          <a:ea typeface="Times New Roman"/>
                          <a:cs typeface="Times New Roman"/>
                        </a:rPr>
                        <a:t>12</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3000"/>
                        </a:lnSpc>
                      </a:pPr>
                      <a:endParaRPr lang="Arial" altLang="Arial" sz="300"/>
                    </a:p>
                    <a:p>
                      <a:pPr marL="769473" algn="l" rtl="0" eaLnBrk="0">
                        <a:lnSpc>
                          <a:spcPct val="80000"/>
                        </a:lnSpc>
                        <a:spcBef>
                          <a:spcPts val="1"/>
                        </a:spcBef>
                      </a:pPr>
                      <a:r>
                        <a:rPr sz="1000" spc="20">
                          <a:solidFill>
                            <a:srgbClr val="000000">
                              <a:alpha val="100000"/>
                            </a:srgbClr>
                          </a:solidFill>
                          <a:latin typeface="Times New Roman"/>
                          <a:ea typeface="Times New Roman"/>
                          <a:cs typeface="Times New Roman"/>
                        </a:rPr>
                        <a:t>2</a:t>
                      </a:r>
                      <a:r>
                        <a:rPr sz="1000" spc="0">
                          <a:solidFill>
                            <a:srgbClr val="000000">
                              <a:alpha val="100000"/>
                            </a:srgbClr>
                          </a:solidFill>
                          <a:latin typeface="Times New Roman"/>
                          <a:ea typeface="Times New Roman"/>
                          <a:cs typeface="Times New Roman"/>
                        </a:rPr>
                        <a:t>4</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9389">
                <a:tc>
                  <a:txBody>
                    <a:bodyPr vert="horz" wrap="square"/>
                    <a:lstStyle/>
                    <a:p>
                      <a:pPr algn="l" rtl="0" eaLnBrk="0">
                        <a:lnSpc>
                          <a:spcPct val="189000"/>
                        </a:lnSpc>
                      </a:pPr>
                      <a:endParaRPr lang="Arial" altLang="Arial" sz="100"/>
                    </a:p>
                    <a:p>
                      <a:pPr marL="701793" algn="l" rtl="0" eaLnBrk="0">
                        <a:lnSpc>
                          <a:spcPct val="99000"/>
                        </a:lnSpc>
                        <a:spcBef>
                          <a:spcPts val="1"/>
                        </a:spcBef>
                      </a:pPr>
                      <a:r>
                        <a:rPr sz="1000" spc="40">
                          <a:solidFill>
                            <a:srgbClr val="000000">
                              <a:alpha val="100000"/>
                            </a:srgbClr>
                          </a:solidFill>
                          <a:latin typeface="SimSun"/>
                          <a:ea typeface="SimSun"/>
                          <a:cs typeface="SimSun"/>
                        </a:rPr>
                        <a:t>轻危险</a:t>
                      </a:r>
                      <a:r>
                        <a:rPr sz="1000" spc="2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Arial" altLang="Arial" sz="300"/>
                    </a:p>
                    <a:p>
                      <a:pPr marL="782734" algn="l" rtl="0" eaLnBrk="0">
                        <a:lnSpc>
                          <a:spcPct val="80000"/>
                        </a:lnSpc>
                        <a:spcBef>
                          <a:spcPts val="3"/>
                        </a:spcBef>
                      </a:pPr>
                      <a:r>
                        <a:rPr sz="1000" spc="-40">
                          <a:solidFill>
                            <a:srgbClr val="000000">
                              <a:alpha val="100000"/>
                            </a:srgbClr>
                          </a:solidFill>
                          <a:latin typeface="Times New Roman"/>
                          <a:ea typeface="Times New Roman"/>
                          <a:cs typeface="Times New Roman"/>
                        </a:rPr>
                        <a:t>15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Arial" altLang="Arial" sz="300"/>
                    </a:p>
                    <a:p>
                      <a:pPr marL="772127" algn="l" rtl="0" eaLnBrk="0">
                        <a:lnSpc>
                          <a:spcPct val="80000"/>
                        </a:lnSpc>
                        <a:spcBef>
                          <a:spcPts val="3"/>
                        </a:spcBef>
                      </a:pPr>
                      <a:r>
                        <a:rPr sz="1000" spc="0">
                          <a:solidFill>
                            <a:srgbClr val="000000">
                              <a:alpha val="100000"/>
                            </a:srgbClr>
                          </a:solidFill>
                          <a:latin typeface="Times New Roman"/>
                          <a:ea typeface="Times New Roman"/>
                          <a:cs typeface="Times New Roman"/>
                        </a:rPr>
                        <a:t>30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graphicFrame>
        <p:nvGraphicFramePr>
          <p:cNvPr id="95" name="table 95"/>
          <p:cNvGraphicFramePr>
            <a:graphicFrameLocks noGrp="1"/>
          </p:cNvGraphicFramePr>
          <p:nvPr/>
        </p:nvGraphicFramePr>
        <p:xfrm>
          <a:off x="1137158" y="5422900"/>
          <a:ext cx="5304154" cy="579754"/>
        </p:xfrm>
        <a:graphic>
          <a:graphicData uri="http://schemas.openxmlformats.org/drawingml/2006/table">
            <a:tbl>
              <a:tblPr/>
              <a:tblGrid>
                <a:gridCol w="2232660"/>
                <a:gridCol w="1022350"/>
                <a:gridCol w="1022350"/>
                <a:gridCol w="1026794"/>
              </a:tblGrid>
              <a:tr h="188595">
                <a:tc>
                  <a:txBody>
                    <a:bodyPr vert="horz" wrap="square"/>
                    <a:lstStyle/>
                    <a:p>
                      <a:pPr algn="l" rtl="0" eaLnBrk="0">
                        <a:lnSpc>
                          <a:spcPct val="158000"/>
                        </a:lnSpc>
                      </a:pPr>
                      <a:endParaRPr lang="Arial" altLang="Arial" sz="100"/>
                    </a:p>
                    <a:p>
                      <a:pPr marL="862989" algn="l" rtl="0" eaLnBrk="0">
                        <a:lnSpc>
                          <a:spcPct val="99000"/>
                        </a:lnSpc>
                      </a:pPr>
                      <a:r>
                        <a:rPr sz="1000" spc="40">
                          <a:solidFill>
                            <a:srgbClr val="000000">
                              <a:alpha val="100000"/>
                            </a:srgbClr>
                          </a:solidFill>
                          <a:latin typeface="SimSun"/>
                          <a:ea typeface="SimSun"/>
                          <a:cs typeface="SimSun"/>
                        </a:rPr>
                        <a:t>危险等</a:t>
                      </a:r>
                      <a:r>
                        <a:rPr sz="1000" spc="1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61000"/>
                        </a:lnSpc>
                      </a:pPr>
                      <a:endParaRPr lang="Arial" altLang="Arial" sz="100"/>
                    </a:p>
                    <a:p>
                      <a:pPr marL="188332" algn="l" rtl="0" eaLnBrk="0">
                        <a:lnSpc>
                          <a:spcPct val="99000"/>
                        </a:lnSpc>
                        <a:spcBef>
                          <a:spcPts val="1"/>
                        </a:spcBef>
                      </a:pPr>
                      <a:r>
                        <a:rPr sz="1000" spc="40">
                          <a:solidFill>
                            <a:srgbClr val="000000">
                              <a:alpha val="100000"/>
                            </a:srgbClr>
                          </a:solidFill>
                          <a:latin typeface="SimSun"/>
                          <a:ea typeface="SimSun"/>
                          <a:cs typeface="SimSun"/>
                        </a:rPr>
                        <a:t>严重危险</a:t>
                      </a:r>
                      <a:r>
                        <a:rPr sz="1000" spc="3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61000"/>
                        </a:lnSpc>
                      </a:pPr>
                      <a:endParaRPr lang="Arial" altLang="Arial" sz="100"/>
                    </a:p>
                    <a:p>
                      <a:pPr marL="269111" algn="l" rtl="0" eaLnBrk="0">
                        <a:lnSpc>
                          <a:spcPct val="99000"/>
                        </a:lnSpc>
                        <a:spcBef>
                          <a:spcPts val="1"/>
                        </a:spcBef>
                      </a:pPr>
                      <a:r>
                        <a:rPr sz="1000" spc="20">
                          <a:solidFill>
                            <a:srgbClr val="000000">
                              <a:alpha val="100000"/>
                            </a:srgbClr>
                          </a:solidFill>
                          <a:latin typeface="SimSun"/>
                          <a:ea typeface="SimSun"/>
                          <a:cs typeface="SimSun"/>
                        </a:rPr>
                        <a:t>中危</a:t>
                      </a:r>
                      <a:r>
                        <a:rPr sz="1000" spc="0">
                          <a:solidFill>
                            <a:srgbClr val="000000">
                              <a:alpha val="100000"/>
                            </a:srgbClr>
                          </a:solidFill>
                          <a:latin typeface="SimSun"/>
                          <a:ea typeface="SimSun"/>
                          <a:cs typeface="SimSun"/>
                        </a:rPr>
                        <a:t>险级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58000"/>
                        </a:lnSpc>
                      </a:pPr>
                      <a:endParaRPr lang="Arial" altLang="Arial" sz="100"/>
                    </a:p>
                    <a:p>
                      <a:pPr marL="257407" algn="l" rtl="0" eaLnBrk="0">
                        <a:lnSpc>
                          <a:spcPct val="99000"/>
                        </a:lnSpc>
                      </a:pPr>
                      <a:r>
                        <a:rPr sz="1000" spc="40">
                          <a:solidFill>
                            <a:srgbClr val="000000">
                              <a:alpha val="100000"/>
                            </a:srgbClr>
                          </a:solidFill>
                          <a:latin typeface="SimSun"/>
                          <a:ea typeface="SimSun"/>
                          <a:cs typeface="SimSun"/>
                        </a:rPr>
                        <a:t>轻危险</a:t>
                      </a:r>
                      <a:r>
                        <a:rPr sz="1000" spc="2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6214">
                <a:tc>
                  <a:txBody>
                    <a:bodyPr vert="horz" wrap="square"/>
                    <a:lstStyle/>
                    <a:p>
                      <a:pPr algn="l" rtl="0" eaLnBrk="0">
                        <a:lnSpc>
                          <a:spcPct val="100000"/>
                        </a:lnSpc>
                      </a:pPr>
                      <a:endParaRPr lang="Arial" altLang="Arial" sz="200"/>
                    </a:p>
                    <a:p>
                      <a:pPr marL="263539" algn="l" rtl="0" eaLnBrk="0">
                        <a:lnSpc>
                          <a:spcPct val="99000"/>
                        </a:lnSpc>
                        <a:spcBef>
                          <a:spcPts val="1"/>
                        </a:spcBef>
                      </a:pPr>
                      <a:r>
                        <a:rPr sz="1000" spc="50">
                          <a:solidFill>
                            <a:srgbClr val="000000">
                              <a:alpha val="100000"/>
                            </a:srgbClr>
                          </a:solidFill>
                          <a:latin typeface="SimSun"/>
                          <a:ea typeface="SimSun"/>
                          <a:cs typeface="SimSun"/>
                        </a:rPr>
                        <a:t>单具灭火器最小配置灭火</a:t>
                      </a:r>
                      <a:r>
                        <a:rPr sz="1000" spc="40">
                          <a:solidFill>
                            <a:srgbClr val="000000">
                              <a:alpha val="100000"/>
                            </a:srgbClr>
                          </a:solidFill>
                          <a:latin typeface="SimSun"/>
                          <a:ea typeface="SimSun"/>
                          <a:cs typeface="SimSun"/>
                        </a:rPr>
                        <a:t>级</a:t>
                      </a:r>
                      <a:r>
                        <a:rPr sz="1000" spc="0">
                          <a:solidFill>
                            <a:srgbClr val="000000">
                              <a:alpha val="100000"/>
                            </a:srgbClr>
                          </a:solidFill>
                          <a:latin typeface="SimSun"/>
                          <a:ea typeface="SimSun"/>
                          <a:cs typeface="SimSun"/>
                        </a:rPr>
                        <a:t>别</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300"/>
                    </a:p>
                    <a:p>
                      <a:pPr marL="441051" algn="l" rtl="0" eaLnBrk="0">
                        <a:lnSpc>
                          <a:spcPct val="80000"/>
                        </a:lnSpc>
                      </a:pPr>
                      <a:r>
                        <a:rPr sz="1000" spc="10">
                          <a:solidFill>
                            <a:srgbClr val="000000">
                              <a:alpha val="100000"/>
                            </a:srgbClr>
                          </a:solidFill>
                          <a:latin typeface="Times New Roman"/>
                          <a:ea typeface="Times New Roman"/>
                          <a:cs typeface="Times New Roman"/>
                        </a:rPr>
                        <a:t>3</a:t>
                      </a:r>
                      <a:r>
                        <a:rPr sz="1000" spc="0">
                          <a:solidFill>
                            <a:srgbClr val="000000">
                              <a:alpha val="100000"/>
                            </a:srgbClr>
                          </a:solidFill>
                          <a:latin typeface="Times New Roman"/>
                          <a:ea typeface="Times New Roman"/>
                          <a:cs typeface="Times New Roman"/>
                        </a:rPr>
                        <a:t>A</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300"/>
                    </a:p>
                    <a:p>
                      <a:pPr marL="440175" algn="l" rtl="0" eaLnBrk="0">
                        <a:lnSpc>
                          <a:spcPct val="80000"/>
                        </a:lnSpc>
                        <a:spcBef>
                          <a:spcPts val="1"/>
                        </a:spcBef>
                      </a:pPr>
                      <a:r>
                        <a:rPr sz="1000" spc="30">
                          <a:solidFill>
                            <a:srgbClr val="000000">
                              <a:alpha val="100000"/>
                            </a:srgbClr>
                          </a:solidFill>
                          <a:latin typeface="Times New Roman"/>
                          <a:ea typeface="Times New Roman"/>
                          <a:cs typeface="Times New Roman"/>
                        </a:rPr>
                        <a:t>2</a:t>
                      </a:r>
                      <a:r>
                        <a:rPr sz="1000" spc="0">
                          <a:solidFill>
                            <a:srgbClr val="000000">
                              <a:alpha val="100000"/>
                            </a:srgbClr>
                          </a:solidFill>
                          <a:latin typeface="Times New Roman"/>
                          <a:ea typeface="Times New Roman"/>
                          <a:cs typeface="Times New Roman"/>
                        </a:rPr>
                        <a:t>A</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1000"/>
                        </a:lnSpc>
                      </a:pPr>
                      <a:endParaRPr lang="Arial" altLang="Arial" sz="300"/>
                    </a:p>
                    <a:p>
                      <a:pPr marL="453169" algn="l" rtl="0" eaLnBrk="0">
                        <a:lnSpc>
                          <a:spcPct val="80000"/>
                        </a:lnSpc>
                        <a:spcBef>
                          <a:spcPts val="1"/>
                        </a:spcBef>
                      </a:pPr>
                      <a:r>
                        <a:rPr sz="1000" spc="-40">
                          <a:solidFill>
                            <a:srgbClr val="000000">
                              <a:alpha val="100000"/>
                            </a:srgbClr>
                          </a:solidFill>
                          <a:latin typeface="Times New Roman"/>
                          <a:ea typeface="Times New Roman"/>
                          <a:cs typeface="Times New Roman"/>
                        </a:rPr>
                        <a:t>1</a:t>
                      </a:r>
                      <a:r>
                        <a:rPr sz="1000" spc="-30">
                          <a:solidFill>
                            <a:srgbClr val="000000">
                              <a:alpha val="100000"/>
                            </a:srgbClr>
                          </a:solidFill>
                          <a:latin typeface="Times New Roman"/>
                          <a:ea typeface="Times New Roman"/>
                          <a:cs typeface="Times New Roman"/>
                        </a:rPr>
                        <a:t>A</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4945">
                <a:tc>
                  <a:txBody>
                    <a:bodyPr vert="horz" wrap="square"/>
                    <a:lstStyle/>
                    <a:p>
                      <a:pPr algn="l" rtl="0" eaLnBrk="0">
                        <a:lnSpc>
                          <a:spcPct val="11038"/>
                        </a:lnSpc>
                      </a:pPr>
                      <a:endParaRPr lang="Arial" altLang="Arial" sz="100"/>
                    </a:p>
                    <a:p>
                      <a:pPr marL="62358" algn="l" rtl="0" eaLnBrk="0">
                        <a:lnSpc>
                          <a:spcPts val="1405"/>
                        </a:lnSpc>
                      </a:pPr>
                      <a:r>
                        <a:rPr sz="1000" spc="50">
                          <a:solidFill>
                            <a:srgbClr val="000000">
                              <a:alpha val="100000"/>
                            </a:srgbClr>
                          </a:solidFill>
                          <a:latin typeface="SimSun"/>
                          <a:ea typeface="SimSun"/>
                          <a:cs typeface="SimSun"/>
                        </a:rPr>
                        <a:t>单位灭火级别最大保护面积 </a:t>
                      </a:r>
                      <a:r>
                        <a:rPr sz="1000" spc="4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a:t>
                      </a:r>
                      <a:r>
                        <a:rPr sz="1000" spc="0">
                          <a:solidFill>
                            <a:srgbClr val="000000">
                              <a:alpha val="100000"/>
                            </a:srgbClr>
                          </a:solidFill>
                          <a:latin typeface="Times New Roman"/>
                          <a:ea typeface="Times New Roman"/>
                          <a:cs typeface="Times New Roman"/>
                        </a:rPr>
                        <a:t>/A</a:t>
                      </a:r>
                      <a:r>
                        <a:rPr sz="1000" spc="0">
                          <a:solidFill>
                            <a:srgbClr val="000000">
                              <a:alpha val="100000"/>
                            </a:srgbClr>
                          </a:solidFill>
                          <a:latin typeface="SimSun"/>
                          <a:ea typeface="SimSun"/>
                          <a:cs typeface="SimSun"/>
                        </a:rPr>
                        <a:t>)</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300"/>
                    </a:p>
                    <a:p>
                      <a:pPr marL="454172" algn="l" rtl="0" eaLnBrk="0">
                        <a:lnSpc>
                          <a:spcPct val="80000"/>
                        </a:lnSpc>
                        <a:spcBef>
                          <a:spcPts val="1"/>
                        </a:spcBef>
                      </a:pPr>
                      <a:r>
                        <a:rPr sz="1000" spc="0">
                          <a:solidFill>
                            <a:srgbClr val="000000">
                              <a:alpha val="100000"/>
                            </a:srgbClr>
                          </a:solidFill>
                          <a:latin typeface="Times New Roman"/>
                          <a:ea typeface="Times New Roman"/>
                          <a:cs typeface="Times New Roman"/>
                        </a:rPr>
                        <a:t>50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300"/>
                    </a:p>
                    <a:p>
                      <a:pPr marL="454490" algn="l" rtl="0" eaLnBrk="0">
                        <a:lnSpc>
                          <a:spcPct val="79000"/>
                        </a:lnSpc>
                        <a:spcBef>
                          <a:spcPts val="2"/>
                        </a:spcBef>
                      </a:pPr>
                      <a:r>
                        <a:rPr sz="1000" spc="10">
                          <a:solidFill>
                            <a:srgbClr val="000000">
                              <a:alpha val="100000"/>
                            </a:srgbClr>
                          </a:solidFill>
                          <a:latin typeface="Times New Roman"/>
                          <a:ea typeface="Times New Roman"/>
                          <a:cs typeface="Times New Roman"/>
                        </a:rPr>
                        <a:t>7</a:t>
                      </a:r>
                      <a:r>
                        <a:rPr sz="1000" spc="0">
                          <a:solidFill>
                            <a:srgbClr val="000000">
                              <a:alpha val="100000"/>
                            </a:srgbClr>
                          </a:solidFill>
                          <a:latin typeface="Times New Roman"/>
                          <a:ea typeface="Times New Roman"/>
                          <a:cs typeface="Times New Roman"/>
                        </a:rPr>
                        <a:t>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300"/>
                    </a:p>
                    <a:p>
                      <a:pPr marL="434868" algn="l" rtl="0" eaLnBrk="0">
                        <a:lnSpc>
                          <a:spcPct val="80000"/>
                        </a:lnSpc>
                        <a:spcBef>
                          <a:spcPts val="1"/>
                        </a:spcBef>
                      </a:pPr>
                      <a:r>
                        <a:rPr sz="1000" spc="-20">
                          <a:solidFill>
                            <a:srgbClr val="000000">
                              <a:alpha val="100000"/>
                            </a:srgbClr>
                          </a:solidFill>
                          <a:latin typeface="Times New Roman"/>
                          <a:ea typeface="Times New Roman"/>
                          <a:cs typeface="Times New Roman"/>
                        </a:rPr>
                        <a:t>10</a:t>
                      </a:r>
                      <a:r>
                        <a:rPr sz="1000" spc="-10">
                          <a:solidFill>
                            <a:srgbClr val="000000">
                              <a:alpha val="100000"/>
                            </a:srgbClr>
                          </a:solidFill>
                          <a:latin typeface="Times New Roman"/>
                          <a:ea typeface="Times New Roman"/>
                          <a:cs typeface="Times New Roman"/>
                        </a:rPr>
                        <a:t>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graphicFrame>
        <p:nvGraphicFramePr>
          <p:cNvPr id="96" name="table 96"/>
          <p:cNvGraphicFramePr>
            <a:graphicFrameLocks noGrp="1"/>
          </p:cNvGraphicFramePr>
          <p:nvPr/>
        </p:nvGraphicFramePr>
        <p:xfrm>
          <a:off x="1090167" y="6475729"/>
          <a:ext cx="5398770" cy="562609"/>
        </p:xfrm>
        <a:graphic>
          <a:graphicData uri="http://schemas.openxmlformats.org/drawingml/2006/table">
            <a:tbl>
              <a:tblPr/>
              <a:tblGrid>
                <a:gridCol w="2251075"/>
                <a:gridCol w="1048385"/>
                <a:gridCol w="1048385"/>
                <a:gridCol w="1050925"/>
              </a:tblGrid>
              <a:tr h="185420">
                <a:tc>
                  <a:txBody>
                    <a:bodyPr vert="horz" wrap="square"/>
                    <a:lstStyle/>
                    <a:p>
                      <a:pPr algn="l" rtl="0" eaLnBrk="0">
                        <a:lnSpc>
                          <a:spcPct val="139000"/>
                        </a:lnSpc>
                      </a:pPr>
                      <a:endParaRPr lang="Arial" altLang="Arial" sz="100"/>
                    </a:p>
                    <a:p>
                      <a:pPr marL="873416" algn="l" rtl="0" eaLnBrk="0">
                        <a:lnSpc>
                          <a:spcPct val="99000"/>
                        </a:lnSpc>
                        <a:spcBef>
                          <a:spcPts val="1"/>
                        </a:spcBef>
                      </a:pPr>
                      <a:r>
                        <a:rPr sz="1000" spc="40">
                          <a:solidFill>
                            <a:srgbClr val="000000">
                              <a:alpha val="100000"/>
                            </a:srgbClr>
                          </a:solidFill>
                          <a:latin typeface="SimSun"/>
                          <a:ea typeface="SimSun"/>
                          <a:cs typeface="SimSun"/>
                        </a:rPr>
                        <a:t>危险等</a:t>
                      </a:r>
                      <a:r>
                        <a:rPr sz="1000" spc="1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3000"/>
                        </a:lnSpc>
                      </a:pPr>
                      <a:endParaRPr lang="Arial" altLang="Arial" sz="100"/>
                    </a:p>
                    <a:p>
                      <a:pPr marL="203191" algn="l" rtl="0" eaLnBrk="0">
                        <a:lnSpc>
                          <a:spcPct val="99000"/>
                        </a:lnSpc>
                      </a:pPr>
                      <a:r>
                        <a:rPr sz="1000" spc="40">
                          <a:solidFill>
                            <a:srgbClr val="000000">
                              <a:alpha val="100000"/>
                            </a:srgbClr>
                          </a:solidFill>
                          <a:latin typeface="SimSun"/>
                          <a:ea typeface="SimSun"/>
                          <a:cs typeface="SimSun"/>
                        </a:rPr>
                        <a:t>严重危险</a:t>
                      </a:r>
                      <a:r>
                        <a:rPr sz="1000" spc="3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3000"/>
                        </a:lnSpc>
                      </a:pPr>
                      <a:endParaRPr lang="Arial" altLang="Arial" sz="100"/>
                    </a:p>
                    <a:p>
                      <a:pPr marL="279271" algn="l" rtl="0" eaLnBrk="0">
                        <a:lnSpc>
                          <a:spcPct val="99000"/>
                        </a:lnSpc>
                      </a:pPr>
                      <a:r>
                        <a:rPr sz="1000" spc="20">
                          <a:solidFill>
                            <a:srgbClr val="000000">
                              <a:alpha val="100000"/>
                            </a:srgbClr>
                          </a:solidFill>
                          <a:latin typeface="SimSun"/>
                          <a:ea typeface="SimSun"/>
                          <a:cs typeface="SimSun"/>
                        </a:rPr>
                        <a:t>中危</a:t>
                      </a:r>
                      <a:r>
                        <a:rPr sz="1000" spc="0">
                          <a:solidFill>
                            <a:srgbClr val="000000">
                              <a:alpha val="100000"/>
                            </a:srgbClr>
                          </a:solidFill>
                          <a:latin typeface="SimSun"/>
                          <a:ea typeface="SimSun"/>
                          <a:cs typeface="SimSun"/>
                        </a:rPr>
                        <a:t>险级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39000"/>
                        </a:lnSpc>
                      </a:pPr>
                      <a:endParaRPr lang="Arial" altLang="Arial" sz="100"/>
                    </a:p>
                    <a:p>
                      <a:pPr marL="267453" algn="l" rtl="0" eaLnBrk="0">
                        <a:lnSpc>
                          <a:spcPct val="99000"/>
                        </a:lnSpc>
                        <a:spcBef>
                          <a:spcPts val="1"/>
                        </a:spcBef>
                      </a:pPr>
                      <a:r>
                        <a:rPr sz="1000" spc="40">
                          <a:solidFill>
                            <a:srgbClr val="000000">
                              <a:alpha val="100000"/>
                            </a:srgbClr>
                          </a:solidFill>
                          <a:latin typeface="SimSun"/>
                          <a:ea typeface="SimSun"/>
                          <a:cs typeface="SimSun"/>
                        </a:rPr>
                        <a:t>轻危险</a:t>
                      </a:r>
                      <a:r>
                        <a:rPr sz="1000" spc="20">
                          <a:solidFill>
                            <a:srgbClr val="000000">
                              <a:alpha val="100000"/>
                            </a:srgbClr>
                          </a:solidFill>
                          <a:latin typeface="SimSun"/>
                          <a:ea typeface="SimSun"/>
                          <a:cs typeface="SimSun"/>
                        </a:rPr>
                        <a:t>级</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0500">
                <a:tc>
                  <a:txBody>
                    <a:bodyPr vert="horz" wrap="square"/>
                    <a:lstStyle/>
                    <a:p>
                      <a:pPr algn="l" rtl="0" eaLnBrk="0">
                        <a:lnSpc>
                          <a:spcPct val="163000"/>
                        </a:lnSpc>
                      </a:pPr>
                      <a:endParaRPr lang="Arial" altLang="Arial" sz="100"/>
                    </a:p>
                    <a:p>
                      <a:pPr marL="272429" algn="l" rtl="0" eaLnBrk="0">
                        <a:lnSpc>
                          <a:spcPct val="99000"/>
                        </a:lnSpc>
                      </a:pPr>
                      <a:r>
                        <a:rPr sz="1000" spc="50">
                          <a:solidFill>
                            <a:srgbClr val="000000">
                              <a:alpha val="100000"/>
                            </a:srgbClr>
                          </a:solidFill>
                          <a:latin typeface="SimSun"/>
                          <a:ea typeface="SimSun"/>
                          <a:cs typeface="SimSun"/>
                        </a:rPr>
                        <a:t>单具灭火器最小配置灭火</a:t>
                      </a:r>
                      <a:r>
                        <a:rPr sz="1000" spc="40">
                          <a:solidFill>
                            <a:srgbClr val="000000">
                              <a:alpha val="100000"/>
                            </a:srgbClr>
                          </a:solidFill>
                          <a:latin typeface="SimSun"/>
                          <a:ea typeface="SimSun"/>
                          <a:cs typeface="SimSun"/>
                        </a:rPr>
                        <a:t>级</a:t>
                      </a:r>
                      <a:r>
                        <a:rPr sz="1000" spc="0">
                          <a:solidFill>
                            <a:srgbClr val="000000">
                              <a:alpha val="100000"/>
                            </a:srgbClr>
                          </a:solidFill>
                          <a:latin typeface="SimSun"/>
                          <a:ea typeface="SimSun"/>
                          <a:cs typeface="SimSun"/>
                        </a:rPr>
                        <a:t>别</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300"/>
                    </a:p>
                    <a:p>
                      <a:pPr marL="428071" algn="l" rtl="0" eaLnBrk="0">
                        <a:lnSpc>
                          <a:spcPct val="80000"/>
                        </a:lnSpc>
                        <a:spcBef>
                          <a:spcPts val="1"/>
                        </a:spcBef>
                      </a:pPr>
                      <a:r>
                        <a:rPr sz="1000" spc="20">
                          <a:solidFill>
                            <a:srgbClr val="000000">
                              <a:alpha val="100000"/>
                            </a:srgbClr>
                          </a:solidFill>
                          <a:latin typeface="Times New Roman"/>
                          <a:ea typeface="Times New Roman"/>
                          <a:cs typeface="Times New Roman"/>
                        </a:rPr>
                        <a:t>8</a:t>
                      </a:r>
                      <a:r>
                        <a:rPr sz="1000" spc="0">
                          <a:solidFill>
                            <a:srgbClr val="000000">
                              <a:alpha val="100000"/>
                            </a:srgbClr>
                          </a:solidFill>
                          <a:latin typeface="Times New Roman"/>
                          <a:ea typeface="Times New Roman"/>
                          <a:cs typeface="Times New Roman"/>
                        </a:rPr>
                        <a:t>9B</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8000"/>
                        </a:lnSpc>
                      </a:pPr>
                      <a:endParaRPr lang="Arial" altLang="Arial" sz="300"/>
                    </a:p>
                    <a:p>
                      <a:pPr marL="423437" algn="l" rtl="0" eaLnBrk="0">
                        <a:lnSpc>
                          <a:spcPct val="79000"/>
                        </a:lnSpc>
                        <a:spcBef>
                          <a:spcPts val="2"/>
                        </a:spcBef>
                      </a:pPr>
                      <a:r>
                        <a:rPr sz="1000" spc="20">
                          <a:solidFill>
                            <a:srgbClr val="000000">
                              <a:alpha val="100000"/>
                            </a:srgbClr>
                          </a:solidFill>
                          <a:latin typeface="Times New Roman"/>
                          <a:ea typeface="Times New Roman"/>
                          <a:cs typeface="Times New Roman"/>
                        </a:rPr>
                        <a:t>5</a:t>
                      </a:r>
                      <a:r>
                        <a:rPr sz="1000" spc="10">
                          <a:solidFill>
                            <a:srgbClr val="000000">
                              <a:alpha val="100000"/>
                            </a:srgbClr>
                          </a:solidFill>
                          <a:latin typeface="Times New Roman"/>
                          <a:ea typeface="Times New Roman"/>
                          <a:cs typeface="Times New Roman"/>
                        </a:rPr>
                        <a:t>5</a:t>
                      </a:r>
                      <a:r>
                        <a:rPr sz="1000" spc="0">
                          <a:solidFill>
                            <a:srgbClr val="000000">
                              <a:alpha val="100000"/>
                            </a:srgbClr>
                          </a:solidFill>
                          <a:latin typeface="Times New Roman"/>
                          <a:ea typeface="Times New Roman"/>
                          <a:cs typeface="Times New Roman"/>
                        </a:rPr>
                        <a:t>B</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05000"/>
                        </a:lnSpc>
                      </a:pPr>
                      <a:endParaRPr lang="Arial" altLang="Arial" sz="300"/>
                    </a:p>
                    <a:p>
                      <a:pPr marL="419982" algn="l" rtl="0" eaLnBrk="0">
                        <a:lnSpc>
                          <a:spcPct val="80000"/>
                        </a:lnSpc>
                        <a:spcBef>
                          <a:spcPts val="1"/>
                        </a:spcBef>
                      </a:pPr>
                      <a:r>
                        <a:rPr sz="1000" spc="40">
                          <a:solidFill>
                            <a:srgbClr val="000000">
                              <a:alpha val="100000"/>
                            </a:srgbClr>
                          </a:solidFill>
                          <a:latin typeface="Times New Roman"/>
                          <a:ea typeface="Times New Roman"/>
                          <a:cs typeface="Times New Roman"/>
                        </a:rPr>
                        <a:t>2</a:t>
                      </a:r>
                      <a:r>
                        <a:rPr sz="1000" spc="20">
                          <a:solidFill>
                            <a:srgbClr val="000000">
                              <a:alpha val="100000"/>
                            </a:srgbClr>
                          </a:solidFill>
                          <a:latin typeface="Times New Roman"/>
                          <a:ea typeface="Times New Roman"/>
                          <a:cs typeface="Times New Roman"/>
                        </a:rPr>
                        <a:t>1</a:t>
                      </a:r>
                      <a:r>
                        <a:rPr sz="1000" spc="0">
                          <a:solidFill>
                            <a:srgbClr val="000000">
                              <a:alpha val="100000"/>
                            </a:srgbClr>
                          </a:solidFill>
                          <a:latin typeface="Times New Roman"/>
                          <a:ea typeface="Times New Roman"/>
                          <a:cs typeface="Times New Roman"/>
                        </a:rPr>
                        <a:t>B</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86689">
                <a:tc>
                  <a:txBody>
                    <a:bodyPr vert="horz" wrap="square"/>
                    <a:lstStyle/>
                    <a:p>
                      <a:pPr marL="75833" algn="l" rtl="0" eaLnBrk="0">
                        <a:lnSpc>
                          <a:spcPts val="1358"/>
                        </a:lnSpc>
                      </a:pPr>
                      <a:r>
                        <a:rPr sz="1000" spc="50">
                          <a:solidFill>
                            <a:srgbClr val="000000">
                              <a:alpha val="100000"/>
                            </a:srgbClr>
                          </a:solidFill>
                          <a:latin typeface="SimSun"/>
                          <a:ea typeface="SimSun"/>
                          <a:cs typeface="SimSun"/>
                        </a:rPr>
                        <a:t>单位灭火级别最大保护面积 </a:t>
                      </a:r>
                      <a:r>
                        <a:rPr sz="1000" spc="4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a:t>
                      </a:r>
                      <a:r>
                        <a:rPr sz="1000" spc="0">
                          <a:solidFill>
                            <a:srgbClr val="000000">
                              <a:alpha val="100000"/>
                            </a:srgbClr>
                          </a:solidFill>
                          <a:latin typeface="Times New Roman"/>
                          <a:ea typeface="Times New Roman"/>
                          <a:cs typeface="Times New Roman"/>
                        </a:rPr>
                        <a:t>/B</a:t>
                      </a:r>
                      <a:r>
                        <a:rPr sz="1000" spc="0">
                          <a:solidFill>
                            <a:srgbClr val="000000">
                              <a:alpha val="100000"/>
                            </a:srgbClr>
                          </a:solidFill>
                          <a:latin typeface="SimSun"/>
                          <a:ea typeface="SimSun"/>
                          <a:cs typeface="SimSun"/>
                        </a:rPr>
                        <a:t>)</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3000"/>
                        </a:lnSpc>
                      </a:pPr>
                      <a:endParaRPr lang="Arial" altLang="Arial" sz="200"/>
                    </a:p>
                    <a:p>
                      <a:pPr marL="452198" algn="l" rtl="0" eaLnBrk="0">
                        <a:lnSpc>
                          <a:spcPct val="80000"/>
                        </a:lnSpc>
                        <a:spcBef>
                          <a:spcPts val="2"/>
                        </a:spcBef>
                      </a:pPr>
                      <a:r>
                        <a:rPr sz="1000" spc="20">
                          <a:solidFill>
                            <a:srgbClr val="000000">
                              <a:alpha val="100000"/>
                            </a:srgbClr>
                          </a:solidFill>
                          <a:latin typeface="Times New Roman"/>
                          <a:ea typeface="Times New Roman"/>
                          <a:cs typeface="Times New Roman"/>
                        </a:rPr>
                        <a:t>0.</a:t>
                      </a:r>
                      <a:r>
                        <a:rPr sz="1000" spc="10">
                          <a:solidFill>
                            <a:srgbClr val="000000">
                              <a:alpha val="100000"/>
                            </a:srgbClr>
                          </a:solidFill>
                          <a:latin typeface="Times New Roman"/>
                          <a:ea typeface="Times New Roman"/>
                          <a:cs typeface="Times New Roman"/>
                        </a:rPr>
                        <a:t>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3000"/>
                        </a:lnSpc>
                      </a:pPr>
                      <a:endParaRPr lang="Arial" altLang="Arial" sz="200"/>
                    </a:p>
                    <a:p>
                      <a:pPr marL="461538" algn="l" rtl="0" eaLnBrk="0">
                        <a:lnSpc>
                          <a:spcPct val="81000"/>
                        </a:lnSpc>
                        <a:spcBef>
                          <a:spcPts val="1"/>
                        </a:spcBef>
                      </a:pPr>
                      <a:r>
                        <a:rPr sz="1000" spc="-20">
                          <a:solidFill>
                            <a:srgbClr val="000000">
                              <a:alpha val="100000"/>
                            </a:srgbClr>
                          </a:solidFill>
                          <a:latin typeface="Times New Roman"/>
                          <a:ea typeface="Times New Roman"/>
                          <a:cs typeface="Times New Roman"/>
                        </a:rPr>
                        <a:t>1.</a:t>
                      </a:r>
                      <a:r>
                        <a:rPr sz="1000" spc="-10">
                          <a:solidFill>
                            <a:srgbClr val="000000">
                              <a:alpha val="100000"/>
                            </a:srgbClr>
                          </a:solidFill>
                          <a:latin typeface="Times New Roman"/>
                          <a:ea typeface="Times New Roman"/>
                          <a:cs typeface="Times New Roman"/>
                        </a:rPr>
                        <a:t>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3000"/>
                        </a:lnSpc>
                      </a:pPr>
                      <a:endParaRPr lang="Arial" altLang="Arial" sz="200"/>
                    </a:p>
                    <a:p>
                      <a:pPr marL="461666" algn="l" rtl="0" eaLnBrk="0">
                        <a:lnSpc>
                          <a:spcPct val="81000"/>
                        </a:lnSpc>
                        <a:spcBef>
                          <a:spcPts val="1"/>
                        </a:spcBef>
                      </a:pPr>
                      <a:r>
                        <a:rPr sz="1000" spc="-20">
                          <a:solidFill>
                            <a:srgbClr val="000000">
                              <a:alpha val="100000"/>
                            </a:srgbClr>
                          </a:solidFill>
                          <a:latin typeface="Times New Roman"/>
                          <a:ea typeface="Times New Roman"/>
                          <a:cs typeface="Times New Roman"/>
                        </a:rPr>
                        <a:t>1.</a:t>
                      </a:r>
                      <a:r>
                        <a:rPr sz="1000" spc="0">
                          <a:solidFill>
                            <a:srgbClr val="000000">
                              <a:alpha val="100000"/>
                            </a:srgbClr>
                          </a:solidFill>
                          <a:latin typeface="Times New Roman"/>
                          <a:ea typeface="Times New Roman"/>
                          <a:cs typeface="Times New Roman"/>
                        </a:rPr>
                        <a:t>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97" name="textbox 97"/>
          <p:cNvSpPr/>
          <p:nvPr/>
        </p:nvSpPr>
        <p:spPr>
          <a:xfrm>
            <a:off x="891105" y="6040120"/>
            <a:ext cx="4159250" cy="215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7000"/>
              </a:lnSpc>
            </a:pPr>
            <a:endParaRPr lang="Arial" altLang="Arial" sz="200"/>
          </a:p>
          <a:p>
            <a:pPr marL="12700" algn="l" rtl="0" eaLnBrk="0">
              <a:lnSpc>
                <a:spcPct val="99000"/>
              </a:lnSpc>
              <a:spcBef>
                <a:spcPts val="2"/>
              </a:spcBef>
            </a:pPr>
            <a:r>
              <a:rPr sz="1000" spc="10">
                <a:solidFill>
                  <a:srgbClr val="000000">
                    <a:alpha val="100000"/>
                  </a:srgbClr>
                </a:solidFill>
                <a:latin typeface="SimHei"/>
                <a:ea typeface="SimHei"/>
                <a:cs typeface="SimHei"/>
              </a:rPr>
              <a:t>6.2.2 </a:t>
            </a:r>
            <a:r>
              <a:rPr sz="1000" spc="0">
                <a:solidFill>
                  <a:srgbClr val="000000">
                    <a:alpha val="100000"/>
                  </a:srgbClr>
                </a:solidFill>
                <a:latin typeface="SimHei"/>
                <a:ea typeface="SimHei"/>
                <a:cs typeface="SimHei"/>
              </a:rPr>
              <a:t>B</a:t>
            </a:r>
            <a:r>
              <a:rPr sz="1000" spc="10">
                <a:solidFill>
                  <a:srgbClr val="000000">
                    <a:alpha val="100000"/>
                  </a:srgbClr>
                </a:solidFill>
                <a:latin typeface="SimHei"/>
                <a:ea typeface="SimHei"/>
                <a:cs typeface="SimHei"/>
              </a:rPr>
              <a:t>、</a:t>
            </a:r>
            <a:r>
              <a:rPr sz="1000" spc="0">
                <a:solidFill>
                  <a:srgbClr val="000000">
                    <a:alpha val="100000"/>
                  </a:srgbClr>
                </a:solidFill>
                <a:latin typeface="SimHei"/>
                <a:ea typeface="SimHei"/>
                <a:cs typeface="SimHei"/>
              </a:rPr>
              <a:t>C</a:t>
            </a:r>
            <a:r>
              <a:rPr sz="1000" spc="10">
                <a:solidFill>
                  <a:srgbClr val="000000">
                    <a:alpha val="100000"/>
                  </a:srgbClr>
                </a:solidFill>
                <a:latin typeface="SimHei"/>
                <a:ea typeface="SimHei"/>
                <a:cs typeface="SimHei"/>
              </a:rPr>
              <a:t> 类火灾</a:t>
            </a:r>
            <a:r>
              <a:rPr sz="1000" spc="0">
                <a:solidFill>
                  <a:srgbClr val="000000">
                    <a:alpha val="100000"/>
                  </a:srgbClr>
                </a:solidFill>
                <a:latin typeface="SimHei"/>
                <a:ea typeface="SimHei"/>
                <a:cs typeface="SimHei"/>
              </a:rPr>
              <a:t>场所灭火器的最低配置基准应符合表 6.2.2 的规定。  </a:t>
            </a:r>
            <a:endParaRPr lang="SimHei" altLang="SimHei" sz="1000"/>
          </a:p>
        </p:txBody>
      </p:sp>
      <p:pic>
        <p:nvPicPr>
          <p:cNvPr id="98" name="picture 98"/>
          <p:cNvPicPr>
            <a:picLocks noChangeAspect="1"/>
          </p:cNvPicPr>
          <p:nvPr/>
        </p:nvPicPr>
        <p:blipFill>
          <a:blip r:embed="rId2"/>
          <a:stretch>
            <a:fillRect/>
          </a:stretch>
        </p:blipFill>
        <p:spPr>
          <a:xfrm rot="21600000">
            <a:off x="5116076" y="6052820"/>
            <a:ext cx="6350" cy="172720"/>
          </a:xfrm>
          <a:prstGeom prst="rect">
            <a:avLst/>
          </a:prstGeom>
        </p:spPr>
      </p:pic>
      <p:sp>
        <p:nvSpPr>
          <p:cNvPr id="99" name="textbox 99"/>
          <p:cNvSpPr/>
          <p:nvPr/>
        </p:nvSpPr>
        <p:spPr>
          <a:xfrm>
            <a:off x="891105" y="5005705"/>
            <a:ext cx="3970020" cy="21526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Arial" altLang="Arial" sz="200"/>
          </a:p>
          <a:p>
            <a:pPr marL="12700" algn="l" rtl="0" eaLnBrk="0">
              <a:lnSpc>
                <a:spcPct val="99000"/>
              </a:lnSpc>
              <a:spcBef>
                <a:spcPts val="1"/>
              </a:spcBef>
            </a:pPr>
            <a:r>
              <a:rPr sz="1000" spc="10">
                <a:solidFill>
                  <a:srgbClr val="000000">
                    <a:alpha val="100000"/>
                  </a:srgbClr>
                </a:solidFill>
                <a:latin typeface="SimHei"/>
                <a:ea typeface="SimHei"/>
                <a:cs typeface="SimHei"/>
              </a:rPr>
              <a:t>6.2.1</a:t>
            </a:r>
            <a:r>
              <a:rPr sz="1000" spc="0">
                <a:solidFill>
                  <a:srgbClr val="000000">
                    <a:alpha val="100000"/>
                  </a:srgbClr>
                </a:solidFill>
                <a:latin typeface="SimHei"/>
                <a:ea typeface="SimHei"/>
                <a:cs typeface="SimHei"/>
              </a:rPr>
              <a:t> A 类火灾场所灭火器的最低配置基准应符合表 6.2.1 的规定。  </a:t>
            </a:r>
            <a:endParaRPr lang="SimHei" altLang="SimHei" sz="1000"/>
          </a:p>
        </p:txBody>
      </p:sp>
      <p:pic>
        <p:nvPicPr>
          <p:cNvPr id="100" name="picture 100"/>
          <p:cNvPicPr>
            <a:picLocks noChangeAspect="1"/>
          </p:cNvPicPr>
          <p:nvPr/>
        </p:nvPicPr>
        <p:blipFill>
          <a:blip r:embed="rId2"/>
          <a:stretch>
            <a:fillRect/>
          </a:stretch>
        </p:blipFill>
        <p:spPr>
          <a:xfrm rot="21600000">
            <a:off x="4926847" y="5018405"/>
            <a:ext cx="6350" cy="172719"/>
          </a:xfrm>
          <a:prstGeom prst="rect">
            <a:avLst/>
          </a:prstGeom>
        </p:spPr>
      </p:pic>
      <p:sp>
        <p:nvSpPr>
          <p:cNvPr id="101" name="textbox 101"/>
          <p:cNvSpPr/>
          <p:nvPr/>
        </p:nvSpPr>
        <p:spPr>
          <a:xfrm>
            <a:off x="886460" y="558786"/>
            <a:ext cx="5798184" cy="166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50"/>
              </a:lnSpc>
            </a:pPr>
            <a:endParaRPr lang="Arial" altLang="Arial" sz="100"/>
          </a:p>
          <a:p>
            <a:pPr marL="12700" algn="l" rtl="0" eaLnBrk="0">
              <a:lnSpc>
                <a:spcPct val="105000"/>
              </a:lnSpc>
              <a:tabLst>
                <a:tab pos="74294"/>
                <a:tab pos="5784850"/>
              </a:tabLst>
            </a:pPr>
            <a:r>
              <a:rPr sz="800" u="sng" spc="0">
                <a:solidFill>
                  <a:srgbClr val="000000">
                    <a:alpha val="100000"/>
                  </a:srgbClr>
                </a:solidFill>
                <a:latin typeface="SimSun"/>
                <a:ea typeface="SimSun"/>
                <a:cs typeface="SimSun"/>
              </a:rPr>
              <a:t>	</a:t>
            </a:r>
            <a:r>
              <a:rPr sz="800" u="sng" spc="10">
                <a:solidFill>
                  <a:srgbClr val="000000">
                    <a:alpha val="100000"/>
                  </a:srgbClr>
                </a:solidFill>
                <a:latin typeface="SimSun"/>
                <a:ea typeface="SimSun"/>
                <a:cs typeface="SimSun"/>
              </a:rPr>
              <a:t>《建筑灭火器配置设计规范》</a:t>
            </a:r>
            <a:r>
              <a:rPr sz="800" u="sng" spc="0">
                <a:solidFill>
                  <a:srgbClr val="000000">
                    <a:alpha val="100000"/>
                  </a:srgbClr>
                </a:solidFill>
                <a:latin typeface="Calibri"/>
                <a:ea typeface="Calibri"/>
                <a:cs typeface="Calibri"/>
              </a:rPr>
              <a:t>GB</a:t>
            </a:r>
            <a:r>
              <a:rPr sz="800" u="sng" spc="10">
                <a:solidFill>
                  <a:srgbClr val="000000">
                    <a:alpha val="100000"/>
                  </a:srgbClr>
                </a:solidFill>
                <a:latin typeface="Calibri"/>
                <a:ea typeface="Calibri"/>
                <a:cs typeface="Calibri"/>
              </a:rPr>
              <a:t> 50140-2005                                                                                                         </a:t>
            </a:r>
            <a:r>
              <a:rPr sz="800" u="sng" spc="0">
                <a:solidFill>
                  <a:srgbClr val="000000">
                    <a:alpha val="100000"/>
                  </a:srgbClr>
                </a:solidFill>
                <a:latin typeface="Calibri"/>
                <a:ea typeface="Calibri"/>
                <a:cs typeface="Calibri"/>
              </a:rPr>
              <a:t>                   </a:t>
            </a:r>
            <a:r>
              <a:rPr sz="800" u="sng" spc="0">
                <a:solidFill>
                  <a:srgbClr val="000000">
                    <a:alpha val="100000"/>
                  </a:srgbClr>
                </a:solidFill>
                <a:uFill>
                  <a:solidFill>
                    <a:srgbClr val="0462C1"/>
                  </a:solidFill>
                </a:uFill>
                <a:latin typeface="Calibri"/>
                <a:ea typeface="Calibri"/>
                <a:cs typeface="Calibri"/>
              </a:rPr>
              <a:t>	</a:t>
            </a:r>
            <a:endParaRPr lang="Calibri" altLang="Calibri" sz="800"/>
          </a:p>
        </p:txBody>
      </p:sp>
      <p:sp>
        <p:nvSpPr>
          <p:cNvPr id="102" name="textbox 102"/>
          <p:cNvSpPr/>
          <p:nvPr/>
        </p:nvSpPr>
        <p:spPr>
          <a:xfrm>
            <a:off x="2178478" y="859960"/>
            <a:ext cx="3269615" cy="1771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66"/>
              </a:lnSpc>
            </a:pPr>
            <a:endParaRPr lang="Arial" altLang="Arial" sz="100"/>
          </a:p>
          <a:p>
            <a:pPr marL="12700" algn="l" rtl="0" eaLnBrk="0">
              <a:lnSpc>
                <a:spcPct val="99000"/>
              </a:lnSpc>
            </a:pPr>
            <a:r>
              <a:rPr sz="1000" spc="50">
                <a:solidFill>
                  <a:srgbClr val="000000">
                    <a:alpha val="100000"/>
                  </a:srgbClr>
                </a:solidFill>
                <a:latin typeface="SimHei"/>
                <a:ea typeface="SimHei"/>
                <a:cs typeface="SimHei"/>
              </a:rPr>
              <a:t>表 5.2.2 </a:t>
            </a:r>
            <a:r>
              <a:rPr sz="1000" spc="0">
                <a:solidFill>
                  <a:srgbClr val="000000">
                    <a:alpha val="100000"/>
                  </a:srgbClr>
                </a:solidFill>
                <a:latin typeface="SimHei"/>
                <a:ea typeface="SimHei"/>
                <a:cs typeface="SimHei"/>
              </a:rPr>
              <a:t>B</a:t>
            </a:r>
            <a:r>
              <a:rPr sz="1000" spc="50">
                <a:solidFill>
                  <a:srgbClr val="000000">
                    <a:alpha val="100000"/>
                  </a:srgbClr>
                </a:solidFill>
                <a:latin typeface="SimHei"/>
                <a:ea typeface="SimHei"/>
                <a:cs typeface="SimHei"/>
              </a:rPr>
              <a:t>、</a:t>
            </a:r>
            <a:r>
              <a:rPr sz="1000" spc="0">
                <a:solidFill>
                  <a:srgbClr val="000000">
                    <a:alpha val="100000"/>
                  </a:srgbClr>
                </a:solidFill>
                <a:latin typeface="SimHei"/>
                <a:ea typeface="SimHei"/>
                <a:cs typeface="SimHei"/>
              </a:rPr>
              <a:t>C</a:t>
            </a:r>
            <a:r>
              <a:rPr sz="1000" spc="50">
                <a:solidFill>
                  <a:srgbClr val="000000">
                    <a:alpha val="100000"/>
                  </a:srgbClr>
                </a:solidFill>
                <a:latin typeface="SimHei"/>
                <a:ea typeface="SimHei"/>
                <a:cs typeface="SimHei"/>
              </a:rPr>
              <a:t> 类火灾场所的灭火器最大保</a:t>
            </a:r>
            <a:r>
              <a:rPr sz="1000" spc="20">
                <a:solidFill>
                  <a:srgbClr val="000000">
                    <a:alpha val="100000"/>
                  </a:srgbClr>
                </a:solidFill>
                <a:latin typeface="SimHei"/>
                <a:ea typeface="SimHei"/>
                <a:cs typeface="SimHei"/>
              </a:rPr>
              <a:t>护</a:t>
            </a:r>
            <a:r>
              <a:rPr sz="1000" spc="0">
                <a:solidFill>
                  <a:srgbClr val="000000">
                    <a:alpha val="100000"/>
                  </a:srgbClr>
                </a:solidFill>
                <a:latin typeface="SimHei"/>
                <a:ea typeface="SimHei"/>
                <a:cs typeface="SimHei"/>
              </a:rPr>
              <a:t>距离 (m)</a:t>
            </a:r>
            <a:endParaRPr lang="SimHei" altLang="SimHei" sz="1000"/>
          </a:p>
        </p:txBody>
      </p:sp>
      <p:pic>
        <p:nvPicPr>
          <p:cNvPr id="103" name="picture 103"/>
          <p:cNvPicPr>
            <a:picLocks noChangeAspect="1"/>
          </p:cNvPicPr>
          <p:nvPr/>
        </p:nvPicPr>
        <p:blipFill>
          <a:blip r:embed="rId6"/>
          <a:stretch>
            <a:fillRect/>
          </a:stretch>
        </p:blipFill>
        <p:spPr>
          <a:xfrm rot="21600000">
            <a:off x="6254495" y="9668256"/>
            <a:ext cx="630935" cy="630936"/>
          </a:xfrm>
          <a:prstGeom prst="rect">
            <a:avLst/>
          </a:prstGeom>
        </p:spPr>
      </p:pic>
      <p:sp>
        <p:nvSpPr>
          <p:cNvPr id="104" name="textbox 104"/>
          <p:cNvSpPr/>
          <p:nvPr/>
        </p:nvSpPr>
        <p:spPr>
          <a:xfrm>
            <a:off x="2317175" y="6306723"/>
            <a:ext cx="2950845" cy="1771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66"/>
              </a:lnSpc>
            </a:pPr>
            <a:endParaRPr lang="Arial" altLang="Arial" sz="100"/>
          </a:p>
          <a:p>
            <a:pPr marL="12700" algn="l" rtl="0" eaLnBrk="0">
              <a:lnSpc>
                <a:spcPct val="99000"/>
              </a:lnSpc>
            </a:pPr>
            <a:r>
              <a:rPr sz="1000" spc="50">
                <a:solidFill>
                  <a:srgbClr val="000000">
                    <a:alpha val="100000"/>
                  </a:srgbClr>
                </a:solidFill>
                <a:latin typeface="SimHei"/>
                <a:ea typeface="SimHei"/>
                <a:cs typeface="SimHei"/>
              </a:rPr>
              <a:t>表 6.2.2 </a:t>
            </a:r>
            <a:r>
              <a:rPr sz="1000" spc="0">
                <a:solidFill>
                  <a:srgbClr val="000000">
                    <a:alpha val="100000"/>
                  </a:srgbClr>
                </a:solidFill>
                <a:latin typeface="SimHei"/>
                <a:ea typeface="SimHei"/>
                <a:cs typeface="SimHei"/>
              </a:rPr>
              <a:t>B</a:t>
            </a:r>
            <a:r>
              <a:rPr sz="1000" spc="50">
                <a:solidFill>
                  <a:srgbClr val="000000">
                    <a:alpha val="100000"/>
                  </a:srgbClr>
                </a:solidFill>
                <a:latin typeface="SimHei"/>
                <a:ea typeface="SimHei"/>
                <a:cs typeface="SimHei"/>
              </a:rPr>
              <a:t>、</a:t>
            </a:r>
            <a:r>
              <a:rPr sz="1000" spc="0">
                <a:solidFill>
                  <a:srgbClr val="000000">
                    <a:alpha val="100000"/>
                  </a:srgbClr>
                </a:solidFill>
                <a:latin typeface="SimHei"/>
                <a:ea typeface="SimHei"/>
                <a:cs typeface="SimHei"/>
              </a:rPr>
              <a:t>C</a:t>
            </a:r>
            <a:r>
              <a:rPr sz="1000" spc="50">
                <a:solidFill>
                  <a:srgbClr val="000000">
                    <a:alpha val="100000"/>
                  </a:srgbClr>
                </a:solidFill>
                <a:latin typeface="SimHei"/>
                <a:ea typeface="SimHei"/>
                <a:cs typeface="SimHei"/>
              </a:rPr>
              <a:t> 类火灾场所灭火器的最</a:t>
            </a:r>
            <a:r>
              <a:rPr sz="1000" spc="30">
                <a:solidFill>
                  <a:srgbClr val="000000">
                    <a:alpha val="100000"/>
                  </a:srgbClr>
                </a:solidFill>
                <a:latin typeface="SimHei"/>
                <a:ea typeface="SimHei"/>
                <a:cs typeface="SimHei"/>
              </a:rPr>
              <a:t>低</a:t>
            </a:r>
            <a:r>
              <a:rPr sz="1000" spc="0">
                <a:solidFill>
                  <a:srgbClr val="000000">
                    <a:alpha val="100000"/>
                  </a:srgbClr>
                </a:solidFill>
                <a:latin typeface="SimHei"/>
                <a:ea typeface="SimHei"/>
                <a:cs typeface="SimHei"/>
              </a:rPr>
              <a:t>配置基准</a:t>
            </a:r>
            <a:endParaRPr lang="SimHei" altLang="SimHei" sz="1000"/>
          </a:p>
        </p:txBody>
      </p:sp>
      <p:sp>
        <p:nvSpPr>
          <p:cNvPr id="105" name="textbox 105"/>
          <p:cNvSpPr/>
          <p:nvPr/>
        </p:nvSpPr>
        <p:spPr>
          <a:xfrm>
            <a:off x="2417759" y="5249080"/>
            <a:ext cx="2750820" cy="17716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166"/>
              </a:lnSpc>
            </a:pPr>
            <a:endParaRPr lang="Arial" altLang="Arial" sz="100"/>
          </a:p>
          <a:p>
            <a:pPr marL="12700" algn="l" rtl="0" eaLnBrk="0">
              <a:lnSpc>
                <a:spcPct val="99000"/>
              </a:lnSpc>
            </a:pPr>
            <a:r>
              <a:rPr sz="1000" spc="40">
                <a:solidFill>
                  <a:srgbClr val="000000">
                    <a:alpha val="100000"/>
                  </a:srgbClr>
                </a:solidFill>
                <a:latin typeface="SimHei"/>
                <a:ea typeface="SimHei"/>
                <a:cs typeface="SimHei"/>
              </a:rPr>
              <a:t>表 6.2.1 </a:t>
            </a:r>
            <a:r>
              <a:rPr sz="1000" spc="0">
                <a:solidFill>
                  <a:srgbClr val="000000">
                    <a:alpha val="100000"/>
                  </a:srgbClr>
                </a:solidFill>
                <a:latin typeface="SimHei"/>
                <a:ea typeface="SimHei"/>
                <a:cs typeface="SimHei"/>
              </a:rPr>
              <a:t>A</a:t>
            </a:r>
            <a:r>
              <a:rPr sz="1000" spc="40">
                <a:solidFill>
                  <a:srgbClr val="000000">
                    <a:alpha val="100000"/>
                  </a:srgbClr>
                </a:solidFill>
                <a:latin typeface="SimHei"/>
                <a:ea typeface="SimHei"/>
                <a:cs typeface="SimHei"/>
              </a:rPr>
              <a:t> 类火灾场所灭火器的最低配置基</a:t>
            </a:r>
            <a:r>
              <a:rPr sz="1000" spc="30">
                <a:solidFill>
                  <a:srgbClr val="000000">
                    <a:alpha val="100000"/>
                  </a:srgbClr>
                </a:solidFill>
                <a:latin typeface="SimHei"/>
                <a:ea typeface="SimHei"/>
                <a:cs typeface="SimHei"/>
              </a:rPr>
              <a:t>准</a:t>
            </a:r>
            <a:endParaRPr lang="SimHei" altLang="SimHei" sz="1000"/>
          </a:p>
        </p:txBody>
      </p:sp>
      <p:sp>
        <p:nvSpPr>
          <p:cNvPr id="106" name="textbox 106"/>
          <p:cNvSpPr/>
          <p:nvPr/>
        </p:nvSpPr>
        <p:spPr>
          <a:xfrm>
            <a:off x="785064" y="9943883"/>
            <a:ext cx="1348739"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25"/>
              </a:lnSpc>
            </a:pPr>
            <a:r>
              <a:rPr sz="900" spc="60">
                <a:solidFill>
                  <a:srgbClr val="000000">
                    <a:alpha val="100000"/>
                  </a:srgbClr>
                </a:solidFill>
                <a:latin typeface="SimSun"/>
                <a:ea typeface="SimSun"/>
                <a:cs typeface="SimSun"/>
              </a:rPr>
              <a:t>咨询电话 400-119-053</a:t>
            </a:r>
            <a:r>
              <a:rPr sz="900" spc="0">
                <a:solidFill>
                  <a:srgbClr val="000000">
                    <a:alpha val="100000"/>
                  </a:srgbClr>
                </a:solidFill>
                <a:latin typeface="SimSun"/>
                <a:ea typeface="SimSun"/>
                <a:cs typeface="SimSun"/>
              </a:rPr>
              <a:t>1</a:t>
            </a:r>
            <a:endParaRPr lang="SimSun" altLang="SimSun" sz="900"/>
          </a:p>
        </p:txBody>
      </p:sp>
      <p:sp>
        <p:nvSpPr>
          <p:cNvPr id="107" name="textbox 107"/>
          <p:cNvSpPr/>
          <p:nvPr/>
        </p:nvSpPr>
        <p:spPr>
          <a:xfrm>
            <a:off x="5610035" y="9943883"/>
            <a:ext cx="523240" cy="1676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18"/>
              </a:lnSpc>
            </a:pPr>
            <a:r>
              <a:rPr sz="900" spc="80">
                <a:solidFill>
                  <a:srgbClr val="000000">
                    <a:alpha val="100000"/>
                  </a:srgbClr>
                </a:solidFill>
                <a:latin typeface="SimSun"/>
                <a:ea typeface="SimSun"/>
                <a:cs typeface="SimSun"/>
              </a:rPr>
              <a:t>咨询微</a:t>
            </a:r>
            <a:r>
              <a:rPr sz="900" spc="70">
                <a:solidFill>
                  <a:srgbClr val="000000">
                    <a:alpha val="100000"/>
                  </a:srgbClr>
                </a:solidFill>
                <a:latin typeface="SimSun"/>
                <a:ea typeface="SimSun"/>
                <a:cs typeface="SimSun"/>
              </a:rPr>
              <a:t>信</a:t>
            </a:r>
            <a:endParaRPr lang="SimSun" altLang="SimSun" sz="900"/>
          </a:p>
        </p:txBody>
      </p:sp>
      <p:sp>
        <p:nvSpPr>
          <p:cNvPr id="108" name="textbox 108"/>
          <p:cNvSpPr/>
          <p:nvPr/>
        </p:nvSpPr>
        <p:spPr>
          <a:xfrm>
            <a:off x="3718394" y="10194810"/>
            <a:ext cx="78105" cy="13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350"/>
              </a:lnSpc>
            </a:pPr>
            <a:endParaRPr lang="Arial" altLang="Arial" sz="100"/>
          </a:p>
          <a:p>
            <a:pPr marL="12700" algn="l" rtl="0" eaLnBrk="0">
              <a:lnSpc>
                <a:spcPct val="86000"/>
              </a:lnSpc>
            </a:pPr>
            <a:r>
              <a:rPr sz="800" spc="10">
                <a:solidFill>
                  <a:srgbClr val="000000">
                    <a:alpha val="100000"/>
                  </a:srgbClr>
                </a:solidFill>
                <a:latin typeface="SimSun"/>
                <a:ea typeface="SimSun"/>
                <a:cs typeface="SimSun"/>
              </a:rPr>
              <a:t>8</a:t>
            </a:r>
            <a:endParaRPr lang="SimSun" altLang="SimSun" sz="8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9" name="textbox 109"/>
          <p:cNvSpPr/>
          <p:nvPr/>
        </p:nvSpPr>
        <p:spPr>
          <a:xfrm>
            <a:off x="891370" y="2055127"/>
            <a:ext cx="5755640" cy="504761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791"/>
              </a:lnSpc>
            </a:pPr>
            <a:endParaRPr lang="Arial" altLang="Arial" sz="100"/>
          </a:p>
          <a:p>
            <a:pPr marL="2388770" algn="l" rtl="0" eaLnBrk="0">
              <a:lnSpc>
                <a:spcPct val="96000"/>
              </a:lnSpc>
            </a:pPr>
            <a:r>
              <a:rPr sz="1400" spc="-10">
                <a:solidFill>
                  <a:srgbClr val="000000">
                    <a:alpha val="100000"/>
                  </a:srgbClr>
                </a:solidFill>
                <a:latin typeface="Times New Roman"/>
                <a:ea typeface="Times New Roman"/>
                <a:cs typeface="Times New Roman"/>
              </a:rPr>
              <a:t>7.2  </a:t>
            </a:r>
            <a:r>
              <a:rPr sz="1400" spc="0">
                <a:solidFill>
                  <a:srgbClr val="000000">
                    <a:alpha val="100000"/>
                  </a:srgbClr>
                </a:solidFill>
                <a:latin typeface="SimHei"/>
                <a:ea typeface="SimHei"/>
                <a:cs typeface="SimHei"/>
              </a:rPr>
              <a:t>计算单元</a:t>
            </a:r>
            <a:endParaRPr lang="SimHei" altLang="SimHei" sz="1400"/>
          </a:p>
          <a:p>
            <a:pPr marL="12700" algn="l" rtl="0" eaLnBrk="0">
              <a:lnSpc>
                <a:spcPct val="99000"/>
              </a:lnSpc>
              <a:spcBef>
                <a:spcPts val="1329"/>
              </a:spcBef>
            </a:pPr>
            <a:r>
              <a:rPr sz="1000" spc="20">
                <a:solidFill>
                  <a:srgbClr val="000000">
                    <a:alpha val="100000"/>
                  </a:srgbClr>
                </a:solidFill>
                <a:latin typeface="Times New Roman"/>
                <a:ea typeface="Times New Roman"/>
                <a:cs typeface="Times New Roman"/>
              </a:rPr>
              <a:t>7.2. 1  </a:t>
            </a:r>
            <a:r>
              <a:rPr sz="1000" spc="20">
                <a:solidFill>
                  <a:srgbClr val="000000">
                    <a:alpha val="100000"/>
                  </a:srgbClr>
                </a:solidFill>
                <a:latin typeface="SimSun"/>
                <a:ea typeface="SimSun"/>
                <a:cs typeface="SimSun"/>
              </a:rPr>
              <a:t>灭火器配置设计的计算单元应按下列规定划</a:t>
            </a:r>
            <a:r>
              <a:rPr sz="1000" spc="10">
                <a:solidFill>
                  <a:srgbClr val="000000">
                    <a:alpha val="100000"/>
                  </a:srgbClr>
                </a:solidFill>
                <a:latin typeface="SimSun"/>
                <a:ea typeface="SimSun"/>
                <a:cs typeface="SimSun"/>
              </a:rPr>
              <a:t>分</a:t>
            </a:r>
            <a:r>
              <a:rPr sz="1000" spc="0">
                <a:solidFill>
                  <a:srgbClr val="000000">
                    <a:alpha val="100000"/>
                  </a:srgbClr>
                </a:solidFill>
                <a:latin typeface="SimSun"/>
                <a:ea typeface="SimSun"/>
                <a:cs typeface="SimSun"/>
              </a:rPr>
              <a:t>：</a:t>
            </a:r>
            <a:endParaRPr lang="SimSun" altLang="SimSun" sz="1000"/>
          </a:p>
          <a:p>
            <a:pPr marL="222961" algn="l" rtl="0" eaLnBrk="0">
              <a:lnSpc>
                <a:spcPct val="100000"/>
              </a:lnSpc>
              <a:spcBef>
                <a:spcPts val="636"/>
              </a:spcBef>
            </a:pPr>
            <a:r>
              <a:rPr sz="1000" spc="40">
                <a:solidFill>
                  <a:srgbClr val="000000">
                    <a:alpha val="100000"/>
                  </a:srgbClr>
                </a:solidFill>
                <a:latin typeface="Times New Roman"/>
                <a:ea typeface="Times New Roman"/>
                <a:cs typeface="Times New Roman"/>
              </a:rPr>
              <a:t>1 </a:t>
            </a:r>
            <a:r>
              <a:rPr sz="1000" spc="40">
                <a:solidFill>
                  <a:srgbClr val="000000">
                    <a:alpha val="100000"/>
                  </a:srgbClr>
                </a:solidFill>
                <a:latin typeface="SimSun"/>
                <a:ea typeface="SimSun"/>
                <a:cs typeface="SimSun"/>
              </a:rPr>
              <a:t>当一个楼层或一个水平防火分区内各场所的危险等级和火灾种类相同时，可将其作为一个计</a:t>
            </a:r>
            <a:r>
              <a:rPr sz="1000" spc="30">
                <a:solidFill>
                  <a:srgbClr val="000000">
                    <a:alpha val="100000"/>
                  </a:srgbClr>
                </a:solidFill>
                <a:latin typeface="SimSun"/>
                <a:ea typeface="SimSun"/>
                <a:cs typeface="SimSun"/>
              </a:rPr>
              <a:t>算</a:t>
            </a:r>
            <a:endParaRPr lang="SimSun" altLang="SimSun" sz="1000"/>
          </a:p>
          <a:p>
            <a:pPr marL="14027" algn="l" rtl="0" eaLnBrk="0">
              <a:lnSpc>
                <a:spcPct val="99000"/>
              </a:lnSpc>
              <a:spcBef>
                <a:spcPts val="616"/>
              </a:spcBef>
            </a:pPr>
            <a:r>
              <a:rPr sz="1000" spc="30">
                <a:solidFill>
                  <a:srgbClr val="000000">
                    <a:alpha val="100000"/>
                  </a:srgbClr>
                </a:solidFill>
                <a:latin typeface="SimSun"/>
                <a:ea typeface="SimSun"/>
                <a:cs typeface="SimSun"/>
              </a:rPr>
              <a:t>单元</a:t>
            </a:r>
            <a:r>
              <a:rPr sz="1000" spc="0">
                <a:solidFill>
                  <a:srgbClr val="000000">
                    <a:alpha val="100000"/>
                  </a:srgbClr>
                </a:solidFill>
                <a:latin typeface="SimSun"/>
                <a:ea typeface="SimSun"/>
                <a:cs typeface="SimSun"/>
              </a:rPr>
              <a:t>。   </a:t>
            </a:r>
            <a:endParaRPr lang="SimSun" altLang="SimSun" sz="1000"/>
          </a:p>
          <a:p>
            <a:pPr marL="25971" indent="184249" algn="l" rtl="0" eaLnBrk="0">
              <a:lnSpc>
                <a:spcPct val="125000"/>
              </a:lnSpc>
              <a:spcBef>
                <a:spcPts val="644"/>
              </a:spcBef>
            </a:pPr>
            <a:r>
              <a:rPr sz="1000" spc="30">
                <a:solidFill>
                  <a:srgbClr val="000000">
                    <a:alpha val="100000"/>
                  </a:srgbClr>
                </a:solidFill>
                <a:latin typeface="Times New Roman"/>
                <a:ea typeface="Times New Roman"/>
                <a:cs typeface="Times New Roman"/>
              </a:rPr>
              <a:t>2  </a:t>
            </a:r>
            <a:r>
              <a:rPr sz="1000" spc="30">
                <a:solidFill>
                  <a:srgbClr val="000000">
                    <a:alpha val="100000"/>
                  </a:srgbClr>
                </a:solidFill>
                <a:latin typeface="SimSun"/>
                <a:ea typeface="SimSun"/>
                <a:cs typeface="SimSun"/>
              </a:rPr>
              <a:t>当一个楼层或一个水平防火分区内各场所的危险等级和火灾种类不相同时，</a:t>
            </a:r>
            <a:r>
              <a:rPr sz="1000" spc="10">
                <a:solidFill>
                  <a:srgbClr val="000000">
                    <a:alpha val="100000"/>
                  </a:srgbClr>
                </a:solidFill>
                <a:latin typeface="SimSun"/>
                <a:ea typeface="SimSun"/>
                <a:cs typeface="SimSun"/>
              </a:rPr>
              <a:t>应</a:t>
            </a:r>
            <a:r>
              <a:rPr sz="1000" spc="0">
                <a:solidFill>
                  <a:srgbClr val="000000">
                    <a:alpha val="100000"/>
                  </a:srgbClr>
                </a:solidFill>
                <a:latin typeface="SimSun"/>
                <a:ea typeface="SimSun"/>
                <a:cs typeface="SimSun"/>
              </a:rPr>
              <a:t>将其分别作为不 </a:t>
            </a:r>
            <a:r>
              <a:rPr sz="1000" spc="10">
                <a:solidFill>
                  <a:srgbClr val="000000">
                    <a:alpha val="100000"/>
                  </a:srgbClr>
                </a:solidFill>
                <a:latin typeface="SimSun"/>
                <a:ea typeface="SimSun"/>
                <a:cs typeface="SimSun"/>
              </a:rPr>
              <a:t>同的计算</a:t>
            </a:r>
            <a:r>
              <a:rPr sz="1000" spc="0">
                <a:solidFill>
                  <a:srgbClr val="000000">
                    <a:alpha val="100000"/>
                  </a:srgbClr>
                </a:solidFill>
                <a:latin typeface="SimSun"/>
                <a:ea typeface="SimSun"/>
                <a:cs typeface="SimSun"/>
              </a:rPr>
              <a:t>单元。</a:t>
            </a:r>
            <a:endParaRPr lang="SimSun" altLang="SimSun" sz="1000"/>
          </a:p>
          <a:p>
            <a:pPr marL="212874" algn="l" rtl="0" eaLnBrk="0">
              <a:lnSpc>
                <a:spcPct val="99000"/>
              </a:lnSpc>
              <a:spcBef>
                <a:spcPts val="648"/>
              </a:spcBef>
            </a:pPr>
            <a:r>
              <a:rPr sz="1000" spc="30">
                <a:solidFill>
                  <a:srgbClr val="000000">
                    <a:alpha val="100000"/>
                  </a:srgbClr>
                </a:solidFill>
                <a:latin typeface="Times New Roman"/>
                <a:ea typeface="Times New Roman"/>
                <a:cs typeface="Times New Roman"/>
              </a:rPr>
              <a:t>3  </a:t>
            </a:r>
            <a:r>
              <a:rPr sz="1000" spc="30">
                <a:solidFill>
                  <a:srgbClr val="000000">
                    <a:alpha val="100000"/>
                  </a:srgbClr>
                </a:solidFill>
                <a:latin typeface="SimSun"/>
                <a:ea typeface="SimSun"/>
                <a:cs typeface="SimSun"/>
              </a:rPr>
              <a:t>同一计算单元不得跨越防火分区和楼层</a:t>
            </a:r>
            <a:r>
              <a:rPr sz="1000" spc="10">
                <a:solidFill>
                  <a:srgbClr val="000000">
                    <a:alpha val="100000"/>
                  </a:srgbClr>
                </a:solidFill>
                <a:latin typeface="SimSun"/>
                <a:ea typeface="SimSun"/>
                <a:cs typeface="SimSun"/>
              </a:rPr>
              <a:t>。</a:t>
            </a:r>
            <a:endParaRPr lang="SimSun" altLang="SimSun" sz="1000"/>
          </a:p>
          <a:p>
            <a:pPr marL="12700" algn="l" rtl="0" eaLnBrk="0">
              <a:lnSpc>
                <a:spcPct val="99000"/>
              </a:lnSpc>
              <a:spcBef>
                <a:spcPts val="588"/>
              </a:spcBef>
            </a:pPr>
            <a:r>
              <a:rPr sz="1000" spc="30">
                <a:solidFill>
                  <a:srgbClr val="000000">
                    <a:alpha val="100000"/>
                  </a:srgbClr>
                </a:solidFill>
                <a:latin typeface="Times New Roman"/>
                <a:ea typeface="Times New Roman"/>
                <a:cs typeface="Times New Roman"/>
              </a:rPr>
              <a:t>7.2.2  </a:t>
            </a:r>
            <a:r>
              <a:rPr sz="1000" spc="30">
                <a:solidFill>
                  <a:srgbClr val="000000">
                    <a:alpha val="100000"/>
                  </a:srgbClr>
                </a:solidFill>
                <a:latin typeface="SimSun"/>
                <a:ea typeface="SimSun"/>
                <a:cs typeface="SimSun"/>
              </a:rPr>
              <a:t>计算单元保护面积的确定应符合下列规</a:t>
            </a:r>
            <a:r>
              <a:rPr sz="1000" spc="0">
                <a:solidFill>
                  <a:srgbClr val="000000">
                    <a:alpha val="100000"/>
                  </a:srgbClr>
                </a:solidFill>
                <a:latin typeface="SimSun"/>
                <a:ea typeface="SimSun"/>
                <a:cs typeface="SimSun"/>
              </a:rPr>
              <a:t>定：</a:t>
            </a:r>
            <a:endParaRPr lang="SimSun" altLang="SimSun" sz="1000"/>
          </a:p>
          <a:p>
            <a:pPr marL="222961" algn="l" rtl="0" eaLnBrk="0">
              <a:lnSpc>
                <a:spcPct val="99000"/>
              </a:lnSpc>
              <a:spcBef>
                <a:spcPts val="636"/>
              </a:spcBef>
            </a:pPr>
            <a:r>
              <a:rPr sz="1000" spc="30">
                <a:solidFill>
                  <a:srgbClr val="000000">
                    <a:alpha val="100000"/>
                  </a:srgbClr>
                </a:solidFill>
                <a:latin typeface="Times New Roman"/>
                <a:ea typeface="Times New Roman"/>
                <a:cs typeface="Times New Roman"/>
              </a:rPr>
              <a:t>1  </a:t>
            </a:r>
            <a:r>
              <a:rPr sz="1000" spc="30">
                <a:solidFill>
                  <a:srgbClr val="000000">
                    <a:alpha val="100000"/>
                  </a:srgbClr>
                </a:solidFill>
                <a:latin typeface="SimSun"/>
                <a:ea typeface="SimSun"/>
                <a:cs typeface="SimSun"/>
              </a:rPr>
              <a:t>建筑物应按其建筑面</a:t>
            </a:r>
            <a:r>
              <a:rPr sz="1000" spc="0">
                <a:solidFill>
                  <a:srgbClr val="000000">
                    <a:alpha val="100000"/>
                  </a:srgbClr>
                </a:solidFill>
                <a:latin typeface="SimSun"/>
                <a:ea typeface="SimSun"/>
                <a:cs typeface="SimSun"/>
              </a:rPr>
              <a:t>积确定；</a:t>
            </a:r>
            <a:endParaRPr lang="SimSun" altLang="SimSun" sz="1000"/>
          </a:p>
          <a:p>
            <a:pPr marL="210220" algn="l" rtl="0" eaLnBrk="0">
              <a:lnSpc>
                <a:spcPct val="99000"/>
              </a:lnSpc>
              <a:spcBef>
                <a:spcPts val="628"/>
              </a:spcBef>
            </a:pPr>
            <a:r>
              <a:rPr sz="1000" spc="-30">
                <a:solidFill>
                  <a:srgbClr val="000000">
                    <a:alpha val="100000"/>
                  </a:srgbClr>
                </a:solidFill>
                <a:latin typeface="Times New Roman"/>
                <a:ea typeface="Times New Roman"/>
                <a:cs typeface="Times New Roman"/>
              </a:rPr>
              <a:t>2  </a:t>
            </a:r>
            <a:r>
              <a:rPr sz="1000" spc="-30">
                <a:solidFill>
                  <a:srgbClr val="000000">
                    <a:alpha val="100000"/>
                  </a:srgbClr>
                </a:solidFill>
                <a:latin typeface="SimSun"/>
                <a:ea typeface="SimSun"/>
                <a:cs typeface="SimSun"/>
              </a:rPr>
              <a:t>可燃物露天堆场，甲、乙、丙类液体储罐区，可燃气体储罐区</a:t>
            </a:r>
            <a:r>
              <a:rPr sz="1000" spc="-20">
                <a:solidFill>
                  <a:srgbClr val="000000">
                    <a:alpha val="100000"/>
                  </a:srgbClr>
                </a:solidFill>
                <a:latin typeface="SimSun"/>
                <a:ea typeface="SimSun"/>
                <a:cs typeface="SimSun"/>
              </a:rPr>
              <a:t>应</a:t>
            </a:r>
            <a:r>
              <a:rPr sz="1000" spc="0">
                <a:solidFill>
                  <a:srgbClr val="000000">
                    <a:alpha val="100000"/>
                  </a:srgbClr>
                </a:solidFill>
                <a:latin typeface="SimSun"/>
                <a:ea typeface="SimSun"/>
                <a:cs typeface="SimSun"/>
              </a:rPr>
              <a:t>按堆垛、储罐的占地面积确定。</a:t>
            </a:r>
            <a:endParaRPr lang="SimSun" altLang="SimSun" sz="1000"/>
          </a:p>
          <a:p>
            <a:pPr algn="l" rtl="0" eaLnBrk="0">
              <a:lnSpc>
                <a:spcPct val="103000"/>
              </a:lnSpc>
            </a:pPr>
            <a:endParaRPr lang="Arial" altLang="Arial" sz="1000"/>
          </a:p>
          <a:p>
            <a:pPr algn="l" rtl="0" eaLnBrk="0">
              <a:lnSpc>
                <a:spcPct val="103000"/>
              </a:lnSpc>
            </a:pPr>
            <a:endParaRPr lang="Arial" altLang="Arial" sz="1000"/>
          </a:p>
          <a:p>
            <a:pPr marL="2210475" algn="l" rtl="0" eaLnBrk="0">
              <a:lnSpc>
                <a:spcPct val="96000"/>
              </a:lnSpc>
              <a:spcBef>
                <a:spcPts val="427"/>
              </a:spcBef>
            </a:pPr>
            <a:r>
              <a:rPr sz="1400" spc="-10">
                <a:solidFill>
                  <a:srgbClr val="000000">
                    <a:alpha val="100000"/>
                  </a:srgbClr>
                </a:solidFill>
                <a:latin typeface="Times New Roman"/>
                <a:ea typeface="Times New Roman"/>
                <a:cs typeface="Times New Roman"/>
              </a:rPr>
              <a:t>7.3  </a:t>
            </a:r>
            <a:r>
              <a:rPr sz="1400" spc="-10">
                <a:solidFill>
                  <a:srgbClr val="000000">
                    <a:alpha val="100000"/>
                  </a:srgbClr>
                </a:solidFill>
                <a:latin typeface="SimHei"/>
                <a:ea typeface="SimHei"/>
                <a:cs typeface="SimHei"/>
              </a:rPr>
              <a:t>配置设计</a:t>
            </a:r>
            <a:r>
              <a:rPr sz="1400" spc="0">
                <a:solidFill>
                  <a:srgbClr val="000000">
                    <a:alpha val="100000"/>
                  </a:srgbClr>
                </a:solidFill>
                <a:latin typeface="SimHei"/>
                <a:ea typeface="SimHei"/>
                <a:cs typeface="SimHei"/>
              </a:rPr>
              <a:t>计算</a:t>
            </a:r>
            <a:endParaRPr lang="SimHei" altLang="SimHei" sz="1400"/>
          </a:p>
          <a:p>
            <a:pPr marL="12700" algn="l" rtl="0" eaLnBrk="0">
              <a:lnSpc>
                <a:spcPct val="99000"/>
              </a:lnSpc>
              <a:spcBef>
                <a:spcPts val="1341"/>
              </a:spcBef>
            </a:pPr>
            <a:r>
              <a:rPr sz="1000" spc="20">
                <a:solidFill>
                  <a:srgbClr val="000000">
                    <a:alpha val="100000"/>
                  </a:srgbClr>
                </a:solidFill>
                <a:latin typeface="Times New Roman"/>
                <a:ea typeface="Times New Roman"/>
                <a:cs typeface="Times New Roman"/>
              </a:rPr>
              <a:t>7.3. 1  </a:t>
            </a:r>
            <a:r>
              <a:rPr sz="1000" spc="20">
                <a:solidFill>
                  <a:srgbClr val="000000">
                    <a:alpha val="100000"/>
                  </a:srgbClr>
                </a:solidFill>
                <a:latin typeface="SimSun"/>
                <a:ea typeface="SimSun"/>
                <a:cs typeface="SimSun"/>
              </a:rPr>
              <a:t>计算单元的最小需配灭火级别应按下式</a:t>
            </a:r>
            <a:r>
              <a:rPr sz="1000" spc="0">
                <a:solidFill>
                  <a:srgbClr val="000000">
                    <a:alpha val="100000"/>
                  </a:srgbClr>
                </a:solidFill>
                <a:latin typeface="SimSun"/>
                <a:ea typeface="SimSun"/>
                <a:cs typeface="SimSun"/>
              </a:rPr>
              <a:t>计算：</a:t>
            </a:r>
            <a:endParaRPr lang="SimSun" altLang="SimSun" sz="1000"/>
          </a:p>
          <a:p>
            <a:pPr marL="1388108" algn="l" rtl="0" eaLnBrk="0">
              <a:lnSpc>
                <a:spcPct val="97000"/>
              </a:lnSpc>
              <a:spcBef>
                <a:spcPts val="821"/>
              </a:spcBef>
            </a:pPr>
            <a:r>
              <a:rPr sz="1400" i="1" spc="0" baseline="18602">
                <a:solidFill>
                  <a:srgbClr val="000000">
                    <a:alpha val="100000"/>
                  </a:srgbClr>
                </a:solidFill>
                <a:latin typeface="Times New Roman"/>
                <a:ea typeface="Times New Roman"/>
                <a:cs typeface="Times New Roman"/>
              </a:rPr>
              <a:t>Q</a:t>
            </a:r>
            <a:r>
              <a:rPr sz="900" spc="-10">
                <a:solidFill>
                  <a:srgbClr val="000000">
                    <a:alpha val="100000"/>
                  </a:srgbClr>
                </a:solidFill>
                <a:latin typeface="Times New Roman"/>
                <a:ea typeface="Times New Roman"/>
                <a:cs typeface="Times New Roman"/>
              </a:rPr>
              <a:t> </a:t>
            </a:r>
            <a:r>
              <a:rPr sz="1400" spc="-10" baseline="18602">
                <a:solidFill>
                  <a:srgbClr val="000000">
                    <a:alpha val="100000"/>
                  </a:srgbClr>
                </a:solidFill>
                <a:latin typeface="Symbol"/>
                <a:ea typeface="Symbol"/>
                <a:cs typeface="Symbol"/>
              </a:rPr>
              <a:t>=</a:t>
            </a:r>
            <a:r>
              <a:rPr sz="900" spc="-10">
                <a:solidFill>
                  <a:srgbClr val="000000">
                    <a:alpha val="100000"/>
                  </a:srgbClr>
                </a:solidFill>
                <a:latin typeface="Symbol"/>
                <a:ea typeface="Symbol"/>
                <a:cs typeface="Symbol"/>
              </a:rPr>
              <a:t> </a:t>
            </a:r>
            <a:r>
              <a:rPr sz="1400" i="1" spc="0" baseline="18602">
                <a:solidFill>
                  <a:srgbClr val="000000">
                    <a:alpha val="100000"/>
                  </a:srgbClr>
                </a:solidFill>
                <a:latin typeface="Times New Roman"/>
                <a:ea typeface="Times New Roman"/>
                <a:cs typeface="Times New Roman"/>
              </a:rPr>
              <a:t>K</a:t>
            </a:r>
            <a:r>
              <a:rPr sz="900" spc="-10">
                <a:solidFill>
                  <a:srgbClr val="000000">
                    <a:alpha val="100000"/>
                  </a:srgbClr>
                </a:solidFill>
                <a:latin typeface="Times New Roman"/>
                <a:ea typeface="Times New Roman"/>
                <a:cs typeface="Times New Roman"/>
              </a:rPr>
              <a:t>            </a:t>
            </a:r>
            <a:r>
              <a:rPr sz="900" spc="0">
                <a:solidFill>
                  <a:srgbClr val="000000">
                    <a:alpha val="100000"/>
                  </a:srgbClr>
                </a:solidFill>
                <a:latin typeface="Times New Roman"/>
                <a:ea typeface="Times New Roman"/>
                <a:cs typeface="Times New Roman"/>
              </a:rPr>
              <a:t>                                                                    </a:t>
            </a:r>
            <a:r>
              <a:rPr sz="1600" spc="0" baseline="-3255">
                <a:solidFill>
                  <a:srgbClr val="000000">
                    <a:alpha val="100000"/>
                  </a:srgbClr>
                </a:solidFill>
                <a:latin typeface="SimSun"/>
                <a:ea typeface="SimSun"/>
                <a:cs typeface="SimSun"/>
              </a:rPr>
              <a:t>(</a:t>
            </a:r>
            <a:r>
              <a:rPr sz="1600" spc="0" baseline="-3255">
                <a:solidFill>
                  <a:srgbClr val="000000">
                    <a:alpha val="100000"/>
                  </a:srgbClr>
                </a:solidFill>
                <a:latin typeface="Times New Roman"/>
                <a:ea typeface="Times New Roman"/>
                <a:cs typeface="Times New Roman"/>
              </a:rPr>
              <a:t>7.3.</a:t>
            </a:r>
            <a:r>
              <a:rPr sz="1000" spc="0">
                <a:solidFill>
                  <a:srgbClr val="000000">
                    <a:alpha val="100000"/>
                  </a:srgbClr>
                </a:solidFill>
                <a:latin typeface="Times New Roman"/>
                <a:ea typeface="Times New Roman"/>
                <a:cs typeface="Times New Roman"/>
              </a:rPr>
              <a:t> </a:t>
            </a:r>
            <a:r>
              <a:rPr sz="1600" spc="0" baseline="-3255">
                <a:solidFill>
                  <a:srgbClr val="000000">
                    <a:alpha val="100000"/>
                  </a:srgbClr>
                </a:solidFill>
                <a:latin typeface="Times New Roman"/>
                <a:ea typeface="Times New Roman"/>
                <a:cs typeface="Times New Roman"/>
              </a:rPr>
              <a:t>1</a:t>
            </a:r>
            <a:r>
              <a:rPr sz="1600" spc="0" baseline="-3255">
                <a:solidFill>
                  <a:srgbClr val="000000">
                    <a:alpha val="100000"/>
                  </a:srgbClr>
                </a:solidFill>
                <a:latin typeface="SimSun"/>
                <a:ea typeface="SimSun"/>
                <a:cs typeface="SimSun"/>
              </a:rPr>
              <a:t>)</a:t>
            </a:r>
            <a:endParaRPr lang="SimSun" altLang="SimSun" sz="1039"/>
          </a:p>
          <a:p>
            <a:pPr marL="33907" algn="l" rtl="0" eaLnBrk="0">
              <a:lnSpc>
                <a:spcPct val="96000"/>
              </a:lnSpc>
              <a:spcBef>
                <a:spcPts val="1341"/>
              </a:spcBef>
            </a:pPr>
            <a:r>
              <a:rPr sz="1000" spc="50">
                <a:solidFill>
                  <a:srgbClr val="000000">
                    <a:alpha val="100000"/>
                  </a:srgbClr>
                </a:solidFill>
                <a:latin typeface="SimSun"/>
                <a:ea typeface="SimSun"/>
                <a:cs typeface="SimSun"/>
              </a:rPr>
              <a:t>式中 </a:t>
            </a:r>
            <a:r>
              <a:rPr sz="1000" i="1" spc="0">
                <a:solidFill>
                  <a:srgbClr val="000000">
                    <a:alpha val="100000"/>
                  </a:srgbClr>
                </a:solidFill>
                <a:latin typeface="Times New Roman"/>
                <a:ea typeface="Times New Roman"/>
                <a:cs typeface="Times New Roman"/>
              </a:rPr>
              <a:t>Q</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计算单元的最小需配灭火级别 (</a:t>
            </a:r>
            <a:r>
              <a:rPr sz="1000" spc="0">
                <a:solidFill>
                  <a:srgbClr val="000000">
                    <a:alpha val="100000"/>
                  </a:srgbClr>
                </a:solidFill>
                <a:latin typeface="Times New Roman"/>
                <a:ea typeface="Times New Roman"/>
                <a:cs typeface="Times New Roman"/>
              </a:rPr>
              <a:t>A</a:t>
            </a:r>
            <a:r>
              <a:rPr sz="1000" spc="40">
                <a:solidFill>
                  <a:srgbClr val="000000">
                    <a:alpha val="100000"/>
                  </a:srgbClr>
                </a:solidFill>
                <a:latin typeface="Times New Roman"/>
                <a:ea typeface="Times New Roman"/>
                <a:cs typeface="Times New Roman"/>
              </a:rPr>
              <a:t> </a:t>
            </a:r>
            <a:r>
              <a:rPr sz="1000" spc="0">
                <a:solidFill>
                  <a:srgbClr val="000000">
                    <a:alpha val="100000"/>
                  </a:srgbClr>
                </a:solidFill>
                <a:latin typeface="SimSun"/>
                <a:ea typeface="SimSun"/>
                <a:cs typeface="SimSun"/>
              </a:rPr>
              <a:t>或</a:t>
            </a:r>
            <a:r>
              <a:rPr sz="1000" spc="0">
                <a:solidFill>
                  <a:srgbClr val="000000">
                    <a:alpha val="100000"/>
                  </a:srgbClr>
                </a:solidFill>
                <a:latin typeface="Times New Roman"/>
                <a:ea typeface="Times New Roman"/>
                <a:cs typeface="Times New Roman"/>
              </a:rPr>
              <a:t>B</a:t>
            </a:r>
            <a:r>
              <a:rPr sz="1000" spc="0">
                <a:solidFill>
                  <a:srgbClr val="000000">
                    <a:alpha val="100000"/>
                  </a:srgbClr>
                </a:solidFill>
                <a:latin typeface="SimSun"/>
                <a:ea typeface="SimSun"/>
                <a:cs typeface="SimSun"/>
              </a:rPr>
              <a:t>) ；</a:t>
            </a:r>
            <a:endParaRPr lang="SimSun" altLang="SimSun" sz="1000"/>
          </a:p>
          <a:p>
            <a:pPr marL="343998" algn="l" rtl="0" eaLnBrk="0">
              <a:lnSpc>
                <a:spcPct val="99000"/>
              </a:lnSpc>
              <a:spcBef>
                <a:spcPts val="648"/>
              </a:spcBef>
            </a:pPr>
            <a:r>
              <a:rPr sz="1000" i="1" spc="0">
                <a:solidFill>
                  <a:srgbClr val="000000">
                    <a:alpha val="100000"/>
                  </a:srgbClr>
                </a:solidFill>
                <a:latin typeface="Times New Roman"/>
                <a:ea typeface="Times New Roman"/>
                <a:cs typeface="Times New Roman"/>
              </a:rPr>
              <a:t>S</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计算单元的保护面积 (</a:t>
            </a:r>
            <a:r>
              <a:rPr sz="1000" spc="2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a:p>
            <a:pPr marL="338094" indent="17518" algn="l" rtl="0" eaLnBrk="0">
              <a:lnSpc>
                <a:spcPct val="149000"/>
              </a:lnSpc>
              <a:spcBef>
                <a:spcPts val="60"/>
              </a:spcBef>
            </a:pPr>
            <a:r>
              <a:rPr sz="1000" i="1" spc="0">
                <a:solidFill>
                  <a:srgbClr val="000000">
                    <a:alpha val="100000"/>
                  </a:srgbClr>
                </a:solidFill>
                <a:latin typeface="Times New Roman"/>
                <a:ea typeface="Times New Roman"/>
                <a:cs typeface="Times New Roman"/>
              </a:rPr>
              <a:t>U</a:t>
            </a:r>
            <a:r>
              <a:rPr sz="1000" spc="50">
                <a:solidFill>
                  <a:srgbClr val="000000">
                    <a:alpha val="100000"/>
                  </a:srgbClr>
                </a:solidFill>
                <a:latin typeface="Times New Roman"/>
                <a:ea typeface="Times New Roman"/>
                <a:cs typeface="Times New Roman"/>
              </a:rPr>
              <a:t> ——</a:t>
            </a:r>
            <a:r>
              <a:rPr sz="1000" spc="0">
                <a:solidFill>
                  <a:srgbClr val="000000">
                    <a:alpha val="100000"/>
                  </a:srgbClr>
                </a:solidFill>
                <a:latin typeface="Times New Roman"/>
                <a:ea typeface="Times New Roman"/>
                <a:cs typeface="Times New Roman"/>
              </a:rPr>
              <a:t>A</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类或</a:t>
            </a:r>
            <a:r>
              <a:rPr sz="1000" spc="0">
                <a:solidFill>
                  <a:srgbClr val="000000">
                    <a:alpha val="100000"/>
                  </a:srgbClr>
                </a:solidFill>
                <a:latin typeface="Times New Roman"/>
                <a:ea typeface="Times New Roman"/>
                <a:cs typeface="Times New Roman"/>
              </a:rPr>
              <a:t>B</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类火灾场所单位灭火级别最大保护面积 (㎡</a:t>
            </a:r>
            <a:r>
              <a:rPr sz="1000" spc="50">
                <a:solidFill>
                  <a:srgbClr val="000000">
                    <a:alpha val="100000"/>
                  </a:srgbClr>
                </a:solidFill>
                <a:latin typeface="Times New Roman"/>
                <a:ea typeface="Times New Roman"/>
                <a:cs typeface="Times New Roman"/>
              </a:rPr>
              <a:t>/</a:t>
            </a:r>
            <a:r>
              <a:rPr sz="1000" spc="0">
                <a:solidFill>
                  <a:srgbClr val="000000">
                    <a:alpha val="100000"/>
                  </a:srgbClr>
                </a:solidFill>
                <a:latin typeface="Times New Roman"/>
                <a:ea typeface="Times New Roman"/>
                <a:cs typeface="Times New Roman"/>
              </a:rPr>
              <a:t>A</a:t>
            </a:r>
            <a:r>
              <a:rPr sz="1000" spc="50">
                <a:solidFill>
                  <a:srgbClr val="000000">
                    <a:alpha val="100000"/>
                  </a:srgbClr>
                </a:solidFill>
                <a:latin typeface="Times New Roman"/>
                <a:ea typeface="Times New Roman"/>
                <a:cs typeface="Times New Roman"/>
              </a:rPr>
              <a:t> </a:t>
            </a:r>
            <a:r>
              <a:rPr sz="1000" spc="10">
                <a:solidFill>
                  <a:srgbClr val="000000">
                    <a:alpha val="100000"/>
                  </a:srgbClr>
                </a:solidFill>
                <a:latin typeface="SimSun"/>
                <a:ea typeface="SimSun"/>
                <a:cs typeface="SimSun"/>
              </a:rPr>
              <a:t>或</a:t>
            </a:r>
            <a:r>
              <a:rPr sz="1000" spc="0">
                <a:solidFill>
                  <a:srgbClr val="000000">
                    <a:alpha val="100000"/>
                  </a:srgbClr>
                </a:solidFill>
                <a:latin typeface="SimSun"/>
                <a:ea typeface="SimSun"/>
                <a:cs typeface="SimSun"/>
              </a:rPr>
              <a:t> ㎡</a:t>
            </a:r>
            <a:r>
              <a:rPr sz="1000" spc="0">
                <a:solidFill>
                  <a:srgbClr val="000000">
                    <a:alpha val="100000"/>
                  </a:srgbClr>
                </a:solidFill>
                <a:latin typeface="Times New Roman"/>
                <a:ea typeface="Times New Roman"/>
                <a:cs typeface="Times New Roman"/>
              </a:rPr>
              <a:t>/B</a:t>
            </a:r>
            <a:r>
              <a:rPr sz="1000" spc="0">
                <a:solidFill>
                  <a:srgbClr val="000000">
                    <a:alpha val="100000"/>
                  </a:srgbClr>
                </a:solidFill>
                <a:latin typeface="SimSun"/>
                <a:ea typeface="SimSun"/>
                <a:cs typeface="SimSun"/>
              </a:rPr>
              <a:t>) ；                  </a:t>
            </a:r>
            <a:r>
              <a:rPr sz="1000" i="1" spc="0">
                <a:solidFill>
                  <a:srgbClr val="000000">
                    <a:alpha val="100000"/>
                  </a:srgbClr>
                </a:solidFill>
                <a:latin typeface="Times New Roman"/>
                <a:ea typeface="Times New Roman"/>
                <a:cs typeface="Times New Roman"/>
              </a:rPr>
              <a:t>K</a:t>
            </a:r>
            <a:r>
              <a:rPr sz="1000" spc="50">
                <a:solidFill>
                  <a:srgbClr val="000000">
                    <a:alpha val="100000"/>
                  </a:srgbClr>
                </a:solidFill>
                <a:latin typeface="Times New Roman"/>
                <a:ea typeface="Times New Roman"/>
                <a:cs typeface="Times New Roman"/>
              </a:rPr>
              <a:t> ——</a:t>
            </a:r>
            <a:r>
              <a:rPr sz="1000" spc="50">
                <a:solidFill>
                  <a:srgbClr val="000000">
                    <a:alpha val="100000"/>
                  </a:srgbClr>
                </a:solidFill>
                <a:latin typeface="SimSun"/>
                <a:ea typeface="SimSun"/>
                <a:cs typeface="SimSun"/>
              </a:rPr>
              <a:t>修正系数</a:t>
            </a:r>
            <a:r>
              <a:rPr sz="1000" spc="10">
                <a:solidFill>
                  <a:srgbClr val="000000">
                    <a:alpha val="100000"/>
                  </a:srgbClr>
                </a:solidFill>
                <a:latin typeface="SimSun"/>
                <a:ea typeface="SimSun"/>
                <a:cs typeface="SimSun"/>
              </a:rPr>
              <a:t>。</a:t>
            </a:r>
            <a:r>
              <a:rPr sz="1000" spc="0">
                <a:solidFill>
                  <a:srgbClr val="000000">
                    <a:alpha val="100000"/>
                  </a:srgbClr>
                </a:solidFill>
                <a:latin typeface="SimSun"/>
                <a:ea typeface="SimSun"/>
                <a:cs typeface="SimSun"/>
              </a:rPr>
              <a:t>   </a:t>
            </a:r>
            <a:endParaRPr lang="SimSun" altLang="SimSun" sz="1000"/>
          </a:p>
          <a:p>
            <a:pPr marL="12700" algn="l" rtl="0" eaLnBrk="0">
              <a:lnSpc>
                <a:spcPct val="99000"/>
              </a:lnSpc>
              <a:spcBef>
                <a:spcPts val="768"/>
              </a:spcBef>
            </a:pPr>
            <a:r>
              <a:rPr sz="1000" spc="20">
                <a:solidFill>
                  <a:srgbClr val="000000">
                    <a:alpha val="100000"/>
                  </a:srgbClr>
                </a:solidFill>
                <a:latin typeface="Times New Roman"/>
                <a:ea typeface="Times New Roman"/>
                <a:cs typeface="Times New Roman"/>
              </a:rPr>
              <a:t>7.3.2  </a:t>
            </a:r>
            <a:r>
              <a:rPr sz="1000" spc="20">
                <a:solidFill>
                  <a:srgbClr val="000000">
                    <a:alpha val="100000"/>
                  </a:srgbClr>
                </a:solidFill>
                <a:latin typeface="SimSun"/>
                <a:ea typeface="SimSun"/>
                <a:cs typeface="SimSun"/>
              </a:rPr>
              <a:t>修正系数应按表 </a:t>
            </a:r>
            <a:r>
              <a:rPr sz="1000" spc="20">
                <a:solidFill>
                  <a:srgbClr val="000000">
                    <a:alpha val="100000"/>
                  </a:srgbClr>
                </a:solidFill>
                <a:latin typeface="Times New Roman"/>
                <a:ea typeface="Times New Roman"/>
                <a:cs typeface="Times New Roman"/>
              </a:rPr>
              <a:t>7.3</a:t>
            </a:r>
            <a:r>
              <a:rPr sz="1000" spc="0">
                <a:solidFill>
                  <a:srgbClr val="000000">
                    <a:alpha val="100000"/>
                  </a:srgbClr>
                </a:solidFill>
                <a:latin typeface="Times New Roman"/>
                <a:ea typeface="Times New Roman"/>
                <a:cs typeface="Times New Roman"/>
              </a:rPr>
              <a:t>.2 </a:t>
            </a:r>
            <a:r>
              <a:rPr sz="1000" spc="0">
                <a:solidFill>
                  <a:srgbClr val="000000">
                    <a:alpha val="100000"/>
                  </a:srgbClr>
                </a:solidFill>
                <a:latin typeface="SimSun"/>
                <a:ea typeface="SimSun"/>
                <a:cs typeface="SimSun"/>
              </a:rPr>
              <a:t>的规定取值。  </a:t>
            </a:r>
            <a:endParaRPr lang="SimSun" altLang="SimSun" sz="1000"/>
          </a:p>
          <a:p>
            <a:pPr algn="l" rtl="0" eaLnBrk="0">
              <a:lnSpc>
                <a:spcPct val="116000"/>
              </a:lnSpc>
            </a:pPr>
            <a:endParaRPr lang="Arial" altLang="Arial" sz="500"/>
          </a:p>
          <a:p>
            <a:pPr marL="2385302" algn="l" rtl="0" eaLnBrk="0">
              <a:lnSpc>
                <a:spcPct val="99000"/>
              </a:lnSpc>
            </a:pPr>
            <a:r>
              <a:rPr sz="1000" spc="40">
                <a:ln w="3795" cap="flat" cmpd="sng">
                  <a:solidFill>
                    <a:srgbClr val="000000">
                      <a:alpha val="100000"/>
                    </a:srgbClr>
                  </a:solidFill>
                  <a:bevel/>
                </a:ln>
                <a:solidFill>
                  <a:srgbClr val="000000">
                    <a:alpha val="100000"/>
                  </a:srgbClr>
                </a:solidFill>
                <a:latin typeface="SimSun"/>
                <a:ea typeface="SimSun"/>
                <a:cs typeface="SimSun"/>
              </a:rPr>
              <a:t>表</a:t>
            </a:r>
            <a:r>
              <a:rPr sz="1000" spc="40">
                <a:solidFill>
                  <a:srgbClr val="000000">
                    <a:alpha val="100000"/>
                  </a:srgbClr>
                </a:solidFill>
                <a:latin typeface="SimSun"/>
                <a:ea typeface="SimSun"/>
                <a:cs typeface="SimSun"/>
              </a:rPr>
              <a:t> </a:t>
            </a:r>
            <a:r>
              <a:rPr sz="1000" b="1" spc="40">
                <a:solidFill>
                  <a:srgbClr val="000000">
                    <a:alpha val="100000"/>
                  </a:srgbClr>
                </a:solidFill>
                <a:latin typeface="Times New Roman"/>
                <a:ea typeface="Times New Roman"/>
                <a:cs typeface="Times New Roman"/>
              </a:rPr>
              <a:t>7.3.2</a:t>
            </a:r>
            <a:r>
              <a:rPr sz="1000" spc="40">
                <a:solidFill>
                  <a:srgbClr val="000000">
                    <a:alpha val="100000"/>
                  </a:srgbClr>
                </a:solidFill>
                <a:latin typeface="Times New Roman"/>
                <a:ea typeface="Times New Roman"/>
                <a:cs typeface="Times New Roman"/>
              </a:rPr>
              <a:t> </a:t>
            </a:r>
            <a:r>
              <a:rPr sz="1000" spc="40">
                <a:ln w="3795" cap="flat" cmpd="sng">
                  <a:solidFill>
                    <a:srgbClr val="000000">
                      <a:alpha val="100000"/>
                    </a:srgbClr>
                  </a:solidFill>
                  <a:bevel/>
                </a:ln>
                <a:solidFill>
                  <a:srgbClr val="000000">
                    <a:alpha val="100000"/>
                  </a:srgbClr>
                </a:solidFill>
                <a:latin typeface="SimSun"/>
                <a:ea typeface="SimSun"/>
                <a:cs typeface="SimSun"/>
              </a:rPr>
              <a:t>修</a:t>
            </a:r>
            <a:r>
              <a:rPr sz="1000" spc="0">
                <a:ln w="3795" cap="flat" cmpd="sng">
                  <a:solidFill>
                    <a:srgbClr val="000000">
                      <a:alpha val="100000"/>
                    </a:srgbClr>
                  </a:solidFill>
                  <a:bevel/>
                </a:ln>
                <a:solidFill>
                  <a:srgbClr val="000000">
                    <a:alpha val="100000"/>
                  </a:srgbClr>
                </a:solidFill>
                <a:latin typeface="SimSun"/>
                <a:ea typeface="SimSun"/>
                <a:cs typeface="SimSun"/>
              </a:rPr>
              <a:t>正系数</a:t>
            </a:r>
            <a:endParaRPr lang="SimSun" altLang="SimSun" sz="1000"/>
          </a:p>
        </p:txBody>
      </p:sp>
      <p:pic>
        <p:nvPicPr>
          <p:cNvPr id="110" name="picture 110"/>
          <p:cNvPicPr>
            <a:picLocks noChangeAspect="1"/>
          </p:cNvPicPr>
          <p:nvPr/>
        </p:nvPicPr>
        <p:blipFill>
          <a:blip r:embed="rId2"/>
          <a:stretch>
            <a:fillRect/>
          </a:stretch>
        </p:blipFill>
        <p:spPr>
          <a:xfrm rot="21600000">
            <a:off x="3323589" y="6680200"/>
            <a:ext cx="6350" cy="172720"/>
          </a:xfrm>
          <a:prstGeom prst="rect">
            <a:avLst/>
          </a:prstGeom>
        </p:spPr>
      </p:pic>
      <p:pic>
        <p:nvPicPr>
          <p:cNvPr id="111" name="picture 111"/>
          <p:cNvPicPr>
            <a:picLocks noChangeAspect="1"/>
          </p:cNvPicPr>
          <p:nvPr/>
        </p:nvPicPr>
        <p:blipFill>
          <a:blip r:embed="rId2"/>
          <a:stretch>
            <a:fillRect/>
          </a:stretch>
        </p:blipFill>
        <p:spPr>
          <a:xfrm rot="21600000">
            <a:off x="2418714" y="6432550"/>
            <a:ext cx="6350" cy="172720"/>
          </a:xfrm>
          <a:prstGeom prst="rect">
            <a:avLst/>
          </a:prstGeom>
        </p:spPr>
      </p:pic>
      <p:pic>
        <p:nvPicPr>
          <p:cNvPr id="112" name="picture 112"/>
          <p:cNvPicPr>
            <a:picLocks noChangeAspect="1"/>
          </p:cNvPicPr>
          <p:nvPr/>
        </p:nvPicPr>
        <p:blipFill>
          <a:blip r:embed="rId3"/>
          <a:stretch>
            <a:fillRect/>
          </a:stretch>
        </p:blipFill>
        <p:spPr>
          <a:xfrm rot="21600000">
            <a:off x="2569294" y="5361476"/>
            <a:ext cx="99695" cy="294887"/>
          </a:xfrm>
          <a:prstGeom prst="rect">
            <a:avLst/>
          </a:prstGeom>
        </p:spPr>
      </p:pic>
      <p:pic>
        <p:nvPicPr>
          <p:cNvPr id="113" name="picture 113"/>
          <p:cNvPicPr>
            <a:picLocks noChangeAspect="1"/>
          </p:cNvPicPr>
          <p:nvPr/>
        </p:nvPicPr>
        <p:blipFill>
          <a:blip r:embed="rId4"/>
          <a:stretch>
            <a:fillRect/>
          </a:stretch>
        </p:blipFill>
        <p:spPr>
          <a:xfrm rot="21600000">
            <a:off x="6431279" y="4268470"/>
            <a:ext cx="6350" cy="231139"/>
          </a:xfrm>
          <a:prstGeom prst="rect">
            <a:avLst/>
          </a:prstGeom>
        </p:spPr>
      </p:pic>
      <p:pic>
        <p:nvPicPr>
          <p:cNvPr id="114" name="picture 114"/>
          <p:cNvPicPr>
            <a:picLocks noChangeAspect="1"/>
          </p:cNvPicPr>
          <p:nvPr/>
        </p:nvPicPr>
        <p:blipFill>
          <a:blip r:embed="rId4"/>
          <a:stretch>
            <a:fillRect/>
          </a:stretch>
        </p:blipFill>
        <p:spPr>
          <a:xfrm rot="21600000">
            <a:off x="1430655" y="2884805"/>
            <a:ext cx="6350" cy="231140"/>
          </a:xfrm>
          <a:prstGeom prst="rect">
            <a:avLst/>
          </a:prstGeom>
        </p:spPr>
      </p:pic>
      <p:graphicFrame>
        <p:nvGraphicFramePr>
          <p:cNvPr id="115" name="table 115"/>
          <p:cNvGraphicFramePr>
            <a:graphicFrameLocks noGrp="1"/>
          </p:cNvGraphicFramePr>
          <p:nvPr/>
        </p:nvGraphicFramePr>
        <p:xfrm>
          <a:off x="1312417" y="7092950"/>
          <a:ext cx="4953634" cy="1527810"/>
        </p:xfrm>
        <a:graphic>
          <a:graphicData uri="http://schemas.openxmlformats.org/drawingml/2006/table">
            <a:tbl>
              <a:tblPr/>
              <a:tblGrid>
                <a:gridCol w="3110864"/>
                <a:gridCol w="1842770"/>
              </a:tblGrid>
              <a:tr h="186689">
                <a:tc>
                  <a:txBody>
                    <a:bodyPr vert="horz" wrap="square"/>
                    <a:lstStyle/>
                    <a:p>
                      <a:pPr algn="l" rtl="0" eaLnBrk="0">
                        <a:lnSpc>
                          <a:spcPct val="149000"/>
                        </a:lnSpc>
                      </a:pPr>
                      <a:endParaRPr lang="Arial" altLang="Arial" sz="100"/>
                    </a:p>
                    <a:p>
                      <a:pPr marL="1303357" algn="l" rtl="0" eaLnBrk="0">
                        <a:lnSpc>
                          <a:spcPct val="99000"/>
                        </a:lnSpc>
                        <a:spcBef>
                          <a:spcPts val="1"/>
                        </a:spcBef>
                      </a:pPr>
                      <a:r>
                        <a:rPr sz="1000" spc="40">
                          <a:solidFill>
                            <a:srgbClr val="000000">
                              <a:alpha val="100000"/>
                            </a:srgbClr>
                          </a:solidFill>
                          <a:latin typeface="SimSun"/>
                          <a:ea typeface="SimSun"/>
                          <a:cs typeface="SimSun"/>
                        </a:rPr>
                        <a:t>计算单</a:t>
                      </a:r>
                      <a:r>
                        <a:rPr sz="1000" spc="20">
                          <a:solidFill>
                            <a:srgbClr val="000000">
                              <a:alpha val="100000"/>
                            </a:srgbClr>
                          </a:solidFill>
                          <a:latin typeface="SimSun"/>
                          <a:ea typeface="SimSun"/>
                          <a:cs typeface="SimSun"/>
                        </a:rPr>
                        <a:t>元</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0000"/>
                        </a:lnSpc>
                      </a:pPr>
                      <a:endParaRPr lang="Arial" altLang="Arial" sz="300"/>
                    </a:p>
                    <a:p>
                      <a:pPr marL="882493" algn="l" rtl="0" eaLnBrk="0">
                        <a:lnSpc>
                          <a:spcPct val="79000"/>
                        </a:lnSpc>
                        <a:spcBef>
                          <a:spcPts val="3"/>
                        </a:spcBef>
                      </a:pPr>
                      <a:r>
                        <a:rPr sz="1000" spc="20">
                          <a:solidFill>
                            <a:srgbClr val="000000">
                              <a:alpha val="100000"/>
                            </a:srgbClr>
                          </a:solidFill>
                          <a:latin typeface="Times New Roman"/>
                          <a:ea typeface="Times New Roman"/>
                          <a:cs typeface="Times New Roman"/>
                        </a:rPr>
                        <a:t>K</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99389">
                <a:tc>
                  <a:txBody>
                    <a:bodyPr vert="horz" wrap="square"/>
                    <a:lstStyle/>
                    <a:p>
                      <a:pPr algn="l" rtl="0" eaLnBrk="0">
                        <a:lnSpc>
                          <a:spcPct val="112000"/>
                        </a:lnSpc>
                      </a:pPr>
                      <a:endParaRPr lang="Arial" altLang="Arial" sz="200"/>
                    </a:p>
                    <a:p>
                      <a:pPr marL="637981" algn="l" rtl="0" eaLnBrk="0">
                        <a:lnSpc>
                          <a:spcPct val="99000"/>
                        </a:lnSpc>
                        <a:spcBef>
                          <a:spcPts val="1"/>
                        </a:spcBef>
                      </a:pPr>
                      <a:r>
                        <a:rPr sz="1000" spc="50">
                          <a:solidFill>
                            <a:srgbClr val="000000">
                              <a:alpha val="100000"/>
                            </a:srgbClr>
                          </a:solidFill>
                          <a:latin typeface="SimSun"/>
                          <a:ea typeface="SimSun"/>
                          <a:cs typeface="SimSun"/>
                        </a:rPr>
                        <a:t>未设室内消火栓系统和灭火</a:t>
                      </a:r>
                      <a:r>
                        <a:rPr sz="1000" spc="30">
                          <a:solidFill>
                            <a:srgbClr val="000000">
                              <a:alpha val="100000"/>
                            </a:srgbClr>
                          </a:solidFill>
                          <a:latin typeface="SimSun"/>
                          <a:ea typeface="SimSun"/>
                          <a:cs typeface="SimSun"/>
                        </a:rPr>
                        <a:t>系</a:t>
                      </a:r>
                      <a:r>
                        <a:rPr sz="1000" spc="0">
                          <a:solidFill>
                            <a:srgbClr val="000000">
                              <a:alpha val="100000"/>
                            </a:srgbClr>
                          </a:solidFill>
                          <a:latin typeface="SimSun"/>
                          <a:ea typeface="SimSun"/>
                          <a:cs typeface="SimSun"/>
                        </a:rPr>
                        <a:t>统</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12000"/>
                        </a:lnSpc>
                      </a:pPr>
                      <a:endParaRPr lang="Arial" altLang="Arial" sz="300"/>
                    </a:p>
                    <a:p>
                      <a:pPr marL="860712" algn="l" rtl="0" eaLnBrk="0">
                        <a:lnSpc>
                          <a:spcPct val="81000"/>
                        </a:lnSpc>
                        <a:spcBef>
                          <a:spcPts val="3"/>
                        </a:spcBef>
                      </a:pPr>
                      <a:r>
                        <a:rPr sz="1000" spc="-20">
                          <a:solidFill>
                            <a:srgbClr val="000000">
                              <a:alpha val="100000"/>
                            </a:srgbClr>
                          </a:solidFill>
                          <a:latin typeface="Times New Roman"/>
                          <a:ea typeface="Times New Roman"/>
                          <a:cs typeface="Times New Roman"/>
                        </a:rPr>
                        <a:t>1.</a:t>
                      </a:r>
                      <a:r>
                        <a:rPr sz="1000" spc="-10">
                          <a:solidFill>
                            <a:srgbClr val="000000">
                              <a:alpha val="100000"/>
                            </a:srgbClr>
                          </a:solidFill>
                          <a:latin typeface="Times New Roman"/>
                          <a:ea typeface="Times New Roman"/>
                          <a:cs typeface="Times New Roman"/>
                        </a:rPr>
                        <a:t>0</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82245">
                <a:tc>
                  <a:txBody>
                    <a:bodyPr vert="horz" wrap="square"/>
                    <a:lstStyle/>
                    <a:p>
                      <a:pPr algn="l" rtl="0" eaLnBrk="0">
                        <a:lnSpc>
                          <a:spcPct val="126000"/>
                        </a:lnSpc>
                      </a:pPr>
                      <a:endParaRPr lang="Arial" altLang="Arial" sz="100"/>
                    </a:p>
                    <a:p>
                      <a:pPr marL="971737" algn="l" rtl="0" eaLnBrk="0">
                        <a:lnSpc>
                          <a:spcPct val="99000"/>
                        </a:lnSpc>
                        <a:spcBef>
                          <a:spcPts val="1"/>
                        </a:spcBef>
                      </a:pPr>
                      <a:r>
                        <a:rPr sz="1000" spc="50">
                          <a:solidFill>
                            <a:srgbClr val="000000">
                              <a:alpha val="100000"/>
                            </a:srgbClr>
                          </a:solidFill>
                          <a:latin typeface="SimSun"/>
                          <a:ea typeface="SimSun"/>
                          <a:cs typeface="SimSun"/>
                        </a:rPr>
                        <a:t>设有室内消火栓</a:t>
                      </a:r>
                      <a:r>
                        <a:rPr sz="1000" spc="30">
                          <a:solidFill>
                            <a:srgbClr val="000000">
                              <a:alpha val="100000"/>
                            </a:srgbClr>
                          </a:solidFill>
                          <a:latin typeface="SimSun"/>
                          <a:ea typeface="SimSun"/>
                          <a:cs typeface="SimSun"/>
                        </a:rPr>
                        <a:t>系</a:t>
                      </a:r>
                      <a:r>
                        <a:rPr sz="1000" spc="0">
                          <a:solidFill>
                            <a:srgbClr val="000000">
                              <a:alpha val="100000"/>
                            </a:srgbClr>
                          </a:solidFill>
                          <a:latin typeface="SimSun"/>
                          <a:ea typeface="SimSun"/>
                          <a:cs typeface="SimSun"/>
                        </a:rPr>
                        <a:t>统</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5000"/>
                        </a:lnSpc>
                      </a:pPr>
                      <a:endParaRPr lang="Arial" altLang="Arial" sz="200"/>
                    </a:p>
                    <a:p>
                      <a:pPr marL="849962" algn="l" rtl="0" eaLnBrk="0">
                        <a:lnSpc>
                          <a:spcPct val="80000"/>
                        </a:lnSpc>
                        <a:spcBef>
                          <a:spcPts val="1"/>
                        </a:spcBef>
                      </a:pPr>
                      <a:r>
                        <a:rPr sz="1000" spc="20">
                          <a:solidFill>
                            <a:srgbClr val="000000">
                              <a:alpha val="100000"/>
                            </a:srgbClr>
                          </a:solidFill>
                          <a:latin typeface="Times New Roman"/>
                          <a:ea typeface="Times New Roman"/>
                          <a:cs typeface="Times New Roman"/>
                        </a:rPr>
                        <a:t>0.</a:t>
                      </a:r>
                      <a:r>
                        <a:rPr sz="1000" spc="0">
                          <a:solidFill>
                            <a:srgbClr val="000000">
                              <a:alpha val="100000"/>
                            </a:srgbClr>
                          </a:solidFill>
                          <a:latin typeface="Times New Roman"/>
                          <a:ea typeface="Times New Roman"/>
                          <a:cs typeface="Times New Roman"/>
                        </a:rPr>
                        <a:t>9</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82880">
                <a:tc>
                  <a:txBody>
                    <a:bodyPr vert="horz" wrap="square"/>
                    <a:lstStyle/>
                    <a:p>
                      <a:pPr algn="l" rtl="0" eaLnBrk="0">
                        <a:lnSpc>
                          <a:spcPct val="120000"/>
                        </a:lnSpc>
                      </a:pPr>
                      <a:endParaRPr lang="Arial" altLang="Arial" sz="100"/>
                    </a:p>
                    <a:p>
                      <a:pPr marL="1171381" algn="l" rtl="0" eaLnBrk="0">
                        <a:lnSpc>
                          <a:spcPct val="99000"/>
                        </a:lnSpc>
                        <a:spcBef>
                          <a:spcPts val="1"/>
                        </a:spcBef>
                      </a:pPr>
                      <a:r>
                        <a:rPr sz="1000" spc="40">
                          <a:solidFill>
                            <a:srgbClr val="000000">
                              <a:alpha val="100000"/>
                            </a:srgbClr>
                          </a:solidFill>
                          <a:latin typeface="SimSun"/>
                          <a:ea typeface="SimSun"/>
                          <a:cs typeface="SimSun"/>
                        </a:rPr>
                        <a:t>设有灭火系</a:t>
                      </a:r>
                      <a:r>
                        <a:rPr sz="1000" spc="30">
                          <a:solidFill>
                            <a:srgbClr val="000000">
                              <a:alpha val="100000"/>
                            </a:srgbClr>
                          </a:solidFill>
                          <a:latin typeface="SimSun"/>
                          <a:ea typeface="SimSun"/>
                          <a:cs typeface="SimSun"/>
                        </a:rPr>
                        <a:t>统</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7000"/>
                        </a:lnSpc>
                      </a:pPr>
                      <a:endParaRPr lang="Arial" altLang="Arial" sz="200"/>
                    </a:p>
                    <a:p>
                      <a:pPr marL="849962" algn="l" rtl="0" eaLnBrk="0">
                        <a:lnSpc>
                          <a:spcPct val="80000"/>
                        </a:lnSpc>
                        <a:spcBef>
                          <a:spcPts val="1"/>
                        </a:spcBef>
                      </a:pPr>
                      <a:r>
                        <a:rPr sz="1000" spc="20">
                          <a:solidFill>
                            <a:srgbClr val="000000">
                              <a:alpha val="100000"/>
                            </a:srgbClr>
                          </a:solidFill>
                          <a:latin typeface="Times New Roman"/>
                          <a:ea typeface="Times New Roman"/>
                          <a:cs typeface="Times New Roman"/>
                        </a:rPr>
                        <a:t>0.</a:t>
                      </a:r>
                      <a:r>
                        <a:rPr sz="1000" spc="0">
                          <a:solidFill>
                            <a:srgbClr val="000000">
                              <a:alpha val="100000"/>
                            </a:srgbClr>
                          </a:solidFill>
                          <a:latin typeface="Times New Roman"/>
                          <a:ea typeface="Times New Roman"/>
                          <a:cs typeface="Times New Roman"/>
                        </a:rPr>
                        <a:t>7</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167639">
                <a:tc>
                  <a:txBody>
                    <a:bodyPr vert="horz" wrap="square"/>
                    <a:lstStyle/>
                    <a:p>
                      <a:pPr algn="l" rtl="0" eaLnBrk="0">
                        <a:lnSpc>
                          <a:spcPct val="130000"/>
                        </a:lnSpc>
                      </a:pPr>
                      <a:endParaRPr lang="Arial" altLang="Arial" sz="100"/>
                    </a:p>
                    <a:p>
                      <a:pPr marL="637981" algn="l" rtl="0" eaLnBrk="0">
                        <a:lnSpc>
                          <a:spcPct val="97000"/>
                        </a:lnSpc>
                      </a:pPr>
                      <a:r>
                        <a:rPr sz="1000" spc="50">
                          <a:solidFill>
                            <a:srgbClr val="000000">
                              <a:alpha val="100000"/>
                            </a:srgbClr>
                          </a:solidFill>
                          <a:latin typeface="SimSun"/>
                          <a:ea typeface="SimSun"/>
                          <a:cs typeface="SimSun"/>
                        </a:rPr>
                        <a:t>设有室内消火栓系统和灭火</a:t>
                      </a:r>
                      <a:r>
                        <a:rPr sz="1000" spc="30">
                          <a:solidFill>
                            <a:srgbClr val="000000">
                              <a:alpha val="100000"/>
                            </a:srgbClr>
                          </a:solidFill>
                          <a:latin typeface="SimSun"/>
                          <a:ea typeface="SimSun"/>
                          <a:cs typeface="SimSun"/>
                        </a:rPr>
                        <a:t>系</a:t>
                      </a:r>
                      <a:r>
                        <a:rPr sz="1000" spc="0">
                          <a:solidFill>
                            <a:srgbClr val="000000">
                              <a:alpha val="100000"/>
                            </a:srgbClr>
                          </a:solidFill>
                          <a:latin typeface="SimSun"/>
                          <a:ea typeface="SimSun"/>
                          <a:cs typeface="SimSun"/>
                        </a:rPr>
                        <a:t>统</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41000"/>
                        </a:lnSpc>
                      </a:pPr>
                      <a:endParaRPr lang="Arial" altLang="Arial" sz="200"/>
                    </a:p>
                    <a:p>
                      <a:pPr marL="849962" algn="l" rtl="0" eaLnBrk="0">
                        <a:lnSpc>
                          <a:spcPct val="80000"/>
                        </a:lnSpc>
                        <a:spcBef>
                          <a:spcPts val="1"/>
                        </a:spcBef>
                      </a:pPr>
                      <a:r>
                        <a:rPr sz="1000" spc="20">
                          <a:solidFill>
                            <a:srgbClr val="000000">
                              <a:alpha val="100000"/>
                            </a:srgbClr>
                          </a:solidFill>
                          <a:latin typeface="Times New Roman"/>
                          <a:ea typeface="Times New Roman"/>
                          <a:cs typeface="Times New Roman"/>
                        </a:rPr>
                        <a:t>0 </a:t>
                      </a:r>
                      <a:r>
                        <a:rPr sz="1000" spc="10">
                          <a:solidFill>
                            <a:srgbClr val="000000">
                              <a:alpha val="100000"/>
                            </a:srgbClr>
                          </a:solidFill>
                          <a:latin typeface="Times New Roman"/>
                          <a:ea typeface="Times New Roman"/>
                          <a:cs typeface="Times New Roman"/>
                        </a:rPr>
                        <a:t>5</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r h="608965">
                <a:tc>
                  <a:txBody>
                    <a:bodyPr vert="horz" wrap="square"/>
                    <a:lstStyle/>
                    <a:p>
                      <a:pPr algn="l" rtl="0" eaLnBrk="0">
                        <a:lnSpc>
                          <a:spcPct val="115000"/>
                        </a:lnSpc>
                      </a:pPr>
                      <a:endParaRPr lang="Arial" altLang="Arial" sz="400"/>
                    </a:p>
                    <a:p>
                      <a:pPr marL="1107835" algn="l" rtl="0" eaLnBrk="0">
                        <a:lnSpc>
                          <a:spcPct val="99000"/>
                        </a:lnSpc>
                        <a:spcBef>
                          <a:spcPts val="5"/>
                        </a:spcBef>
                      </a:pPr>
                      <a:r>
                        <a:rPr sz="1000" spc="40">
                          <a:solidFill>
                            <a:srgbClr val="000000">
                              <a:alpha val="100000"/>
                            </a:srgbClr>
                          </a:solidFill>
                          <a:latin typeface="SimSun"/>
                          <a:ea typeface="SimSun"/>
                          <a:cs typeface="SimSun"/>
                        </a:rPr>
                        <a:t>可燃物露天</a:t>
                      </a:r>
                      <a:r>
                        <a:rPr sz="1000" spc="30">
                          <a:solidFill>
                            <a:srgbClr val="000000">
                              <a:alpha val="100000"/>
                            </a:srgbClr>
                          </a:solidFill>
                          <a:latin typeface="SimSun"/>
                          <a:ea typeface="SimSun"/>
                          <a:cs typeface="SimSun"/>
                        </a:rPr>
                        <a:t>堆</a:t>
                      </a:r>
                      <a:r>
                        <a:rPr sz="1000" spc="0">
                          <a:solidFill>
                            <a:srgbClr val="000000">
                              <a:alpha val="100000"/>
                            </a:srgbClr>
                          </a:solidFill>
                          <a:latin typeface="SimSun"/>
                          <a:ea typeface="SimSun"/>
                          <a:cs typeface="SimSun"/>
                        </a:rPr>
                        <a:t>场</a:t>
                      </a:r>
                      <a:endParaRPr lang="SimSun" altLang="SimSun" sz="1000"/>
                    </a:p>
                    <a:p>
                      <a:pPr marL="870897" algn="l" rtl="0" eaLnBrk="0">
                        <a:lnSpc>
                          <a:spcPct val="100000"/>
                        </a:lnSpc>
                        <a:spcBef>
                          <a:spcPts val="180"/>
                        </a:spcBef>
                      </a:pPr>
                      <a:r>
                        <a:rPr sz="1000" spc="20">
                          <a:solidFill>
                            <a:srgbClr val="000000">
                              <a:alpha val="100000"/>
                            </a:srgbClr>
                          </a:solidFill>
                          <a:latin typeface="SimSun"/>
                          <a:ea typeface="SimSun"/>
                          <a:cs typeface="SimSun"/>
                        </a:rPr>
                        <a:t>甲、乙、丙</a:t>
                      </a:r>
                      <a:r>
                        <a:rPr sz="1000" spc="10">
                          <a:solidFill>
                            <a:srgbClr val="000000">
                              <a:alpha val="100000"/>
                            </a:srgbClr>
                          </a:solidFill>
                          <a:latin typeface="SimSun"/>
                          <a:ea typeface="SimSun"/>
                          <a:cs typeface="SimSun"/>
                        </a:rPr>
                        <a:t>类</a:t>
                      </a:r>
                      <a:r>
                        <a:rPr sz="1000" spc="0">
                          <a:solidFill>
                            <a:srgbClr val="000000">
                              <a:alpha val="100000"/>
                            </a:srgbClr>
                          </a:solidFill>
                          <a:latin typeface="SimSun"/>
                          <a:ea typeface="SimSun"/>
                          <a:cs typeface="SimSun"/>
                        </a:rPr>
                        <a:t>液体储罐区</a:t>
                      </a:r>
                      <a:endParaRPr lang="SimSun" altLang="SimSun" sz="1000"/>
                    </a:p>
                    <a:p>
                      <a:pPr marL="1109359" algn="l" rtl="0" eaLnBrk="0">
                        <a:lnSpc>
                          <a:spcPct val="99000"/>
                        </a:lnSpc>
                        <a:spcBef>
                          <a:spcPts val="176"/>
                        </a:spcBef>
                      </a:pPr>
                      <a:r>
                        <a:rPr sz="1000" spc="40">
                          <a:solidFill>
                            <a:srgbClr val="000000">
                              <a:alpha val="100000"/>
                            </a:srgbClr>
                          </a:solidFill>
                          <a:latin typeface="SimSun"/>
                          <a:ea typeface="SimSun"/>
                          <a:cs typeface="SimSun"/>
                        </a:rPr>
                        <a:t>可燃气体储</a:t>
                      </a:r>
                      <a:r>
                        <a:rPr sz="1000" spc="30">
                          <a:solidFill>
                            <a:srgbClr val="000000">
                              <a:alpha val="100000"/>
                            </a:srgbClr>
                          </a:solidFill>
                          <a:latin typeface="SimSun"/>
                          <a:ea typeface="SimSun"/>
                          <a:cs typeface="SimSun"/>
                        </a:rPr>
                        <a:t>罐</a:t>
                      </a:r>
                      <a:r>
                        <a:rPr sz="1000" spc="0">
                          <a:solidFill>
                            <a:srgbClr val="000000">
                              <a:alpha val="100000"/>
                            </a:srgbClr>
                          </a:solidFill>
                          <a:latin typeface="SimSun"/>
                          <a:ea typeface="SimSun"/>
                          <a:cs typeface="SimSun"/>
                        </a:rPr>
                        <a:t>区</a:t>
                      </a:r>
                      <a:endParaRPr lang="SimSun" altLang="SimSu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c>
                  <a:txBody>
                    <a:bodyPr vert="horz" wrap="square"/>
                    <a:lstStyle/>
                    <a:p>
                      <a:pPr algn="l" rtl="0" eaLnBrk="0">
                        <a:lnSpc>
                          <a:spcPct val="173000"/>
                        </a:lnSpc>
                      </a:pPr>
                      <a:endParaRPr lang="Arial" altLang="Arial" sz="1000"/>
                    </a:p>
                    <a:p>
                      <a:pPr marL="849962" algn="l" rtl="0" eaLnBrk="0">
                        <a:lnSpc>
                          <a:spcPct val="80000"/>
                        </a:lnSpc>
                        <a:spcBef>
                          <a:spcPts val="6"/>
                        </a:spcBef>
                      </a:pPr>
                      <a:r>
                        <a:rPr sz="1000" spc="20">
                          <a:solidFill>
                            <a:srgbClr val="000000">
                              <a:alpha val="100000"/>
                            </a:srgbClr>
                          </a:solidFill>
                          <a:latin typeface="Times New Roman"/>
                          <a:ea typeface="Times New Roman"/>
                          <a:cs typeface="Times New Roman"/>
                        </a:rPr>
                        <a:t>0.</a:t>
                      </a:r>
                      <a:r>
                        <a:rPr sz="1000" spc="0">
                          <a:solidFill>
                            <a:srgbClr val="000000">
                              <a:alpha val="100000"/>
                            </a:srgbClr>
                          </a:solidFill>
                          <a:latin typeface="Times New Roman"/>
                          <a:ea typeface="Times New Roman"/>
                          <a:cs typeface="Times New Roman"/>
                        </a:rPr>
                        <a:t>3</a:t>
                      </a:r>
                      <a:endParaRPr lang="Times New Roman" altLang="Times New Roman" sz="1000"/>
                    </a:p>
                  </a:txBody>
                  <a:tcPr marL="0" marR="0" marT="0" marB="0">
                    <a:lnL w="6350" cap="flat" cmpd="sng" algn="ctr">
                      <a:solidFill>
                        <a:srgbClr val="000000"/>
                      </a:solidFill>
                      <a:prstDash val="solid"/>
                      <a:round/>
                      <a:headEnd type="none" w="med" len="med"/>
                      <a:tailEnd type="none" w="med" len="med"/>
                    </a:lnL>
                    <a:lnR w="6350" cap="flat" cmpd="sng" algn="ctr">
                      <a:solidFill>
                        <a:srgbClr val="000000"/>
                      </a:solidFill>
                      <a:prstDash val="solid"/>
                      <a:round/>
                      <a:headEnd type="none" w="med" len="med"/>
                      <a:tailEnd type="none" w="med" len="med"/>
                    </a:lnR>
                    <a:lnT w="3175" cap="flat" cmpd="sng" algn="ctr">
                      <a:solidFill>
                        <a:srgbClr val="000000"/>
                      </a:solidFill>
                      <a:prstDash val="solid"/>
                      <a:round/>
                      <a:headEnd type="none" w="med" len="med"/>
                      <a:tailEnd type="none" w="med" len="med"/>
                    </a:lnT>
                    <a:lnB w="3175" cap="flat" cmpd="sng" algn="ctr">
                      <a:solidFill>
                        <a:srgbClr val="000000"/>
                      </a:solidFill>
                      <a:prstDash val="solid"/>
                      <a:round/>
                      <a:headEnd type="none" w="med" len="med"/>
                      <a:tailEnd type="none" w="med" len="med"/>
                    </a:lnB>
                  </a:tcPr>
                </a:tc>
              </a:tr>
            </a:tbl>
          </a:graphicData>
        </a:graphic>
      </p:graphicFrame>
      <p:sp>
        <p:nvSpPr>
          <p:cNvPr id="116" name="textbox 116"/>
          <p:cNvSpPr/>
          <p:nvPr/>
        </p:nvSpPr>
        <p:spPr>
          <a:xfrm>
            <a:off x="891370" y="8693321"/>
            <a:ext cx="5772784" cy="1000125"/>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8800"/>
              </a:lnSpc>
            </a:pPr>
            <a:endParaRPr lang="Arial" altLang="Arial" sz="100"/>
          </a:p>
          <a:p>
            <a:pPr marL="17079" indent="-4379" algn="l" rtl="0" eaLnBrk="0">
              <a:lnSpc>
                <a:spcPct val="126000"/>
              </a:lnSpc>
            </a:pPr>
            <a:r>
              <a:rPr sz="1000" spc="20">
                <a:solidFill>
                  <a:srgbClr val="000000">
                    <a:alpha val="100000"/>
                  </a:srgbClr>
                </a:solidFill>
                <a:latin typeface="Times New Roman"/>
                <a:ea typeface="Times New Roman"/>
                <a:cs typeface="Times New Roman"/>
              </a:rPr>
              <a:t>7.3.3  </a:t>
            </a:r>
            <a:r>
              <a:rPr sz="1000" spc="20">
                <a:solidFill>
                  <a:srgbClr val="000000">
                    <a:alpha val="100000"/>
                  </a:srgbClr>
                </a:solidFill>
                <a:latin typeface="SimSun"/>
                <a:ea typeface="SimSun"/>
                <a:cs typeface="SimSun"/>
              </a:rPr>
              <a:t>歌舞娱乐放映游艺场所、网吧、商场、寺庙以及地下场所等的计算单</a:t>
            </a:r>
            <a:r>
              <a:rPr sz="1000" spc="10">
                <a:solidFill>
                  <a:srgbClr val="000000">
                    <a:alpha val="100000"/>
                  </a:srgbClr>
                </a:solidFill>
                <a:latin typeface="SimSun"/>
                <a:ea typeface="SimSun"/>
                <a:cs typeface="SimSun"/>
              </a:rPr>
              <a:t>元</a:t>
            </a:r>
            <a:r>
              <a:rPr sz="1000" spc="0">
                <a:solidFill>
                  <a:srgbClr val="000000">
                    <a:alpha val="100000"/>
                  </a:srgbClr>
                </a:solidFill>
                <a:latin typeface="SimSun"/>
                <a:ea typeface="SimSun"/>
                <a:cs typeface="SimSun"/>
              </a:rPr>
              <a:t>的最小需配灭火级别应按 </a:t>
            </a:r>
            <a:r>
              <a:rPr sz="1000" spc="10">
                <a:solidFill>
                  <a:srgbClr val="000000">
                    <a:alpha val="100000"/>
                  </a:srgbClr>
                </a:solidFill>
                <a:latin typeface="SimSun"/>
                <a:ea typeface="SimSun"/>
                <a:cs typeface="SimSun"/>
              </a:rPr>
              <a:t>下式计算</a:t>
            </a:r>
            <a:r>
              <a:rPr sz="1000" spc="0">
                <a:solidFill>
                  <a:srgbClr val="000000">
                    <a:alpha val="100000"/>
                  </a:srgbClr>
                </a:solidFill>
                <a:latin typeface="SimSun"/>
                <a:ea typeface="SimSun"/>
                <a:cs typeface="SimSun"/>
              </a:rPr>
              <a:t>：   </a:t>
            </a:r>
            <a:endParaRPr lang="SimSun" altLang="SimSun" sz="1000"/>
          </a:p>
          <a:p>
            <a:pPr marL="1380487" algn="l" rtl="0" eaLnBrk="0">
              <a:lnSpc>
                <a:spcPct val="97000"/>
              </a:lnSpc>
              <a:spcBef>
                <a:spcPts val="785"/>
              </a:spcBef>
            </a:pPr>
            <a:r>
              <a:rPr sz="1400" i="1" spc="0" baseline="14882">
                <a:solidFill>
                  <a:srgbClr val="000000">
                    <a:alpha val="100000"/>
                  </a:srgbClr>
                </a:solidFill>
                <a:latin typeface="Times New Roman"/>
                <a:ea typeface="Times New Roman"/>
                <a:cs typeface="Times New Roman"/>
              </a:rPr>
              <a:t>Q</a:t>
            </a:r>
            <a:r>
              <a:rPr sz="900" spc="10">
                <a:solidFill>
                  <a:srgbClr val="000000">
                    <a:alpha val="100000"/>
                  </a:srgbClr>
                </a:solidFill>
                <a:latin typeface="Times New Roman"/>
                <a:ea typeface="Times New Roman"/>
                <a:cs typeface="Times New Roman"/>
              </a:rPr>
              <a:t> </a:t>
            </a:r>
            <a:r>
              <a:rPr sz="1400" spc="10" baseline="14882">
                <a:solidFill>
                  <a:srgbClr val="000000">
                    <a:alpha val="100000"/>
                  </a:srgbClr>
                </a:solidFill>
                <a:latin typeface="Symbol"/>
                <a:ea typeface="Symbol"/>
                <a:cs typeface="Symbol"/>
              </a:rPr>
              <a:t>=</a:t>
            </a:r>
            <a:r>
              <a:rPr sz="900" spc="10">
                <a:solidFill>
                  <a:srgbClr val="000000">
                    <a:alpha val="100000"/>
                  </a:srgbClr>
                </a:solidFill>
                <a:latin typeface="Symbol"/>
                <a:ea typeface="Symbol"/>
                <a:cs typeface="Symbol"/>
              </a:rPr>
              <a:t> </a:t>
            </a:r>
            <a:r>
              <a:rPr sz="1400" spc="10" baseline="14882">
                <a:solidFill>
                  <a:srgbClr val="000000">
                    <a:alpha val="100000"/>
                  </a:srgbClr>
                </a:solidFill>
                <a:latin typeface="Times New Roman"/>
                <a:ea typeface="Times New Roman"/>
                <a:cs typeface="Times New Roman"/>
              </a:rPr>
              <a:t>1.3</a:t>
            </a:r>
            <a:r>
              <a:rPr sz="1400" i="1" spc="0" baseline="14882">
                <a:solidFill>
                  <a:srgbClr val="000000">
                    <a:alpha val="100000"/>
                  </a:srgbClr>
                </a:solidFill>
                <a:latin typeface="Times New Roman"/>
                <a:ea typeface="Times New Roman"/>
                <a:cs typeface="Times New Roman"/>
              </a:rPr>
              <a:t>K</a:t>
            </a:r>
            <a:r>
              <a:rPr sz="900" spc="10">
                <a:solidFill>
                  <a:srgbClr val="000000">
                    <a:alpha val="100000"/>
                  </a:srgbClr>
                </a:solidFill>
                <a:latin typeface="Times New Roman"/>
                <a:ea typeface="Times New Roman"/>
                <a:cs typeface="Times New Roman"/>
              </a:rPr>
              <a:t>             </a:t>
            </a:r>
            <a:r>
              <a:rPr sz="900" spc="0">
                <a:solidFill>
                  <a:srgbClr val="000000">
                    <a:alpha val="100000"/>
                  </a:srgbClr>
                </a:solidFill>
                <a:latin typeface="Times New Roman"/>
                <a:ea typeface="Times New Roman"/>
                <a:cs typeface="Times New Roman"/>
              </a:rPr>
              <a:t>                                                              </a:t>
            </a:r>
            <a:r>
              <a:rPr sz="1600" spc="0" baseline="-6511">
                <a:solidFill>
                  <a:srgbClr val="000000">
                    <a:alpha val="100000"/>
                  </a:srgbClr>
                </a:solidFill>
                <a:latin typeface="SimSun"/>
                <a:ea typeface="SimSun"/>
                <a:cs typeface="SimSun"/>
              </a:rPr>
              <a:t>(</a:t>
            </a:r>
            <a:r>
              <a:rPr sz="1600" spc="0" baseline="-6511">
                <a:solidFill>
                  <a:srgbClr val="000000">
                    <a:alpha val="100000"/>
                  </a:srgbClr>
                </a:solidFill>
                <a:latin typeface="Times New Roman"/>
                <a:ea typeface="Times New Roman"/>
                <a:cs typeface="Times New Roman"/>
              </a:rPr>
              <a:t>7.3.3</a:t>
            </a:r>
            <a:r>
              <a:rPr sz="1600" spc="0" baseline="-6511">
                <a:solidFill>
                  <a:srgbClr val="000000">
                    <a:alpha val="100000"/>
                  </a:srgbClr>
                </a:solidFill>
                <a:latin typeface="SimSun"/>
                <a:ea typeface="SimSun"/>
                <a:cs typeface="SimSun"/>
              </a:rPr>
              <a:t>)</a:t>
            </a:r>
            <a:endParaRPr lang="SimSun" altLang="SimSun" sz="1039"/>
          </a:p>
          <a:p>
            <a:pPr algn="l" rtl="0" eaLnBrk="0">
              <a:lnSpc>
                <a:spcPct val="101000"/>
              </a:lnSpc>
            </a:pPr>
            <a:endParaRPr lang="Arial" altLang="Arial" sz="1200"/>
          </a:p>
          <a:p>
            <a:pPr marL="12700" algn="l" rtl="0" eaLnBrk="0">
              <a:lnSpc>
                <a:spcPct val="99000"/>
              </a:lnSpc>
              <a:spcBef>
                <a:spcPts val="7"/>
              </a:spcBef>
            </a:pPr>
            <a:r>
              <a:rPr sz="1000" spc="30">
                <a:solidFill>
                  <a:srgbClr val="000000">
                    <a:alpha val="100000"/>
                  </a:srgbClr>
                </a:solidFill>
                <a:latin typeface="Times New Roman"/>
                <a:ea typeface="Times New Roman"/>
                <a:cs typeface="Times New Roman"/>
              </a:rPr>
              <a:t>7.3.4   </a:t>
            </a:r>
            <a:r>
              <a:rPr sz="1000" spc="30">
                <a:solidFill>
                  <a:srgbClr val="000000">
                    <a:alpha val="100000"/>
                  </a:srgbClr>
                </a:solidFill>
                <a:latin typeface="SimSun"/>
                <a:ea typeface="SimSun"/>
                <a:cs typeface="SimSun"/>
              </a:rPr>
              <a:t>计算单元中每个灭火器设置点的最小需配灭火级别应按下式计算</a:t>
            </a:r>
            <a:r>
              <a:rPr sz="1000" spc="10">
                <a:solidFill>
                  <a:srgbClr val="000000">
                    <a:alpha val="100000"/>
                  </a:srgbClr>
                </a:solidFill>
                <a:latin typeface="SimSun"/>
                <a:ea typeface="SimSun"/>
                <a:cs typeface="SimSun"/>
              </a:rPr>
              <a:t>：</a:t>
            </a:r>
            <a:endParaRPr lang="SimSun" altLang="SimSun" sz="1000"/>
          </a:p>
        </p:txBody>
      </p:sp>
      <p:pic>
        <p:nvPicPr>
          <p:cNvPr id="117" name="picture 117"/>
          <p:cNvPicPr>
            <a:picLocks noChangeAspect="1"/>
          </p:cNvPicPr>
          <p:nvPr/>
        </p:nvPicPr>
        <p:blipFill>
          <a:blip r:embed="rId5"/>
          <a:stretch>
            <a:fillRect/>
          </a:stretch>
        </p:blipFill>
        <p:spPr>
          <a:xfrm rot="21600000">
            <a:off x="2707915" y="9115088"/>
            <a:ext cx="100329" cy="294874"/>
          </a:xfrm>
          <a:prstGeom prst="rect">
            <a:avLst/>
          </a:prstGeom>
        </p:spPr>
      </p:pic>
      <p:pic>
        <p:nvPicPr>
          <p:cNvPr id="118" name="picture 118"/>
          <p:cNvPicPr>
            <a:picLocks noChangeAspect="1"/>
          </p:cNvPicPr>
          <p:nvPr/>
        </p:nvPicPr>
        <p:blipFill>
          <a:blip r:embed="rId4"/>
          <a:stretch>
            <a:fillRect/>
          </a:stretch>
        </p:blipFill>
        <p:spPr>
          <a:xfrm rot="21600000">
            <a:off x="1660525" y="8858250"/>
            <a:ext cx="6350" cy="234950"/>
          </a:xfrm>
          <a:prstGeom prst="rect">
            <a:avLst/>
          </a:prstGeom>
        </p:spPr>
      </p:pic>
      <p:sp>
        <p:nvSpPr>
          <p:cNvPr id="119" name="textbox 119"/>
          <p:cNvSpPr/>
          <p:nvPr/>
        </p:nvSpPr>
        <p:spPr>
          <a:xfrm>
            <a:off x="891635" y="844720"/>
            <a:ext cx="5786754" cy="63944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5761"/>
              </a:lnSpc>
            </a:pPr>
            <a:endParaRPr lang="Arial" altLang="Arial" sz="100"/>
          </a:p>
          <a:p>
            <a:pPr marL="12700" indent="530" algn="l" rtl="0" eaLnBrk="0">
              <a:lnSpc>
                <a:spcPct val="126000"/>
              </a:lnSpc>
            </a:pPr>
            <a:r>
              <a:rPr sz="1000" spc="70">
                <a:solidFill>
                  <a:srgbClr val="000000">
                    <a:alpha val="100000"/>
                  </a:srgbClr>
                </a:solidFill>
                <a:latin typeface="SimHei"/>
                <a:ea typeface="SimHei"/>
                <a:cs typeface="SimHei"/>
              </a:rPr>
              <a:t>7.1.2 每个灭火器设置点实配灭火器的灭火级别和数量不得小于最小需配灭火级别和数量</a:t>
            </a:r>
            <a:r>
              <a:rPr sz="1000" spc="10">
                <a:solidFill>
                  <a:srgbClr val="000000">
                    <a:alpha val="100000"/>
                  </a:srgbClr>
                </a:solidFill>
                <a:latin typeface="SimHei"/>
                <a:ea typeface="SimHei"/>
                <a:cs typeface="SimHei"/>
              </a:rPr>
              <a:t>的</a:t>
            </a:r>
            <a:r>
              <a:rPr sz="1000" spc="0">
                <a:solidFill>
                  <a:srgbClr val="000000">
                    <a:alpha val="100000"/>
                  </a:srgbClr>
                </a:solidFill>
                <a:latin typeface="SimHei"/>
                <a:ea typeface="SimHei"/>
                <a:cs typeface="SimHei"/>
              </a:rPr>
              <a:t>计算 </a:t>
            </a:r>
            <a:r>
              <a:rPr sz="1000" spc="10">
                <a:solidFill>
                  <a:srgbClr val="000000">
                    <a:alpha val="100000"/>
                  </a:srgbClr>
                </a:solidFill>
                <a:latin typeface="SimHei"/>
                <a:ea typeface="SimHei"/>
                <a:cs typeface="SimHei"/>
              </a:rPr>
              <a:t>值</a:t>
            </a:r>
            <a:r>
              <a:rPr sz="1000" spc="0">
                <a:solidFill>
                  <a:srgbClr val="000000">
                    <a:alpha val="100000"/>
                  </a:srgbClr>
                </a:solidFill>
                <a:latin typeface="SimHei"/>
                <a:ea typeface="SimHei"/>
                <a:cs typeface="SimHei"/>
              </a:rPr>
              <a:t>。   </a:t>
            </a:r>
            <a:endParaRPr lang="SimHei" altLang="SimHei" sz="1000"/>
          </a:p>
          <a:p>
            <a:pPr algn="l" rtl="0" eaLnBrk="0">
              <a:lnSpc>
                <a:spcPct val="100000"/>
              </a:lnSpc>
            </a:pPr>
            <a:endParaRPr lang="Arial" altLang="Arial" sz="500"/>
          </a:p>
          <a:p>
            <a:pPr marL="13230" algn="l" rtl="0" eaLnBrk="0">
              <a:lnSpc>
                <a:spcPct val="100000"/>
              </a:lnSpc>
              <a:spcBef>
                <a:spcPts val="5"/>
              </a:spcBef>
            </a:pPr>
            <a:r>
              <a:rPr sz="1000" spc="60">
                <a:solidFill>
                  <a:srgbClr val="000000">
                    <a:alpha val="100000"/>
                  </a:srgbClr>
                </a:solidFill>
                <a:latin typeface="SimHei"/>
                <a:ea typeface="SimHei"/>
                <a:cs typeface="SimHei"/>
              </a:rPr>
              <a:t>7.1.3 灭火器设置点的位置和数量应根据灭火器的最大保护距离确定，并应保证最不</a:t>
            </a:r>
            <a:r>
              <a:rPr sz="1000" spc="20">
                <a:solidFill>
                  <a:srgbClr val="000000">
                    <a:alpha val="100000"/>
                  </a:srgbClr>
                </a:solidFill>
                <a:latin typeface="SimHei"/>
                <a:ea typeface="SimHei"/>
                <a:cs typeface="SimHei"/>
              </a:rPr>
              <a:t>利</a:t>
            </a:r>
            <a:r>
              <a:rPr sz="1000" spc="0">
                <a:solidFill>
                  <a:srgbClr val="000000">
                    <a:alpha val="100000"/>
                  </a:srgbClr>
                </a:solidFill>
                <a:latin typeface="SimHei"/>
                <a:ea typeface="SimHei"/>
                <a:cs typeface="SimHei"/>
              </a:rPr>
              <a:t>点至少在 1</a:t>
            </a:r>
            <a:endParaRPr lang="SimHei" altLang="SimHei" sz="1000"/>
          </a:p>
        </p:txBody>
      </p:sp>
      <p:pic>
        <p:nvPicPr>
          <p:cNvPr id="120" name="picture 120"/>
          <p:cNvPicPr>
            <a:picLocks noChangeAspect="1"/>
          </p:cNvPicPr>
          <p:nvPr/>
        </p:nvPicPr>
        <p:blipFill>
          <a:blip r:embed="rId4"/>
          <a:stretch>
            <a:fillRect/>
          </a:stretch>
        </p:blipFill>
        <p:spPr>
          <a:xfrm rot="21600000">
            <a:off x="1296670" y="1068069"/>
            <a:ext cx="6350" cy="231140"/>
          </a:xfrm>
          <a:prstGeom prst="rect">
            <a:avLst/>
          </a:prstGeom>
        </p:spPr>
      </p:pic>
      <p:sp>
        <p:nvSpPr>
          <p:cNvPr id="121" name="textbox 121"/>
          <p:cNvSpPr/>
          <p:nvPr/>
        </p:nvSpPr>
        <p:spPr>
          <a:xfrm>
            <a:off x="886460" y="558786"/>
            <a:ext cx="5798184" cy="16637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4950"/>
              </a:lnSpc>
            </a:pPr>
            <a:endParaRPr lang="Arial" altLang="Arial" sz="100"/>
          </a:p>
          <a:p>
            <a:pPr marL="12700" algn="l" rtl="0" eaLnBrk="0">
              <a:lnSpc>
                <a:spcPct val="105000"/>
              </a:lnSpc>
              <a:tabLst>
                <a:tab pos="74294"/>
                <a:tab pos="5784850"/>
              </a:tabLst>
            </a:pPr>
            <a:r>
              <a:rPr sz="800" u="sng" spc="0">
                <a:solidFill>
                  <a:srgbClr val="000000">
                    <a:alpha val="100000"/>
                  </a:srgbClr>
                </a:solidFill>
                <a:latin typeface="SimSun"/>
                <a:ea typeface="SimSun"/>
                <a:cs typeface="SimSun"/>
              </a:rPr>
              <a:t>	</a:t>
            </a:r>
            <a:r>
              <a:rPr sz="800" u="sng" spc="10">
                <a:solidFill>
                  <a:srgbClr val="000000">
                    <a:alpha val="100000"/>
                  </a:srgbClr>
                </a:solidFill>
                <a:latin typeface="SimSun"/>
                <a:ea typeface="SimSun"/>
                <a:cs typeface="SimSun"/>
              </a:rPr>
              <a:t>《建筑灭火器配置设计规范》</a:t>
            </a:r>
            <a:r>
              <a:rPr sz="800" u="sng" spc="0">
                <a:solidFill>
                  <a:srgbClr val="000000">
                    <a:alpha val="100000"/>
                  </a:srgbClr>
                </a:solidFill>
                <a:latin typeface="Calibri"/>
                <a:ea typeface="Calibri"/>
                <a:cs typeface="Calibri"/>
              </a:rPr>
              <a:t>GB</a:t>
            </a:r>
            <a:r>
              <a:rPr sz="800" u="sng" spc="10">
                <a:solidFill>
                  <a:srgbClr val="000000">
                    <a:alpha val="100000"/>
                  </a:srgbClr>
                </a:solidFill>
                <a:latin typeface="Calibri"/>
                <a:ea typeface="Calibri"/>
                <a:cs typeface="Calibri"/>
              </a:rPr>
              <a:t> 50140-2005                                                                                                         </a:t>
            </a:r>
            <a:r>
              <a:rPr sz="800" u="sng" spc="0">
                <a:solidFill>
                  <a:srgbClr val="000000">
                    <a:alpha val="100000"/>
                  </a:srgbClr>
                </a:solidFill>
                <a:latin typeface="Calibri"/>
                <a:ea typeface="Calibri"/>
                <a:cs typeface="Calibri"/>
              </a:rPr>
              <a:t>                   </a:t>
            </a:r>
            <a:r>
              <a:rPr sz="800" u="sng" spc="0">
                <a:solidFill>
                  <a:srgbClr val="000000">
                    <a:alpha val="100000"/>
                  </a:srgbClr>
                </a:solidFill>
                <a:uFill>
                  <a:solidFill>
                    <a:srgbClr val="0462C1"/>
                  </a:solidFill>
                </a:uFill>
                <a:latin typeface="Calibri"/>
                <a:ea typeface="Calibri"/>
                <a:cs typeface="Calibri"/>
              </a:rPr>
              <a:t>	</a:t>
            </a:r>
            <a:endParaRPr lang="Calibri" altLang="Calibri" sz="800"/>
          </a:p>
        </p:txBody>
      </p:sp>
      <p:pic>
        <p:nvPicPr>
          <p:cNvPr id="122" name="picture 122"/>
          <p:cNvPicPr>
            <a:picLocks noChangeAspect="1"/>
          </p:cNvPicPr>
          <p:nvPr/>
        </p:nvPicPr>
        <p:blipFill>
          <a:blip r:embed="rId6"/>
          <a:stretch>
            <a:fillRect/>
          </a:stretch>
        </p:blipFill>
        <p:spPr>
          <a:xfrm rot="21600000">
            <a:off x="6254495" y="9668256"/>
            <a:ext cx="630935" cy="630936"/>
          </a:xfrm>
          <a:prstGeom prst="rect">
            <a:avLst/>
          </a:prstGeom>
        </p:spPr>
      </p:pic>
      <p:sp>
        <p:nvSpPr>
          <p:cNvPr id="123" name="textbox 123"/>
          <p:cNvSpPr/>
          <p:nvPr/>
        </p:nvSpPr>
        <p:spPr>
          <a:xfrm>
            <a:off x="894821" y="1517650"/>
            <a:ext cx="1617344" cy="273684"/>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106000"/>
              </a:lnSpc>
            </a:pPr>
            <a:endParaRPr lang="Arial" altLang="Arial" sz="200"/>
          </a:p>
          <a:p>
            <a:pPr marL="12700" algn="l" rtl="0" eaLnBrk="0">
              <a:lnSpc>
                <a:spcPct val="100000"/>
              </a:lnSpc>
              <a:spcBef>
                <a:spcPts val="2"/>
              </a:spcBef>
            </a:pPr>
            <a:r>
              <a:rPr sz="1000" spc="40">
                <a:solidFill>
                  <a:srgbClr val="000000">
                    <a:alpha val="100000"/>
                  </a:srgbClr>
                </a:solidFill>
                <a:latin typeface="SimHei"/>
                <a:ea typeface="SimHei"/>
                <a:cs typeface="SimHei"/>
              </a:rPr>
              <a:t>具灭火器的保护范围</a:t>
            </a:r>
            <a:r>
              <a:rPr sz="1000" spc="10">
                <a:solidFill>
                  <a:srgbClr val="000000">
                    <a:alpha val="100000"/>
                  </a:srgbClr>
                </a:solidFill>
                <a:latin typeface="SimHei"/>
                <a:ea typeface="SimHei"/>
                <a:cs typeface="SimHei"/>
              </a:rPr>
              <a:t>内</a:t>
            </a:r>
            <a:r>
              <a:rPr sz="1000" spc="0">
                <a:solidFill>
                  <a:srgbClr val="000000">
                    <a:alpha val="100000"/>
                  </a:srgbClr>
                </a:solidFill>
                <a:latin typeface="SimHei"/>
                <a:ea typeface="SimHei"/>
                <a:cs typeface="SimHei"/>
              </a:rPr>
              <a:t>。   </a:t>
            </a:r>
            <a:endParaRPr lang="SimHei" altLang="SimHei" sz="1000"/>
          </a:p>
        </p:txBody>
      </p:sp>
      <p:pic>
        <p:nvPicPr>
          <p:cNvPr id="124" name="picture 124"/>
          <p:cNvPicPr>
            <a:picLocks noChangeAspect="1"/>
          </p:cNvPicPr>
          <p:nvPr/>
        </p:nvPicPr>
        <p:blipFill>
          <a:blip r:embed="rId4"/>
          <a:stretch>
            <a:fillRect/>
          </a:stretch>
        </p:blipFill>
        <p:spPr>
          <a:xfrm rot="21600000">
            <a:off x="2496185" y="1530350"/>
            <a:ext cx="6350" cy="231140"/>
          </a:xfrm>
          <a:prstGeom prst="rect">
            <a:avLst/>
          </a:prstGeom>
        </p:spPr>
      </p:pic>
      <p:sp>
        <p:nvSpPr>
          <p:cNvPr id="125" name="textbox 125"/>
          <p:cNvSpPr/>
          <p:nvPr/>
        </p:nvSpPr>
        <p:spPr>
          <a:xfrm>
            <a:off x="785064" y="9943883"/>
            <a:ext cx="1348739" cy="1689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25"/>
              </a:lnSpc>
            </a:pPr>
            <a:r>
              <a:rPr sz="900" spc="60">
                <a:solidFill>
                  <a:srgbClr val="000000">
                    <a:alpha val="100000"/>
                  </a:srgbClr>
                </a:solidFill>
                <a:latin typeface="SimSun"/>
                <a:ea typeface="SimSun"/>
                <a:cs typeface="SimSun"/>
              </a:rPr>
              <a:t>咨询电话 400-119-053</a:t>
            </a:r>
            <a:r>
              <a:rPr sz="900" spc="0">
                <a:solidFill>
                  <a:srgbClr val="000000">
                    <a:alpha val="100000"/>
                  </a:srgbClr>
                </a:solidFill>
                <a:latin typeface="SimSun"/>
                <a:ea typeface="SimSun"/>
                <a:cs typeface="SimSun"/>
              </a:rPr>
              <a:t>1</a:t>
            </a:r>
            <a:endParaRPr lang="SimSun" altLang="SimSun" sz="900"/>
          </a:p>
        </p:txBody>
      </p:sp>
      <p:sp>
        <p:nvSpPr>
          <p:cNvPr id="126" name="textbox 126"/>
          <p:cNvSpPr/>
          <p:nvPr/>
        </p:nvSpPr>
        <p:spPr>
          <a:xfrm>
            <a:off x="5610035" y="9943883"/>
            <a:ext cx="523240" cy="167639"/>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3341"/>
              </a:lnSpc>
            </a:pPr>
            <a:endParaRPr lang="Arial" altLang="Arial" sz="100"/>
          </a:p>
          <a:p>
            <a:pPr marL="12700" algn="l" rtl="0" eaLnBrk="0">
              <a:lnSpc>
                <a:spcPts val="1118"/>
              </a:lnSpc>
            </a:pPr>
            <a:r>
              <a:rPr sz="900" spc="80">
                <a:solidFill>
                  <a:srgbClr val="000000">
                    <a:alpha val="100000"/>
                  </a:srgbClr>
                </a:solidFill>
                <a:latin typeface="SimSun"/>
                <a:ea typeface="SimSun"/>
                <a:cs typeface="SimSun"/>
              </a:rPr>
              <a:t>咨询微</a:t>
            </a:r>
            <a:r>
              <a:rPr sz="900" spc="70">
                <a:solidFill>
                  <a:srgbClr val="000000">
                    <a:alpha val="100000"/>
                  </a:srgbClr>
                </a:solidFill>
                <a:latin typeface="SimSun"/>
                <a:ea typeface="SimSun"/>
                <a:cs typeface="SimSun"/>
              </a:rPr>
              <a:t>信</a:t>
            </a:r>
            <a:endParaRPr lang="SimSun" altLang="SimSun" sz="900"/>
          </a:p>
        </p:txBody>
      </p:sp>
      <p:sp>
        <p:nvSpPr>
          <p:cNvPr id="127" name="textbox 127"/>
          <p:cNvSpPr/>
          <p:nvPr/>
        </p:nvSpPr>
        <p:spPr>
          <a:xfrm>
            <a:off x="3718394" y="10194810"/>
            <a:ext cx="78105" cy="130810"/>
          </a:xfrm>
          <a:prstGeom prst="rect">
            <a:avLst/>
          </a:prstGeom>
        </p:spPr>
        <p:txBody>
          <a:bodyPr vert="horz" wrap="square" lIns="0" tIns="0" rIns="0" bIns="0"/>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rtl="0" eaLnBrk="0">
              <a:lnSpc>
                <a:spcPct val="86350"/>
              </a:lnSpc>
            </a:pPr>
            <a:endParaRPr lang="Arial" altLang="Arial" sz="100"/>
          </a:p>
          <a:p>
            <a:pPr marL="12700" algn="l" rtl="0" eaLnBrk="0">
              <a:lnSpc>
                <a:spcPct val="86000"/>
              </a:lnSpc>
            </a:pPr>
            <a:r>
              <a:rPr sz="800" spc="10">
                <a:solidFill>
                  <a:srgbClr val="000000">
                    <a:alpha val="100000"/>
                  </a:srgbClr>
                </a:solidFill>
                <a:latin typeface="SimSun"/>
                <a:ea typeface="SimSun"/>
                <a:cs typeface="SimSun"/>
              </a:rPr>
              <a:t>9</a:t>
            </a:r>
            <a:endParaRPr lang="SimSun" altLang="SimSun" sz="8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6305550" cy="94234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https://d.book118.com/438077024131006043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Arial"/>
        <a:ea typeface="Arial"/>
        <a:cs typeface="Arial"/>
      </a:majorFont>
      <a:minorFont>
        <a:latin typeface="Arial"/>
        <a:ea typeface="Arial"/>
        <a:cs typeface="Arial"/>
      </a:minorFont>
    </a:fontScheme>
    <a:fmtScheme name="Office">
      <a:fillStyleLst>
        <a:solidFill>
          <a:schemeClr val="phClr"/>
        </a:solidFill>
        <a:gradFill rotWithShape="1">
          <a:gsLst>
            <a:gs pos="0">
              <a:schemeClr val="phClr">
                <a:satMod val="110000"/>
                <a:lumMod val="105000"/>
                <a:tint val="67000"/>
              </a:schemeClr>
            </a:gs>
            <a:gs pos="50000">
              <a:schemeClr val="phClr">
                <a:lumMod val="105000"/>
                <a:satMod val="103000"/>
                <a:tint val="73000"/>
              </a:schemeClr>
            </a:gs>
            <a:gs pos="100000">
              <a:schemeClr val="phClr">
                <a:satMod val="105000"/>
                <a:lumMod val="109000"/>
                <a:tint val="81000"/>
              </a:schemeClr>
            </a:gs>
          </a:gsLst>
          <a:lin ang="5400000" scaled="0"/>
        </a:gradFill>
        <a:gradFill rotWithShape="1">
          <a:gsLst>
            <a:gs pos="0">
              <a:schemeClr val="phClr">
                <a:satMod val="103000"/>
                <a:lumMod val="102000"/>
                <a:shade val="94000"/>
              </a:schemeClr>
            </a:gs>
            <a:gs pos="50000">
              <a:schemeClr val="phClr">
                <a:lumMod val="110000"/>
                <a:satMod val="100000"/>
                <a:tint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234</Paragraphs>
  <Slides>11</Slides>
  <Notes>0</Notes>
  <TotalTime>1</TotalTime>
  <HiddenSlides>0</HiddenSlides>
  <MMClips>0</MMClips>
  <ScaleCrop>0</ScaleCrop>
  <HeadingPairs>
    <vt:vector baseType="variant" size="6">
      <vt:variant>
        <vt:lpstr>Fonts used</vt:lpstr>
      </vt:variant>
      <vt:variant>
        <vt:i4>7</vt:i4>
      </vt:variant>
      <vt:variant>
        <vt:lpstr>Theme</vt:lpstr>
      </vt:variant>
      <vt:variant>
        <vt:i4>1</vt:i4>
      </vt:variant>
      <vt:variant>
        <vt:lpstr>Slide Titles</vt:lpstr>
      </vt:variant>
      <vt:variant>
        <vt:i4>11</vt:i4>
      </vt:variant>
    </vt:vector>
  </HeadingPairs>
  <TitlesOfParts>
    <vt:vector baseType="lpstr" size="19">
      <vt:lpstr>Arial</vt:lpstr>
      <vt:lpstr>Calibri</vt:lpstr>
      <vt:lpstr>SimSun</vt:lpstr>
      <vt:lpstr>Times New Roman</vt:lpstr>
      <vt:lpstr>SimHei</vt:lpstr>
      <vt:lpstr>Cambria Math</vt:lpstr>
      <vt:lpstr>Symbol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2024-09-23T15:41:47.732</cp:lastPrinted>
  <dcterms:created xsi:type="dcterms:W3CDTF">2024-09-23T07:41:47Z</dcterms:created>
  <dcterms:modified xsi:type="dcterms:W3CDTF">2024-09-23T07:41:49Z</dcterms:modified>
</cp:coreProperties>
</file>