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04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46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51F1A7-DCDA-4768-BCAA-5F507E33E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729DDF-089C-45CF-BA2D-EB5B72155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630B43-AC72-4DA3-9264-9540D4015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142995-714A-4588-9DF6-0667F2E0D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383EF6-F1DA-488A-AA56-2164AE3D1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449962-6BE3-48DE-BC27-89B09E700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109ABF-D57B-4087-AD79-E25B32029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DC6E51-8071-47FB-9491-C68D340F3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18AD8C-82B4-4453-B41D-F957EBA34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EB9DD5-03B4-4A1B-A2CF-62112C568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E05F25-BCD2-4A0A-B268-7068E9955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031" r:id="rId2"/>
    <p:sldLayoutId id="2147487032" r:id="rId3"/>
    <p:sldLayoutId id="2147487033" r:id="rId4"/>
    <p:sldLayoutId id="2147487034" r:id="rId5"/>
    <p:sldLayoutId id="2147487035" r:id="rId6"/>
    <p:sldLayoutId id="2147487036" r:id="rId7"/>
    <p:sldLayoutId id="2147487037" r:id="rId8"/>
    <p:sldLayoutId id="2147487038" r:id="rId9"/>
    <p:sldLayoutId id="2147487039" r:id="rId10"/>
    <p:sldLayoutId id="214748704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16" Type="http://schemas.openxmlformats.org/officeDocument/2006/relationships/tags" Target="../tags/tag157.xml" /><Relationship Id="rId17" Type="http://schemas.openxmlformats.org/officeDocument/2006/relationships/tags" Target="../tags/tag158.xml" /><Relationship Id="rId18" Type="http://schemas.openxmlformats.org/officeDocument/2006/relationships/tags" Target="../tags/tag159.xml" /><Relationship Id="rId19" Type="http://schemas.openxmlformats.org/officeDocument/2006/relationships/tags" Target="../tags/tag160.xml" /><Relationship Id="rId2" Type="http://schemas.openxmlformats.org/officeDocument/2006/relationships/tags" Target="../tags/tag143.xml" /><Relationship Id="rId20" Type="http://schemas.openxmlformats.org/officeDocument/2006/relationships/tags" Target="../tags/tag161.xml" /><Relationship Id="rId21" Type="http://schemas.openxmlformats.org/officeDocument/2006/relationships/tags" Target="../tags/tag162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14" Type="http://schemas.openxmlformats.org/officeDocument/2006/relationships/tags" Target="../tags/tag217.xml" /><Relationship Id="rId15" Type="http://schemas.openxmlformats.org/officeDocument/2006/relationships/tags" Target="../tags/tag218.xml" /><Relationship Id="rId16" Type="http://schemas.openxmlformats.org/officeDocument/2006/relationships/tags" Target="../tags/tag219.xml" /><Relationship Id="rId17" Type="http://schemas.openxmlformats.org/officeDocument/2006/relationships/tags" Target="../tags/tag220.xml" /><Relationship Id="rId18" Type="http://schemas.openxmlformats.org/officeDocument/2006/relationships/tags" Target="../tags/tag221.xml" /><Relationship Id="rId19" Type="http://schemas.openxmlformats.org/officeDocument/2006/relationships/tags" Target="../tags/tag222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14" Type="http://schemas.openxmlformats.org/officeDocument/2006/relationships/tags" Target="../tags/tag238.xml" /><Relationship Id="rId15" Type="http://schemas.openxmlformats.org/officeDocument/2006/relationships/tags" Target="../tags/tag239.xml" /><Relationship Id="rId16" Type="http://schemas.openxmlformats.org/officeDocument/2006/relationships/tags" Target="../tags/tag240.xml" /><Relationship Id="rId17" Type="http://schemas.openxmlformats.org/officeDocument/2006/relationships/tags" Target="../tags/tag241.xml" /><Relationship Id="rId18" Type="http://schemas.openxmlformats.org/officeDocument/2006/relationships/tags" Target="../tags/tag242.xml" /><Relationship Id="rId19" Type="http://schemas.openxmlformats.org/officeDocument/2006/relationships/tags" Target="../tags/tag243.xml" /><Relationship Id="rId2" Type="http://schemas.openxmlformats.org/officeDocument/2006/relationships/tags" Target="../tags/tag226.xml" /><Relationship Id="rId20" Type="http://schemas.openxmlformats.org/officeDocument/2006/relationships/tags" Target="../tags/tag244.xml" /><Relationship Id="rId21" Type="http://schemas.openxmlformats.org/officeDocument/2006/relationships/tags" Target="../tags/tag245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102034121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敬老月活动实施方案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活动背景与目标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参与人员与分工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宣传方案与推广渠道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活动时间与地点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活动内容与形式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10490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活动背景与目标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背景介绍</a:t>
            </a:r>
            <a:endParaRPr lang="zh-CN" altLang="en-US"/>
          </a:p>
        </p:txBody>
      </p:sp>
      <p:sp>
        <p:nvSpPr>
          <p:cNvPr id="104910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敬老月活动是由政府发起的，旨在弘扬中华民族尊老敬老的传统美德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活动旨在提高老年人的生活质量和幸福感，促进社会和谐发展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活动旨在加强老年人的社会参与，提高老年人的社会地位和影响力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活动旨在推动全社会关注老年人的需求和权益，营造良好的社会氛围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活动目标</a:t>
            </a:r>
            <a:endParaRPr lang="zh-CN" altLang="en-US"/>
          </a:p>
        </p:txBody>
      </p:sp>
      <p:sp>
        <p:nvSpPr>
          <p:cNvPr id="104917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提高老年人的生活质量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加强老年人的社会参与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弘扬中华民族尊老敬老的传统美德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促进老年人的身心健康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104926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活动时间与地点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活动时间</a:t>
            </a:r>
            <a:endParaRPr lang="zh-CN" altLang="en-US"/>
          </a:p>
        </p:txBody>
      </p:sp>
      <p:sp>
        <p:nvSpPr>
          <p:cNvPr id="1049358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0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2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活动时间：10月1日至10月31日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64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6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活动地点：社区、养老院、敬老院等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70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2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4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活动形式：文艺表演、健康讲座、慰问活动等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76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8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0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活动目的：弘扬敬老爱老的传统美德，营造尊老敬老的社会氛围。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2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活动地点</a:t>
            </a:r>
            <a:endParaRPr lang="zh-CN" altLang="en-US"/>
          </a:p>
        </p:txBody>
      </p:sp>
      <p:sp>
        <p:nvSpPr>
          <p:cNvPr id="104942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3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3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4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4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公园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4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广场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4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社区活动中心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5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敬老院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9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四 章</a:t>
            </a:r>
            <a:endParaRPr lang="zh-CN" altLang="en-US"/>
          </a:p>
        </p:txBody>
      </p:sp>
      <p:sp>
        <p:nvSpPr>
          <p:cNvPr id="104949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活动内容与形式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9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内容概述</a:t>
            </a:r>
            <a:endParaRPr lang="zh-CN" altLang="en-US"/>
          </a:p>
        </p:txBody>
      </p:sp>
      <p:sp>
        <p:nvSpPr>
          <p:cNvPr id="104959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9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开展敬老月宣传活动，提高公众对老年人的关注和尊重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0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举办敬老月文艺演出，展示老年人的才艺和活力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0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0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开展敬老月志愿服务活动，为老年人提供帮助和服务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1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举办敬老月座谈会，探讨老年人的需求和问题，提出解决方案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6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具体形式</a:t>
            </a:r>
            <a:endParaRPr lang="zh-CN" altLang="en-US"/>
          </a:p>
        </p:txBody>
      </p:sp>
      <p:sp>
        <p:nvSpPr>
          <p:cNvPr id="1049664" name="矩形 15"/>
          <p:cNvSpPr/>
          <p:nvPr>
            <p:custDataLst>
              <p:tags r:id="rId2"/>
            </p:custDataLst>
          </p:nvPr>
        </p:nvSpPr>
        <p:spPr>
          <a:xfrm>
            <a:off x="3033612" y="155164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举办敬老月开幕式，邀请政府领导、企业代表、社会团体等参加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6" name="任意多边形 17"/>
          <p:cNvSpPr/>
          <p:nvPr>
            <p:custDataLst>
              <p:tags r:id="rId3"/>
            </p:custDataLst>
          </p:nvPr>
        </p:nvSpPr>
        <p:spPr>
          <a:xfrm flipV="1">
            <a:off x="2968287" y="14904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8" name="任意多边形 18"/>
          <p:cNvSpPr/>
          <p:nvPr>
            <p:custDataLst>
              <p:tags r:id="rId4"/>
            </p:custDataLst>
          </p:nvPr>
        </p:nvSpPr>
        <p:spPr>
          <a:xfrm flipH="1">
            <a:off x="8123519" y="18353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0" name="矩形 27"/>
          <p:cNvSpPr/>
          <p:nvPr>
            <p:custDataLst>
              <p:tags r:id="rId5"/>
            </p:custDataLst>
          </p:nvPr>
        </p:nvSpPr>
        <p:spPr>
          <a:xfrm>
            <a:off x="3033612" y="239338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开展敬老月主题讲座，邀请专家学者进行专题讲座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2" name="任意多边形 29"/>
          <p:cNvSpPr/>
          <p:nvPr>
            <p:custDataLst>
              <p:tags r:id="rId6"/>
            </p:custDataLst>
          </p:nvPr>
        </p:nvSpPr>
        <p:spPr>
          <a:xfrm flipV="1">
            <a:off x="2968287" y="233214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4" name="任意多边形 30"/>
          <p:cNvSpPr/>
          <p:nvPr>
            <p:custDataLst>
              <p:tags r:id="rId7"/>
            </p:custDataLst>
          </p:nvPr>
        </p:nvSpPr>
        <p:spPr>
          <a:xfrm flipH="1">
            <a:off x="8123519" y="267713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矩形 5"/>
          <p:cNvSpPr/>
          <p:nvPr>
            <p:custDataLst>
              <p:tags r:id="rId8"/>
            </p:custDataLst>
          </p:nvPr>
        </p:nvSpPr>
        <p:spPr>
          <a:xfrm>
            <a:off x="3033612" y="323512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举办敬老月文艺演出，邀请文艺团体进行表演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8" name="任意多边形 7"/>
          <p:cNvSpPr/>
          <p:nvPr>
            <p:custDataLst>
              <p:tags r:id="rId9"/>
            </p:custDataLst>
          </p:nvPr>
        </p:nvSpPr>
        <p:spPr>
          <a:xfrm flipV="1">
            <a:off x="2968287" y="317388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0" name="任意多边形 8"/>
          <p:cNvSpPr/>
          <p:nvPr>
            <p:custDataLst>
              <p:tags r:id="rId10"/>
            </p:custDataLst>
          </p:nvPr>
        </p:nvSpPr>
        <p:spPr>
          <a:xfrm flipH="1">
            <a:off x="8123519" y="351887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2" name="矩形 10"/>
          <p:cNvSpPr/>
          <p:nvPr>
            <p:custDataLst>
              <p:tags r:id="rId11"/>
            </p:custDataLst>
          </p:nvPr>
        </p:nvSpPr>
        <p:spPr>
          <a:xfrm>
            <a:off x="3033612" y="407686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开展敬老月志愿服务活动，组织志愿者为老年人提供帮助和服务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4" name="任意多边形 12"/>
          <p:cNvSpPr/>
          <p:nvPr>
            <p:custDataLst>
              <p:tags r:id="rId12"/>
            </p:custDataLst>
          </p:nvPr>
        </p:nvSpPr>
        <p:spPr>
          <a:xfrm flipV="1">
            <a:off x="2968287" y="401562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6" name="任意多边形 13"/>
          <p:cNvSpPr/>
          <p:nvPr>
            <p:custDataLst>
              <p:tags r:id="rId13"/>
            </p:custDataLst>
          </p:nvPr>
        </p:nvSpPr>
        <p:spPr>
          <a:xfrm flipH="1">
            <a:off x="8123519" y="436061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8" name="矩形 19"/>
          <p:cNvSpPr/>
          <p:nvPr>
            <p:custDataLst>
              <p:tags r:id="rId14"/>
            </p:custDataLst>
          </p:nvPr>
        </p:nvSpPr>
        <p:spPr>
          <a:xfrm>
            <a:off x="3033612" y="491860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举办敬老月摄影展，展示老年人的生活和故事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0" name="任意多边形 21"/>
          <p:cNvSpPr/>
          <p:nvPr>
            <p:custDataLst>
              <p:tags r:id="rId15"/>
            </p:custDataLst>
          </p:nvPr>
        </p:nvSpPr>
        <p:spPr>
          <a:xfrm flipV="1">
            <a:off x="2968287" y="485736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2" name="任意多边形 22"/>
          <p:cNvSpPr/>
          <p:nvPr>
            <p:custDataLst>
              <p:tags r:id="rId16"/>
            </p:custDataLst>
          </p:nvPr>
        </p:nvSpPr>
        <p:spPr>
          <a:xfrm flipH="1">
            <a:off x="8123519" y="520235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4" name="矩形 38"/>
          <p:cNvSpPr/>
          <p:nvPr>
            <p:custDataLst>
              <p:tags r:id="rId17"/>
            </p:custDataLst>
          </p:nvPr>
        </p:nvSpPr>
        <p:spPr>
          <a:xfrm>
            <a:off x="3033612" y="576034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开展敬老月征文活动，征集关于敬老、爱老、助老的文章和故事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6" name="任意多边形 40"/>
          <p:cNvSpPr/>
          <p:nvPr>
            <p:custDataLst>
              <p:tags r:id="rId18"/>
            </p:custDataLst>
          </p:nvPr>
        </p:nvSpPr>
        <p:spPr>
          <a:xfrm flipV="1">
            <a:off x="2968287" y="56991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8" name="任意多边形 41"/>
          <p:cNvSpPr/>
          <p:nvPr>
            <p:custDataLst>
              <p:tags r:id="rId19"/>
            </p:custDataLst>
          </p:nvPr>
        </p:nvSpPr>
        <p:spPr>
          <a:xfrm flipH="1">
            <a:off x="8123519" y="60440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4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五 章</a:t>
            </a:r>
            <a:endParaRPr lang="zh-CN" altLang="en-US"/>
          </a:p>
        </p:txBody>
      </p:sp>
      <p:sp>
        <p:nvSpPr>
          <p:cNvPr id="104974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参与人员与分工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84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参与人员</a:t>
            </a:r>
            <a:endParaRPr lang="zh-CN" altLang="en-US"/>
          </a:p>
        </p:txBody>
      </p:sp>
      <p:sp>
        <p:nvSpPr>
          <p:cNvPr id="1049842" name="对角圆角矩形 15"/>
          <p:cNvSpPr/>
          <p:nvPr>
            <p:custDataLst>
              <p:tags r:id="rId2"/>
            </p:custDataLst>
          </p:nvPr>
        </p:nvSpPr>
        <p:spPr>
          <a:xfrm>
            <a:off x="1422016" y="3584093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4" name="对角圆角矩形 16"/>
          <p:cNvSpPr/>
          <p:nvPr>
            <p:custDataLst>
              <p:tags r:id="rId3"/>
            </p:custDataLst>
          </p:nvPr>
        </p:nvSpPr>
        <p:spPr>
          <a:xfrm>
            <a:off x="1422016" y="3456529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6" name="直角三角形 17"/>
          <p:cNvSpPr/>
          <p:nvPr>
            <p:custDataLst>
              <p:tags r:id="rId4"/>
            </p:custDataLst>
          </p:nvPr>
        </p:nvSpPr>
        <p:spPr>
          <a:xfrm>
            <a:off x="1927828" y="3457164"/>
            <a:ext cx="76157" cy="12692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8" name="文本框 27"/>
          <p:cNvSpPr txBox="1"/>
          <p:nvPr>
            <p:custDataLst>
              <p:tags r:id="rId5"/>
            </p:custDataLst>
          </p:nvPr>
        </p:nvSpPr>
        <p:spPr>
          <a:xfrm>
            <a:off x="1960829" y="3593612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老年人：活动的主要参与者和受益者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0" name="对角圆角矩形 52"/>
          <p:cNvSpPr/>
          <p:nvPr>
            <p:custDataLst>
              <p:tags r:id="rId6"/>
            </p:custDataLst>
          </p:nvPr>
        </p:nvSpPr>
        <p:spPr>
          <a:xfrm>
            <a:off x="1422016" y="1617964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52" name="对角圆角矩形 53"/>
          <p:cNvSpPr/>
          <p:nvPr>
            <p:custDataLst>
              <p:tags r:id="rId7"/>
            </p:custDataLst>
          </p:nvPr>
        </p:nvSpPr>
        <p:spPr>
          <a:xfrm>
            <a:off x="1422016" y="1490400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54" name="直角三角形 54"/>
          <p:cNvSpPr/>
          <p:nvPr>
            <p:custDataLst>
              <p:tags r:id="rId8"/>
            </p:custDataLst>
          </p:nvPr>
        </p:nvSpPr>
        <p:spPr>
          <a:xfrm>
            <a:off x="1927828" y="1491035"/>
            <a:ext cx="76157" cy="12692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56" name="文本框 56"/>
          <p:cNvSpPr txBox="1"/>
          <p:nvPr>
            <p:custDataLst>
              <p:tags r:id="rId9"/>
            </p:custDataLst>
          </p:nvPr>
        </p:nvSpPr>
        <p:spPr>
          <a:xfrm>
            <a:off x="1960829" y="1621137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组织者：负责活动的策划和组织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8" name="对角圆角矩形 5"/>
          <p:cNvSpPr/>
          <p:nvPr>
            <p:custDataLst>
              <p:tags r:id="rId10"/>
            </p:custDataLst>
          </p:nvPr>
        </p:nvSpPr>
        <p:spPr>
          <a:xfrm>
            <a:off x="1422016" y="2601028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60" name="对角圆角矩形 6"/>
          <p:cNvSpPr/>
          <p:nvPr>
            <p:custDataLst>
              <p:tags r:id="rId11"/>
            </p:custDataLst>
          </p:nvPr>
        </p:nvSpPr>
        <p:spPr>
          <a:xfrm>
            <a:off x="1422016" y="2473464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62" name="直角三角形 7"/>
          <p:cNvSpPr/>
          <p:nvPr>
            <p:custDataLst>
              <p:tags r:id="rId12"/>
            </p:custDataLst>
          </p:nvPr>
        </p:nvSpPr>
        <p:spPr>
          <a:xfrm>
            <a:off x="1927828" y="2474099"/>
            <a:ext cx="76157" cy="12692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64" name="文本框 8"/>
          <p:cNvSpPr txBox="1"/>
          <p:nvPr>
            <p:custDataLst>
              <p:tags r:id="rId13"/>
            </p:custDataLst>
          </p:nvPr>
        </p:nvSpPr>
        <p:spPr>
          <a:xfrm>
            <a:off x="1960829" y="2610548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志愿者：负责活动的具体实施和协助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66" name="对角圆角矩形 9"/>
          <p:cNvSpPr/>
          <p:nvPr>
            <p:custDataLst>
              <p:tags r:id="rId14"/>
            </p:custDataLst>
          </p:nvPr>
        </p:nvSpPr>
        <p:spPr>
          <a:xfrm>
            <a:off x="1422016" y="4567157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68" name="对角圆角矩形 10"/>
          <p:cNvSpPr/>
          <p:nvPr>
            <p:custDataLst>
              <p:tags r:id="rId15"/>
            </p:custDataLst>
          </p:nvPr>
        </p:nvSpPr>
        <p:spPr>
          <a:xfrm>
            <a:off x="1422016" y="4439593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70" name="直角三角形 11"/>
          <p:cNvSpPr/>
          <p:nvPr>
            <p:custDataLst>
              <p:tags r:id="rId16"/>
            </p:custDataLst>
          </p:nvPr>
        </p:nvSpPr>
        <p:spPr>
          <a:xfrm>
            <a:off x="1927828" y="4440228"/>
            <a:ext cx="76157" cy="12692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72" name="文本框 12"/>
          <p:cNvSpPr txBox="1"/>
          <p:nvPr>
            <p:custDataLst>
              <p:tags r:id="rId17"/>
            </p:custDataLst>
          </p:nvPr>
        </p:nvSpPr>
        <p:spPr>
          <a:xfrm>
            <a:off x="1960829" y="4576677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社会工作者：负责活动的宣传和推广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74" name="对角圆角矩形 14"/>
          <p:cNvSpPr/>
          <p:nvPr>
            <p:custDataLst>
              <p:tags r:id="rId18"/>
            </p:custDataLst>
          </p:nvPr>
        </p:nvSpPr>
        <p:spPr>
          <a:xfrm>
            <a:off x="1422016" y="5550221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76" name="对角圆角矩形 18"/>
          <p:cNvSpPr/>
          <p:nvPr>
            <p:custDataLst>
              <p:tags r:id="rId19"/>
            </p:custDataLst>
          </p:nvPr>
        </p:nvSpPr>
        <p:spPr>
          <a:xfrm>
            <a:off x="1422016" y="5422658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78" name="直角三角形 19"/>
          <p:cNvSpPr/>
          <p:nvPr>
            <p:custDataLst>
              <p:tags r:id="rId20"/>
            </p:custDataLst>
          </p:nvPr>
        </p:nvSpPr>
        <p:spPr>
          <a:xfrm>
            <a:off x="1927828" y="5423293"/>
            <a:ext cx="76157" cy="12692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80" name="文本框 20"/>
          <p:cNvSpPr txBox="1"/>
          <p:nvPr>
            <p:custDataLst>
              <p:tags r:id="rId21"/>
            </p:custDataLst>
          </p:nvPr>
        </p:nvSpPr>
        <p:spPr>
          <a:xfrm>
            <a:off x="1960829" y="5559741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政府相关部门：负责活动的支持和监督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https://d.book118.com/438102034121006023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65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四 章"/>
  <p:tag name="KSO_WM_UNIT_TYPE" val="e"/>
  <p:tag name="KSO_WM_UNIT_VALUE" val="6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92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五 章"/>
  <p:tag name="KSO_WM_UNIT_TYPE" val="e"/>
  <p:tag name="KSO_WM_UNIT_VALUE" val="6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25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Calibri Light</vt:lpstr>
      <vt:lpstr>宋体</vt:lpstr>
      <vt:lpstr>Office Theme</vt:lpstr>
      <vt:lpstr>敬老月活动实施方案</vt:lpstr>
      <vt:lpstr>目录</vt:lpstr>
      <vt:lpstr>单击添加章节标题</vt:lpstr>
      <vt:lpstr>活动背景与目标</vt:lpstr>
      <vt:lpstr>背景介绍</vt:lpstr>
      <vt:lpstr>活动目标</vt:lpstr>
      <vt:lpstr>活动时间与地点</vt:lpstr>
      <vt:lpstr>活动时间</vt:lpstr>
      <vt:lpstr>活动地点</vt:lpstr>
      <vt:lpstr>活动内容与形式</vt:lpstr>
      <vt:lpstr>内容概述</vt:lpstr>
      <vt:lpstr>具体形式</vt:lpstr>
      <vt:lpstr>参与人员与分工</vt:lpstr>
      <vt:lpstr>参与人员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2024-08-30T13:48:20.543</cp:lastPrinted>
  <dcterms:created xsi:type="dcterms:W3CDTF">2024-08-30T05:48:20Z</dcterms:created>
  <dcterms:modified xsi:type="dcterms:W3CDTF">2024-08-30T05:48:22Z</dcterms:modified>
</cp:coreProperties>
</file>