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940675A-B579-460E-94D1-54222C63F5DA}" styleName="No Style, Table Grid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CEBDA-F0F6-4B58-871D-D8FC5EE99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58160-59CE-4B52-89DF-506D4422B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C62C7-B1ED-4D6C-9E96-B346B5A84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4DFBD-F4C0-4B77-961B-6E9E1A78F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721BC0-35C6-4D36-9052-B21D6AA8D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4B5DD9-4AFA-418B-AFAE-15E7E1D7C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1C6348-E2F6-401B-85AA-BAD78D0C5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2807F-CF94-4F32-9899-921015F55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B0986-2F52-407A-95C1-BDE89B9D3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6AFB2-42B5-4636-B46E-01811C5A1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606FC-3E49-434B-B9B3-8C6A06521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marL="227330" indent="-22733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45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17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989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6130" indent="-22733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3765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3765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Relationship Id="rId3" Type="http://schemas.openxmlformats.org/officeDocument/2006/relationships/image" Target="../media/image1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1507304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Object 104"/>
          <p:cNvSpPr txBox="1"/>
          <p:nvPr/>
        </p:nvSpPr>
        <p:spPr>
          <a:xfrm>
            <a:off x="5852478" y="2599373"/>
            <a:ext cx="6089650" cy="9429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3.2</a:t>
            </a:r>
            <a:r>
              <a:rPr lang="zh-CN" altLang="en-US" sz="36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认识几种常见的岩石</a:t>
            </a:r>
            <a:endParaRPr lang="en-US" altLang="zh-CN" sz="36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sp>
        <p:nvSpPr>
          <p:cNvPr id="6147" name="文本框 2"/>
          <p:cNvSpPr txBox="1"/>
          <p:nvPr/>
        </p:nvSpPr>
        <p:spPr>
          <a:xfrm>
            <a:off x="6869113" y="3745230"/>
            <a:ext cx="2679700" cy="460375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/>
            <a:r>
              <a:rPr lang="zh-CN" altLang="en-US" sz="2400" b="1">
                <a:solidFill>
                  <a:srgbClr val="00865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教科版    四年级下</a:t>
            </a:r>
          </a:p>
        </p:txBody>
      </p:sp>
      <p:pic>
        <p:nvPicPr>
          <p:cNvPr id="8195" name="图片 1" descr="1233212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545" y="748665"/>
            <a:ext cx="4127500" cy="51879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1" name="文本框 12"/>
          <p:cNvSpPr txBox="1"/>
          <p:nvPr/>
        </p:nvSpPr>
        <p:spPr>
          <a:xfrm>
            <a:off x="2462213" y="4500563"/>
            <a:ext cx="7218362" cy="4619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    </a:t>
            </a:r>
            <a:r>
              <a:rPr lang="zh-CN" altLang="en-US" sz="2400" b="1">
                <a:solidFill>
                  <a:srgbClr val="262626"/>
                </a:solidFill>
                <a:latin typeface="隶书" panose="02010509060101010101" pitchFamily="49" charset="-122"/>
                <a:ea typeface="隶书" panose="02010509060101010101" pitchFamily="49" charset="-122"/>
                <a:sym typeface="宋体" panose="02010600030101010101" pitchFamily="2" charset="-122"/>
              </a:rPr>
              <a:t>砖头            瓦片                石灰岩</a:t>
            </a:r>
            <a:endParaRPr lang="zh-CN" altLang="en-US" sz="2400"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7172" name="Object 104"/>
          <p:cNvSpPr txBox="1"/>
          <p:nvPr/>
        </p:nvSpPr>
        <p:spPr>
          <a:xfrm>
            <a:off x="2146300" y="1117600"/>
            <a:ext cx="7899400" cy="9969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岩石和土壤是地球的重要资源。下面的物体哪些是岩石，哪些不是岩石？说说你的判断理由。</a:t>
            </a:r>
            <a:endParaRPr lang="en-US" altLang="zh-CN" sz="28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宋体" panose="02010600030101010101" pitchFamily="2" charset="-122"/>
            </a:endParaRPr>
          </a:p>
        </p:txBody>
      </p:sp>
      <p:grpSp>
        <p:nvGrpSpPr>
          <p:cNvPr id="7173" name="组合 5"/>
          <p:cNvGrpSpPr/>
          <p:nvPr/>
        </p:nvGrpSpPr>
        <p:grpSpPr>
          <a:xfrm>
            <a:off x="1838325" y="2395538"/>
            <a:ext cx="8820150" cy="1909762"/>
            <a:chOff x="1844675" y="2307432"/>
            <a:chExt cx="8819527" cy="1909685"/>
          </a:xfrm>
        </p:grpSpPr>
        <p:pic>
          <p:nvPicPr>
            <p:cNvPr id="7178" name="图片 2"/>
            <p:cNvPicPr>
              <a:picLocks noChangeAspect="1"/>
            </p:cNvPicPr>
            <p:nvPr/>
          </p:nvPicPr>
          <p:blipFill>
            <a:blip r:embed="rId2"/>
            <a:srcRect l="7832" t="12671" r="11491" b="21860"/>
            <a:stretch>
              <a:fillRect/>
            </a:stretch>
          </p:blipFill>
          <p:spPr>
            <a:xfrm>
              <a:off x="1844675" y="2453558"/>
              <a:ext cx="2202658" cy="176355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7179" name="图片 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670005" y="2307432"/>
              <a:ext cx="2994197" cy="1909685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7180" name="图片 4"/>
            <p:cNvPicPr>
              <a:picLocks noChangeAspect="1"/>
            </p:cNvPicPr>
            <p:nvPr/>
          </p:nvPicPr>
          <p:blipFill>
            <a:blip r:embed="rId4"/>
            <a:srcRect l="6000" t="24014" r="16116" b="9389"/>
            <a:stretch>
              <a:fillRect/>
            </a:stretch>
          </p:blipFill>
          <p:spPr>
            <a:xfrm>
              <a:off x="4340843" y="2532308"/>
              <a:ext cx="3035652" cy="1684809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6" name="文本框 15"/>
          <p:cNvSpPr txBox="1"/>
          <p:nvPr/>
        </p:nvSpPr>
        <p:spPr>
          <a:xfrm>
            <a:off x="2462213" y="5262563"/>
            <a:ext cx="7897812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岩石是天然形成的，不是人工制作的，像砖瓦、陶瓷、玻璃、水泥块等人工制作的就不是岩石。</a:t>
            </a:r>
          </a:p>
        </p:txBody>
      </p:sp>
      <p:sp>
        <p:nvSpPr>
          <p:cNvPr id="18" name="文本框 17"/>
          <p:cNvSpPr txBox="1"/>
          <p:nvPr/>
        </p:nvSpPr>
        <p:spPr>
          <a:xfrm>
            <a:off x="9482138" y="4076700"/>
            <a:ext cx="638175" cy="101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6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√</a:t>
            </a:r>
            <a:endParaRPr lang="zh-CN" altLang="en-US" sz="600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3671888" y="4097338"/>
            <a:ext cx="638175" cy="101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6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✘</a:t>
            </a:r>
            <a:endParaRPr lang="zh-CN" altLang="en-US" sz="600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sp>
        <p:nvSpPr>
          <p:cNvPr id="20" name="文本框 19"/>
          <p:cNvSpPr txBox="1"/>
          <p:nvPr/>
        </p:nvSpPr>
        <p:spPr>
          <a:xfrm>
            <a:off x="6072188" y="4076700"/>
            <a:ext cx="638175" cy="10160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60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✘</a:t>
            </a:r>
            <a:endParaRPr lang="zh-CN" altLang="en-US" sz="6000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  <p:bldP spid="19" grpId="0"/>
      <p:bldP spid="2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6727825" y="3194050"/>
            <a:ext cx="4071938" cy="21018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岩石的种类繁多，它们的性质也多种多样。让我们了解一下几种常见的岩石有什么特征。</a:t>
            </a:r>
          </a:p>
        </p:txBody>
      </p:sp>
      <p:pic>
        <p:nvPicPr>
          <p:cNvPr id="8196" name="图片 4"/>
          <p:cNvPicPr>
            <a:picLocks noChangeAspect="1"/>
          </p:cNvPicPr>
          <p:nvPr/>
        </p:nvPicPr>
        <p:blipFill>
          <a:blip r:embed="rId2"/>
          <a:srcRect l="-2" r="230" b="8488"/>
          <a:stretch>
            <a:fillRect/>
          </a:stretch>
        </p:blipFill>
        <p:spPr>
          <a:xfrm>
            <a:off x="1479550" y="2374900"/>
            <a:ext cx="4662488" cy="28432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7" name="文本框 7"/>
          <p:cNvSpPr txBox="1"/>
          <p:nvPr/>
        </p:nvSpPr>
        <p:spPr>
          <a:xfrm>
            <a:off x="7392988" y="1870075"/>
            <a:ext cx="2749550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3600" b="1">
                <a:solidFill>
                  <a:srgbClr val="008ED9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一、聚  焦</a:t>
            </a:r>
            <a:endParaRPr lang="zh-CN" altLang="en-US" sz="3600">
              <a:solidFill>
                <a:srgbClr val="008ED9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文本框 2"/>
          <p:cNvSpPr txBox="1"/>
          <p:nvPr/>
        </p:nvSpPr>
        <p:spPr>
          <a:xfrm>
            <a:off x="4183063" y="974725"/>
            <a:ext cx="4645025" cy="646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3600" b="1">
                <a:solidFill>
                  <a:srgbClr val="008ED9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宋体" panose="02010600030101010101" pitchFamily="2" charset="-122"/>
              </a:rPr>
              <a:t>二、探索：岩石特征</a:t>
            </a:r>
            <a:endParaRPr lang="zh-CN" altLang="en-US" sz="3600">
              <a:solidFill>
                <a:srgbClr val="008ED9"/>
              </a:solidFill>
              <a:latin typeface="Calibri" panose="020f0502020204030204" pitchFamily="3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619750" y="2178050"/>
            <a:ext cx="1773238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岩石标本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3033713"/>
            <a:ext cx="7172325" cy="2133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文本框 7"/>
          <p:cNvSpPr txBox="1"/>
          <p:nvPr/>
        </p:nvSpPr>
        <p:spPr>
          <a:xfrm>
            <a:off x="4035425" y="5499100"/>
            <a:ext cx="5362575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肉眼观察岩石标本有哪些特征？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3" name="文本框 4"/>
          <p:cNvSpPr txBox="1"/>
          <p:nvPr/>
        </p:nvSpPr>
        <p:spPr>
          <a:xfrm>
            <a:off x="5543550" y="1335088"/>
            <a:ext cx="23653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</a:t>
            </a: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初步观察</a:t>
            </a:r>
          </a:p>
        </p:txBody>
      </p:sp>
      <p:pic>
        <p:nvPicPr>
          <p:cNvPr id="10244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5100" y="2659063"/>
            <a:ext cx="7172325" cy="2133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文本框 7"/>
          <p:cNvSpPr txBox="1"/>
          <p:nvPr/>
        </p:nvSpPr>
        <p:spPr>
          <a:xfrm>
            <a:off x="3898900" y="5167313"/>
            <a:ext cx="536416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肉眼观察岩石标本有哪些特征？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67" name="图片 2"/>
          <p:cNvPicPr>
            <a:picLocks noChangeAspect="1"/>
          </p:cNvPicPr>
          <p:nvPr/>
        </p:nvPicPr>
        <p:blipFill>
          <a:blip r:embed="rId2"/>
          <a:srcRect l="6818" t="117" r="58351" b="-2"/>
          <a:stretch>
            <a:fillRect/>
          </a:stretch>
        </p:blipFill>
        <p:spPr>
          <a:xfrm>
            <a:off x="2339975" y="2170113"/>
            <a:ext cx="1122363" cy="957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8" name="图片 3"/>
          <p:cNvPicPr>
            <a:picLocks noChangeAspect="1"/>
          </p:cNvPicPr>
          <p:nvPr/>
        </p:nvPicPr>
        <p:blipFill>
          <a:blip r:embed="rId2"/>
          <a:srcRect l="41061" t="2" r="30020" b="9264"/>
          <a:stretch>
            <a:fillRect/>
          </a:stretch>
        </p:blipFill>
        <p:spPr>
          <a:xfrm>
            <a:off x="2339975" y="3127375"/>
            <a:ext cx="1104900" cy="1031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69" name="图片 4"/>
          <p:cNvPicPr>
            <a:picLocks noChangeAspect="1"/>
          </p:cNvPicPr>
          <p:nvPr/>
        </p:nvPicPr>
        <p:blipFill>
          <a:blip r:embed="rId2"/>
          <a:srcRect l="71082" b="4906"/>
          <a:stretch>
            <a:fillRect/>
          </a:stretch>
        </p:blipFill>
        <p:spPr>
          <a:xfrm>
            <a:off x="2351088" y="4165600"/>
            <a:ext cx="977900" cy="95726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表格 5"/>
          <p:cNvGraphicFramePr>
            <a:graphicFrameLocks noGrp="1"/>
          </p:cNvGraphicFramePr>
          <p:nvPr/>
        </p:nvGraphicFramePr>
        <p:xfrm>
          <a:off x="1801813" y="2119313"/>
          <a:ext cx="8829233" cy="30472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6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2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4119563" y="2119313"/>
            <a:ext cx="6511925" cy="9540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颜色为黑麻肉粉色（肉红色至浅灰色不等），形状不规则，表面较无光泽。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983038" y="3335338"/>
            <a:ext cx="6951662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颜色为土黄色，形状不规则，表面无光泽。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089400" y="4319588"/>
            <a:ext cx="6738938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EF750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颜色为白色，形状不规则，表面有光泽。</a:t>
            </a:r>
          </a:p>
        </p:txBody>
      </p:sp>
      <p:sp>
        <p:nvSpPr>
          <p:cNvPr id="11287" name="文本框 12"/>
          <p:cNvSpPr txBox="1"/>
          <p:nvPr/>
        </p:nvSpPr>
        <p:spPr>
          <a:xfrm>
            <a:off x="3983038" y="1136650"/>
            <a:ext cx="4910137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肉眼观察岩石特征记录表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5219700" y="3454400"/>
            <a:ext cx="4151313" cy="15763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3900"/>
              </a:lnSpc>
              <a:buNone/>
            </a:pPr>
            <a:r>
              <a:rPr lang="zh-CN" altLang="en-US" sz="2800" b="1">
                <a:solidFill>
                  <a:srgbClr val="00B785"/>
                </a:solidFill>
                <a:latin typeface="华文行楷" panose="02010800040101010101" pitchFamily="2" charset="-122"/>
                <a:ea typeface="华文行楷" panose="02010800040101010101" pitchFamily="2" charset="-122"/>
              </a:rPr>
              <a:t>我们也像科学家那样更细致地再次观察三种岩石标本，还会发现哪些特征。</a:t>
            </a:r>
          </a:p>
        </p:txBody>
      </p:sp>
      <p:sp>
        <p:nvSpPr>
          <p:cNvPr id="8" name="文本框 7"/>
          <p:cNvSpPr txBox="1"/>
          <p:nvPr/>
        </p:nvSpPr>
        <p:spPr>
          <a:xfrm>
            <a:off x="2349500" y="1511300"/>
            <a:ext cx="7493000" cy="9540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科学家在野外观察岩石时还采用了一些更为细致的观察方法，对认识岩石的特征很重要。</a:t>
            </a:r>
          </a:p>
        </p:txBody>
      </p:sp>
      <p:grpSp>
        <p:nvGrpSpPr>
          <p:cNvPr id="12293" name="组合 8"/>
          <p:cNvGrpSpPr/>
          <p:nvPr/>
        </p:nvGrpSpPr>
        <p:grpSpPr>
          <a:xfrm>
            <a:off x="2554288" y="2654300"/>
            <a:ext cx="1536700" cy="3063875"/>
            <a:chOff x="1951349" y="1182071"/>
            <a:chExt cx="2483371" cy="5731243"/>
          </a:xfrm>
        </p:grpSpPr>
        <p:pic>
          <p:nvPicPr>
            <p:cNvPr id="12295" name="图片 10"/>
            <p:cNvPicPr>
              <a:picLocks noChangeAspect="1"/>
            </p:cNvPicPr>
            <p:nvPr/>
          </p:nvPicPr>
          <p:blipFill>
            <a:blip r:embed="rId2"/>
            <a:srcRect l="7626" r="59775" b="10648"/>
            <a:stretch>
              <a:fillRect/>
            </a:stretch>
          </p:blipFill>
          <p:spPr>
            <a:xfrm>
              <a:off x="2096873" y="1182071"/>
              <a:ext cx="2337847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6" name="图片 11"/>
            <p:cNvPicPr>
              <a:picLocks noChangeAspect="1"/>
            </p:cNvPicPr>
            <p:nvPr/>
          </p:nvPicPr>
          <p:blipFill>
            <a:blip r:embed="rId2"/>
            <a:srcRect l="42137" r="29938" b="10648"/>
            <a:stretch>
              <a:fillRect/>
            </a:stretch>
          </p:blipFill>
          <p:spPr>
            <a:xfrm>
              <a:off x="2096873" y="3082545"/>
              <a:ext cx="2002804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2297" name="图片 12"/>
            <p:cNvPicPr>
              <a:picLocks noChangeAspect="1"/>
            </p:cNvPicPr>
            <p:nvPr/>
          </p:nvPicPr>
          <p:blipFill>
            <a:blip r:embed="rId2"/>
            <a:srcRect l="70064" r="2010" b="10648"/>
            <a:stretch>
              <a:fillRect/>
            </a:stretch>
          </p:blipFill>
          <p:spPr>
            <a:xfrm>
              <a:off x="1951349" y="5006607"/>
              <a:ext cx="2002805" cy="1906707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12294" name="文本框 14"/>
          <p:cNvSpPr txBox="1"/>
          <p:nvPr/>
        </p:nvSpPr>
        <p:spPr>
          <a:xfrm>
            <a:off x="5411788" y="612775"/>
            <a:ext cx="23653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en-US" altLang="zh-CN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</a:t>
            </a: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细致观察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5" name="文本框 4"/>
          <p:cNvSpPr txBox="1"/>
          <p:nvPr/>
        </p:nvSpPr>
        <p:spPr>
          <a:xfrm>
            <a:off x="1309688" y="1697038"/>
            <a:ext cx="9342437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如图所示，纹理、分层、斑点、小孔是一些岩石的特点。</a:t>
            </a: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6500" y="3303588"/>
            <a:ext cx="9175750" cy="1982787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文本框 8"/>
          <p:cNvSpPr txBox="1"/>
          <p:nvPr/>
        </p:nvSpPr>
        <p:spPr>
          <a:xfrm>
            <a:off x="1131888" y="1562100"/>
            <a:ext cx="105664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仔细观察三种岩石标本是否有纹理、分层，是否有斑点、小孔。</a:t>
            </a:r>
          </a:p>
        </p:txBody>
      </p:sp>
      <p:pic>
        <p:nvPicPr>
          <p:cNvPr id="14340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800" y="3035300"/>
            <a:ext cx="7172325" cy="2135188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363" name="图片 2"/>
          <p:cNvPicPr>
            <a:picLocks noChangeAspect="1"/>
          </p:cNvPicPr>
          <p:nvPr/>
        </p:nvPicPr>
        <p:blipFill>
          <a:blip r:embed="rId2"/>
          <a:srcRect l="6818" t="117" r="58351" b="-2"/>
          <a:stretch>
            <a:fillRect/>
          </a:stretch>
        </p:blipFill>
        <p:spPr>
          <a:xfrm>
            <a:off x="2339975" y="2170113"/>
            <a:ext cx="1122363" cy="957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4" name="图片 3"/>
          <p:cNvPicPr>
            <a:picLocks noChangeAspect="1"/>
          </p:cNvPicPr>
          <p:nvPr/>
        </p:nvPicPr>
        <p:blipFill>
          <a:blip r:embed="rId2"/>
          <a:srcRect l="41061" t="2" r="30020" b="9264"/>
          <a:stretch>
            <a:fillRect/>
          </a:stretch>
        </p:blipFill>
        <p:spPr>
          <a:xfrm>
            <a:off x="2339975" y="3127375"/>
            <a:ext cx="1104900" cy="1031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5365" name="图片 4"/>
          <p:cNvPicPr>
            <a:picLocks noChangeAspect="1"/>
          </p:cNvPicPr>
          <p:nvPr/>
        </p:nvPicPr>
        <p:blipFill>
          <a:blip r:embed="rId2"/>
          <a:srcRect l="71082" b="4906"/>
          <a:stretch>
            <a:fillRect/>
          </a:stretch>
        </p:blipFill>
        <p:spPr>
          <a:xfrm>
            <a:off x="2351088" y="4165600"/>
            <a:ext cx="977900" cy="95726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表格 5"/>
          <p:cNvGraphicFramePr>
            <a:graphicFrameLocks noGrp="1"/>
          </p:cNvGraphicFramePr>
          <p:nvPr/>
        </p:nvGraphicFramePr>
        <p:xfrm>
          <a:off x="1801813" y="2119313"/>
          <a:ext cx="8829233" cy="30472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6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2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4448175" y="2387600"/>
            <a:ext cx="53086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无纹理、分层，有斑点，无小孔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4448175" y="3333750"/>
            <a:ext cx="4764088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无纹理、分层、斑点、小孔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4448175" y="4298950"/>
            <a:ext cx="46894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EF750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无纹理、分层、斑点、小孔</a:t>
            </a:r>
          </a:p>
        </p:txBody>
      </p:sp>
      <p:sp>
        <p:nvSpPr>
          <p:cNvPr id="15383" name="文本框 12"/>
          <p:cNvSpPr txBox="1"/>
          <p:nvPr/>
        </p:nvSpPr>
        <p:spPr>
          <a:xfrm>
            <a:off x="3870325" y="1204913"/>
            <a:ext cx="4910138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岩石纹理等特征观察记录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7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2550" y="2419350"/>
            <a:ext cx="9486900" cy="2409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6388" name="文本框 8"/>
          <p:cNvSpPr txBox="1"/>
          <p:nvPr/>
        </p:nvSpPr>
        <p:spPr>
          <a:xfrm>
            <a:off x="1736725" y="1566863"/>
            <a:ext cx="932021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教材中展示的三块岩石都是由什么组成的？有什么特点？</a:t>
            </a:r>
            <a:endParaRPr lang="zh-CN" altLang="en-US">
              <a:latin typeface="Calibri" panose="020f0502020204030204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1352550" y="5159375"/>
            <a:ext cx="97948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它们都是由颗粒组成，颗粒的特点分别是细密、粗疏、粗大。</a:t>
            </a:r>
            <a:endParaRPr lang="zh-CN" altLang="en-US">
              <a:solidFill>
                <a:srgbClr val="0070C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4244975" y="2654300"/>
            <a:ext cx="3702050" cy="26146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①它们是由颗粒组成的吗？</a:t>
            </a:r>
            <a:endParaRPr lang="en-US" altLang="zh-CN" sz="28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②颗粒大小一样吗？</a:t>
            </a:r>
            <a:endParaRPr lang="en-US" altLang="zh-CN" sz="28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③由一种物质还是多种物质组成的吗</a:t>
            </a:r>
            <a:r>
              <a:rPr lang="en-US" altLang="zh-CN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zh-CN" altLang="en-US" sz="28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7412" name="文本框 5"/>
          <p:cNvSpPr txBox="1"/>
          <p:nvPr/>
        </p:nvSpPr>
        <p:spPr>
          <a:xfrm>
            <a:off x="3706813" y="1358900"/>
            <a:ext cx="501332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用放大镜观察三种岩石标本</a:t>
            </a:r>
            <a:endParaRPr lang="zh-CN" altLang="en-US">
              <a:solidFill>
                <a:srgbClr val="C00000"/>
              </a:solidFill>
              <a:latin typeface="Calibri" panose="020f0502020204030204" pitchFamily="34" charset="0"/>
            </a:endParaRPr>
          </a:p>
        </p:txBody>
      </p:sp>
      <p:grpSp>
        <p:nvGrpSpPr>
          <p:cNvPr id="17413" name="组合 6"/>
          <p:cNvGrpSpPr/>
          <p:nvPr/>
        </p:nvGrpSpPr>
        <p:grpSpPr>
          <a:xfrm>
            <a:off x="1922463" y="2435225"/>
            <a:ext cx="1536700" cy="3063875"/>
            <a:chOff x="1951349" y="1182071"/>
            <a:chExt cx="2483371" cy="5731243"/>
          </a:xfrm>
        </p:grpSpPr>
        <p:pic>
          <p:nvPicPr>
            <p:cNvPr id="17415" name="图片 7"/>
            <p:cNvPicPr>
              <a:picLocks noChangeAspect="1"/>
            </p:cNvPicPr>
            <p:nvPr/>
          </p:nvPicPr>
          <p:blipFill>
            <a:blip r:embed="rId2"/>
            <a:srcRect l="7626" r="59775" b="10648"/>
            <a:stretch>
              <a:fillRect/>
            </a:stretch>
          </p:blipFill>
          <p:spPr>
            <a:xfrm>
              <a:off x="2096873" y="1182071"/>
              <a:ext cx="2337847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7416" name="图片 8"/>
            <p:cNvPicPr>
              <a:picLocks noChangeAspect="1"/>
            </p:cNvPicPr>
            <p:nvPr/>
          </p:nvPicPr>
          <p:blipFill>
            <a:blip r:embed="rId2"/>
            <a:srcRect l="42137" r="29938" b="10648"/>
            <a:stretch>
              <a:fillRect/>
            </a:stretch>
          </p:blipFill>
          <p:spPr>
            <a:xfrm>
              <a:off x="2096873" y="3082545"/>
              <a:ext cx="2002804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7417" name="图片 9"/>
            <p:cNvPicPr>
              <a:picLocks noChangeAspect="1"/>
            </p:cNvPicPr>
            <p:nvPr/>
          </p:nvPicPr>
          <p:blipFill>
            <a:blip r:embed="rId2"/>
            <a:srcRect l="70064" r="2010" b="10648"/>
            <a:stretch>
              <a:fillRect/>
            </a:stretch>
          </p:blipFill>
          <p:spPr>
            <a:xfrm>
              <a:off x="1951349" y="5006607"/>
              <a:ext cx="2002805" cy="1906707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7414" name="图片 11"/>
          <p:cNvPicPr>
            <a:picLocks noChangeAspect="1"/>
          </p:cNvPicPr>
          <p:nvPr/>
        </p:nvPicPr>
        <p:blipFill>
          <a:blip r:embed="rId3"/>
          <a:srcRect l="2" r="3047" b="3064"/>
          <a:stretch>
            <a:fillRect/>
          </a:stretch>
        </p:blipFill>
        <p:spPr>
          <a:xfrm>
            <a:off x="8113713" y="2435225"/>
            <a:ext cx="2668587" cy="270192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435" name="图片 2"/>
          <p:cNvPicPr>
            <a:picLocks noChangeAspect="1"/>
          </p:cNvPicPr>
          <p:nvPr/>
        </p:nvPicPr>
        <p:blipFill>
          <a:blip r:embed="rId2"/>
          <a:srcRect l="6818" t="117" r="58351" b="-2"/>
          <a:stretch>
            <a:fillRect/>
          </a:stretch>
        </p:blipFill>
        <p:spPr>
          <a:xfrm>
            <a:off x="2339975" y="2170113"/>
            <a:ext cx="1122363" cy="957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6" name="图片 3"/>
          <p:cNvPicPr>
            <a:picLocks noChangeAspect="1"/>
          </p:cNvPicPr>
          <p:nvPr/>
        </p:nvPicPr>
        <p:blipFill>
          <a:blip r:embed="rId2"/>
          <a:srcRect l="41061" t="2" r="30020" b="9264"/>
          <a:stretch>
            <a:fillRect/>
          </a:stretch>
        </p:blipFill>
        <p:spPr>
          <a:xfrm>
            <a:off x="2339975" y="3127375"/>
            <a:ext cx="1104900" cy="1031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8437" name="图片 4"/>
          <p:cNvPicPr>
            <a:picLocks noChangeAspect="1"/>
          </p:cNvPicPr>
          <p:nvPr/>
        </p:nvPicPr>
        <p:blipFill>
          <a:blip r:embed="rId2"/>
          <a:srcRect l="71082" b="4906"/>
          <a:stretch>
            <a:fillRect/>
          </a:stretch>
        </p:blipFill>
        <p:spPr>
          <a:xfrm>
            <a:off x="2351088" y="4165600"/>
            <a:ext cx="977900" cy="95726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表格 5"/>
          <p:cNvGraphicFramePr>
            <a:graphicFrameLocks noGrp="1"/>
          </p:cNvGraphicFramePr>
          <p:nvPr/>
        </p:nvGraphicFramePr>
        <p:xfrm>
          <a:off x="1801813" y="2119313"/>
          <a:ext cx="8829233" cy="30472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6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2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3948113" y="2317750"/>
            <a:ext cx="6683375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由颗粒组成，颗粒粗疏，由多种物质组成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917950" y="3330575"/>
            <a:ext cx="6743700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由颗粒组成，颗粒细密，由多种物质组成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3948113" y="4306888"/>
            <a:ext cx="6745287" cy="5238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EF750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由颗粒组成，颗粒粗大，由多种物质组成</a:t>
            </a:r>
          </a:p>
        </p:txBody>
      </p:sp>
      <p:sp>
        <p:nvSpPr>
          <p:cNvPr id="18455" name="文本框 12"/>
          <p:cNvSpPr txBox="1"/>
          <p:nvPr/>
        </p:nvSpPr>
        <p:spPr>
          <a:xfrm>
            <a:off x="3870325" y="1204913"/>
            <a:ext cx="4910138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岩石颗粒特征观察记录</a:t>
            </a:r>
          </a:p>
        </p:txBody>
      </p:sp>
      <p:sp>
        <p:nvSpPr>
          <p:cNvPr id="14" name="文本框 13"/>
          <p:cNvSpPr txBox="1"/>
          <p:nvPr/>
        </p:nvSpPr>
        <p:spPr>
          <a:xfrm>
            <a:off x="3917950" y="5464175"/>
            <a:ext cx="5727700" cy="52228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岩石是由一种或多种物质组成的。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9" name="文本框 8"/>
          <p:cNvSpPr txBox="1"/>
          <p:nvPr/>
        </p:nvSpPr>
        <p:spPr>
          <a:xfrm>
            <a:off x="4252913" y="2608263"/>
            <a:ext cx="2890837" cy="210026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用手分别触摸这三种岩石标本的表面，感觉是粗糙的还是光滑的</a:t>
            </a:r>
            <a:r>
              <a:rPr lang="en-US" altLang="zh-CN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  <a:endParaRPr lang="zh-CN" altLang="en-US" sz="2800" b="1">
              <a:solidFill>
                <a:srgbClr val="262626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9460" name="组合 9"/>
          <p:cNvGrpSpPr/>
          <p:nvPr/>
        </p:nvGrpSpPr>
        <p:grpSpPr>
          <a:xfrm>
            <a:off x="2139950" y="1897063"/>
            <a:ext cx="1536700" cy="3063875"/>
            <a:chOff x="1951349" y="1182071"/>
            <a:chExt cx="2483371" cy="5731243"/>
          </a:xfrm>
        </p:grpSpPr>
        <p:pic>
          <p:nvPicPr>
            <p:cNvPr id="19463" name="图片 10"/>
            <p:cNvPicPr>
              <a:picLocks noChangeAspect="1"/>
            </p:cNvPicPr>
            <p:nvPr/>
          </p:nvPicPr>
          <p:blipFill>
            <a:blip r:embed="rId2"/>
            <a:srcRect l="7626" r="59775" b="10648"/>
            <a:stretch>
              <a:fillRect/>
            </a:stretch>
          </p:blipFill>
          <p:spPr>
            <a:xfrm>
              <a:off x="2096873" y="1182071"/>
              <a:ext cx="2337847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9464" name="图片 11"/>
            <p:cNvPicPr>
              <a:picLocks noChangeAspect="1"/>
            </p:cNvPicPr>
            <p:nvPr/>
          </p:nvPicPr>
          <p:blipFill>
            <a:blip r:embed="rId2"/>
            <a:srcRect l="42137" r="29938" b="10648"/>
            <a:stretch>
              <a:fillRect/>
            </a:stretch>
          </p:blipFill>
          <p:spPr>
            <a:xfrm>
              <a:off x="2096873" y="3082545"/>
              <a:ext cx="2002804" cy="190670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9465" name="图片 12"/>
            <p:cNvPicPr>
              <a:picLocks noChangeAspect="1"/>
            </p:cNvPicPr>
            <p:nvPr/>
          </p:nvPicPr>
          <p:blipFill>
            <a:blip r:embed="rId2"/>
            <a:srcRect l="70064" r="2010" b="10648"/>
            <a:stretch>
              <a:fillRect/>
            </a:stretch>
          </p:blipFill>
          <p:spPr>
            <a:xfrm>
              <a:off x="1951349" y="5006607"/>
              <a:ext cx="2002805" cy="1906707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19461" name="图片 13"/>
          <p:cNvPicPr>
            <a:picLocks noChangeAspect="1"/>
          </p:cNvPicPr>
          <p:nvPr/>
        </p:nvPicPr>
        <p:blipFill>
          <a:blip r:embed="rId3"/>
          <a:srcRect l="18361" t="4555" r="13805" b="4836"/>
          <a:stretch>
            <a:fillRect/>
          </a:stretch>
        </p:blipFill>
        <p:spPr>
          <a:xfrm>
            <a:off x="7720013" y="1782763"/>
            <a:ext cx="2263775" cy="30527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9462" name="文本框 16"/>
          <p:cNvSpPr txBox="1"/>
          <p:nvPr/>
        </p:nvSpPr>
        <p:spPr>
          <a:xfrm>
            <a:off x="4984750" y="1030288"/>
            <a:ext cx="1524000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FF7124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摸一摸</a:t>
            </a:r>
            <a:endParaRPr lang="zh-CN" altLang="en-US">
              <a:solidFill>
                <a:srgbClr val="FF7124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83" name="图片 2"/>
          <p:cNvPicPr>
            <a:picLocks noChangeAspect="1"/>
          </p:cNvPicPr>
          <p:nvPr/>
        </p:nvPicPr>
        <p:blipFill>
          <a:blip r:embed="rId2"/>
          <a:srcRect l="6818" t="117" r="58351" b="-2"/>
          <a:stretch>
            <a:fillRect/>
          </a:stretch>
        </p:blipFill>
        <p:spPr>
          <a:xfrm>
            <a:off x="2339975" y="2170113"/>
            <a:ext cx="1122363" cy="9572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4" name="图片 3"/>
          <p:cNvPicPr>
            <a:picLocks noChangeAspect="1"/>
          </p:cNvPicPr>
          <p:nvPr/>
        </p:nvPicPr>
        <p:blipFill>
          <a:blip r:embed="rId2"/>
          <a:srcRect l="41061" t="2" r="30020" b="9264"/>
          <a:stretch>
            <a:fillRect/>
          </a:stretch>
        </p:blipFill>
        <p:spPr>
          <a:xfrm>
            <a:off x="2339975" y="3127375"/>
            <a:ext cx="1104900" cy="10318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0485" name="图片 4"/>
          <p:cNvPicPr>
            <a:picLocks noChangeAspect="1"/>
          </p:cNvPicPr>
          <p:nvPr/>
        </p:nvPicPr>
        <p:blipFill>
          <a:blip r:embed="rId2"/>
          <a:srcRect l="71082" b="4906"/>
          <a:stretch>
            <a:fillRect/>
          </a:stretch>
        </p:blipFill>
        <p:spPr>
          <a:xfrm>
            <a:off x="2351088" y="4165600"/>
            <a:ext cx="977900" cy="957263"/>
          </a:xfrm>
          <a:prstGeom prst="rect">
            <a:avLst/>
          </a:prstGeom>
          <a:noFill/>
          <a:ln w="9525">
            <a:noFill/>
          </a:ln>
        </p:spPr>
      </p:pic>
      <p:graphicFrame>
        <p:nvGraphicFramePr>
          <p:cNvPr id="2" name="表格 5"/>
          <p:cNvGraphicFramePr>
            <a:graphicFrameLocks noGrp="1"/>
          </p:cNvGraphicFramePr>
          <p:nvPr/>
        </p:nvGraphicFramePr>
        <p:xfrm>
          <a:off x="1801813" y="2119313"/>
          <a:ext cx="8829233" cy="304722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668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623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5742"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endParaRPr lang="zh-CN" alt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8" name="文本框 7"/>
          <p:cNvSpPr txBox="1"/>
          <p:nvPr/>
        </p:nvSpPr>
        <p:spPr>
          <a:xfrm>
            <a:off x="6216650" y="2319338"/>
            <a:ext cx="112236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70C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粗糙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6216650" y="3354388"/>
            <a:ext cx="1103313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粗糙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216650" y="4389438"/>
            <a:ext cx="977900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EF7509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粗糙</a:t>
            </a:r>
          </a:p>
        </p:txBody>
      </p:sp>
      <p:sp>
        <p:nvSpPr>
          <p:cNvPr id="20503" name="文本框 12"/>
          <p:cNvSpPr txBox="1"/>
          <p:nvPr/>
        </p:nvSpPr>
        <p:spPr>
          <a:xfrm>
            <a:off x="3870325" y="1204913"/>
            <a:ext cx="4910138" cy="522287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None/>
            </a:pPr>
            <a:r>
              <a:rPr lang="zh-CN" altLang="en-US" sz="2800" b="1">
                <a:solidFill>
                  <a:srgbClr val="262626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岩石光滑特征观察记录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https://d.book118.com/438115073044006041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Calibri Light</vt:lpstr>
      <vt:lpstr>宋体</vt:lpstr>
      <vt:lpstr>微软雅黑</vt:lpstr>
      <vt:lpstr>隶书</vt:lpstr>
      <vt:lpstr>华文行楷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2024-09-20T01:20:01.569</cp:lastPrinted>
  <dcterms:created xsi:type="dcterms:W3CDTF">2024-09-19T17:20:01Z</dcterms:created>
  <dcterms:modified xsi:type="dcterms:W3CDTF">2024-09-19T17:20:03Z</dcterms:modified>
</cp:coreProperties>
</file>