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0693400" cy="756285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72D2A-C054-4713-94AA-7CF2A1B8C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8C339-348A-486B-BED9-9B1C2EF39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8DB4A-B78F-4FDE-82CD-53B398D21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B1DCA-61B1-4A64-97EA-AF06F7638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49D3B5-D595-451A-B433-F5AE2A561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290B39-7B6B-4965-B469-07C7261B3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8F2277-ECB4-4431-B555-1EBC4AA87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236F5-2CBC-45F1-BE04-F6FCF3039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D3C60-EEB5-4A2F-A0B6-86A054378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487A0-D92C-412D-9704-DE2B73A28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F375A-2544-4088-9668-6FF2BF1A3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slide" Target="slide1.xml" TargetMode="Internal" /><Relationship Id="rId4" Type="http://schemas.openxmlformats.org/officeDocument/2006/relationships/slide" Target="slide2.xml" TargetMode="In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Relationship Id="rId3" Type="http://schemas.openxmlformats.org/officeDocument/2006/relationships/image" Target="../media/image1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1507504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2624791" y="2630387"/>
            <a:ext cx="7332980" cy="20078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51"/>
              </a:lnSpc>
            </a:pPr>
            <a:endParaRPr lang="Arial" altLang="Arial" sz="100"/>
          </a:p>
          <a:p>
            <a:pPr marL="4747259" algn="l" rtl="0" eaLnBrk="0">
              <a:lnSpc>
                <a:spcPct val="80000"/>
              </a:lnSpc>
            </a:pPr>
            <a:r>
              <a:rPr sz="25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Simple &amp;Creative</a:t>
            </a:r>
            <a:endParaRPr lang="Times New Roman" altLang="Times New Roman" sz="2500"/>
          </a:p>
          <a:p>
            <a:pPr algn="l" rtl="0" eaLnBrk="0">
              <a:lnSpc>
                <a:spcPct val="100000"/>
              </a:lnSpc>
            </a:pPr>
            <a:endParaRPr lang="Arial" altLang="Arial" sz="1600"/>
          </a:p>
          <a:p>
            <a:pPr marL="1440180" indent="-1428114" algn="l" rtl="0" eaLnBrk="0">
              <a:lnSpc>
                <a:spcPct val="100000"/>
              </a:lnSpc>
              <a:spcBef>
                <a:spcPts val="4"/>
              </a:spcBef>
            </a:pPr>
            <a:r>
              <a:rPr sz="4700" b="1" kern="0" spc="-120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高风险活动前的准备工作：</a:t>
            </a:r>
            <a:r>
              <a:rPr sz="4700" kern="0" spc="0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4700" b="1" kern="0" spc="160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事前规划与安全教导</a:t>
            </a:r>
            <a:endParaRPr lang="SimSun" altLang="SimSun" sz="4700"/>
          </a:p>
        </p:txBody>
      </p:sp>
      <p:sp>
        <p:nvSpPr>
          <p:cNvPr id="6" name="textbox 6"/>
          <p:cNvSpPr/>
          <p:nvPr/>
        </p:nvSpPr>
        <p:spPr>
          <a:xfrm>
            <a:off x="8674083" y="5811516"/>
            <a:ext cx="970280" cy="240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692"/>
              </a:lnSpc>
            </a:pPr>
            <a:r>
              <a:rPr sz="1400" kern="0" spc="-30">
                <a:solidFill>
                  <a:srgbClr val="004AF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汇报人：</a:t>
            </a:r>
            <a:r>
              <a:rPr sz="1400" kern="0" spc="-190">
                <a:solidFill>
                  <a:srgbClr val="004AF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-30">
                <a:solidFill>
                  <a:srgbClr val="4273FC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XXX</a:t>
            </a:r>
            <a:endParaRPr lang="Times New Roman" altLang="Times New Roman" sz="7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1280475" y="1949589"/>
            <a:ext cx="5763895" cy="37611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71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2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高风险活动前的规划</a:t>
            </a:r>
            <a:r>
              <a:rPr sz="2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    </a:t>
            </a:r>
            <a:r>
              <a:rPr sz="2800" kern="0" spc="90" baseline="-37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  <a:hlinkClick r:id="rId3" action="ppaction://hlinksldjump?num=1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01</a:t>
            </a:r>
            <a:endParaRPr lang="SimSun" altLang="SimSun" sz="2800" baseline="-3720"/>
          </a:p>
          <a:p>
            <a:pPr algn="l" rtl="0" eaLnBrk="0">
              <a:lnSpc>
                <a:spcPct val="180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669"/>
              </a:spcBef>
            </a:pPr>
            <a:r>
              <a:rPr sz="22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安全教导</a:t>
            </a:r>
            <a:r>
              <a:rPr sz="2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              </a:t>
            </a:r>
            <a:r>
              <a:rPr sz="18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  <a:hlinkClick r:id="rId4" action="ppaction://hlinksldjump?num=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02</a:t>
            </a:r>
            <a:endParaRPr lang="SimSun" altLang="SimSun" sz="1800"/>
          </a:p>
          <a:p>
            <a:pPr algn="l" rtl="0" eaLnBrk="0">
              <a:lnSpc>
                <a:spcPct val="169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670"/>
              </a:spcBef>
            </a:pPr>
            <a:r>
              <a:rPr sz="22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准备必要的文件和材料</a:t>
            </a:r>
            <a:r>
              <a:rPr sz="22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</a:t>
            </a:r>
            <a:r>
              <a:rPr sz="2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800" kern="0" spc="70" baseline="-55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endParaRPr lang="SimSun" altLang="SimSun" sz="2800" baseline="-5580"/>
          </a:p>
          <a:p>
            <a:pPr algn="l" rtl="0" eaLnBrk="0">
              <a:lnSpc>
                <a:spcPct val="179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665"/>
              </a:spcBef>
            </a:pPr>
            <a:r>
              <a:rPr sz="22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确保活动前的检查和验证</a:t>
            </a:r>
            <a:r>
              <a:rPr sz="2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</a:t>
            </a:r>
            <a:r>
              <a:rPr sz="2800" kern="0" spc="100" baseline="-37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04</a:t>
            </a:r>
            <a:endParaRPr lang="SimSun" altLang="SimSun" sz="2800" baseline="-3720"/>
          </a:p>
          <a:p>
            <a:pPr algn="l" rtl="0" eaLnBrk="0">
              <a:lnSpc>
                <a:spcPct val="175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663"/>
              </a:spcBef>
            </a:pPr>
            <a:r>
              <a:rPr sz="22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安排活动前的沟通和协调</a:t>
            </a:r>
            <a:r>
              <a:rPr sz="22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</a:t>
            </a:r>
            <a:r>
              <a:rPr sz="2800" kern="0" spc="80" baseline="-55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05</a:t>
            </a:r>
            <a:endParaRPr lang="SimSun" altLang="SimSun" sz="2800" baseline="-5580"/>
          </a:p>
          <a:p>
            <a:pPr algn="l" rtl="0" eaLnBrk="0">
              <a:lnSpc>
                <a:spcPct val="18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500"/>
          </a:p>
          <a:p>
            <a:pPr marL="12700" algn="l" rtl="0" eaLnBrk="0">
              <a:lnSpc>
                <a:spcPct val="97000"/>
              </a:lnSpc>
              <a:spcBef>
                <a:spcPts val="2"/>
              </a:spcBef>
            </a:pPr>
            <a:r>
              <a:rPr sz="2200" b="1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制定应对突发情况的预</a:t>
            </a:r>
            <a:r>
              <a:rPr sz="22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案</a:t>
            </a:r>
            <a:r>
              <a:rPr sz="2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</a:t>
            </a:r>
            <a:r>
              <a:rPr sz="22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800" kern="0" spc="100" baseline="-37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06</a:t>
            </a:r>
            <a:endParaRPr lang="SimSun" altLang="SimSun" sz="2800" baseline="-3720"/>
          </a:p>
        </p:txBody>
      </p:sp>
      <p:sp>
        <p:nvSpPr>
          <p:cNvPr id="12" name="textbox 12"/>
          <p:cNvSpPr/>
          <p:nvPr/>
        </p:nvSpPr>
        <p:spPr>
          <a:xfrm>
            <a:off x="8803668" y="1855762"/>
            <a:ext cx="1176655" cy="1046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34"/>
              </a:lnSpc>
            </a:pPr>
            <a:endParaRPr lang="Arial" altLang="Arial" sz="100"/>
          </a:p>
          <a:p>
            <a:pPr marL="372109" algn="l" rtl="0" eaLnBrk="0">
              <a:lnSpc>
                <a:spcPct val="84000"/>
              </a:lnSpc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Contents</a:t>
            </a:r>
            <a:endParaRPr lang="Arial" altLang="Arial" sz="1400"/>
          </a:p>
          <a:p>
            <a:pPr algn="r" rtl="0" eaLnBrk="0">
              <a:lnSpc>
                <a:spcPct val="98000"/>
              </a:lnSpc>
              <a:spcBef>
                <a:spcPts val="867"/>
              </a:spcBef>
            </a:pPr>
            <a:r>
              <a:rPr sz="4900" b="1" kern="0" spc="-55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</a:t>
            </a:r>
            <a:r>
              <a:rPr sz="4900" b="1" kern="0" spc="-25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录</a:t>
            </a:r>
            <a:endParaRPr lang="SimHei" altLang="SimHei" sz="49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3530877" y="2896474"/>
            <a:ext cx="5934709" cy="14712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8844"/>
              </a:lnSpc>
            </a:pPr>
            <a:endParaRPr lang="Arial" altLang="Arial" sz="100"/>
          </a:p>
          <a:p>
            <a:pPr marL="12700" indent="1030605" algn="l" rtl="0" eaLnBrk="0">
              <a:lnSpc>
                <a:spcPct val="98000"/>
              </a:lnSpc>
            </a:pPr>
            <a:r>
              <a:rPr sz="4700" b="1" kern="0" spc="8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高风险活动前的规</a:t>
            </a:r>
            <a:r>
              <a:rPr sz="4700" kern="0" spc="-1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5600" b="1" kern="0" spc="-80" baseline="32555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r>
              <a:rPr sz="3600" kern="0" spc="420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7700" kern="0" spc="-80" baseline="-11500">
                <a:solidFill>
                  <a:srgbClr val="004D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划</a:t>
            </a:r>
            <a:endParaRPr lang="SimHei" altLang="SimHei" sz="7700" baseline="-11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20" name="textbox 20"/>
          <p:cNvSpPr/>
          <p:nvPr/>
        </p:nvSpPr>
        <p:spPr>
          <a:xfrm>
            <a:off x="614997" y="1386621"/>
            <a:ext cx="3771265" cy="1317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8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000" b="1" kern="0" spc="2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识别潜在风险和问题</a:t>
            </a:r>
            <a:endParaRPr lang="SimHei" altLang="SimHei" sz="3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algn="r" rtl="0" eaLnBrk="0">
              <a:lnSpc>
                <a:spcPct val="98000"/>
              </a:lnSpc>
              <a:spcBef>
                <a:spcPts val="2"/>
              </a:spcBef>
            </a:pPr>
            <a:r>
              <a:rPr sz="18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确定活动的潜在风险和问题</a:t>
            </a:r>
            <a:endParaRPr lang="SimHei" altLang="SimHei" sz="1800"/>
          </a:p>
        </p:txBody>
      </p:sp>
      <p:sp>
        <p:nvSpPr>
          <p:cNvPr id="22" name="textbox 22"/>
          <p:cNvSpPr/>
          <p:nvPr/>
        </p:nvSpPr>
        <p:spPr>
          <a:xfrm>
            <a:off x="1460529" y="4644224"/>
            <a:ext cx="3150870" cy="665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1"/>
              </a:lnSpc>
            </a:pPr>
            <a:endParaRPr lang="Arial" altLang="Arial" sz="100"/>
          </a:p>
          <a:p>
            <a:pPr marL="44450" algn="l" rtl="0" eaLnBrk="0">
              <a:lnSpc>
                <a:spcPct val="87000"/>
              </a:lnSpc>
            </a:pPr>
            <a:r>
              <a:rPr sz="18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考虑可能的风险因素和不利条</a:t>
            </a:r>
            <a:endParaRPr lang="SimHei" altLang="SimHei" sz="1800"/>
          </a:p>
          <a:p>
            <a:pPr marL="12700" algn="l" rtl="0" eaLnBrk="0">
              <a:lnSpc>
                <a:spcPts val="3157"/>
              </a:lnSpc>
            </a:pPr>
            <a:r>
              <a:rPr sz="23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件</a:t>
            </a:r>
            <a:endParaRPr lang="SimHei" altLang="SimHei" sz="2300"/>
          </a:p>
        </p:txBody>
      </p:sp>
      <p:sp>
        <p:nvSpPr>
          <p:cNvPr id="24" name="textbox 24"/>
          <p:cNvSpPr/>
          <p:nvPr/>
        </p:nvSpPr>
        <p:spPr>
          <a:xfrm>
            <a:off x="6057942" y="4606107"/>
            <a:ext cx="2886710" cy="294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6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制定相应的应对措施和预案</a:t>
            </a:r>
            <a:endParaRPr lang="SimHei" altLang="SimHei" sz="1800"/>
          </a:p>
        </p:txBody>
      </p:sp>
      <p:sp>
        <p:nvSpPr>
          <p:cNvPr id="26" name="textbox 26"/>
          <p:cNvSpPr/>
          <p:nvPr/>
        </p:nvSpPr>
        <p:spPr>
          <a:xfrm>
            <a:off x="6007149" y="2396318"/>
            <a:ext cx="2162810" cy="294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6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8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分析历史数据和案例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30" name="textbox 30"/>
          <p:cNvSpPr/>
          <p:nvPr/>
        </p:nvSpPr>
        <p:spPr>
          <a:xfrm>
            <a:off x="5695971" y="3621640"/>
            <a:ext cx="1826260" cy="1333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995"/>
              </a:lnSpc>
            </a:pPr>
            <a:endParaRPr lang="Arial" altLang="Arial" sz="100"/>
          </a:p>
          <a:p>
            <a:pPr marL="12700" algn="l" rtl="0" eaLnBrk="0">
              <a:lnSpc>
                <a:spcPct val="119000"/>
              </a:lnSpc>
            </a:pP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制定详细的行动计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划，包括时间表、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地点、人员和物资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等</a:t>
            </a:r>
            <a:endParaRPr lang="SimHei" altLang="SimHei" sz="1800"/>
          </a:p>
        </p:txBody>
      </p:sp>
      <p:sp>
        <p:nvSpPr>
          <p:cNvPr id="32" name="textbox 32"/>
          <p:cNvSpPr/>
          <p:nvPr/>
        </p:nvSpPr>
        <p:spPr>
          <a:xfrm>
            <a:off x="614906" y="1392828"/>
            <a:ext cx="3491865" cy="4552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8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900" b="1" kern="0" spc="11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制定详细的活动计划</a:t>
            </a:r>
            <a:endParaRPr lang="SimHei" altLang="SimHei" sz="2900"/>
          </a:p>
        </p:txBody>
      </p:sp>
      <p:sp>
        <p:nvSpPr>
          <p:cNvPr id="34" name="textbox 34"/>
          <p:cNvSpPr/>
          <p:nvPr/>
        </p:nvSpPr>
        <p:spPr>
          <a:xfrm>
            <a:off x="3270280" y="3621640"/>
            <a:ext cx="1816735" cy="6076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8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评估风险和安全风</a:t>
            </a:r>
            <a:endParaRPr lang="SimHei" altLang="SimHei" sz="1800"/>
          </a:p>
          <a:p>
            <a:pPr marL="18415" algn="l" rtl="0" eaLnBrk="0">
              <a:lnSpc>
                <a:spcPts val="2755"/>
              </a:lnSpc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险</a:t>
            </a:r>
            <a:endParaRPr lang="SimHei" altLang="SimHei" sz="1800"/>
          </a:p>
        </p:txBody>
      </p:sp>
      <p:sp>
        <p:nvSpPr>
          <p:cNvPr id="36" name="textbox 36"/>
          <p:cNvSpPr/>
          <p:nvPr/>
        </p:nvSpPr>
        <p:spPr>
          <a:xfrm>
            <a:off x="8140696" y="3645147"/>
            <a:ext cx="1824989" cy="602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87"/>
              </a:lnSpc>
            </a:pPr>
            <a:endParaRPr lang="Arial" altLang="Arial" sz="100"/>
          </a:p>
          <a:p>
            <a:pPr marL="18415" algn="l" rtl="0" eaLnBrk="0">
              <a:lnSpc>
                <a:spcPct val="85000"/>
              </a:lnSpc>
            </a:pP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制定应对紧急情况</a:t>
            </a:r>
            <a:endParaRPr lang="SimHei" altLang="SimHei" sz="1800"/>
          </a:p>
          <a:p>
            <a:pPr marL="12700" algn="l" rtl="0" eaLnBrk="0">
              <a:lnSpc>
                <a:spcPts val="2714"/>
              </a:lnSpc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的预案</a:t>
            </a:r>
            <a:endParaRPr lang="SimHei" altLang="SimHei" sz="1800"/>
          </a:p>
        </p:txBody>
      </p:sp>
      <p:sp>
        <p:nvSpPr>
          <p:cNvPr id="38" name="textbox 38"/>
          <p:cNvSpPr/>
          <p:nvPr/>
        </p:nvSpPr>
        <p:spPr>
          <a:xfrm>
            <a:off x="704827" y="3621640"/>
            <a:ext cx="1827529" cy="5956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8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确定活动目标和目</a:t>
            </a:r>
            <a:endParaRPr lang="SimHei" altLang="SimHei" sz="1800"/>
          </a:p>
          <a:p>
            <a:pPr marL="12700" algn="l" rtl="0" eaLnBrk="0">
              <a:lnSpc>
                <a:spcPts val="2662"/>
              </a:lnSpc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" name="picture 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2" name="textbox 42"/>
          <p:cNvSpPr/>
          <p:nvPr/>
        </p:nvSpPr>
        <p:spPr>
          <a:xfrm>
            <a:off x="2336746" y="2151972"/>
            <a:ext cx="1518919" cy="3437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6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●确定活动目标和目的</a:t>
            </a:r>
            <a:endParaRPr lang="SimHei" altLang="SimHei" sz="12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372"/>
              </a:spcBef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●评估风险和潜在问题</a:t>
            </a:r>
            <a:endParaRPr lang="SimHei" altLang="SimHei" sz="12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367"/>
              </a:spcBef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●制定应对措施和预案</a:t>
            </a:r>
            <a:endParaRPr lang="SimHei" altLang="SimHei" sz="12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300"/>
          </a:p>
          <a:p>
            <a:pPr marL="12700" algn="l" rtl="0" eaLnBrk="0">
              <a:lnSpc>
                <a:spcPct val="95000"/>
              </a:lnSpc>
              <a:spcBef>
                <a:spcPts val="2"/>
              </a:spcBef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●分配资源和预算</a:t>
            </a:r>
            <a:endParaRPr lang="SimHei" altLang="SimHei" sz="1200"/>
          </a:p>
        </p:txBody>
      </p:sp>
      <p:sp>
        <p:nvSpPr>
          <p:cNvPr id="44" name="textbox 44"/>
          <p:cNvSpPr/>
          <p:nvPr/>
        </p:nvSpPr>
        <p:spPr>
          <a:xfrm>
            <a:off x="614997" y="1386621"/>
            <a:ext cx="3492500" cy="463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8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000" b="1" kern="0" spc="1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高风险活动前的规划</a:t>
            </a:r>
            <a:endParaRPr lang="SimHei" altLang="SimHei" sz="30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8" name="textbox 48"/>
          <p:cNvSpPr/>
          <p:nvPr/>
        </p:nvSpPr>
        <p:spPr>
          <a:xfrm>
            <a:off x="608506" y="1399033"/>
            <a:ext cx="4264659" cy="4554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583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900" b="1" kern="0" spc="12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确定活动目标和期望</a:t>
            </a:r>
            <a:r>
              <a:rPr sz="2900" b="1" kern="0" spc="11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结果</a:t>
            </a:r>
            <a:endParaRPr lang="SimHei" altLang="SimHei" sz="2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130935" algn="l" rtl="0" eaLnBrk="0">
              <a:lnSpc>
                <a:spcPct val="98000"/>
              </a:lnSpc>
              <a:spcBef>
                <a:spcPts val="550"/>
              </a:spcBef>
            </a:pP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明确活动目的和目标</a:t>
            </a:r>
            <a:endParaRPr lang="SimHei" altLang="SimHei" sz="18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130935" algn="l" rtl="0" eaLnBrk="0">
              <a:lnSpc>
                <a:spcPct val="98000"/>
              </a:lnSpc>
              <a:spcBef>
                <a:spcPts val="542"/>
              </a:spcBef>
            </a:pP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确定活动的具体计划和流程</a:t>
            </a:r>
            <a:endParaRPr lang="SimHei" altLang="SimHei" sz="18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1130935" algn="l" rtl="0" eaLnBrk="0">
              <a:lnSpc>
                <a:spcPct val="98000"/>
              </a:lnSpc>
              <a:spcBef>
                <a:spcPts val="544"/>
              </a:spcBef>
            </a:pPr>
            <a:r>
              <a:rPr sz="18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设定活动的期望成果和</a:t>
            </a: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效果</a:t>
            </a:r>
            <a:endParaRPr lang="SimHei" altLang="SimHei" sz="18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1130935" algn="l" rtl="0" eaLnBrk="0">
              <a:lnSpc>
                <a:spcPct val="98000"/>
              </a:lnSpc>
              <a:spcBef>
                <a:spcPts val="3"/>
              </a:spcBef>
            </a:pP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考虑活动所需的资源和支持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0" name="picture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52" name="textbox 52"/>
          <p:cNvSpPr/>
          <p:nvPr/>
        </p:nvSpPr>
        <p:spPr>
          <a:xfrm>
            <a:off x="3552182" y="3248180"/>
            <a:ext cx="3434079" cy="743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66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4900" b="1" kern="0" spc="-16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02</a:t>
            </a:r>
            <a:r>
              <a:rPr sz="4900" kern="0" spc="68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4900" b="1" kern="0" spc="-16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安全教导</a:t>
            </a:r>
            <a:endParaRPr lang="SimHei" altLang="SimHei" sz="49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4" name="picture 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56" name="textbox 56"/>
          <p:cNvSpPr/>
          <p:nvPr/>
        </p:nvSpPr>
        <p:spPr>
          <a:xfrm>
            <a:off x="614633" y="1412512"/>
            <a:ext cx="8205469" cy="4576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9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800" b="1" kern="0" spc="22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提供安全培训和指导</a:t>
            </a:r>
            <a:endParaRPr lang="SimHei" altLang="SimHei" sz="28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marL="407669" algn="l" rtl="0" eaLnBrk="0">
              <a:lnSpc>
                <a:spcPct val="96000"/>
              </a:lnSpc>
              <a:spcBef>
                <a:spcPts val="669"/>
              </a:spcBef>
            </a:pPr>
            <a:r>
              <a:rPr sz="2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针对高风险活动的安全培训</a:t>
            </a:r>
            <a:endParaRPr lang="SimHei" altLang="SimHei" sz="2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407669" algn="l" rtl="0" eaLnBrk="0">
              <a:lnSpc>
                <a:spcPct val="96000"/>
              </a:lnSpc>
              <a:spcBef>
                <a:spcPts val="660"/>
              </a:spcBef>
            </a:pPr>
            <a:r>
              <a:rPr sz="2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针对特定岗位的安全操作规程培训</a:t>
            </a:r>
            <a:endParaRPr lang="SimHei" altLang="SimHei" sz="22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407669" algn="l" rtl="0" eaLnBrk="0">
              <a:lnSpc>
                <a:spcPct val="95000"/>
              </a:lnSpc>
              <a:spcBef>
                <a:spcPts val="666"/>
              </a:spcBef>
            </a:pPr>
            <a:r>
              <a:rPr sz="2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安全意识教育：提高员工的安全意识和自我保护能力</a:t>
            </a:r>
            <a:endParaRPr lang="SimHei" altLang="SimHei" sz="22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500"/>
          </a:p>
          <a:p>
            <a:pPr algn="r" rtl="0" eaLnBrk="0">
              <a:lnSpc>
                <a:spcPct val="92000"/>
              </a:lnSpc>
              <a:spcBef>
                <a:spcPts val="1"/>
              </a:spcBef>
            </a:pPr>
            <a:r>
              <a:rPr sz="2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安全应急演练：模拟事故场景，提高员工应对突发事件的能</a:t>
            </a:r>
            <a:r>
              <a:rPr sz="2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力</a:t>
            </a:r>
            <a:endParaRPr lang="SimHei" altLang="SimHei" sz="22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8" name="picture 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60" name="textbox 60"/>
          <p:cNvSpPr/>
          <p:nvPr/>
        </p:nvSpPr>
        <p:spPr>
          <a:xfrm>
            <a:off x="614997" y="1385098"/>
            <a:ext cx="5733415" cy="46285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61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000" b="1" kern="0" spc="1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强调安全规则和流程</a:t>
            </a:r>
            <a:endParaRPr lang="SimHei" altLang="SimHei" sz="3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302385" algn="l" rtl="0" eaLnBrk="0">
              <a:lnSpc>
                <a:spcPct val="95000"/>
              </a:lnSpc>
              <a:spcBef>
                <a:spcPts val="485"/>
              </a:spcBef>
            </a:pPr>
            <a:r>
              <a:rPr sz="16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明确告知参与者活动的安全规则和流程</a:t>
            </a:r>
            <a:endParaRPr lang="SimHei" altLang="SimHei" sz="16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302385" algn="l" rtl="0" eaLnBrk="0">
              <a:lnSpc>
                <a:spcPct val="95000"/>
              </a:lnSpc>
              <a:spcBef>
                <a:spcPts val="491"/>
              </a:spcBef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强调安全规则和流程的重要性</a:t>
            </a:r>
            <a:endParaRPr lang="SimHei" altLang="SimHei" sz="16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302385" algn="l" rtl="0" eaLnBrk="0">
              <a:lnSpc>
                <a:spcPct val="95000"/>
              </a:lnSpc>
              <a:spcBef>
                <a:spcPts val="487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确保参与者了解和遵守安全</a:t>
            </a:r>
            <a:r>
              <a:rPr sz="16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规则和流程</a:t>
            </a:r>
            <a:endParaRPr lang="SimHei" altLang="SimHei" sz="16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400"/>
          </a:p>
          <a:p>
            <a:pPr algn="r" rtl="0" eaLnBrk="0">
              <a:lnSpc>
                <a:spcPct val="92000"/>
              </a:lnSpc>
              <a:spcBef>
                <a:spcPts val="1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对参与者进行必要的安全培训，使其掌握安全技能</a:t>
            </a:r>
            <a:endParaRPr lang="SimHei" altLang="SimHei" sz="1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2" name="picture 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614815" y="1403913"/>
            <a:ext cx="3879215" cy="447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14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900" b="1" kern="0" spc="11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确保人员了解应急预案</a:t>
            </a:r>
            <a:endParaRPr lang="SimHei" altLang="SimHei" sz="2900"/>
          </a:p>
        </p:txBody>
      </p:sp>
      <p:sp>
        <p:nvSpPr>
          <p:cNvPr id="66" name="textbox 66"/>
          <p:cNvSpPr/>
          <p:nvPr/>
        </p:nvSpPr>
        <p:spPr>
          <a:xfrm>
            <a:off x="5695971" y="3678977"/>
            <a:ext cx="1464310" cy="9886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6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8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确保每个人都</a:t>
            </a:r>
            <a:endParaRPr lang="SimHei" altLang="SimHei" sz="1800"/>
          </a:p>
          <a:p>
            <a:pPr marL="12700" algn="l" rtl="0" eaLnBrk="0">
              <a:lnSpc>
                <a:spcPct val="98000"/>
              </a:lnSpc>
              <a:spcBef>
                <a:spcPts val="583"/>
              </a:spcBef>
            </a:pPr>
            <a:r>
              <a:rPr sz="18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知道应急预案</a:t>
            </a:r>
            <a:endParaRPr lang="SimHei" altLang="SimHei" sz="1800"/>
          </a:p>
          <a:p>
            <a:pPr algn="l" rtl="0" eaLnBrk="0">
              <a:lnSpc>
                <a:spcPct val="107000"/>
              </a:lnSpc>
            </a:pPr>
            <a:endParaRPr lang="Arial" altLang="Arial" sz="500"/>
          </a:p>
          <a:p>
            <a:pPr marL="374650" algn="l" rtl="0" eaLnBrk="0">
              <a:lnSpc>
                <a:spcPct val="98000"/>
              </a:lnSpc>
              <a:spcBef>
                <a:spcPts val="4"/>
              </a:spcBef>
            </a:pP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的内容</a:t>
            </a:r>
            <a:endParaRPr lang="SimHei" altLang="SimHei" sz="1800"/>
          </a:p>
        </p:txBody>
      </p:sp>
      <p:sp>
        <p:nvSpPr>
          <p:cNvPr id="68" name="textbox 68"/>
          <p:cNvSpPr/>
          <p:nvPr/>
        </p:nvSpPr>
        <p:spPr>
          <a:xfrm>
            <a:off x="7880312" y="3678977"/>
            <a:ext cx="1463675" cy="975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1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8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定期进行应急</a:t>
            </a:r>
            <a:endParaRPr lang="SimHei" altLang="SimHei" sz="1800"/>
          </a:p>
          <a:p>
            <a:pPr marL="12700" algn="l" rtl="0" eaLnBrk="0">
              <a:lnSpc>
                <a:spcPts val="2692"/>
              </a:lnSpc>
            </a:pPr>
            <a:r>
              <a:rPr sz="18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预案的演练和</a:t>
            </a:r>
            <a:endParaRPr lang="SimHei" altLang="SimHei" sz="18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algn="l" rtl="0" eaLnBrk="0">
              <a:lnSpc>
                <a:spcPct val="9691"/>
              </a:lnSpc>
            </a:pPr>
            <a:endParaRPr lang="Arial" altLang="Arial" sz="100"/>
          </a:p>
          <a:p>
            <a:pPr marL="520700" algn="l" rtl="0" eaLnBrk="0">
              <a:lnSpc>
                <a:spcPct val="1000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培</a:t>
            </a:r>
            <a:r>
              <a:rPr sz="1200" kern="0" spc="4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训</a:t>
            </a:r>
            <a:endParaRPr lang="SimHei" altLang="SimHei" sz="1200"/>
          </a:p>
        </p:txBody>
      </p:sp>
      <p:sp>
        <p:nvSpPr>
          <p:cNvPr id="70" name="textbox 70"/>
          <p:cNvSpPr/>
          <p:nvPr/>
        </p:nvSpPr>
        <p:spPr>
          <a:xfrm>
            <a:off x="3517939" y="3678977"/>
            <a:ext cx="1451610" cy="6076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1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8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讲解应急预案</a:t>
            </a:r>
            <a:endParaRPr lang="SimHei" altLang="SimHei" sz="1800"/>
          </a:p>
          <a:p>
            <a:pPr marL="247015" algn="l" rtl="0" eaLnBrk="0">
              <a:lnSpc>
                <a:spcPts val="2705"/>
              </a:lnSpc>
            </a:pPr>
            <a:r>
              <a:rPr sz="18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的重要性</a:t>
            </a:r>
            <a:endParaRPr lang="SimHei" altLang="SimHei" sz="1800"/>
          </a:p>
        </p:txBody>
      </p:sp>
      <p:sp>
        <p:nvSpPr>
          <p:cNvPr id="72" name="textbox 72"/>
          <p:cNvSpPr/>
          <p:nvPr/>
        </p:nvSpPr>
        <p:spPr>
          <a:xfrm>
            <a:off x="1339801" y="3678977"/>
            <a:ext cx="1452244" cy="294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6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定义应急预案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4" name="picture 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76" name="textbox 76"/>
          <p:cNvSpPr/>
          <p:nvPr/>
        </p:nvSpPr>
        <p:spPr>
          <a:xfrm>
            <a:off x="2349472" y="3211610"/>
            <a:ext cx="5561965" cy="2351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8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●培训员工掌握必要的安全技能和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知识，如急救措施、消防技能等</a:t>
            </a:r>
            <a:endParaRPr lang="SimHei" altLang="SimHei" sz="11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336"/>
              </a:spcBef>
            </a:pP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●强调安全意识，让员工了解安全的重要性，时刻保持警惕</a:t>
            </a:r>
            <a:endParaRPr lang="SimHei" altLang="SimHei" sz="11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39000"/>
              </a:lnSpc>
            </a:pPr>
            <a:endParaRPr lang="Arial" altLang="Arial" sz="200"/>
          </a:p>
          <a:p>
            <a:pPr marL="12700" algn="l" rtl="0" eaLnBrk="0">
              <a:lnSpc>
                <a:spcPct val="96000"/>
              </a:lnSpc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●根据实际情况，制定相应的安全计划和应急预案，确保在突发情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况下能够迅速应对</a:t>
            </a:r>
            <a:endParaRPr lang="SimHei" altLang="SimHei" sz="1100"/>
          </a:p>
        </p:txBody>
      </p:sp>
      <p:sp>
        <p:nvSpPr>
          <p:cNvPr id="78" name="textbox 78"/>
          <p:cNvSpPr/>
          <p:nvPr/>
        </p:nvSpPr>
        <p:spPr>
          <a:xfrm>
            <a:off x="602379" y="1394118"/>
            <a:ext cx="5951854" cy="924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5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000" b="1" kern="0" spc="-2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安全教导</a:t>
            </a:r>
            <a:endParaRPr lang="SimHei" altLang="SimHei" sz="3000"/>
          </a:p>
          <a:p>
            <a:pPr algn="l" rtl="0" eaLnBrk="0">
              <a:lnSpc>
                <a:spcPct val="168000"/>
              </a:lnSpc>
            </a:pPr>
            <a:endParaRPr lang="Arial" altLang="Arial" sz="1000"/>
          </a:p>
          <a:p>
            <a:pPr algn="l" rtl="0" eaLnBrk="0">
              <a:lnSpc>
                <a:spcPct val="138000"/>
              </a:lnSpc>
            </a:pPr>
            <a:endParaRPr lang="Arial" altLang="Arial" sz="200"/>
          </a:p>
          <a:p>
            <a:pPr algn="r" rtl="0" eaLnBrk="0">
              <a:lnSpc>
                <a:spcPct val="96000"/>
              </a:lnSpc>
              <a:spcBef>
                <a:spcPts val="1"/>
              </a:spcBef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●定期进行安全演练和模拟演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练，提高员工应对紧急情况的能力</a:t>
            </a:r>
            <a:endParaRPr lang="SimHei" altLang="SimHei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picture 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82" name="textbox 82"/>
          <p:cNvSpPr/>
          <p:nvPr/>
        </p:nvSpPr>
        <p:spPr>
          <a:xfrm>
            <a:off x="3530877" y="2896620"/>
            <a:ext cx="5946140" cy="14598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49113"/>
              </a:lnSpc>
            </a:pPr>
            <a:endParaRPr lang="Arial" altLang="Arial" sz="100"/>
          </a:p>
          <a:p>
            <a:pPr marL="12700" indent="1017905" algn="l" rtl="0" eaLnBrk="0">
              <a:lnSpc>
                <a:spcPct val="100000"/>
              </a:lnSpc>
            </a:pPr>
            <a:r>
              <a:rPr sz="4700" b="1" kern="0" spc="10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准备必要的文件和</a:t>
            </a:r>
            <a:r>
              <a:rPr sz="4700" kern="0" spc="2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5600" b="1" kern="0" spc="-80" baseline="38136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r>
              <a:rPr sz="3600" kern="0" spc="460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7300" b="1" kern="0" spc="-80" baseline="-7848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材料</a:t>
            </a:r>
            <a:endParaRPr lang="SimHei" altLang="SimHei" sz="7300" baseline="-7848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4" name="picture 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86" name="textbox 86"/>
          <p:cNvSpPr/>
          <p:nvPr/>
        </p:nvSpPr>
        <p:spPr>
          <a:xfrm>
            <a:off x="8134387" y="3646976"/>
            <a:ext cx="1818639" cy="9804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8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制定时间表并确保</a:t>
            </a:r>
            <a:endParaRPr lang="SimHei" altLang="SimHei" sz="1800"/>
          </a:p>
          <a:p>
            <a:pPr marL="12700" algn="l" rtl="0" eaLnBrk="0">
              <a:lnSpc>
                <a:spcPct val="131000"/>
              </a:lnSpc>
              <a:spcBef>
                <a:spcPts val="33"/>
              </a:spcBef>
            </a:pP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所有参与者都了解</a:t>
            </a:r>
            <a:r>
              <a:rPr sz="18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并遵守</a:t>
            </a:r>
            <a:endParaRPr lang="SimHei" altLang="SimHei" sz="1800"/>
          </a:p>
        </p:txBody>
      </p:sp>
      <p:sp>
        <p:nvSpPr>
          <p:cNvPr id="88" name="textbox 88"/>
          <p:cNvSpPr/>
          <p:nvPr/>
        </p:nvSpPr>
        <p:spPr>
          <a:xfrm>
            <a:off x="608597" y="1392828"/>
            <a:ext cx="3103245" cy="4552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8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900" b="1" kern="0" spc="11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活动计划和时间表</a:t>
            </a:r>
            <a:endParaRPr lang="SimHei" altLang="SimHei" sz="2900"/>
          </a:p>
        </p:txBody>
      </p:sp>
      <p:sp>
        <p:nvSpPr>
          <p:cNvPr id="90" name="textbox 90"/>
          <p:cNvSpPr/>
          <p:nvPr/>
        </p:nvSpPr>
        <p:spPr>
          <a:xfrm>
            <a:off x="3263864" y="3621640"/>
            <a:ext cx="1828164" cy="6102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87"/>
              </a:lnSpc>
            </a:pPr>
            <a:endParaRPr lang="Arial" altLang="Arial" sz="100"/>
          </a:p>
          <a:p>
            <a:pPr marL="19050" algn="l" rtl="0" eaLnBrk="0">
              <a:lnSpc>
                <a:spcPct val="85000"/>
              </a:lnSpc>
            </a:pP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制定详细的活动计</a:t>
            </a:r>
            <a:endParaRPr lang="SimHei" altLang="SimHei" sz="1800"/>
          </a:p>
          <a:p>
            <a:pPr marL="12700" algn="l" rtl="0" eaLnBrk="0">
              <a:lnSpc>
                <a:spcPts val="2777"/>
              </a:lnSpc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划</a:t>
            </a:r>
            <a:endParaRPr lang="SimHei" altLang="SimHei" sz="1800"/>
          </a:p>
        </p:txBody>
      </p:sp>
      <p:sp>
        <p:nvSpPr>
          <p:cNvPr id="92" name="textbox 92"/>
          <p:cNvSpPr/>
          <p:nvPr/>
        </p:nvSpPr>
        <p:spPr>
          <a:xfrm>
            <a:off x="5695971" y="3620725"/>
            <a:ext cx="1830704" cy="596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87"/>
              </a:lnSpc>
            </a:pPr>
            <a:endParaRPr lang="Arial" altLang="Arial" sz="100"/>
          </a:p>
          <a:p>
            <a:pPr marL="37465" algn="l" rtl="0" eaLnBrk="0">
              <a:lnSpc>
                <a:spcPct val="85000"/>
              </a:lnSpc>
            </a:pPr>
            <a:r>
              <a:rPr sz="18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明确活动时间和地</a:t>
            </a:r>
            <a:endParaRPr lang="SimHei" altLang="SimHei" sz="1800"/>
          </a:p>
          <a:p>
            <a:pPr marL="12700" algn="l" rtl="0" eaLnBrk="0">
              <a:lnSpc>
                <a:spcPts val="2669"/>
              </a:lnSpc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点</a:t>
            </a:r>
            <a:endParaRPr lang="SimHei" altLang="SimHei" sz="1800"/>
          </a:p>
        </p:txBody>
      </p:sp>
      <p:sp>
        <p:nvSpPr>
          <p:cNvPr id="94" name="textbox 94"/>
          <p:cNvSpPr/>
          <p:nvPr/>
        </p:nvSpPr>
        <p:spPr>
          <a:xfrm>
            <a:off x="698518" y="3620725"/>
            <a:ext cx="1821814" cy="5975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87"/>
              </a:lnSpc>
            </a:pPr>
            <a:endParaRPr lang="Arial" altLang="Arial" sz="100"/>
          </a:p>
          <a:p>
            <a:pPr marL="18415" algn="l" rtl="0" eaLnBrk="0">
              <a:lnSpc>
                <a:spcPct val="85000"/>
              </a:lnSpc>
            </a:pP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明确活动目的和预</a:t>
            </a:r>
            <a:endParaRPr lang="SimHei" altLang="SimHei" sz="1800"/>
          </a:p>
          <a:p>
            <a:pPr marL="12700" algn="l" rtl="0" eaLnBrk="0">
              <a:lnSpc>
                <a:spcPts val="2676"/>
              </a:lnSpc>
            </a:pP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期结果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6" name="picture 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98" name="textbox 98"/>
          <p:cNvSpPr/>
          <p:nvPr/>
        </p:nvSpPr>
        <p:spPr>
          <a:xfrm>
            <a:off x="1898638" y="3369990"/>
            <a:ext cx="7159625" cy="27698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16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应急预案：针对可能出现的紧急情况，制定相应的应急预案，包括紧急情况的识别、响应</a:t>
            </a:r>
            <a:endParaRPr lang="SimHei" altLang="SimHei" sz="1400"/>
          </a:p>
          <a:p>
            <a:pPr marL="12700" algn="l" rtl="0" eaLnBrk="0">
              <a:lnSpc>
                <a:spcPts val="2278"/>
              </a:lnSpc>
            </a:pP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和处置等。</a:t>
            </a:r>
            <a:endParaRPr lang="SimHei" altLang="SimHei" sz="1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429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紧急联络人：在紧急情况下，能够迅速联系到相关人员，及时采取措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施应对紧急情况。</a:t>
            </a:r>
            <a:endParaRPr lang="SimHei" altLang="SimHei" sz="14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300"/>
          </a:p>
          <a:p>
            <a:pPr marL="12700" algn="l" rtl="0" eaLnBrk="0">
              <a:lnSpc>
                <a:spcPct val="116000"/>
              </a:lnSpc>
              <a:spcBef>
                <a:spcPts val="2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培训和演练：对应急预案进行培训和演练，确保相关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人员了解应急预案的流程和操作方法，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提高应对紧急情况的能力。</a:t>
            </a:r>
            <a:endParaRPr lang="SimHei" altLang="SimHei" sz="1400"/>
          </a:p>
        </p:txBody>
      </p:sp>
      <p:sp>
        <p:nvSpPr>
          <p:cNvPr id="100" name="textbox 100"/>
          <p:cNvSpPr/>
          <p:nvPr/>
        </p:nvSpPr>
        <p:spPr>
          <a:xfrm>
            <a:off x="608688" y="1386621"/>
            <a:ext cx="3485515" cy="463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8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000" b="1" kern="0" spc="1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风险评估和应急预案</a:t>
            </a:r>
            <a:endParaRPr lang="SimHei" altLang="SimHei" sz="3000"/>
          </a:p>
        </p:txBody>
      </p:sp>
      <p:sp>
        <p:nvSpPr>
          <p:cNvPr id="102" name="textbox 102"/>
          <p:cNvSpPr/>
          <p:nvPr/>
        </p:nvSpPr>
        <p:spPr>
          <a:xfrm>
            <a:off x="1898638" y="2385760"/>
            <a:ext cx="6575425" cy="2279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6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风险评估报告：对活动进行风险评估，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识别潜在风险，并采取相应的措施降低风险。</a:t>
            </a:r>
            <a:endParaRPr lang="SimHei" altLang="SimHei" sz="14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picture 1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1371642" y="2057398"/>
            <a:ext cx="8375605" cy="2012927"/>
            <a:chExt cx="8375605" cy="2012927"/>
          </a:xfrm>
        </p:grpSpPr>
        <p:pic>
          <p:nvPicPr>
            <p:cNvPr id="106" name="picture 10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8375605" cy="2012927"/>
            </a:xfrm>
            <a:prstGeom prst="rect">
              <a:avLst/>
            </a:prstGeom>
          </p:spPr>
        </p:pic>
        <p:sp>
          <p:nvSpPr>
            <p:cNvPr id="108" name="textbox 108"/>
            <p:cNvSpPr/>
            <p:nvPr/>
          </p:nvSpPr>
          <p:spPr>
            <a:xfrm>
              <a:off x="-12700" y="-12700"/>
              <a:ext cx="8401050" cy="20599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7000"/>
                </a:lnSpc>
              </a:pPr>
              <a:endParaRPr lang="Arial" altLang="Arial" sz="1000"/>
            </a:p>
            <a:p>
              <a:pPr marL="354965" algn="l" rtl="0" eaLnBrk="0">
                <a:lnSpc>
                  <a:spcPct val="105000"/>
                </a:lnSpc>
                <a:spcBef>
                  <a:spcPts val="6"/>
                </a:spcBef>
              </a:pPr>
              <a:r>
                <a:rPr sz="19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安全培训教材：针对高风险活动的安全培训教材，包括操作规程、应急预</a:t>
              </a:r>
              <a:r>
                <a:rPr sz="1900" kern="0" spc="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 </a:t>
              </a:r>
              <a:r>
                <a:rPr sz="1900" kern="0" spc="-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案等内容。</a:t>
              </a:r>
              <a:endParaRPr lang="SimHei" altLang="SimHei" sz="1900"/>
            </a:p>
            <a:p>
              <a:pPr algn="l" rtl="0" eaLnBrk="0">
                <a:lnSpc>
                  <a:spcPct val="124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1000"/>
            </a:p>
            <a:p>
              <a:pPr algn="l" rtl="0" eaLnBrk="0">
                <a:lnSpc>
                  <a:spcPct val="119000"/>
                </a:lnSpc>
              </a:pPr>
              <a:endParaRPr lang="Arial" altLang="Arial" sz="400"/>
            </a:p>
            <a:p>
              <a:pPr marL="354965" algn="l" rtl="0" eaLnBrk="0">
                <a:lnSpc>
                  <a:spcPct val="92000"/>
                </a:lnSpc>
                <a:spcBef>
                  <a:spcPts val="2"/>
                </a:spcBef>
              </a:pPr>
              <a:r>
                <a:rPr sz="1900" kern="0" spc="-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视频教学：通过视频展</a:t>
              </a:r>
              <a:r>
                <a:rPr sz="1900" kern="0" spc="-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示高风险活动的操作过程，以及安全注意事项。</a:t>
              </a:r>
              <a:endParaRPr lang="SimHei" altLang="SimHei" sz="1900"/>
            </a:p>
          </p:txBody>
        </p:sp>
      </p:grpSp>
      <p:sp>
        <p:nvSpPr>
          <p:cNvPr id="110" name="textbox 110"/>
          <p:cNvSpPr/>
          <p:nvPr/>
        </p:nvSpPr>
        <p:spPr>
          <a:xfrm>
            <a:off x="1701772" y="4391790"/>
            <a:ext cx="7874634" cy="1543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450"/>
              </a:lnSpc>
            </a:pPr>
            <a:endParaRPr lang="Arial" altLang="Arial" sz="100"/>
          </a:p>
          <a:p>
            <a:pPr marL="12700" algn="l" rtl="0" eaLnBrk="0">
              <a:lnSpc>
                <a:spcPct val="105000"/>
              </a:lnSpc>
            </a:pPr>
            <a:r>
              <a:rPr sz="1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模拟演练：模拟高风险活动场景，进行安全演练，提高员工应对突发事</a:t>
            </a: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件  </a:t>
            </a:r>
            <a:r>
              <a:rPr sz="19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的能力。</a:t>
            </a:r>
            <a:endParaRPr lang="SimHei" altLang="SimHei" sz="19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12700" algn="l" rtl="0" eaLnBrk="0">
              <a:lnSpc>
                <a:spcPct val="92000"/>
              </a:lnSpc>
              <a:spcBef>
                <a:spcPts val="4"/>
              </a:spcBef>
            </a:pPr>
            <a:r>
              <a:rPr sz="19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安全宣传海报：在高风险活动区域张贴</a:t>
            </a:r>
            <a:r>
              <a:rPr sz="19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安全宣传海报，提醒员工注意安全。</a:t>
            </a:r>
            <a:endParaRPr lang="SimHei" altLang="SimHei" sz="1900"/>
          </a:p>
        </p:txBody>
      </p:sp>
      <p:sp>
        <p:nvSpPr>
          <p:cNvPr id="112" name="textbox 112"/>
          <p:cNvSpPr/>
          <p:nvPr/>
        </p:nvSpPr>
        <p:spPr>
          <a:xfrm>
            <a:off x="614724" y="1403791"/>
            <a:ext cx="3495040" cy="4394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64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800" b="1" kern="0" spc="21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安全培训材料和资源</a:t>
            </a:r>
            <a:endParaRPr lang="SimHei" altLang="SimHei" sz="28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https://d.book118.com/438115075045006023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Times New Roman</vt:lpstr>
      <vt:lpstr>SimSun</vt:lpstr>
      <vt:lpstr>SimHei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2024-08-29T20:32:02.679</cp:lastPrinted>
  <dcterms:created xsi:type="dcterms:W3CDTF">2024-08-29T12:32:02Z</dcterms:created>
  <dcterms:modified xsi:type="dcterms:W3CDTF">2024-08-29T12:32:03Z</dcterms:modified>
</cp:coreProperties>
</file>