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858750" cy="723265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9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31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3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5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3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28708-C8FF-47C6-ABFB-7A439A9CC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5DB2B-392C-4BF2-8629-B050D798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0CD4C-AD32-4FF6-9213-65902ECA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FCB02-7F90-4E08-B785-CC3A1C293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3AF6A-75E4-4B42-83F8-EFB606B0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E1610-8744-4EEB-AF3A-6C2568649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6BE86-E540-4CD4-97B8-C87D9297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BCBBC-7CC1-4B60-85C8-AB92B47CD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56FE9-CE73-4F46-9688-5C2EF2B8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B27C0-5D9A-4043-A47B-C80E1693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2AEF3-A39D-437B-80E9-87315CBC7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F82D2-7A68-459D-A996-9BDDA2518F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EE5D-26FB-46D5-A381-ECFB35BF1D3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F82D2-7A68-459D-A996-9BDDA2518F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EE5D-26FB-46D5-A381-ECFB35BF1D3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84238" y="385763"/>
            <a:ext cx="11090275" cy="1397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84238" y="1925638"/>
            <a:ext cx="11090275" cy="4589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423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2BF82D2-7A68-459D-A996-9BDDA2518F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259263" y="6704013"/>
            <a:ext cx="43402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08208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E01EE5D-26FB-46D5-A381-ECFB35BF1D3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2.xml" /><Relationship Id="rId4" Type="http://schemas.openxmlformats.org/officeDocument/2006/relationships/image" Target="../media/image2.jpeg" /><Relationship Id="rId5" Type="http://schemas.openxmlformats.org/officeDocument/2006/relationships/tags" Target="../tags/tag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4.xml" /><Relationship Id="rId4" Type="http://schemas.openxmlformats.org/officeDocument/2006/relationships/image" Target="../media/image2.jpeg" /><Relationship Id="rId5" Type="http://schemas.openxmlformats.org/officeDocument/2006/relationships/tags" Target="../tags/tag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60020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1"/>
            <a:ext cx="12858750" cy="7232650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r="1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259"/>
          <p:cNvSpPr>
            <a:spLocks noChangeArrowheads="1"/>
          </p:cNvSpPr>
          <p:nvPr/>
        </p:nvSpPr>
        <p:spPr bwMode="auto">
          <a:xfrm>
            <a:off x="4699000" y="3035300"/>
            <a:ext cx="7272655" cy="738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buNone/>
            </a:pPr>
            <a:r>
              <a:rPr sz="4800" b="1" cap="all">
                <a:solidFill>
                  <a:srgbClr val="FFFF00"/>
                </a:solidFill>
                <a:cs typeface="Arial" pitchFamily="34" charset="0"/>
              </a:rPr>
              <a:t>稽留流产的护理</a:t>
            </a:r>
            <a:r>
              <a:rPr lang="zh-CN" sz="4800" b="1" cap="all">
                <a:solidFill>
                  <a:srgbClr val="FFFF00"/>
                </a:solidFill>
                <a:cs typeface="Arial" pitchFamily="34" charset="0"/>
              </a:rPr>
              <a:t>个案</a:t>
            </a:r>
            <a:endParaRPr lang="zh-CN" sz="4800" b="1" cap="all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11" name="矩形 259"/>
          <p:cNvSpPr>
            <a:spLocks noChangeArrowheads="1"/>
          </p:cNvSpPr>
          <p:nvPr/>
        </p:nvSpPr>
        <p:spPr bwMode="auto">
          <a:xfrm>
            <a:off x="4699273" y="4055152"/>
            <a:ext cx="5810183" cy="430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zh-CN" altLang="en-US" sz="2800" smtClean="0">
                <a:solidFill>
                  <a:srgbClr val="FFFF00"/>
                </a:solidFill>
                <a:cs typeface="Arial" pitchFamily="34" charset="0"/>
              </a:rPr>
              <a:t>汇报人：</a:t>
            </a:r>
            <a:r>
              <a:rPr lang="en-US" altLang="zh-CN" sz="2800" smtClean="0">
                <a:solidFill>
                  <a:srgbClr val="FFFF00"/>
                </a:solidFill>
                <a:cs typeface="Arial" pitchFamily="34" charset="0"/>
              </a:rPr>
              <a:t>***</a:t>
            </a:r>
            <a:endParaRPr lang="en-US" altLang="zh-CN" sz="2800" smtClean="0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12" name="矩形 259"/>
          <p:cNvSpPr>
            <a:spLocks noChangeArrowheads="1"/>
          </p:cNvSpPr>
          <p:nvPr/>
        </p:nvSpPr>
        <p:spPr bwMode="auto">
          <a:xfrm>
            <a:off x="4699000" y="1785620"/>
            <a:ext cx="7717790" cy="1015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en-US" altLang="zh-CN" sz="6600" cap="all" smtClean="0">
                <a:solidFill>
                  <a:srgbClr val="FFFF00"/>
                </a:solidFill>
                <a:latin typeface="Impact" panose="020b0806030902050204" pitchFamily="34" charset="0"/>
                <a:cs typeface="Arial" pitchFamily="34" charset="0"/>
              </a:rPr>
              <a:t>**</a:t>
            </a:r>
            <a:r>
              <a:rPr lang="zh-CN" altLang="en-US" sz="6600" cap="all" smtClean="0">
                <a:solidFill>
                  <a:srgbClr val="FFFF00"/>
                </a:solidFill>
                <a:latin typeface="Impact" panose="020b0806030902050204" pitchFamily="34" charset="0"/>
                <a:cs typeface="Arial" pitchFamily="34" charset="0"/>
              </a:rPr>
              <a:t>区第二人民医院</a:t>
            </a:r>
            <a:endParaRPr lang="zh-CN" altLang="en-US" sz="6600" cap="all" smtClean="0">
              <a:solidFill>
                <a:srgbClr val="FFFF00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random/>
      </p:transition>
    </mc:Choice>
    <mc:Fallback>
      <p:transition spd="med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6" presetClass="emph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4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6" presetClass="emph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4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6" presetClass="emph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9" grpId="1"/>
      <p:bldP spid="11" grpId="0"/>
      <p:bldP spid="11" grpId="1"/>
      <p:bldP spid="12" grpId="0"/>
      <p:bldP spid="1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等腰三角形 12"/>
          <p:cNvSpPr/>
          <p:nvPr/>
        </p:nvSpPr>
        <p:spPr>
          <a:xfrm rot="5400000">
            <a:off x="3402697" y="857210"/>
            <a:ext cx="421829" cy="36364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0" y="0"/>
            <a:ext cx="3421380" cy="7232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5" name="椭圆 24"/>
          <p:cNvSpPr/>
          <p:nvPr/>
        </p:nvSpPr>
        <p:spPr>
          <a:xfrm>
            <a:off x="730250" y="1401445"/>
            <a:ext cx="1850390" cy="18237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目录</a:t>
            </a:r>
            <a:endParaRPr lang="zh-CN" altLang="en-US" sz="4800" b="1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1" name="圆角矩形 30"/>
          <p:cNvSpPr/>
          <p:nvPr/>
        </p:nvSpPr>
        <p:spPr>
          <a:xfrm>
            <a:off x="4089400" y="647700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2" name="椭圆 31"/>
          <p:cNvSpPr/>
          <p:nvPr/>
        </p:nvSpPr>
        <p:spPr>
          <a:xfrm>
            <a:off x="4185920" y="669290"/>
            <a:ext cx="923925" cy="90551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01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4" name="圆角矩形 33"/>
          <p:cNvSpPr/>
          <p:nvPr/>
        </p:nvSpPr>
        <p:spPr>
          <a:xfrm>
            <a:off x="8284210" y="2179955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5" name="椭圆 34"/>
          <p:cNvSpPr/>
          <p:nvPr/>
        </p:nvSpPr>
        <p:spPr>
          <a:xfrm>
            <a:off x="8347710" y="2204720"/>
            <a:ext cx="923925" cy="90551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04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2" name="MH_Entry_3"/>
          <p:cNvSpPr/>
          <p:nvPr>
            <p:custDataLst>
              <p:tags r:id="rId3"/>
            </p:custDataLst>
          </p:nvPr>
        </p:nvSpPr>
        <p:spPr>
          <a:xfrm>
            <a:off x="5138420" y="827088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病例汇报 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3" name="MH_Entry_4"/>
          <p:cNvSpPr/>
          <p:nvPr>
            <p:custDataLst>
              <p:tags r:id="rId4"/>
            </p:custDataLst>
          </p:nvPr>
        </p:nvSpPr>
        <p:spPr>
          <a:xfrm>
            <a:off x="9300210" y="2311718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护理诊断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4105910" y="3653155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4169410" y="3666490"/>
            <a:ext cx="923925" cy="90551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05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8267700" y="3670300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8331200" y="3695065"/>
            <a:ext cx="923925" cy="90551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06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8" name="MH_Entry_3"/>
          <p:cNvSpPr/>
          <p:nvPr>
            <p:custDataLst>
              <p:tags r:id="rId5"/>
            </p:custDataLst>
          </p:nvPr>
        </p:nvSpPr>
        <p:spPr>
          <a:xfrm>
            <a:off x="5121910" y="3772853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护理目标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9" name="MH_Entry_4"/>
          <p:cNvSpPr/>
          <p:nvPr>
            <p:custDataLst>
              <p:tags r:id="rId6"/>
            </p:custDataLst>
          </p:nvPr>
        </p:nvSpPr>
        <p:spPr>
          <a:xfrm>
            <a:off x="9283700" y="3802063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护理措施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5" name="圆角矩形 14"/>
          <p:cNvSpPr/>
          <p:nvPr/>
        </p:nvSpPr>
        <p:spPr>
          <a:xfrm>
            <a:off x="8267700" y="622935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8331200" y="623570"/>
            <a:ext cx="923925" cy="90551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02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" name="MH_Entry_2"/>
          <p:cNvSpPr/>
          <p:nvPr>
            <p:custDataLst>
              <p:tags r:id="rId7"/>
            </p:custDataLst>
          </p:nvPr>
        </p:nvSpPr>
        <p:spPr>
          <a:xfrm>
            <a:off x="9283700" y="729933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处理原则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4089400" y="2201545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2" name="椭圆 21"/>
          <p:cNvSpPr/>
          <p:nvPr/>
        </p:nvSpPr>
        <p:spPr>
          <a:xfrm>
            <a:off x="4152900" y="2214880"/>
            <a:ext cx="923925" cy="90551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03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3" name="MH_Entry_3"/>
          <p:cNvSpPr/>
          <p:nvPr>
            <p:custDataLst>
              <p:tags r:id="rId8"/>
            </p:custDataLst>
          </p:nvPr>
        </p:nvSpPr>
        <p:spPr>
          <a:xfrm>
            <a:off x="5105400" y="2321243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护理评估 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4" name="圆角矩形 23"/>
          <p:cNvSpPr/>
          <p:nvPr/>
        </p:nvSpPr>
        <p:spPr>
          <a:xfrm>
            <a:off x="4089400" y="5071745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6" name="椭圆 25"/>
          <p:cNvSpPr/>
          <p:nvPr/>
        </p:nvSpPr>
        <p:spPr>
          <a:xfrm>
            <a:off x="4152900" y="5085080"/>
            <a:ext cx="923925" cy="90551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07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7" name="MH_Entry_3"/>
          <p:cNvSpPr/>
          <p:nvPr>
            <p:custDataLst>
              <p:tags r:id="rId9"/>
            </p:custDataLst>
          </p:nvPr>
        </p:nvSpPr>
        <p:spPr>
          <a:xfrm>
            <a:off x="5177155" y="5191443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护理评价 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7" name="圆角矩形 36"/>
          <p:cNvSpPr/>
          <p:nvPr/>
        </p:nvSpPr>
        <p:spPr>
          <a:xfrm>
            <a:off x="8267700" y="5087620"/>
            <a:ext cx="3748405" cy="88138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8" name="椭圆 37"/>
          <p:cNvSpPr/>
          <p:nvPr/>
        </p:nvSpPr>
        <p:spPr>
          <a:xfrm>
            <a:off x="8331200" y="5087620"/>
            <a:ext cx="923925" cy="90551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08</a:t>
            </a:r>
            <a:endParaRPr lang="en-US" altLang="zh-CN" sz="3200" smtClean="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9" name="MH_Entry_4"/>
          <p:cNvSpPr/>
          <p:nvPr>
            <p:custDataLst>
              <p:tags r:id="rId10"/>
            </p:custDataLst>
          </p:nvPr>
        </p:nvSpPr>
        <p:spPr>
          <a:xfrm>
            <a:off x="9338945" y="5220653"/>
            <a:ext cx="2258060" cy="61531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出院指导</a:t>
            </a:r>
            <a:endParaRPr lang="zh-CN" altLang="en-US" sz="4000">
              <a:solidFill>
                <a:schemeClr val="bg1">
                  <a:lumMod val="50000"/>
                </a:scheme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18"/>
          <p:cNvSpPr/>
          <p:nvPr/>
        </p:nvSpPr>
        <p:spPr>
          <a:xfrm>
            <a:off x="1576070" y="1231900"/>
            <a:ext cx="11157585" cy="3803650"/>
          </a:xfrm>
          <a:prstGeom prst="roundRect">
            <a:avLst/>
          </a:prstGeom>
          <a:solidFill>
            <a:schemeClr val="accent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en-GB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648460" y="1787525"/>
            <a:ext cx="11085195" cy="26930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ts val="4200"/>
              </a:lnSpc>
            </a:pPr>
            <a:r>
              <a:rPr lang="zh-CN" altLang="en-US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患者，主因“停经68天于2019.09.22 14:40入院”。停经40+天自查尿妊娠试验阳性，无明显恶心、呕吐、择食等反应，自停经41天至今于我院行保胎治疗。今来我院就诊，门诊彩超提示空孕囊，感轻度腹痛，无阴道流血，门诊以“早孕，稽留流产”收入院。</a:t>
            </a:r>
            <a:endParaRPr lang="zh-CN" altLang="en-US" sz="36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141605" y="257810"/>
            <a:ext cx="1249680" cy="119761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23215" y="419100"/>
            <a:ext cx="884555" cy="89090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1</a:t>
            </a:r>
            <a:endParaRPr lang="en-US" altLang="zh-CN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圆角矩形 3"/>
          <p:cNvSpPr/>
          <p:nvPr/>
        </p:nvSpPr>
        <p:spPr>
          <a:xfrm rot="5400000">
            <a:off x="-1071880" y="2945765"/>
            <a:ext cx="3736975" cy="889635"/>
          </a:xfrm>
          <a:prstGeom prst="roundRect">
            <a:avLst>
              <a:gd name="adj" fmla="val 50000"/>
            </a:avLst>
          </a:prstGeom>
          <a:solidFill>
            <a:schemeClr val="accent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259080" y="1656715"/>
            <a:ext cx="1005840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病例汇报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18"/>
          <p:cNvSpPr/>
          <p:nvPr/>
        </p:nvSpPr>
        <p:spPr>
          <a:xfrm>
            <a:off x="1576705" y="1453515"/>
            <a:ext cx="11157585" cy="4162425"/>
          </a:xfrm>
          <a:prstGeom prst="flowChartAlternateProcess">
            <a:avLst/>
          </a:prstGeom>
          <a:solidFill>
            <a:schemeClr val="accent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en-GB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853565" y="1731010"/>
            <a:ext cx="10755630" cy="37699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ts val="4200"/>
              </a:lnSpc>
            </a:pPr>
            <a:r>
              <a:rPr lang="zh-CN" altLang="en-US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入院时情况：T37.6℃，P100次/分，R17次/分，BP128/69mmHg，神志清，精神可，两肺呼吸音清，未闻及干湿性啰音。心前区无隆起，心尖搏动正常，未触及震颤，心界正常，心率100次/分，律齐，心音正常，各瓣膜听诊区未闻及杂音，心包摩擦音未闻及，腹软，无压痛反跳痛。双下肢活动自如，无凹陷性浮肿。</a:t>
            </a:r>
            <a:endParaRPr lang="zh-CN" altLang="en-US" sz="36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141605" y="257810"/>
            <a:ext cx="1249680" cy="119761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23215" y="419100"/>
            <a:ext cx="884555" cy="89090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1</a:t>
            </a:r>
            <a:endParaRPr lang="en-US" altLang="zh-CN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圆角矩形 3"/>
          <p:cNvSpPr/>
          <p:nvPr/>
        </p:nvSpPr>
        <p:spPr>
          <a:xfrm rot="5400000">
            <a:off x="-1071880" y="2945765"/>
            <a:ext cx="3736975" cy="889635"/>
          </a:xfrm>
          <a:prstGeom prst="roundRect">
            <a:avLst>
              <a:gd name="adj" fmla="val 50000"/>
            </a:avLst>
          </a:prstGeom>
          <a:solidFill>
            <a:schemeClr val="accent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259080" y="1656715"/>
            <a:ext cx="1005840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病例汇报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18"/>
          <p:cNvSpPr/>
          <p:nvPr/>
        </p:nvSpPr>
        <p:spPr>
          <a:xfrm>
            <a:off x="1593215" y="3472180"/>
            <a:ext cx="10930890" cy="2741295"/>
          </a:xfrm>
          <a:prstGeom prst="roundRect">
            <a:avLst/>
          </a:prstGeom>
          <a:solidFill>
            <a:schemeClr val="accent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GB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609725" y="977265"/>
            <a:ext cx="10930890" cy="2355215"/>
          </a:xfrm>
          <a:prstGeom prst="roundRect">
            <a:avLst/>
          </a:prstGeom>
          <a:solidFill>
            <a:schemeClr val="accent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en-GB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864360" y="1483360"/>
            <a:ext cx="10676255" cy="16154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ts val="4200"/>
              </a:lnSpc>
            </a:pPr>
            <a:r>
              <a:rPr lang="zh-CN" altLang="en-US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妇科检查：外阴发育正常，阴道通畅，宫颈光滑。子宫前位，增大如50+天大，无压痛。双附件区未扪及明显异常。</a:t>
            </a:r>
            <a:r>
              <a:rPr lang="zh-CN" altLang="en-US" sz="36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 </a:t>
            </a:r>
            <a:endParaRPr lang="zh-CN" altLang="en-US" sz="36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141605" y="257810"/>
            <a:ext cx="1249680" cy="119761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23215" y="419100"/>
            <a:ext cx="884555" cy="89090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1</a:t>
            </a:r>
            <a:endParaRPr lang="en-US" altLang="zh-CN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圆角矩形 3"/>
          <p:cNvSpPr/>
          <p:nvPr/>
        </p:nvSpPr>
        <p:spPr>
          <a:xfrm rot="5400000">
            <a:off x="-1071880" y="2945765"/>
            <a:ext cx="3736975" cy="889635"/>
          </a:xfrm>
          <a:prstGeom prst="roundRect">
            <a:avLst>
              <a:gd name="adj" fmla="val 50000"/>
            </a:avLst>
          </a:prstGeom>
          <a:solidFill>
            <a:schemeClr val="accent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259080" y="1656715"/>
            <a:ext cx="1005840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病例汇报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Rectangle 21"/>
          <p:cNvSpPr/>
          <p:nvPr/>
        </p:nvSpPr>
        <p:spPr>
          <a:xfrm>
            <a:off x="1847850" y="3841750"/>
            <a:ext cx="10676255" cy="2153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ts val="4200"/>
              </a:lnSpc>
            </a:pPr>
            <a:r>
              <a:rPr lang="zh-CN" altLang="en-US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诊疗经过：入院后给予二级护理，普通饮食，</a:t>
            </a:r>
            <a:r>
              <a:rPr lang="en-US" altLang="zh-CN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09.23 11:20</a:t>
            </a:r>
            <a:r>
              <a:rPr lang="zh-CN" altLang="en-US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查房，查看检查报告，考虑谷丙转氨酶稍高，其他检查大致正常，尊医嘱给予米非司酮</a:t>
            </a:r>
            <a:r>
              <a:rPr lang="en-US" altLang="zh-CN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75mg,</a:t>
            </a:r>
            <a:r>
              <a:rPr lang="zh-CN" altLang="en-US" sz="36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一天一次口服，注意观察宫缩及阴道流血情况。</a:t>
            </a:r>
            <a:endParaRPr lang="zh-CN" altLang="en-US" sz="3600">
              <a:solidFill>
                <a:schemeClr val="bg1"/>
              </a:solidFill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/>
        </p:nvSpPr>
        <p:spPr>
          <a:xfrm>
            <a:off x="213360" y="329565"/>
            <a:ext cx="1283970" cy="1219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 rot="5400000">
            <a:off x="-1306195" y="3136265"/>
            <a:ext cx="4225925" cy="114681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94970" y="490855"/>
            <a:ext cx="909320" cy="9080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2</a:t>
            </a:r>
            <a:endParaRPr lang="en-US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233045" y="2135188"/>
            <a:ext cx="1147445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处理原则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1577975" y="1542415"/>
            <a:ext cx="11045190" cy="3570605"/>
          </a:xfrm>
          <a:prstGeom prst="round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 2" panose="05020102010507070707"/>
              <a:buNone/>
              <a:defRPr/>
            </a:pPr>
            <a:endParaRPr lang="zh-CN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ts val="55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 2" panose="05020102010507070707"/>
              <a:buNone/>
              <a:defRPr/>
            </a:pPr>
            <a:r>
              <a:rPr lang="zh-CN" sz="4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需要住院治疗，稽留流产治疗方法和药物流产是一样的，但是稽留流产的患者凝血功能比较差，有时胎盘老化与宫腔粘连等，不容易清宫，所以住院治疗更安全一些。</a:t>
            </a:r>
            <a:endParaRPr kumimoji="0" lang="zh-CN" sz="4400" i="0" u="none" strike="noStrike" cap="none" spc="0" normalizeH="0" baseline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 2" panose="05020102010507070707"/>
              <a:buChar char=""/>
              <a:defRPr/>
            </a:pPr>
            <a:endParaRPr lang="zh-CN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pic>
        <p:nvPicPr>
          <p:cNvPr id="6" name="图片 5" descr="280082-14102111013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4574" t="35033" r="73402" b="35940"/>
          <a:stretch>
            <a:fillRect/>
          </a:stretch>
        </p:blipFill>
        <p:spPr>
          <a:xfrm>
            <a:off x="1830705" y="831850"/>
            <a:ext cx="992505" cy="992505"/>
          </a:xfrm>
          <a:prstGeom prst="roundRect">
            <a:avLst/>
          </a:prstGeom>
        </p:spPr>
      </p:pic>
      <p:grpSp>
        <p:nvGrpSpPr>
          <p:cNvPr id="27" name="Group 360"/>
          <p:cNvGrpSpPr/>
          <p:nvPr/>
        </p:nvGrpSpPr>
        <p:grpSpPr>
          <a:xfrm>
            <a:off x="2457038" y="1395086"/>
            <a:ext cx="448507" cy="448507"/>
            <a:chExt cx="850594" cy="850594"/>
          </a:xfrm>
        </p:grpSpPr>
        <p:sp>
          <p:nvSpPr>
            <p:cNvPr id="28" name="Shape 358"/>
            <p:cNvSpPr/>
            <p:nvPr/>
          </p:nvSpPr>
          <p:spPr>
            <a:xfrm>
              <a:off x="0" y="0"/>
              <a:ext cx="850594" cy="85059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9" h="19679" extrusionOk="0">
                  <a:moveTo>
                    <a:pt x="16796" y="2882"/>
                  </a:moveTo>
                  <a:cubicBezTo>
                    <a:pt x="20639" y="6724"/>
                    <a:pt x="20639" y="12954"/>
                    <a:pt x="16796" y="16796"/>
                  </a:cubicBezTo>
                  <a:cubicBezTo>
                    <a:pt x="12954" y="20639"/>
                    <a:pt x="6724" y="20639"/>
                    <a:pt x="2882" y="16796"/>
                  </a:cubicBezTo>
                  <a:cubicBezTo>
                    <a:pt x="-961" y="12954"/>
                    <a:pt x="-961" y="6724"/>
                    <a:pt x="2882" y="2882"/>
                  </a:cubicBezTo>
                  <a:cubicBezTo>
                    <a:pt x="6724" y="-961"/>
                    <a:pt x="12954" y="-961"/>
                    <a:pt x="16796" y="2882"/>
                  </a:cubicBezTo>
                  <a:close/>
                </a:path>
              </a:pathLst>
            </a:custGeom>
            <a:solidFill>
              <a:schemeClr val="accent1"/>
            </a:solidFill>
            <a:ln w="50800" cap="flat">
              <a:solidFill>
                <a:srgbClr val="FBF9FC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lnSpc>
                  <a:spcPct val="120000"/>
                </a:lnSpc>
                <a:defRPr sz="11200"/>
              </a:pPr>
              <a:endParaRPr sz="109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8" name="Shape 359"/>
            <p:cNvSpPr/>
            <p:nvPr/>
          </p:nvSpPr>
          <p:spPr>
            <a:xfrm>
              <a:off x="300082" y="114147"/>
              <a:ext cx="250430" cy="6223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b="1" kern="1200">
                  <a:solidFill>
                    <a:srgbClr val="FAF9FC"/>
                  </a:solidFill>
                  <a:latin typeface="Oxygen"/>
                  <a:ea typeface="Oxygen"/>
                  <a:cs typeface="Oxygen"/>
                  <a:sym typeface="Oxygen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lnSpc>
                  <a:spcPct val="120000"/>
                </a:lnSpc>
                <a:defRPr sz="1800" b="0">
                  <a:solidFill>
                    <a:srgbClr val="000000"/>
                  </a:solidFill>
                </a:defRPr>
              </a:pPr>
              <a:r>
                <a:rPr lang="en-US" sz="2800">
                  <a:solidFill>
                    <a:srgbClr val="FF0000"/>
                  </a:solidFill>
                  <a:latin typeface="Arial" pitchFamily="34" charset="0"/>
                  <a:ea typeface="微软雅黑" panose="020b0503020204020204" pitchFamily="34" charset="-122"/>
                  <a:cs typeface="+mn-ea"/>
                  <a:sym typeface="Arial" pitchFamily="34" charset="0"/>
                </a:rPr>
                <a:t>1</a:t>
              </a:r>
              <a:endParaRPr lang="en-US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/>
        </p:nvSpPr>
        <p:spPr>
          <a:xfrm>
            <a:off x="213360" y="329565"/>
            <a:ext cx="1283970" cy="1219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 rot="5400000">
            <a:off x="-1306195" y="3136265"/>
            <a:ext cx="4225925" cy="114681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94970" y="490855"/>
            <a:ext cx="909320" cy="9080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2</a:t>
            </a:r>
            <a:endParaRPr lang="en-US" altLang="zh-CN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233045" y="2135188"/>
            <a:ext cx="1147445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处理原则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1577975" y="1451610"/>
            <a:ext cx="10633075" cy="4171950"/>
          </a:xfrm>
          <a:prstGeom prst="round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55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 2" panose="05020102010507070707"/>
              <a:buNone/>
              <a:defRPr/>
            </a:pPr>
            <a:r>
              <a:rPr lang="zh-CN" sz="4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米非司酮配伍米索前列醇用于稽留流产，自然流产率高，阴道出血少，患者痛苦小，对机体损伤轻，恢复快。这种方法治疗稽留流产有90%以上胚胎自然排出，宫颈成熟优化良好，疗效可靠，安全。</a:t>
            </a:r>
            <a:endParaRPr lang="zh-CN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pic>
        <p:nvPicPr>
          <p:cNvPr id="6" name="图片 5" descr="280082-14102111013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4574" t="35033" r="73402" b="35940"/>
          <a:stretch>
            <a:fillRect/>
          </a:stretch>
        </p:blipFill>
        <p:spPr>
          <a:xfrm>
            <a:off x="1830705" y="831850"/>
            <a:ext cx="992505" cy="992505"/>
          </a:xfrm>
          <a:prstGeom prst="roundRect">
            <a:avLst/>
          </a:prstGeom>
        </p:spPr>
      </p:pic>
      <p:grpSp>
        <p:nvGrpSpPr>
          <p:cNvPr id="27" name="Group 360"/>
          <p:cNvGrpSpPr/>
          <p:nvPr/>
        </p:nvGrpSpPr>
        <p:grpSpPr>
          <a:xfrm>
            <a:off x="2457038" y="1395086"/>
            <a:ext cx="448507" cy="448507"/>
            <a:chExt cx="850594" cy="850594"/>
          </a:xfrm>
        </p:grpSpPr>
        <p:sp>
          <p:nvSpPr>
            <p:cNvPr id="28" name="Shape 358"/>
            <p:cNvSpPr/>
            <p:nvPr/>
          </p:nvSpPr>
          <p:spPr>
            <a:xfrm>
              <a:off x="0" y="0"/>
              <a:ext cx="850594" cy="85059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679" h="19679" extrusionOk="0">
                  <a:moveTo>
                    <a:pt x="16796" y="2882"/>
                  </a:moveTo>
                  <a:cubicBezTo>
                    <a:pt x="20639" y="6724"/>
                    <a:pt x="20639" y="12954"/>
                    <a:pt x="16796" y="16796"/>
                  </a:cubicBezTo>
                  <a:cubicBezTo>
                    <a:pt x="12954" y="20639"/>
                    <a:pt x="6724" y="20639"/>
                    <a:pt x="2882" y="16796"/>
                  </a:cubicBezTo>
                  <a:cubicBezTo>
                    <a:pt x="-961" y="12954"/>
                    <a:pt x="-961" y="6724"/>
                    <a:pt x="2882" y="2882"/>
                  </a:cubicBezTo>
                  <a:cubicBezTo>
                    <a:pt x="6724" y="-961"/>
                    <a:pt x="12954" y="-961"/>
                    <a:pt x="16796" y="2882"/>
                  </a:cubicBezTo>
                  <a:close/>
                </a:path>
              </a:pathLst>
            </a:custGeom>
            <a:solidFill>
              <a:schemeClr val="accent1"/>
            </a:solidFill>
            <a:ln w="50800" cap="flat">
              <a:solidFill>
                <a:srgbClr val="FBF9FC"/>
              </a:solidFill>
              <a:prstDash val="solid"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lnSpc>
                  <a:spcPct val="120000"/>
                </a:lnSpc>
                <a:defRPr sz="11200"/>
              </a:pPr>
              <a:endParaRPr sz="109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8" name="Shape 359"/>
            <p:cNvSpPr/>
            <p:nvPr/>
          </p:nvSpPr>
          <p:spPr>
            <a:xfrm>
              <a:off x="300082" y="114147"/>
              <a:ext cx="250430" cy="6223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b="1" kern="1200">
                  <a:solidFill>
                    <a:srgbClr val="FAF9FC"/>
                  </a:solidFill>
                  <a:latin typeface="Oxygen"/>
                  <a:ea typeface="Oxygen"/>
                  <a:cs typeface="Oxygen"/>
                  <a:sym typeface="Oxygen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lnSpc>
                  <a:spcPct val="120000"/>
                </a:lnSpc>
                <a:defRPr sz="1800" b="0">
                  <a:solidFill>
                    <a:srgbClr val="000000"/>
                  </a:solidFill>
                </a:defRPr>
              </a:pPr>
              <a:r>
                <a:rPr lang="en-US" sz="2800">
                  <a:solidFill>
                    <a:srgbClr val="FF0000"/>
                  </a:solidFill>
                  <a:latin typeface="Arial" pitchFamily="34" charset="0"/>
                  <a:ea typeface="微软雅黑" panose="020b0503020204020204" pitchFamily="34" charset="-122"/>
                  <a:cs typeface="+mn-ea"/>
                  <a:sym typeface="Arial" pitchFamily="34" charset="0"/>
                </a:rPr>
                <a:t>2</a:t>
              </a:r>
              <a:endParaRPr lang="en-US" sz="28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/>
        </p:nvSpPr>
        <p:spPr>
          <a:xfrm>
            <a:off x="213360" y="329565"/>
            <a:ext cx="1283970" cy="1219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 rot="5400000">
            <a:off x="-1306195" y="3136265"/>
            <a:ext cx="4225925" cy="114681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94970" y="490855"/>
            <a:ext cx="909320" cy="9080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2</a:t>
            </a:r>
            <a:endParaRPr lang="zh-CN" altLang="en-US" sz="5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233045" y="2135188"/>
            <a:ext cx="1147445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处理原则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Rectangle 47"/>
          <p:cNvSpPr/>
          <p:nvPr/>
        </p:nvSpPr>
        <p:spPr>
          <a:xfrm>
            <a:off x="2555875" y="2851150"/>
            <a:ext cx="10033000" cy="1623060"/>
          </a:xfrm>
          <a:prstGeom prst="roundRect">
            <a:avLst/>
          </a:prstGeom>
          <a:solidFill>
            <a:schemeClr val="accent1">
              <a:alpha val="84000"/>
            </a:schemeClr>
          </a:solidFill>
          <a:ln w="6350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 2" panose="05020102010507070707"/>
              <a:buNone/>
              <a:defRPr/>
            </a:pPr>
            <a:r>
              <a:rPr lang="zh-CN" sz="4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向患者讲解药物副作用。</a:t>
            </a:r>
            <a:endParaRPr lang="en-US" altLang="zh-CN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9" name="Rectangle 47"/>
          <p:cNvSpPr/>
          <p:nvPr/>
        </p:nvSpPr>
        <p:spPr>
          <a:xfrm>
            <a:off x="2607945" y="4642485"/>
            <a:ext cx="10033000" cy="1827530"/>
          </a:xfrm>
          <a:prstGeom prst="roundRect">
            <a:avLst/>
          </a:prstGeom>
          <a:solidFill>
            <a:schemeClr val="accent1">
              <a:alpha val="84000"/>
            </a:schemeClr>
          </a:solidFill>
          <a:ln w="6350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 2" panose="05020102010507070707"/>
              <a:buNone/>
              <a:defRPr/>
            </a:pPr>
            <a:r>
              <a:rPr lang="zh-CN" sz="4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服药后应嘱患者保留阴道排出物，并认真观察排出物是否完整。</a:t>
            </a:r>
            <a:endParaRPr lang="en-US" altLang="zh-CN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17" name="Group 337"/>
          <p:cNvGrpSpPr/>
          <p:nvPr/>
        </p:nvGrpSpPr>
        <p:grpSpPr>
          <a:xfrm>
            <a:off x="1228090" y="161448"/>
            <a:ext cx="1610360" cy="1731224"/>
            <a:chOff x="-380185" y="-549641"/>
            <a:chExt cx="4773045" cy="3973685"/>
          </a:xfrm>
        </p:grpSpPr>
        <p:sp>
          <p:nvSpPr>
            <p:cNvPr id="18" name="Shape 333"/>
            <p:cNvSpPr/>
            <p:nvPr/>
          </p:nvSpPr>
          <p:spPr>
            <a:xfrm>
              <a:off x="1" y="0"/>
              <a:ext cx="4392858" cy="2872248"/>
            </a:xfrm>
            <a:prstGeom prst="cloud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lnSpc>
                  <a:spcPct val="120000"/>
                </a:lnSpc>
                <a:defRPr sz="11200"/>
              </a:pPr>
              <a:endParaRPr sz="14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9" name="Shape 335"/>
            <p:cNvSpPr/>
            <p:nvPr/>
          </p:nvSpPr>
          <p:spPr>
            <a:xfrm>
              <a:off x="-380185" y="-549641"/>
              <a:ext cx="4773045" cy="3973685"/>
            </a:xfrm>
            <a:prstGeom prst="cloud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rgbClr val="FAF9FC"/>
                  </a:solidFill>
                  <a:latin typeface="STIXGeneral-Bold"/>
                  <a:ea typeface="STIXGeneral-Bold"/>
                  <a:cs typeface="STIXGeneral-Bold"/>
                  <a:sym typeface="STIXGeneral-Bold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latinLnBrk="0" hangingPunct="1">
                <a:lnSpc>
                  <a:spcPts val="4000"/>
                </a:lnSpc>
              </a:pPr>
              <a:r>
                <a:rPr lang="zh-CN" altLang="en-US" sz="4000" b="1">
                  <a:solidFill>
                    <a:srgbClr val="FF0000"/>
                  </a:solidFill>
                  <a:latin typeface="Arial" pitchFamily="34" charset="0"/>
                  <a:ea typeface="微软雅黑" panose="020b0503020204020204" pitchFamily="34" charset="-122"/>
                  <a:cs typeface="+mn-ea"/>
                  <a:sym typeface="Arial" pitchFamily="34" charset="0"/>
                </a:rPr>
                <a:t>注意事项</a:t>
              </a:r>
              <a:endParaRPr lang="zh-CN" altLang="en-US" sz="4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</p:grpSp>
      <p:sp>
        <p:nvSpPr>
          <p:cNvPr id="48" name="Rectangle 47"/>
          <p:cNvSpPr/>
          <p:nvPr/>
        </p:nvSpPr>
        <p:spPr>
          <a:xfrm>
            <a:off x="2555875" y="915035"/>
            <a:ext cx="10033000" cy="1782445"/>
          </a:xfrm>
          <a:prstGeom prst="roundRect">
            <a:avLst/>
          </a:prstGeom>
          <a:solidFill>
            <a:schemeClr val="accent1">
              <a:alpha val="84000"/>
            </a:schemeClr>
          </a:solidFill>
          <a:ln w="6350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58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 2" panose="05020102010507070707"/>
              <a:buNone/>
              <a:defRPr/>
            </a:pPr>
            <a:r>
              <a:rPr lang="zh-CN" sz="4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遵医嘱按时服药，服药前后两小时严禁进食。</a:t>
            </a:r>
            <a:endParaRPr lang="en-US" altLang="zh-CN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285115" y="257810"/>
            <a:ext cx="1249680" cy="119761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474345" y="419735"/>
            <a:ext cx="884555" cy="89090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3</a:t>
            </a:r>
            <a:endParaRPr lang="en-US" altLang="zh-CN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圆角矩形 3"/>
          <p:cNvSpPr/>
          <p:nvPr/>
        </p:nvSpPr>
        <p:spPr>
          <a:xfrm rot="5400000">
            <a:off x="-928370" y="3017520"/>
            <a:ext cx="3736975" cy="889635"/>
          </a:xfrm>
          <a:prstGeom prst="roundRect">
            <a:avLst>
              <a:gd name="adj" fmla="val 50000"/>
            </a:avLst>
          </a:prstGeom>
          <a:solidFill>
            <a:schemeClr val="accent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402590" y="1728470"/>
            <a:ext cx="1005840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护理评估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Rectangle 18"/>
          <p:cNvSpPr/>
          <p:nvPr/>
        </p:nvSpPr>
        <p:spPr>
          <a:xfrm>
            <a:off x="1821815" y="1266190"/>
            <a:ext cx="10770870" cy="5475605"/>
          </a:xfrm>
          <a:prstGeom prst="roundRect">
            <a:avLst/>
          </a:prstGeom>
          <a:solidFill>
            <a:schemeClr val="accent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lang="zh-CN" altLang="en-AU" sz="4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停经，阴道流血和腹痛是流产孕妇的主要症状。应详细询问患者停经史、早孕反应情况；阴道流血的持续时间和流血量‘有无腹痛，腹痛部位、性质及程度。对于既往史，应全面了解孕妇在妊娠期间有无全身疾病、生殖器官疾病及有无接触有害物质等。</a:t>
            </a:r>
            <a:endParaRPr lang="zh-CN" altLang="en-AU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grpSp>
        <p:nvGrpSpPr>
          <p:cNvPr id="6" name="Group 337"/>
          <p:cNvGrpSpPr/>
          <p:nvPr/>
        </p:nvGrpSpPr>
        <p:grpSpPr>
          <a:xfrm>
            <a:off x="1848485" y="541020"/>
            <a:ext cx="1658620" cy="769620"/>
            <a:chOff x="1" y="0"/>
            <a:chExt cx="4392858" cy="2872248"/>
          </a:xfrm>
        </p:grpSpPr>
        <p:sp>
          <p:nvSpPr>
            <p:cNvPr id="7" name="Shape 333"/>
            <p:cNvSpPr/>
            <p:nvPr/>
          </p:nvSpPr>
          <p:spPr>
            <a:xfrm>
              <a:off x="1" y="0"/>
              <a:ext cx="4392858" cy="287224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5030" y="10904"/>
                  </a:lnTo>
                  <a:lnTo>
                    <a:pt x="0" y="21600"/>
                  </a:lnTo>
                  <a:lnTo>
                    <a:pt x="16497" y="21600"/>
                  </a:lnTo>
                  <a:lnTo>
                    <a:pt x="21600" y="10886"/>
                  </a:lnTo>
                  <a:lnTo>
                    <a:pt x="16483" y="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lnSpc>
                  <a:spcPct val="120000"/>
                </a:lnSpc>
                <a:defRPr sz="11200"/>
              </a:pPr>
              <a:endParaRPr sz="14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8" name="Shape 335"/>
            <p:cNvSpPr/>
            <p:nvPr/>
          </p:nvSpPr>
          <p:spPr>
            <a:xfrm>
              <a:off x="605449" y="1337776"/>
              <a:ext cx="3520005" cy="136739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rgbClr val="FAF9FC"/>
                  </a:solidFill>
                  <a:latin typeface="STIXGeneral-Bold"/>
                  <a:ea typeface="STIXGeneral-Bold"/>
                  <a:cs typeface="STIXGeneral-Bold"/>
                  <a:sym typeface="STIXGeneral-Bold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latinLnBrk="0" hangingPunct="1">
                <a:lnSpc>
                  <a:spcPts val="2860"/>
                </a:lnSpc>
              </a:pPr>
              <a:r>
                <a:rPr lang="zh-CN" altLang="en-AU" sz="400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病史</a:t>
              </a:r>
              <a:endParaRPr lang="zh-CN" altLang="en-US" sz="4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285115" y="257810"/>
            <a:ext cx="1249680" cy="119761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466725" y="419100"/>
            <a:ext cx="884555" cy="89090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3</a:t>
            </a:r>
            <a:endParaRPr lang="en-US" altLang="zh-CN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圆角矩形 3"/>
          <p:cNvSpPr/>
          <p:nvPr/>
        </p:nvSpPr>
        <p:spPr>
          <a:xfrm rot="5400000">
            <a:off x="-928370" y="3017520"/>
            <a:ext cx="3736975" cy="889635"/>
          </a:xfrm>
          <a:prstGeom prst="roundRect">
            <a:avLst>
              <a:gd name="adj" fmla="val 50000"/>
            </a:avLst>
          </a:prstGeom>
          <a:solidFill>
            <a:schemeClr val="accent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402590" y="1728470"/>
            <a:ext cx="1005840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护理评估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Rectangle 18"/>
          <p:cNvSpPr/>
          <p:nvPr/>
        </p:nvSpPr>
        <p:spPr>
          <a:xfrm>
            <a:off x="1821815" y="1403985"/>
            <a:ext cx="10770870" cy="3108325"/>
          </a:xfrm>
          <a:prstGeom prst="roundRect">
            <a:avLst/>
          </a:prstGeom>
          <a:solidFill>
            <a:schemeClr val="accent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lang="zh-CN" altLang="en-AU" sz="4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流产孕妇的心理状况常以焦虑和恐惧为特征。孕妇面对阴道流血往往会不知所措，慎重将其过度严重化。</a:t>
            </a:r>
            <a:endParaRPr lang="zh-CN" altLang="en-US" sz="4400">
              <a:solidFill>
                <a:schemeClr val="bg1"/>
              </a:solidFill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endParaRPr lang="zh-CN" altLang="en-US" sz="3200">
              <a:solidFill>
                <a:schemeClr val="bg1"/>
              </a:solidFill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grpSp>
        <p:nvGrpSpPr>
          <p:cNvPr id="6" name="Group 337"/>
          <p:cNvGrpSpPr/>
          <p:nvPr/>
        </p:nvGrpSpPr>
        <p:grpSpPr>
          <a:xfrm>
            <a:off x="1821815" y="257810"/>
            <a:ext cx="1870710" cy="1184195"/>
            <a:chOff x="1" y="0"/>
            <a:chExt cx="4392858" cy="2967525"/>
          </a:xfrm>
        </p:grpSpPr>
        <p:sp>
          <p:nvSpPr>
            <p:cNvPr id="7" name="Shape 333"/>
            <p:cNvSpPr/>
            <p:nvPr/>
          </p:nvSpPr>
          <p:spPr>
            <a:xfrm>
              <a:off x="1" y="0"/>
              <a:ext cx="4392858" cy="287224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5030" y="10904"/>
                  </a:lnTo>
                  <a:lnTo>
                    <a:pt x="0" y="21600"/>
                  </a:lnTo>
                  <a:lnTo>
                    <a:pt x="16497" y="21600"/>
                  </a:lnTo>
                  <a:lnTo>
                    <a:pt x="21600" y="10886"/>
                  </a:lnTo>
                  <a:lnTo>
                    <a:pt x="16483" y="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lnSpc>
                  <a:spcPct val="120000"/>
                </a:lnSpc>
                <a:defRPr sz="11200"/>
              </a:pPr>
              <a:endParaRPr sz="14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8" name="Shape 335"/>
            <p:cNvSpPr/>
            <p:nvPr/>
          </p:nvSpPr>
          <p:spPr>
            <a:xfrm>
              <a:off x="437269" y="76182"/>
              <a:ext cx="3520005" cy="289134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rgbClr val="FAF9FC"/>
                  </a:solidFill>
                  <a:latin typeface="STIXGeneral-Bold"/>
                  <a:ea typeface="STIXGeneral-Bold"/>
                  <a:cs typeface="STIXGeneral-Bold"/>
                  <a:sym typeface="STIXGeneral-Bold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latinLnBrk="0" hangingPunct="1">
                <a:lnSpc>
                  <a:spcPts val="4500"/>
                </a:lnSpc>
              </a:pPr>
              <a:r>
                <a:rPr lang="zh-CN" altLang="en-AU" sz="4000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身心状况</a:t>
              </a:r>
              <a:endParaRPr lang="zh-CN" altLang="en-US" sz="4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/>
        </p:nvSpPr>
        <p:spPr>
          <a:xfrm>
            <a:off x="213360" y="329565"/>
            <a:ext cx="1283970" cy="1219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圆角矩形 1"/>
          <p:cNvSpPr/>
          <p:nvPr/>
        </p:nvSpPr>
        <p:spPr>
          <a:xfrm rot="5400000">
            <a:off x="-1306195" y="3136265"/>
            <a:ext cx="4225925" cy="114681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728" tIns="36364" rIns="72728" bIns="36364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51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94970" y="490855"/>
            <a:ext cx="909320" cy="90805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sz="540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4</a:t>
            </a:r>
            <a:endParaRPr lang="en-US" sz="540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MH_Entry_1"/>
          <p:cNvSpPr/>
          <p:nvPr>
            <p:custDataLst>
              <p:tags r:id="rId3"/>
            </p:custDataLst>
          </p:nvPr>
        </p:nvSpPr>
        <p:spPr>
          <a:xfrm>
            <a:off x="233045" y="2135188"/>
            <a:ext cx="1147445" cy="295465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48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护理诊断</a:t>
            </a:r>
            <a:endParaRPr lang="zh-CN" altLang="en-US" sz="48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1772920" y="1280160"/>
            <a:ext cx="10790555" cy="5010785"/>
          </a:xfrm>
          <a:prstGeom prst="round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ts val="4800"/>
              </a:lnSpc>
            </a:pPr>
            <a:r>
              <a:rPr lang="zh-CN" altLang="en-US" sz="44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1.焦虑：与担心疾病有关</a:t>
            </a:r>
            <a:endParaRPr lang="zh-CN" altLang="en-US" sz="4400">
              <a:solidFill>
                <a:schemeClr val="bg1"/>
              </a:solidFill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  <a:p>
            <a:pPr eaLnBrk="1" latinLnBrk="0" hangingPunct="1">
              <a:lnSpc>
                <a:spcPts val="4800"/>
              </a:lnSpc>
            </a:pPr>
            <a:r>
              <a:rPr lang="zh-CN" altLang="en-US" sz="44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2.知识缺乏：缺乏疾病治疗相关方面的知识</a:t>
            </a:r>
            <a:endParaRPr lang="zh-CN" altLang="en-US" sz="4400">
              <a:solidFill>
                <a:schemeClr val="bg1"/>
              </a:solidFill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  <a:p>
            <a:pPr eaLnBrk="1" latinLnBrk="0" hangingPunct="1">
              <a:lnSpc>
                <a:spcPts val="4800"/>
              </a:lnSpc>
            </a:pPr>
            <a:r>
              <a:rPr lang="zh-CN" altLang="en-US" sz="44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3.睡眠差：以环境改变与焦虑有关</a:t>
            </a:r>
            <a:endParaRPr lang="zh-CN" altLang="en-US" sz="4400">
              <a:solidFill>
                <a:schemeClr val="bg1"/>
              </a:solidFill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  <a:p>
            <a:pPr eaLnBrk="1" latinLnBrk="0" hangingPunct="1">
              <a:lnSpc>
                <a:spcPts val="4800"/>
              </a:lnSpc>
            </a:pPr>
            <a:r>
              <a:rPr lang="zh-CN" altLang="en-US" sz="440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4.潜在并发症：恶心、呕吐，与口服米非司酮有关</a:t>
            </a:r>
            <a:endParaRPr lang="zh-CN" sz="44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58875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https://d.book118.com/438116002016006036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ORDER" val="3"/>
  <p:tag name="MH_TYPE" val="ENTRY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4"/>
  <p:tag name="MH_TYPE" val="ENTRY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ORDER" val="3"/>
  <p:tag name="MH_TYPE" val="ENTRY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ORDER" val="4"/>
  <p:tag name="MH_TYPE" val="ENTRY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ORDER" val="2"/>
  <p:tag name="MH_TYPE" val="ENTRY"/>
</p:tagLst>
</file>

<file path=ppt/tags/tag6.xml><?xml version="1.0" encoding="utf-8"?>
<p:tagLst xmlns:p="http://schemas.openxmlformats.org/presentationml/2006/main">
  <p:tag name="ID" val="553512"/>
  <p:tag name="MH" val="20160830110146"/>
  <p:tag name="MH_LIBRARY" val="CONTENTS"/>
  <p:tag name="MH_ORDER" val="3"/>
  <p:tag name="MH_TYPE" val="ENTRY"/>
</p:tagLst>
</file>

<file path=ppt/tags/tag7.xml><?xml version="1.0" encoding="utf-8"?>
<p:tagLst xmlns:p="http://schemas.openxmlformats.org/presentationml/2006/main">
  <p:tag name="ID" val="553512"/>
  <p:tag name="MH" val="20160830110146"/>
  <p:tag name="MH_LIBRARY" val="CONTENTS"/>
  <p:tag name="MH_ORDER" val="3"/>
  <p:tag name="MH_TYPE" val="ENTRY"/>
</p:tagLst>
</file>

<file path=ppt/tags/tag8.xml><?xml version="1.0" encoding="utf-8"?>
<p:tagLst xmlns:p="http://schemas.openxmlformats.org/presentationml/2006/main">
  <p:tag name="ID" val="553512"/>
  <p:tag name="MH" val="20160830110146"/>
  <p:tag name="MH_LIBRARY" val="CONTENTS"/>
  <p:tag name="MH_ORDER" val="4"/>
  <p:tag name="MH_TYPE" val="ENTRY"/>
</p:tagLst>
</file>

<file path=ppt/tags/tag9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0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1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3.xml><?xml version="1.0" encoding="utf-8"?>
<p:tagLst xmlns:p="http://schemas.openxmlformats.org/presentationml/2006/main">
  <p:tag name="KSO_WM_UNIT_PLACING_PICTURE_USER_VIEWPORT" val="{&quot;height&quot;:2986,&quot;width&quot;:3936}"/>
  <p:tag name="REFSHAPE" val="975089988"/>
</p:tagLst>
</file>

<file path=ppt/tags/tag14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5.xml><?xml version="1.0" encoding="utf-8"?>
<p:tagLst xmlns:p="http://schemas.openxmlformats.org/presentationml/2006/main">
  <p:tag name="KSO_WM_UNIT_PLACING_PICTURE_USER_VIEWPORT" val="{&quot;height&quot;:2986,&quot;width&quot;:3936}"/>
  <p:tag name="REFSHAPE" val="975089988"/>
</p:tagLst>
</file>

<file path=ppt/tags/tag16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7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8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9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自定义 19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23051"/>
      </a:accent1>
      <a:accent2>
        <a:srgbClr val="78A521"/>
      </a:accent2>
      <a:accent3>
        <a:srgbClr val="023051"/>
      </a:accent3>
      <a:accent4>
        <a:srgbClr val="78A521"/>
      </a:accent4>
      <a:accent5>
        <a:srgbClr val="023051"/>
      </a:accent5>
      <a:accent6>
        <a:srgbClr val="78A521"/>
      </a:accent6>
      <a:hlink>
        <a:srgbClr val="023051"/>
      </a:hlink>
      <a:folHlink>
        <a:srgbClr val="78A521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lang="zh-CN" altLang="en-US" sz="3200" dirty="0">
            <a:solidFill>
              <a:schemeClr val="bg1"/>
            </a:solidFill>
            <a:uFillTx/>
            <a:latin typeface="Arial" panose="020B0604020202020204" pitchFamily="34" charset="0"/>
            <a:ea typeface="微软雅黑" panose="020B0503020204020204" pitchFamily="34" charset="-122"/>
            <a:sym typeface="+mn-ea"/>
          </a:defRPr>
        </a:defPPr>
      </a:lstStyle>
      <a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微软雅黑</vt:lpstr>
      <vt:lpstr>Impact</vt:lpstr>
      <vt:lpstr>Wingdings 2</vt:lpstr>
      <vt:lpstr>Oxygen</vt:lpstr>
      <vt:lpstr>STIXGeneral-Bold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2024-09-15T06:16:27.588</cp:lastPrinted>
  <dcterms:created xsi:type="dcterms:W3CDTF">2024-09-14T22:16:27Z</dcterms:created>
  <dcterms:modified xsi:type="dcterms:W3CDTF">2024-09-14T22:16:29Z</dcterms:modified>
</cp:coreProperties>
</file>