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39F99F-88DB-425B-916E-CBFFEB2593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9BDC6C-19E1-4217-94D0-DC9B1EF48A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FC8215-5789-44FF-B3D3-AD6544A708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89ECA7C-8897-4DE1-A3E2-62B58114F2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194C60E-07E3-42F8-A006-622A83A994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16A1DFD-9177-4DB1-9D6F-D29F49762D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FC98DA3-CBA7-4448-BC1A-5F013446ED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5F190C6-76F9-4B3D-97E6-A8A527625D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D3C4FF4-0E85-4A63-96C9-6175168DCD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E9A1BB-12C0-4754-B652-D72610AF6C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74580B-E323-44D3-B4FD-9F02242579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38120005072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9297988" y="3463925"/>
            <a:ext cx="3041650" cy="3565525"/>
          </a:xfrm>
          <a:prstGeom prst="line">
            <a:avLst/>
          </a:prstGeom>
          <a:ln w="2540">
            <a:solidFill>
              <a:schemeClr val="lt1"/>
            </a:solidFill>
            <a:prstDash val="solid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>
            <a:off x="10520363" y="-190500"/>
            <a:ext cx="885825" cy="1038225"/>
          </a:xfrm>
          <a:prstGeom prst="line">
            <a:avLst/>
          </a:prstGeom>
          <a:ln w="2540">
            <a:solidFill>
              <a:schemeClr val="lt1"/>
            </a:solidFill>
            <a:prstDash val="solid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3702710" y="1308257"/>
            <a:ext cx="4881433" cy="1420727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机械设计基础第2章机构运动简图及自由度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704397" y="3288030"/>
            <a:ext cx="2783205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704397" y="3754755"/>
            <a:ext cx="2783205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00000">
            <a:off x="-425346" y="-2696323"/>
            <a:ext cx="4457492" cy="445749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21821" y="612775"/>
            <a:ext cx="1563158" cy="76993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400" b="1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 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615613" y="1795463"/>
            <a:ext cx="1339850" cy="338137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788641" y="930592"/>
            <a:ext cx="5050155" cy="4996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机构运动简图概述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自由度计算原理与方法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平面连杆机构自由度分析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空间连杆机构自由度分析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机构运动简图与自由度关系探讨</a:t>
            </a:r>
          </a:p>
        </p:txBody>
      </p:sp>
      <p:sp>
        <p:nvSpPr>
          <p:cNvPr id="6" name="AutoShape 6"/>
          <p:cNvSpPr/>
          <p:nvPr/>
        </p:nvSpPr>
        <p:spPr>
          <a:xfrm rot="2700000">
            <a:off x="1152099" y="3867101"/>
            <a:ext cx="1030027" cy="103002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700000">
            <a:off x="2095422" y="2929440"/>
            <a:ext cx="600059" cy="6000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133474" y="2900242"/>
            <a:ext cx="1832478" cy="963855"/>
            <a:chOff x="3133474" y="2900242"/>
            <a:chExt cx="1832478" cy="963855"/>
          </a:xfrm>
        </p:grpSpPr>
        <p:sp>
          <p:nvSpPr>
            <p:cNvPr id="3" name="TextBox 3"/>
            <p:cNvSpPr txBox="1"/>
            <p:nvPr/>
          </p:nvSpPr>
          <p:spPr>
            <a:xfrm>
              <a:off x="3133474" y="2900242"/>
              <a:ext cx="1832478" cy="96385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000" b="1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机构运动简图概述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460468" y="1739932"/>
            <a:ext cx="4610100" cy="1968532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070568" y="3703606"/>
            <a:ext cx="4610100" cy="1968532"/>
          </a:xfrm>
          <a:prstGeom prst="rect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70568" y="1739932"/>
            <a:ext cx="4610100" cy="1968532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460468" y="3703606"/>
            <a:ext cx="4610100" cy="1968532"/>
          </a:xfrm>
          <a:prstGeom prst="rect">
            <a:avLst/>
          </a:prstGeom>
          <a:solidFill>
            <a:schemeClr val="accent3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5400000">
            <a:off x="5362432" y="2578179"/>
            <a:ext cx="1689259" cy="292036"/>
          </a:xfrm>
          <a:prstGeom prst="triangl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10800000">
            <a:off x="7759732" y="3703606"/>
            <a:ext cx="1689068" cy="292132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16200000">
            <a:off x="5089493" y="4548188"/>
            <a:ext cx="1689259" cy="292036"/>
          </a:xfrm>
          <a:prstGeom prst="triangle">
            <a:avLst>
              <a:gd name="adj" fmla="val 50000"/>
            </a:avLst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006757" y="3421094"/>
            <a:ext cx="1689068" cy="292132"/>
          </a:xfrm>
          <a:prstGeom prst="triangle">
            <a:avLst>
              <a:gd name="adj" fmla="val 50000"/>
            </a:avLst>
          </a:prstGeom>
          <a:solidFill>
            <a:schemeClr val="accent3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1350931" y="2111740"/>
            <a:ext cx="1230630" cy="12249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7200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321832" y="2111740"/>
            <a:ext cx="1306830" cy="12249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7200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B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321832" y="4075414"/>
            <a:ext cx="1230630" cy="12249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7200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D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50931" y="4075414"/>
            <a:ext cx="1230630" cy="12249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7200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615463" y="1879521"/>
            <a:ext cx="328720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机构组成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615463" y="2274379"/>
            <a:ext cx="3363741" cy="12233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机构是由两个或两个以上的构件通过运动副连接而成，各构件之间具有确定的相对运动。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432750" y="1879521"/>
            <a:ext cx="313696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运动副类型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432750" y="2274379"/>
            <a:ext cx="3063260" cy="12233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运动副是两构件直接接触并能产生一定相对运动的连接。根据两构件的接触形式不同，运动副可分为低副和高副两大类。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615463" y="3849672"/>
            <a:ext cx="33623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低副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615463" y="4244530"/>
            <a:ext cx="3100820" cy="12233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两构件通过面接触而构成的运动副。根据两构件的相对运动情况，低副可分为转动副和移动副两种。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524760" y="3849672"/>
            <a:ext cx="313696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高副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432750" y="4244530"/>
            <a:ext cx="3117681" cy="12233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两构件通过点或线接触而构成的运动副。高副根据接触形式不同，可分为点接触高副和线接触高副两种。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机构组成及运动副类型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141" b="1141"/>
          <a:stretch>
            <a:fillRect/>
          </a:stretch>
        </p:blipFill>
        <p:spPr>
          <a:xfrm>
            <a:off x="1256535" y="1126660"/>
            <a:ext cx="3172115" cy="556376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298700" y="1457325"/>
            <a:ext cx="9242457" cy="4849697"/>
            <a:chOff x="2298700" y="1457325"/>
            <a:chExt cx="9242457" cy="4849697"/>
          </a:xfrm>
        </p:grpSpPr>
        <p:cxnSp>
          <p:nvCxnSpPr>
            <p:cNvPr id="4" name="Connector 4"/>
            <p:cNvCxnSpPr/>
            <p:nvPr/>
          </p:nvCxnSpPr>
          <p:spPr>
            <a:xfrm>
              <a:off x="4422775" y="1963738"/>
              <a:ext cx="1419225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" name="Connector 5"/>
            <p:cNvCxnSpPr/>
            <p:nvPr/>
          </p:nvCxnSpPr>
          <p:spPr>
            <a:xfrm>
              <a:off x="3970338" y="3735388"/>
              <a:ext cx="2301875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" name="Connector 6"/>
            <p:cNvCxnSpPr/>
            <p:nvPr/>
          </p:nvCxnSpPr>
          <p:spPr>
            <a:xfrm>
              <a:off x="2298700" y="5410200"/>
              <a:ext cx="2921000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7" name="Freeform 7"/>
            <p:cNvSpPr/>
            <p:nvPr/>
          </p:nvSpPr>
          <p:spPr>
            <a:xfrm>
              <a:off x="5541931" y="1492282"/>
              <a:ext cx="1192244" cy="973169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643563" y="1590675"/>
              <a:ext cx="773144" cy="77628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5986463" y="3243263"/>
              <a:ext cx="1192244" cy="971550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088094" y="3341656"/>
              <a:ext cx="773144" cy="774668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18043" y="4924425"/>
              <a:ext cx="1193768" cy="971550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022818" y="5022818"/>
              <a:ext cx="774668" cy="774668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5753100" y="1714071"/>
              <a:ext cx="693277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176010" y="3464243"/>
              <a:ext cx="697230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118735" y="5145405"/>
              <a:ext cx="697230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861239" y="1457325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绘制步骤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861239" y="1795982"/>
              <a:ext cx="4364355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首先分析机构的组成情况，确定机架、原动件和从动件；然后根据机构中各运动副的性质和相对位置，选择合适的图形符号和线条进行绘制。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178707" y="3213215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图形符号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178707" y="3551872"/>
              <a:ext cx="4362450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在机构运动简图中，常用简单的线条和图形符号来表示构件和运动副。例如，用直线表示构件，用带箭头的直线表示原动件的运动方向，用圆圈表示转动副等。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257377" y="4914900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注意事项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257377" y="5253557"/>
              <a:ext cx="4362450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在绘制机构运动简图时，应注意图形符号的规范性和准确性，以及线条的清晰度和美观度。同时，还应注意标明必要的尺寸和角度等信息。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机构运动简图绘制方法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3770" r="1377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内燃机机构运动简图。内燃机是一种将燃料燃烧产生的热能转化为机械能的热力发动机。通过绘制内燃机的机构运动简图，可以清晰地表达出其工作原理和各构件之间的相对运动关系。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实例一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牛头刨床机构运动简图。牛头刨床是一种用于平面加工的机床，其主运动为刨头的往复直线运动。通过绘制牛头刨床的机构运动简图，可以直观地展示出其传动系统和执行机构的组成及工作原理。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实例二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机构运动简图应用实例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133474" y="2900242"/>
            <a:ext cx="1832478" cy="963855"/>
            <a:chOff x="3133474" y="2900242"/>
            <a:chExt cx="1832478" cy="963855"/>
          </a:xfrm>
        </p:grpSpPr>
        <p:sp>
          <p:nvSpPr>
            <p:cNvPr id="3" name="TextBox 3"/>
            <p:cNvSpPr txBox="1"/>
            <p:nvPr/>
          </p:nvSpPr>
          <p:spPr>
            <a:xfrm>
              <a:off x="3133474" y="2900242"/>
              <a:ext cx="1832478" cy="96385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000" b="1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自由度计算原理与方法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机构中独立运动的构件数目，表示机构运动时的独立参数数目。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自由度定义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反映机构运动确定性和复杂性的重要指标，是机构设计和分析的基础。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自由度意义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自由度概念及意义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平面机构自由度计算公式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F = 3n - 2PL - Ph，其中n为活动构件数，PL为低副数，Ph为高副数。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空间机构自由度计算公式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F = 6n - sum_{i=1}^{5} i cdot p_i，其中n为活动构件数，p_i为i级副的数目。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自由度计算公式推导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06316" y="1516114"/>
            <a:ext cx="24384" cy="4312095"/>
          </a:xfrm>
          <a:prstGeom prst="rect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5049" y="1355266"/>
            <a:ext cx="286918" cy="321696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938004" y="2292458"/>
            <a:ext cx="2981325" cy="3467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活动构件数为3，低副数为4，高副数为0，代入公式F = 3n - 2PL - Ph得F = 3*3 - 2*4 = 1。</a:t>
            </a:r>
          </a:p>
        </p:txBody>
      </p:sp>
      <p:sp>
        <p:nvSpPr>
          <p:cNvPr id="5" name="AutoShape 5"/>
          <p:cNvSpPr/>
          <p:nvPr/>
        </p:nvSpPr>
        <p:spPr>
          <a:xfrm>
            <a:off x="4447354" y="1516114"/>
            <a:ext cx="24384" cy="4312095"/>
          </a:xfrm>
          <a:prstGeom prst="rect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16087" y="1355266"/>
            <a:ext cx="286918" cy="321696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4679042" y="2292458"/>
            <a:ext cx="2981325" cy="3467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活动构件数为5，1级副数为8，2级副数为0，3级副数为0，4级副数为0，5级副数为0，代入公式F = 6n - sum_{i=1}^{5} i cdot p_i得F = 6*5 - 8*1 = 22。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8188393" y="1516114"/>
            <a:ext cx="24384" cy="4312095"/>
          </a:xfrm>
          <a:prstGeom prst="rect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057126" y="1355266"/>
            <a:ext cx="286918" cy="321696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517616" y="2292458"/>
            <a:ext cx="2981325" cy="3467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计算自由度时，需要注意复合铰链和局部自由度的处理。复合铰链应视为一个构件和多个运动副的组合，局部自由度则需要在计算时予以排除。例如，在计算含有复合铰链的机构自由度时，应先确定复合铰链中的构件数和运动副数，再代入相应的公式进行计算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38004" y="1247741"/>
            <a:ext cx="3057525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平面四杆机构自由度计算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693027" y="1247741"/>
            <a:ext cx="3057525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空间六杆机构自由度计算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508764" y="1247741"/>
            <a:ext cx="3057525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复合铰链和局部自由度的处理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自由度计算实例分析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133474" y="2900242"/>
            <a:ext cx="1832478" cy="963855"/>
            <a:chOff x="3133474" y="2900242"/>
            <a:chExt cx="1832478" cy="963855"/>
          </a:xfrm>
        </p:grpSpPr>
        <p:sp>
          <p:nvSpPr>
            <p:cNvPr id="3" name="TextBox 3"/>
            <p:cNvSpPr txBox="1"/>
            <p:nvPr/>
          </p:nvSpPr>
          <p:spPr>
            <a:xfrm>
              <a:off x="3133474" y="2900242"/>
              <a:ext cx="1832478" cy="96385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000" b="1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平面连杆机构自由度分析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https://d.book118.com/438120005072006032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2024-09-10T02:24:21.418</cp:lastPrinted>
  <dcterms:created xsi:type="dcterms:W3CDTF">2024-09-09T18:24:21Z</dcterms:created>
  <dcterms:modified xsi:type="dcterms:W3CDTF">2024-09-09T18:24:23Z</dcterms:modified>
</cp:coreProperties>
</file>