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A8E55C-22EE-4E73-957A-BF8F6F8EB9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D422A3-7F92-4EE5-BBFA-35C6C42315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54F27D-BB3A-437D-A571-8100E0840B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FF8719-A0D9-495F-84DC-527728792C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952805-1865-4C47-AC14-6B738821D4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CDFBE1-01D0-4230-905E-A0B5282E9A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AE3D36-DD5F-4D85-A0FE-F7651C5529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B0F7B4-C8F7-4186-9960-F9E4ED387D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00667E-19AB-435A-97AE-39C06DA85B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EB2C9C-13F4-4FFA-A52D-00D73AAF34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08009C-4106-4C81-9F3E-936C48EF36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4294967295" hasCustomPrompt="1"/>
          </p:nvPr>
        </p:nvSpPr>
        <p:spPr>
          <a:xfrm>
            <a:off x="571500" y="2658731"/>
            <a:ext cx="4608954" cy="1006429"/>
          </a:xfrm>
        </p:spPr>
        <p:txBody>
          <a:bodyPr wrap="none" anchor="t">
            <a:spAutoFit/>
          </a:bodyPr>
          <a:lstStyle>
            <a:lvl1pPr algn="l">
              <a:defRPr sz="6600" b="1" i="0" spc="300">
                <a:solidFill>
                  <a:schemeClr val="tx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08901"/>
            <a:ext cx="2377574" cy="313932"/>
          </a:xfrm>
        </p:spPr>
        <p:txBody>
          <a:bodyPr vert="horz" wrap="none" lIns="91440" tIns="45720" rIns="91440" bIns="45720" rtlCol="0">
            <a:spAutoFit/>
          </a:bodyPr>
          <a:lstStyle>
            <a:lvl1pPr>
              <a:defRPr kumimoji="1" lang="zh-CN" altLang="en-US" sz="1600" spc="300">
                <a:solidFill>
                  <a:schemeClr val="tx1">
                    <a:alpha val="60000"/>
                  </a:schemeClr>
                </a:solidFill>
              </a:defRPr>
            </a:lvl1pPr>
          </a:lstStyle>
          <a:p>
            <a:pPr marL="0" lvl="0" indent="0">
              <a:buNone/>
            </a:pPr>
            <a:r>
              <a:rPr kumimoji="1" lang="zh-CN" altLang="en-US"/>
              <a:t>点击编辑副标题样式</a:t>
            </a:r>
            <a:endParaRPr/>
          </a:p>
        </p:txBody>
      </p:sp>
      <p:sp>
        <p:nvSpPr>
          <p:cNvPr id="5" name="文本占位符 17"/>
          <p:cNvSpPr>
            <a:spLocks noGrp="1"/>
          </p:cNvSpPr>
          <p:nvPr>
            <p:ph type="body" sz="quarter" idx="10" hasCustomPrompt="1"/>
          </p:nvPr>
        </p:nvSpPr>
        <p:spPr>
          <a:xfrm>
            <a:off x="571500" y="1849635"/>
            <a:ext cx="3454792" cy="757130"/>
          </a:xfrm>
        </p:spPr>
        <p:txBody>
          <a:bodyPr wrap="none" anchor="b">
            <a:spAutoFit/>
          </a:bodyPr>
          <a:lstStyle>
            <a:lvl1pPr marL="0" indent="0">
              <a:buNone/>
              <a:defRPr sz="4800" b="0" i="0" spc="300">
                <a:solidFill>
                  <a:schemeClr val="tx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5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0">
                <a:schemeClr val="bg1"/>
              </a:gs>
              <a:gs pos="79000">
                <a:schemeClr val="bg1"/>
              </a:gs>
              <a:gs pos="100000">
                <a:schemeClr val="bg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2024/1/3</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1_仅标题">
    <p:spTree>
      <p:nvGrpSpPr>
        <p:cNvPr id="1" name=""/>
        <p:cNvGrpSpPr/>
        <p:nvPr/>
      </p:nvGrpSpPr>
      <p:grpSpPr>
        <a:xfrm>
          <a:off x="0" y="0"/>
          <a:ext cx="0" cy="0"/>
        </a:xfrm>
      </p:grpSpPr>
      <p:sp>
        <p:nvSpPr>
          <p:cNvPr id="30" name="标题 1"/>
          <p:cNvSpPr>
            <a:spLocks noGrp="1"/>
          </p:cNvSpPr>
          <p:nvPr>
            <p:ph type="title" idx="4294967295"/>
          </p:nvPr>
        </p:nvSpPr>
        <p:spPr/>
        <p:txBody>
          <a:bodyPr/>
          <a:lstStyle/>
          <a:p>
            <a:r>
              <a:rPr kumimoji="1" lang="zh-CN" altLang="en-US"/>
              <a:t>单击此处编辑母版标题样式</a:t>
            </a:r>
            <a:endParaRPr/>
          </a:p>
        </p:txBody>
      </p:sp>
      <p:sp>
        <p:nvSpPr>
          <p:cNvPr id="31" name="日期占位符 2"/>
          <p:cNvSpPr>
            <a:spLocks noGrp="1"/>
          </p:cNvSpPr>
          <p:nvPr>
            <p:ph type="dt" sz="half" idx="10"/>
          </p:nvPr>
        </p:nvSpPr>
        <p:spPr/>
        <p:txBody>
          <a:bodyPr/>
          <a:lstStyle/>
          <a:p>
            <a:fld id="{6D4D8950-B778-354B-9DD9-533C0A0C7F06}" type="datetimeFigureOut">
              <a:rPr/>
              <a:t>2024/1/3</a:t>
            </a:fld>
            <a:endParaRPr kumimoji="1" lang="zh-CN" altLang="en-US"/>
          </a:p>
        </p:txBody>
      </p:sp>
      <p:sp>
        <p:nvSpPr>
          <p:cNvPr id="32" name="页脚占位符 3"/>
          <p:cNvSpPr>
            <a:spLocks noGrp="1"/>
          </p:cNvSpPr>
          <p:nvPr>
            <p:ph type="ftr" sz="quarter" idx="11"/>
          </p:nvPr>
        </p:nvSpPr>
        <p:spPr/>
        <p:txBody>
          <a:bodyPr/>
          <a:lstStyle/>
          <a:p>
            <a:endParaRPr kumimoji="1" lang="zh-CN" altLang="en-US"/>
          </a:p>
        </p:txBody>
      </p:sp>
      <p:sp>
        <p:nvSpPr>
          <p:cNvPr id="33" name="灯片编号占位符 4"/>
          <p:cNvSpPr>
            <a:spLocks noGrp="1"/>
          </p:cNvSpPr>
          <p:nvPr>
            <p:ph type="sldNum" sz="quarter" idx="12"/>
          </p:nvPr>
        </p:nvSpPr>
        <p:spPr/>
        <p:txBody>
          <a:bodyPr/>
          <a:lstStyle/>
          <a:p>
            <a:fld id="{616F5F5A-ED15-1745-BDEC-B6FFB76270A8}" type="slidenum">
              <a:rPr/>
              <a:t>‹#›</a:t>
            </a:fld>
            <a:endParaRPr kumimoji="1"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2024/1/3</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emf"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124121121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个人所得税六项专项附加扣除解析\n## 1.个人所得税六项专项附加扣除概述\n### 1.1个人所得税六项专项附加扣除的定义与背景\n### 1.2个人所得税六项专项附加扣除的实施时间与范围\n### 1.3个人所得税六项专项附加扣除的主要目的与影响\n## 2.个人所得税六项专项附加扣除的具体内容\n### 2.1子女教育专项附加扣除\n### 2.2继续教育专项附加扣除\n### 2.3住房贷款利息专项附加扣除\n## 3.个人所得税六项专项附加扣除的适用条件与标准\n### 3.1子女教育专项附加扣除的适用条件与标准\n### 3.2继续教育专项附加扣除的适用条件与标准\n### 3.3住房贷款利息专项附加扣除的适用条件与标准\n## 4.个人所得税六项专项附加扣除的操作流程与注意事项\n### 4.1子女教育专项附加扣除的操作流程与注意事项\n### 4.2继续教育专项附加扣除的操作流程与注意事项\n### 4.3住房贷款利息专项附加扣除的操作流程与注意事项\n## 5.个人所得税六项专项附加扣除的政策效应与分析\n### 5.1个人所得税六项专项附加扣除对减轻个人税负的影响\n### 5.2个人所得税六项专项附加扣除对调整收入分配的作用\n### 5.3个人所得税六项专项附加扣除对促进消费与经济发展的影响\n&quot;,&quot;templateId&quot;:&quot;rmag5z4xstrt3qh7pqi4i7zhzr&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571500" y="2658731"/>
            <a:ext cx="11055350" cy="996950"/>
          </a:xfrm>
        </p:spPr>
        <p:txBody>
          <a:bodyPr vert="horz" wrap="square" lIns="91440" tIns="45720" rIns="91440" bIns="45720" anchor="b">
            <a:spAutoFit/>
          </a:bodyPr>
          <a:lstStyle/>
          <a:p>
            <a:pPr>
              <a:buNone/>
            </a:pPr>
            <a:r>
              <a:rPr lang="zh-CN" sz="5200"/>
              <a:t>个人所得税六项专项附加扣除解析</a:t>
            </a:r>
            <a:endParaRPr/>
          </a:p>
        </p:txBody>
      </p:sp>
      <p:sp>
        <p:nvSpPr>
          <p:cNvPr id="3" name="副标题 2"/>
          <p:cNvSpPr>
            <a:spLocks noGrp="1"/>
          </p:cNvSpPr>
          <p:nvPr>
            <p:ph type="subTitle" idx="1"/>
          </p:nvPr>
        </p:nvSpPr>
        <p:spPr>
          <a:xfrm>
            <a:off x="571500" y="3908901"/>
            <a:ext cx="284052" cy="313932"/>
          </a:xfrm>
        </p:spPr>
        <p:txBody>
          <a:bodyPr wrap="none">
            <a:spAutoFit/>
          </a:bodyPr>
          <a:lstStyle/>
          <a:p>
            <a:pPr marL="0" indent="0">
              <a:buNone/>
            </a:pPr>
            <a:r>
              <a:rPr lang="en-US" smtClean="0"/>
              <a:t> </a:t>
            </a:r>
            <a:endParaRPr lang="zh-CN" sz="1600">
              <a:solidFill>
                <a:schemeClr val="tx1">
                  <a:alpha val="40000"/>
                </a:schemeClr>
              </a:solidFill>
            </a:endParaRPr>
          </a:p>
        </p:txBody>
      </p:sp>
      <p:sp>
        <p:nvSpPr>
          <p:cNvPr id="4" name="文本占位符 20"/>
          <p:cNvSpPr txBox="1"/>
          <p:nvPr/>
        </p:nvSpPr>
        <p:spPr>
          <a:xfrm>
            <a:off x="571499"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a:p>
        </p:txBody>
      </p:sp>
      <p:sp>
        <p:nvSpPr>
          <p:cNvPr id="5" name="文本占位符 20"/>
          <p:cNvSpPr txBox="1"/>
          <p:nvPr/>
        </p:nvSpPr>
        <p:spPr>
          <a:xfrm>
            <a:off x="11435770"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tx1">
                  <a:lumMod val="50000"/>
                  <a:lumOff val="50000"/>
                </a:schemeClr>
              </a:solidFill>
            </a:endParaRPr>
          </a:p>
        </p:txBody>
      </p:sp>
      <p:cxnSp>
        <p:nvCxnSpPr>
          <p:cNvPr id="6" name="直线连接符 7"/>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22"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个人所得税六项专项附加扣除概述</a:t>
            </a:r>
            <a:endParaRPr/>
          </a:p>
        </p:txBody>
      </p:sp>
      <p:sp>
        <p:nvSpPr>
          <p:cNvPr id="123"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01</a:t>
            </a:r>
            <a:endParaRPr lang="en-GB" sz="7200" b="0">
              <a:solidFill>
                <a:schemeClr val="accent1"/>
              </a:solidFill>
              <a:latin typeface="+mj-ea"/>
            </a:endParaRPr>
          </a:p>
        </p:txBody>
      </p:sp>
      <p:cxnSp>
        <p:nvCxnSpPr>
          <p:cNvPr id="124"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49"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50"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个人所得税六项专项附加扣除的定义与背景</a:t>
            </a:r>
            <a:endParaRPr lang="en-US" sz="3600" b="1">
              <a:latin typeface="微软雅黑"/>
              <a:ea typeface="微软雅黑"/>
            </a:endParaRPr>
          </a:p>
        </p:txBody>
      </p:sp>
      <p:sp>
        <p:nvSpPr>
          <p:cNvPr id="151"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个人所得税六项专项附加扣除是指在中国个人所得税制度中，为减轻纳税人负担，提高居民消费能力，政府实施的一系列税收优惠政策</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子女教育专项附加扣除</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继续教育专项附加扣除</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住房贷款利息专项附加扣除</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赡养老人专项附加扣除</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婴幼儿照护专项附加扣除</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个人养老金专项附加扣除</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背景：随着中国经济高速发展，居民收入水平不断提高，但个人所得税负担相对较重，影响了居民消费能力和生活质量。为此，政府出台了一系列税收优惠政策，以减轻纳税人负担，促进经济发展和改善民生</a:t>
            </a:r>
            <a:endParaRPr/>
          </a:p>
        </p:txBody>
      </p:sp>
      <p:cxnSp>
        <p:nvCxnSpPr>
          <p:cNvPr id="152"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53"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55" name="Group 213" descr="{&quot;isTemplate&quot;:true,&quot;type&quot;:&quot;list&quot;,&quot;alignment&quot;:&quot;left&quot;,&quot;alignmentVertical&quot;:&quot;top&quot;,&quot;canOmit&quot;:false,&quot;scalable&quot;:false,&quot;minItemsCount&quot;:-1}"/>
          <p:cNvGrpSpPr/>
          <p:nvPr/>
        </p:nvGrpSpPr>
        <p:grpSpPr>
          <a:xfrm>
            <a:off x="866575" y="1364743"/>
            <a:ext cx="10458850" cy="4866820"/>
            <a:chOff x="866575" y="1250443"/>
            <a:chExt cx="10458850" cy="4866820"/>
          </a:xfrm>
        </p:grpSpPr>
        <p:grpSp>
          <p:nvGrpSpPr>
            <p:cNvPr id="156" name="Group 214"/>
            <p:cNvGrpSpPr/>
            <p:nvPr/>
          </p:nvGrpSpPr>
          <p:grpSpPr>
            <a:xfrm>
              <a:off x="866575" y="1250443"/>
              <a:ext cx="10458850" cy="2287219"/>
              <a:chOff x="866575" y="1250443"/>
              <a:chExt cx="10458850" cy="2287219"/>
            </a:xfrm>
          </p:grpSpPr>
          <p:sp>
            <p:nvSpPr>
              <p:cNvPr id="157" name="AutoShape 2"/>
              <p:cNvSpPr/>
              <p:nvPr/>
            </p:nvSpPr>
            <p:spPr>
              <a:xfrm>
                <a:off x="866575" y="1250443"/>
                <a:ext cx="10458850" cy="2287219"/>
              </a:xfrm>
              <a:prstGeom prst="round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8" name="TextBox 3" descr="{&quot;isTemplate&quot;:true,&quot;type&quot;:&quot;title&quot;,&quot;canOmit&quot;:false,&quot;range&quot;:0}"/>
              <p:cNvSpPr txBox="1"/>
              <p:nvPr/>
            </p:nvSpPr>
            <p:spPr>
              <a:xfrm>
                <a:off x="1304547" y="1787738"/>
                <a:ext cx="9588500" cy="10795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sz="1400">
                    <a:solidFill>
                      <a:srgbClr val="FFFFFF">
                        <a:alpha val="100000"/>
                      </a:srgbClr>
                    </a:solidFill>
                    <a:latin typeface="Microsoft Yahei"/>
                    <a:ea typeface="Microsoft Yahei"/>
                  </a:rPr>
                  <a:t>实施时间：自2019年1月1日起，个人所得税六项专项附加扣除政策正式实施</a:t>
                </a:r>
                <a:endParaRPr/>
              </a:p>
            </p:txBody>
          </p:sp>
        </p:grpSp>
        <p:grpSp>
          <p:nvGrpSpPr>
            <p:cNvPr id="159" name="Group 217"/>
            <p:cNvGrpSpPr/>
            <p:nvPr/>
          </p:nvGrpSpPr>
          <p:grpSpPr>
            <a:xfrm>
              <a:off x="866575" y="3830586"/>
              <a:ext cx="10458850" cy="2286677"/>
              <a:chOff x="866575" y="3830586"/>
              <a:chExt cx="10458850" cy="2286677"/>
            </a:xfrm>
          </p:grpSpPr>
          <p:sp>
            <p:nvSpPr>
              <p:cNvPr id="160" name="AutoShape 4"/>
              <p:cNvSpPr/>
              <p:nvPr/>
            </p:nvSpPr>
            <p:spPr>
              <a:xfrm>
                <a:off x="866575" y="3830586"/>
                <a:ext cx="10458850" cy="2286677"/>
              </a:xfrm>
              <a:prstGeom prst="roundRect">
                <a:avLst/>
              </a:prstGeom>
              <a:solidFill>
                <a:schemeClr val="accent1">
                  <a:alpha val="15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1" name="TextBox 5" descr="{&quot;isTemplate&quot;:true,&quot;type&quot;:&quot;title&quot;,&quot;canOmit&quot;:false,&quot;range&quot;:0}"/>
              <p:cNvSpPr txBox="1"/>
              <p:nvPr/>
            </p:nvSpPr>
            <p:spPr>
              <a:xfrm>
                <a:off x="1218874" y="4371944"/>
                <a:ext cx="9582150" cy="10795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sz="1400">
                    <a:solidFill>
                      <a:schemeClr val="accent1">
                        <a:alpha val="100000"/>
                      </a:schemeClr>
                    </a:solidFill>
                    <a:latin typeface="Microsoft Yahei"/>
                    <a:ea typeface="Microsoft Yahei"/>
                  </a:rPr>
                  <a:t>范围：适用于中国境内的个人所得税纳税人，包括中国公民、居民企业和非居民企业在中国境内取得的所得</a:t>
                </a:r>
                <a:endParaRPr/>
              </a:p>
            </p:txBody>
          </p:sp>
        </p:grpSp>
      </p:grpSp>
      <p:sp>
        <p:nvSpPr>
          <p:cNvPr id="162" name="Tencent" descr="{&quot;isTemplate&quot;:true,&quot;type&quot;:&quot;title&quot;,&quot;canOmit&quot;:false,&quot;range&quot;:0}"/>
          <p:cNvSpPr txBox="1"/>
          <p:nvPr/>
        </p:nvSpPr>
        <p:spPr>
          <a:xfrm>
            <a:off x="660396" y="418039"/>
            <a:ext cx="10665029"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个人所得税六项专项附加扣除的实施时间与范围</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64" name="Tencent" descr="{&quot;isTemplate&quot;:true,&quot;type&quot;:&quot;title&quot;,&quot;canOmit&quot;:false,&quot;range&quot;:0}"/>
          <p:cNvSpPr txBox="1"/>
          <p:nvPr/>
        </p:nvSpPr>
        <p:spPr>
          <a:xfrm>
            <a:off x="660396" y="418039"/>
            <a:ext cx="10790200"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个人所得税六项专项附加扣除的主要目的与影响</a:t>
            </a:r>
            <a:endParaRPr lang="en-US" altLang="zh-CN" sz="2800" b="1">
              <a:latin typeface="+mj-ea"/>
              <a:ea typeface="+mj-ea"/>
            </a:endParaRPr>
          </a:p>
        </p:txBody>
      </p:sp>
      <p:grpSp>
        <p:nvGrpSpPr>
          <p:cNvPr id="165" name="组合 164" descr="{&quot;isTemplate&quot;:true,&quot;type&quot;:&quot;list&quot;,&quot;alignment&quot;:&quot;left&quot;,&quot;alignmentVertical&quot;:&quot;top&quot;,&quot;canOmit&quot;:false,&quot;scalable&quot;:false,&quot;minItemsCount&quot;:-1}"/>
          <p:cNvGrpSpPr/>
          <p:nvPr/>
        </p:nvGrpSpPr>
        <p:grpSpPr>
          <a:xfrm>
            <a:off x="660396" y="1933268"/>
            <a:ext cx="10790200" cy="3973136"/>
            <a:chOff x="660396" y="1933268"/>
            <a:chExt cx="10790200" cy="3973136"/>
          </a:xfrm>
        </p:grpSpPr>
        <p:grpSp>
          <p:nvGrpSpPr>
            <p:cNvPr id="166" name="Group 19"/>
            <p:cNvGrpSpPr/>
            <p:nvPr/>
          </p:nvGrpSpPr>
          <p:grpSpPr>
            <a:xfrm>
              <a:off x="660396" y="1933268"/>
              <a:ext cx="10790199" cy="1854580"/>
              <a:chOff x="660395" y="1262089"/>
              <a:chExt cx="10790199" cy="1044000"/>
            </a:xfrm>
          </p:grpSpPr>
          <p:sp>
            <p:nvSpPr>
              <p:cNvPr id="167" name="Tencent"/>
              <p:cNvSpPr/>
              <p:nvPr/>
            </p:nvSpPr>
            <p:spPr>
              <a:xfrm>
                <a:off x="660395" y="1262089"/>
                <a:ext cx="10790199" cy="1044000"/>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8" name="Tencent"/>
              <p:cNvSpPr txBox="1"/>
              <p:nvPr/>
            </p:nvSpPr>
            <p:spPr>
              <a:xfrm>
                <a:off x="815343" y="1272202"/>
                <a:ext cx="798327" cy="1033886"/>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4000">
                    <a:solidFill>
                      <a:schemeClr val="accent1"/>
                    </a:solidFill>
                    <a:latin typeface="Microsoft YaHei" panose="020b0503020204020204" pitchFamily="34" charset="-122"/>
                    <a:ea typeface="Microsoft YaHei" panose="020b0503020204020204" pitchFamily="34" charset="-122"/>
                  </a:rPr>
                  <a:t>01</a:t>
                </a:r>
                <a:endParaRPr/>
              </a:p>
            </p:txBody>
          </p:sp>
          <p:sp>
            <p:nvSpPr>
              <p:cNvPr id="169" name="Tencent" descr="{&quot;isTemplate&quot;:true,&quot;type&quot;:&quot;title&quot;,&quot;canOmit&quot;:false,&quot;range&quot;:0}"/>
              <p:cNvSpPr txBox="1"/>
              <p:nvPr/>
            </p:nvSpPr>
            <p:spPr>
              <a:xfrm>
                <a:off x="1728483" y="1272202"/>
                <a:ext cx="9722111" cy="1023774"/>
              </a:xfrm>
              <a:prstGeom prst="rect">
                <a:avLst/>
              </a:prstGeom>
              <a:noFill/>
            </p:spPr>
            <p:txBody>
              <a:bodyPr vert="horz"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Pct val="25000"/>
                  <a:buFontTx/>
                  <a:buNone/>
                  <a:defRPr sz="1400">
                    <a:solidFill>
                      <a:schemeClr val="tx1">
                        <a:alpha val="100000"/>
                      </a:schemeClr>
                    </a:solidFill>
                    <a:latin typeface="Arial"/>
                    <a:ea typeface="黑体"/>
                  </a:defRPr>
                </a:pPr>
                <a:r>
                  <a:rPr lang="zh-CN" sz="1400">
                    <a:solidFill>
                      <a:schemeClr val="tx1">
                        <a:alpha val="100000"/>
                      </a:schemeClr>
                    </a:solidFill>
                    <a:latin typeface="微软雅黑"/>
                    <a:ea typeface="微软雅黑"/>
                  </a:rPr>
                  <a:t>主要目的：减轻纳税人负担，提高居民消费能力，促进经济发展和改善民生</a:t>
                </a:r>
                <a:endParaRPr/>
              </a:p>
            </p:txBody>
          </p:sp>
          <p:cxnSp>
            <p:nvCxnSpPr>
              <p:cNvPr id="170" name="直线连接符 31"/>
              <p:cNvCxnSpPr/>
              <p:nvPr/>
            </p:nvCxnSpPr>
            <p:spPr>
              <a:xfrm>
                <a:off x="660395" y="1262089"/>
                <a:ext cx="10790199"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171" name="Group 18"/>
            <p:cNvGrpSpPr/>
            <p:nvPr/>
          </p:nvGrpSpPr>
          <p:grpSpPr>
            <a:xfrm>
              <a:off x="660397" y="4036590"/>
              <a:ext cx="10790199" cy="1869814"/>
              <a:chOff x="660395" y="2380713"/>
              <a:chExt cx="10790199" cy="1052575"/>
            </a:xfrm>
          </p:grpSpPr>
          <p:sp>
            <p:nvSpPr>
              <p:cNvPr id="172" name="Tencent"/>
              <p:cNvSpPr/>
              <p:nvPr/>
            </p:nvSpPr>
            <p:spPr>
              <a:xfrm>
                <a:off x="660395" y="2380713"/>
                <a:ext cx="10790199" cy="1044000"/>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3" name="Tencent"/>
              <p:cNvSpPr txBox="1"/>
              <p:nvPr/>
            </p:nvSpPr>
            <p:spPr>
              <a:xfrm>
                <a:off x="815343" y="2389202"/>
                <a:ext cx="792001" cy="1044086"/>
              </a:xfrm>
              <a:prstGeom prst="rect">
                <a:avLst/>
              </a:prstGeom>
              <a:noFill/>
            </p:spPr>
            <p:txBody>
              <a:bodyPr wrap="non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accent2"/>
                    </a:solidFill>
                    <a:latin typeface="Microsoft YaHei" panose="020b0503020204020204" pitchFamily="34" charset="-122"/>
                    <a:ea typeface="Microsoft YaHei" panose="020b0503020204020204" pitchFamily="34" charset="-122"/>
                  </a:rPr>
                  <a:t>02</a:t>
                </a:r>
                <a:endParaRPr lang="en-GB" sz="4000">
                  <a:solidFill>
                    <a:schemeClr val="accent2"/>
                  </a:solidFill>
                  <a:latin typeface="Microsoft YaHei" panose="020b0503020204020204" pitchFamily="34" charset="-122"/>
                  <a:ea typeface="Microsoft YaHei" panose="020b0503020204020204" pitchFamily="34" charset="-122"/>
                </a:endParaRPr>
              </a:p>
            </p:txBody>
          </p:sp>
          <p:cxnSp>
            <p:nvCxnSpPr>
              <p:cNvPr id="174" name="直线连接符 39"/>
              <p:cNvCxnSpPr/>
              <p:nvPr/>
            </p:nvCxnSpPr>
            <p:spPr>
              <a:xfrm>
                <a:off x="660395" y="2380713"/>
                <a:ext cx="10790199"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75" name="Tencent" descr="{&quot;isTemplate&quot;:true,&quot;type&quot;:&quot;title&quot;,&quot;canOmit&quot;:false,&quot;range&quot;:0}"/>
              <p:cNvSpPr txBox="1"/>
              <p:nvPr/>
            </p:nvSpPr>
            <p:spPr>
              <a:xfrm>
                <a:off x="1728482" y="2389202"/>
                <a:ext cx="972211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a:solidFill>
                      <a:schemeClr val="tx1">
                        <a:alpha val="100000"/>
                      </a:schemeClr>
                    </a:solidFill>
                    <a:latin typeface="微软雅黑"/>
                    <a:ea typeface="微软雅黑"/>
                  </a:rPr>
                  <a:t>影响：个人所得税六项专项附加扣除政策的实施，有助于降低居民税收负担，提高居民可支配收入，刺激消费，促进经济发展；同时，有助于优化收入分配结构，缩小贫富差距，提高社会公平性</a:t>
                </a:r>
                <a:endParaRPr/>
              </a:p>
            </p:txBody>
          </p:sp>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77"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个人所得税六项专项附加扣除的具体内容</a:t>
            </a:r>
            <a:endParaRPr/>
          </a:p>
        </p:txBody>
      </p:sp>
      <p:sp>
        <p:nvSpPr>
          <p:cNvPr id="178"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02</a:t>
            </a:r>
            <a:endParaRPr lang="en-GB" sz="7200" b="0">
              <a:solidFill>
                <a:schemeClr val="accent1"/>
              </a:solidFill>
              <a:latin typeface="+mj-ea"/>
            </a:endParaRPr>
          </a:p>
        </p:txBody>
      </p:sp>
      <p:cxnSp>
        <p:nvCxnSpPr>
          <p:cNvPr id="179"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81" name="组合 180"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182" name="组合 181"/>
            <p:cNvGrpSpPr/>
            <p:nvPr/>
          </p:nvGrpSpPr>
          <p:grpSpPr>
            <a:xfrm>
              <a:off x="996217" y="2144759"/>
              <a:ext cx="2880000" cy="4458640"/>
              <a:chOff x="996217" y="2144759"/>
              <a:chExt cx="2880000" cy="4458640"/>
            </a:xfrm>
          </p:grpSpPr>
          <p:sp>
            <p:nvSpPr>
              <p:cNvPr id="183"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定义：子女教育专项附加扣除是指纳税人子女接受学前教育、义务教育、高中教育、高等教育等阶段的教育，按照政策规定可以享受的税收优惠政策</a:t>
                </a:r>
                <a:endParaRPr kumimoji="1" lang="en-US" altLang="zh-CN" sz="2200" b="1">
                  <a:solidFill>
                    <a:schemeClr val="bg1"/>
                  </a:solidFill>
                  <a:latin typeface="+mj-ea"/>
                  <a:ea typeface="+mj-ea"/>
                </a:endParaRPr>
              </a:p>
            </p:txBody>
          </p:sp>
          <p:sp>
            <p:nvSpPr>
              <p:cNvPr id="184"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85" name="组合 184"/>
            <p:cNvGrpSpPr/>
            <p:nvPr/>
          </p:nvGrpSpPr>
          <p:grpSpPr>
            <a:xfrm>
              <a:off x="4656000" y="2144759"/>
              <a:ext cx="2880000" cy="4458640"/>
              <a:chOff x="4656000" y="2144759"/>
              <a:chExt cx="2880000" cy="4458640"/>
            </a:xfrm>
          </p:grpSpPr>
          <p:sp>
            <p:nvSpPr>
              <p:cNvPr id="186"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扣除标准：每个子女每年可享受12000元（或每月1000元）的专项附加扣除额度</a:t>
                </a:r>
                <a:endParaRPr kumimoji="1" lang="en-US" altLang="zh-CN" sz="2200" b="1">
                  <a:solidFill>
                    <a:schemeClr val="bg1"/>
                  </a:solidFill>
                  <a:latin typeface="+mj-ea"/>
                  <a:ea typeface="+mj-ea"/>
                </a:endParaRPr>
              </a:p>
            </p:txBody>
          </p:sp>
          <p:sp>
            <p:nvSpPr>
              <p:cNvPr id="187"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188" name="组合 187"/>
            <p:cNvGrpSpPr/>
            <p:nvPr/>
          </p:nvGrpSpPr>
          <p:grpSpPr>
            <a:xfrm>
              <a:off x="8315783" y="2144759"/>
              <a:ext cx="2880000" cy="4458640"/>
              <a:chOff x="8315783" y="2144759"/>
              <a:chExt cx="2880000" cy="4458640"/>
            </a:xfrm>
          </p:grpSpPr>
          <p:sp>
            <p:nvSpPr>
              <p:cNvPr id="189"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操作方式：纳税人可以通过个人所得税综合所得预扣预缴申报或年度汇算清缴申报享受子女教育专项附加扣除</a:t>
                </a:r>
                <a:endParaRPr kumimoji="1" lang="en-US" altLang="zh-CN" sz="2200" b="1">
                  <a:solidFill>
                    <a:schemeClr val="bg1"/>
                  </a:solidFill>
                  <a:latin typeface="+mj-ea"/>
                  <a:ea typeface="+mj-ea"/>
                </a:endParaRPr>
              </a:p>
            </p:txBody>
          </p:sp>
          <p:sp>
            <p:nvSpPr>
              <p:cNvPr id="190"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191"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子女教育专项附加扣除</a:t>
            </a:r>
            <a:endParaRPr lang="en-US" sz="36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93" name="Tencent" descr="{&quot;isTemplate&quot;:true,&quot;type&quot;:&quot;title&quot;,&quot;canOmit&quot;:false,&quot;range&quot;:0}"/>
          <p:cNvSpPr txBox="1"/>
          <p:nvPr/>
        </p:nvSpPr>
        <p:spPr>
          <a:xfrm>
            <a:off x="660396" y="418039"/>
            <a:ext cx="10790199"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继续教育专项附加扣除</a:t>
            </a:r>
            <a:endParaRPr lang="en-US" altLang="zh-CN" sz="2800" b="1">
              <a:latin typeface="+mj-ea"/>
              <a:ea typeface="+mj-ea"/>
            </a:endParaRPr>
          </a:p>
        </p:txBody>
      </p:sp>
      <p:grpSp>
        <p:nvGrpSpPr>
          <p:cNvPr id="194" name="组合 193" descr="{&quot;isTemplate&quot;:true,&quot;type&quot;:&quot;list&quot;,&quot;alignment&quot;:&quot;left&quot;,&quot;alignmentVertical&quot;:&quot;top&quot;,&quot;canOmit&quot;:false,&quot;scalable&quot;:false,&quot;minItemsCount&quot;:-1}"/>
          <p:cNvGrpSpPr/>
          <p:nvPr/>
        </p:nvGrpSpPr>
        <p:grpSpPr>
          <a:xfrm>
            <a:off x="660396" y="1998403"/>
            <a:ext cx="10790199" cy="3908001"/>
            <a:chOff x="660396" y="1998403"/>
            <a:chExt cx="10790199" cy="3908001"/>
          </a:xfrm>
        </p:grpSpPr>
        <p:grpSp>
          <p:nvGrpSpPr>
            <p:cNvPr id="195" name="Group 19"/>
            <p:cNvGrpSpPr/>
            <p:nvPr/>
          </p:nvGrpSpPr>
          <p:grpSpPr>
            <a:xfrm>
              <a:off x="660396" y="1998403"/>
              <a:ext cx="10790199" cy="1225768"/>
              <a:chOff x="660395" y="1262089"/>
              <a:chExt cx="10790199" cy="1044000"/>
            </a:xfrm>
          </p:grpSpPr>
          <p:sp>
            <p:nvSpPr>
              <p:cNvPr id="196" name="Tencent"/>
              <p:cNvSpPr/>
              <p:nvPr/>
            </p:nvSpPr>
            <p:spPr>
              <a:xfrm>
                <a:off x="660395" y="1262089"/>
                <a:ext cx="10790199" cy="1044000"/>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7" name="Tencent"/>
              <p:cNvSpPr txBox="1"/>
              <p:nvPr/>
            </p:nvSpPr>
            <p:spPr>
              <a:xfrm>
                <a:off x="815343" y="1272202"/>
                <a:ext cx="798327" cy="1033886"/>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4000">
                    <a:solidFill>
                      <a:schemeClr val="accent1"/>
                    </a:solidFill>
                    <a:latin typeface="Microsoft YaHei" panose="020b0503020204020204" pitchFamily="34" charset="-122"/>
                    <a:ea typeface="Microsoft YaHei" panose="020b0503020204020204" pitchFamily="34" charset="-122"/>
                  </a:rPr>
                  <a:t>01</a:t>
                </a:r>
                <a:endParaRPr/>
              </a:p>
            </p:txBody>
          </p:sp>
          <p:sp>
            <p:nvSpPr>
              <p:cNvPr id="198" name="Tencent" descr="{&quot;isTemplate&quot;:true,&quot;type&quot;:&quot;title&quot;,&quot;canOmit&quot;:false,&quot;range&quot;:0}"/>
              <p:cNvSpPr txBox="1"/>
              <p:nvPr/>
            </p:nvSpPr>
            <p:spPr>
              <a:xfrm>
                <a:off x="1728483" y="1272202"/>
                <a:ext cx="972211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a:solidFill>
                      <a:schemeClr val="tx1">
                        <a:alpha val="100000"/>
                      </a:schemeClr>
                    </a:solidFill>
                    <a:latin typeface="微软雅黑"/>
                    <a:ea typeface="微软雅黑"/>
                  </a:rPr>
                  <a:t>定义：继续教育专项附加扣除是指纳税人参加学历继续教育、技能培训和职业资格认证等继续教育活动，按照政策规定可以享受的税收优惠政策</a:t>
                </a:r>
                <a:endParaRPr/>
              </a:p>
            </p:txBody>
          </p:sp>
          <p:cxnSp>
            <p:nvCxnSpPr>
              <p:cNvPr id="199" name="直线连接符 31"/>
              <p:cNvCxnSpPr/>
              <p:nvPr/>
            </p:nvCxnSpPr>
            <p:spPr>
              <a:xfrm>
                <a:off x="660395" y="1262089"/>
                <a:ext cx="10790199"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200" name="Group 18"/>
            <p:cNvGrpSpPr/>
            <p:nvPr/>
          </p:nvGrpSpPr>
          <p:grpSpPr>
            <a:xfrm>
              <a:off x="660396" y="3335232"/>
              <a:ext cx="10790199" cy="1235837"/>
              <a:chOff x="660395" y="2380713"/>
              <a:chExt cx="10790199" cy="1052575"/>
            </a:xfrm>
          </p:grpSpPr>
          <p:sp>
            <p:nvSpPr>
              <p:cNvPr id="201" name="Tencent"/>
              <p:cNvSpPr/>
              <p:nvPr/>
            </p:nvSpPr>
            <p:spPr>
              <a:xfrm>
                <a:off x="660395" y="2380713"/>
                <a:ext cx="10790199" cy="1044000"/>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2" name="Tencent"/>
              <p:cNvSpPr txBox="1"/>
              <p:nvPr/>
            </p:nvSpPr>
            <p:spPr>
              <a:xfrm>
                <a:off x="815343" y="2389202"/>
                <a:ext cx="792001" cy="1044086"/>
              </a:xfrm>
              <a:prstGeom prst="rect">
                <a:avLst/>
              </a:prstGeom>
              <a:noFill/>
            </p:spPr>
            <p:txBody>
              <a:bodyPr wrap="non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accent2"/>
                    </a:solidFill>
                    <a:latin typeface="Microsoft YaHei" panose="020b0503020204020204" pitchFamily="34" charset="-122"/>
                    <a:ea typeface="Microsoft YaHei" panose="020b0503020204020204" pitchFamily="34" charset="-122"/>
                  </a:rPr>
                  <a:t>02</a:t>
                </a:r>
                <a:endParaRPr lang="en-GB" sz="4000">
                  <a:solidFill>
                    <a:schemeClr val="accent2"/>
                  </a:solidFill>
                  <a:latin typeface="Microsoft YaHei" panose="020b0503020204020204" pitchFamily="34" charset="-122"/>
                  <a:ea typeface="Microsoft YaHei" panose="020b0503020204020204" pitchFamily="34" charset="-122"/>
                </a:endParaRPr>
              </a:p>
            </p:txBody>
          </p:sp>
          <p:cxnSp>
            <p:nvCxnSpPr>
              <p:cNvPr id="203" name="直线连接符 39"/>
              <p:cNvCxnSpPr/>
              <p:nvPr/>
            </p:nvCxnSpPr>
            <p:spPr>
              <a:xfrm>
                <a:off x="660395" y="2380713"/>
                <a:ext cx="10790199"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04" name="Tencent" descr="{&quot;isTemplate&quot;:true,&quot;type&quot;:&quot;title&quot;,&quot;canOmit&quot;:false,&quot;range&quot;:0}"/>
              <p:cNvSpPr txBox="1"/>
              <p:nvPr/>
            </p:nvSpPr>
            <p:spPr>
              <a:xfrm>
                <a:off x="1728482" y="2389202"/>
                <a:ext cx="972211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a:solidFill>
                      <a:schemeClr val="tx1">
                        <a:alpha val="100000"/>
                      </a:schemeClr>
                    </a:solidFill>
                    <a:latin typeface="微软雅黑"/>
                    <a:ea typeface="微软雅黑"/>
                  </a:rPr>
                  <a:t>扣除标准：纳税人每年可享受4800元（或每月400元）的专项附加扣除额度</a:t>
                </a:r>
                <a:endParaRPr/>
              </a:p>
            </p:txBody>
          </p:sp>
        </p:grpSp>
        <p:grpSp>
          <p:nvGrpSpPr>
            <p:cNvPr id="205" name="Group 17"/>
            <p:cNvGrpSpPr/>
            <p:nvPr/>
          </p:nvGrpSpPr>
          <p:grpSpPr>
            <a:xfrm>
              <a:off x="660396" y="4680636"/>
              <a:ext cx="10790199" cy="1225768"/>
              <a:chOff x="660395" y="3499337"/>
              <a:chExt cx="10790199" cy="1044000"/>
            </a:xfrm>
          </p:grpSpPr>
          <p:sp>
            <p:nvSpPr>
              <p:cNvPr id="206" name="Tencent"/>
              <p:cNvSpPr/>
              <p:nvPr/>
            </p:nvSpPr>
            <p:spPr>
              <a:xfrm>
                <a:off x="660395" y="3499337"/>
                <a:ext cx="10790199" cy="1044000"/>
              </a:xfrm>
              <a:prstGeom prst="rect">
                <a:avLst/>
              </a:prstGeom>
              <a:solidFill>
                <a:schemeClr val="accent3">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7" name="Tencent"/>
              <p:cNvSpPr txBox="1"/>
              <p:nvPr/>
            </p:nvSpPr>
            <p:spPr>
              <a:xfrm>
                <a:off x="815343" y="3504153"/>
                <a:ext cx="787395" cy="1023770"/>
              </a:xfrm>
              <a:prstGeom prst="rect">
                <a:avLst/>
              </a:prstGeom>
              <a:noFill/>
            </p:spPr>
            <p:txBody>
              <a:bodyPr wrap="non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4000">
                    <a:solidFill>
                      <a:schemeClr val="accent3"/>
                    </a:solidFill>
                    <a:latin typeface="Microsoft YaHei" panose="020b0503020204020204" pitchFamily="34" charset="-122"/>
                    <a:ea typeface="Microsoft YaHei" panose="020b0503020204020204" pitchFamily="34" charset="-122"/>
                  </a:rPr>
                  <a:t>03</a:t>
                </a:r>
                <a:endParaRPr lang="en-GB" sz="4000">
                  <a:solidFill>
                    <a:schemeClr val="accent3"/>
                  </a:solidFill>
                  <a:latin typeface="Microsoft YaHei" panose="020b0503020204020204" pitchFamily="34" charset="-122"/>
                  <a:ea typeface="Microsoft YaHei" panose="020b0503020204020204" pitchFamily="34" charset="-122"/>
                </a:endParaRPr>
              </a:p>
            </p:txBody>
          </p:sp>
          <p:cxnSp>
            <p:nvCxnSpPr>
              <p:cNvPr id="208" name="直线连接符 45"/>
              <p:cNvCxnSpPr/>
              <p:nvPr/>
            </p:nvCxnSpPr>
            <p:spPr>
              <a:xfrm>
                <a:off x="660395" y="3499337"/>
                <a:ext cx="10790199" cy="0"/>
              </a:xfrm>
              <a:prstGeom prst="line">
                <a:avLst/>
              </a:prstGeom>
              <a:ln w="38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209" name="Tencent" descr="{&quot;isTemplate&quot;:true,&quot;type&quot;:&quot;title&quot;,&quot;canOmit&quot;:false,&quot;range&quot;:0}"/>
              <p:cNvSpPr txBox="1"/>
              <p:nvPr/>
            </p:nvSpPr>
            <p:spPr>
              <a:xfrm>
                <a:off x="1729110" y="3507806"/>
                <a:ext cx="9721481" cy="1023774"/>
              </a:xfrm>
              <a:prstGeom prst="rect">
                <a:avLst/>
              </a:prstGeom>
              <a:noFill/>
            </p:spPr>
            <p:txBody>
              <a:bodyPr wrap="square"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Low">
                  <a:lnSpc>
                    <a:spcPct val="130000"/>
                  </a:lnSpc>
                  <a:buClrTx/>
                  <a:buSzPct val="25000"/>
                  <a:buFontTx/>
                  <a:buNone/>
                  <a:defRPr sz="1400">
                    <a:solidFill>
                      <a:schemeClr val="tx1">
                        <a:alpha val="100000"/>
                      </a:schemeClr>
                    </a:solidFill>
                    <a:latin typeface="Arial"/>
                    <a:ea typeface="黑体"/>
                  </a:defRPr>
                </a:pPr>
                <a:r>
                  <a:rPr lang="zh-CN" sz="1400">
                    <a:solidFill>
                      <a:schemeClr val="tx1">
                        <a:alpha val="100000"/>
                      </a:schemeClr>
                    </a:solidFill>
                    <a:latin typeface="微软雅黑"/>
                    <a:ea typeface="微软雅黑"/>
                  </a:rPr>
                  <a:t>操作方式：纳税人可以通过个人所得税综合所得预扣预缴申报或年度汇算清缴申报享受继续教育专项附加扣除</a:t>
                </a:r>
                <a:endParaRPr/>
              </a:p>
            </p:txBody>
          </p:sp>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11" name="组合 210"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212" name="组合 211"/>
            <p:cNvGrpSpPr/>
            <p:nvPr/>
          </p:nvGrpSpPr>
          <p:grpSpPr>
            <a:xfrm>
              <a:off x="685801" y="3146904"/>
              <a:ext cx="4207178" cy="3287791"/>
              <a:chOff x="685801" y="3146904"/>
              <a:chExt cx="4207178" cy="3287791"/>
            </a:xfrm>
          </p:grpSpPr>
          <p:sp>
            <p:nvSpPr>
              <p:cNvPr id="213"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定义：住房贷款利息专项附加扣除是指纳税人购买首套住房贷款利息支出，按照政策规定可以享受的税收优惠政策</a:t>
                </a:r>
                <a:endParaRPr kumimoji="1" lang="en-US" altLang="zh-CN" sz="1800" b="1">
                  <a:solidFill>
                    <a:schemeClr val="bg1"/>
                  </a:solidFill>
                  <a:latin typeface="+mj-ea"/>
                  <a:ea typeface="+mj-ea"/>
                </a:endParaRPr>
              </a:p>
            </p:txBody>
          </p:sp>
        </p:grpSp>
        <p:grpSp>
          <p:nvGrpSpPr>
            <p:cNvPr id="214" name="组合 213"/>
            <p:cNvGrpSpPr/>
            <p:nvPr/>
          </p:nvGrpSpPr>
          <p:grpSpPr>
            <a:xfrm>
              <a:off x="4408278" y="3146904"/>
              <a:ext cx="3798485" cy="3287791"/>
              <a:chOff x="4408278" y="3146904"/>
              <a:chExt cx="3798485" cy="3287791"/>
            </a:xfrm>
          </p:grpSpPr>
          <p:sp>
            <p:nvSpPr>
              <p:cNvPr id="215"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扣除标准：纳税人每年可享受12000元（或每月1000元）的专项附加扣除额度</a:t>
                </a:r>
                <a:endParaRPr kumimoji="1" lang="en-US" altLang="zh-CN" sz="1800" b="1">
                  <a:solidFill>
                    <a:schemeClr val="bg1"/>
                  </a:solidFill>
                  <a:latin typeface="+mj-ea"/>
                  <a:ea typeface="+mj-ea"/>
                </a:endParaRPr>
              </a:p>
            </p:txBody>
          </p:sp>
        </p:grpSp>
        <p:grpSp>
          <p:nvGrpSpPr>
            <p:cNvPr id="216" name="组合 215"/>
            <p:cNvGrpSpPr/>
            <p:nvPr/>
          </p:nvGrpSpPr>
          <p:grpSpPr>
            <a:xfrm>
              <a:off x="7707715" y="3146904"/>
              <a:ext cx="3798485" cy="3287791"/>
              <a:chOff x="7707715" y="3146904"/>
              <a:chExt cx="3798485" cy="3287791"/>
            </a:xfrm>
          </p:grpSpPr>
          <p:sp>
            <p:nvSpPr>
              <p:cNvPr id="217"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操作方式：纳税人可以通过个人所得税综合所得预扣预缴申报或年度汇算清缴申报享受住房贷款利息专项附加扣除</a:t>
                </a:r>
                <a:endParaRPr kumimoji="1" lang="en-US" altLang="zh-CN" sz="1800" b="1">
                  <a:solidFill>
                    <a:schemeClr val="bg1"/>
                  </a:solidFill>
                  <a:latin typeface="+mj-ea"/>
                  <a:ea typeface="+mj-ea"/>
                </a:endParaRPr>
              </a:p>
            </p:txBody>
          </p:sp>
        </p:grpSp>
      </p:grpSp>
      <p:sp>
        <p:nvSpPr>
          <p:cNvPr id="21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住房贷款利息专项附加扣除</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Tencent" descr="{&quot;isTemplate&quot;:true,&quot;type&quot;:&quot;title&quot;,&quot;canOmit&quot;:false,&quot;range&quot;:0}"/>
          <p:cNvSpPr txBox="1"/>
          <p:nvPr/>
        </p:nvSpPr>
        <p:spPr>
          <a:xfrm>
            <a:off x="660400" y="3200400"/>
            <a:ext cx="10909300" cy="749300"/>
          </a:xfrm>
          <a:prstGeom prst="rect">
            <a:avLst/>
          </a:prstGeom>
        </p:spPr>
        <p:txBody>
          <a:bodyPr wrap="square"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None/>
            </a:pPr>
            <a:r>
              <a:rPr lang="zh-CN" sz="4800" b="1">
                <a:latin typeface="微软雅黑"/>
                <a:ea typeface="微软雅黑"/>
              </a:rPr>
              <a:t>个人所得税六项专项附加扣除的适用条件与标准</a:t>
            </a:r>
            <a:endParaRPr/>
          </a:p>
        </p:txBody>
      </p:sp>
      <p:sp>
        <p:nvSpPr>
          <p:cNvPr id="9" name="Tencent"/>
          <p:cNvSpPr txBox="1"/>
          <p:nvPr/>
        </p:nvSpPr>
        <p:spPr>
          <a:xfrm>
            <a:off x="660400" y="2110871"/>
            <a:ext cx="1268296"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lang="zh-CN" altLang="en-US" sz="2400" b="1"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7200" b="0">
                <a:solidFill>
                  <a:schemeClr val="accent1"/>
                </a:solidFill>
                <a:latin typeface="+mj-ea"/>
                <a:cs typeface="+mn-cs"/>
              </a:rPr>
              <a:t>03</a:t>
            </a:r>
            <a:endParaRPr lang="en-GB" sz="7200" b="0">
              <a:solidFill>
                <a:schemeClr val="accent1"/>
              </a:solidFill>
              <a:latin typeface="+mj-ea"/>
            </a:endParaRPr>
          </a:p>
        </p:txBody>
      </p:sp>
      <p:cxnSp>
        <p:nvCxnSpPr>
          <p:cNvPr id="10" name="直线连接符 8"/>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2" name="组合 11"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3" name="组合 12"/>
            <p:cNvGrpSpPr/>
            <p:nvPr/>
          </p:nvGrpSpPr>
          <p:grpSpPr>
            <a:xfrm>
              <a:off x="685801" y="3146904"/>
              <a:ext cx="4207178" cy="3287791"/>
              <a:chOff x="685801" y="3146904"/>
              <a:chExt cx="4207178" cy="3287791"/>
            </a:xfrm>
          </p:grpSpPr>
          <p:sp>
            <p:nvSpPr>
              <p:cNvPr id="14"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适用条件：纳税人子女接受学前教育、义务教育、高中教育、高等教育等阶段的教育</a:t>
                </a:r>
                <a:endParaRPr kumimoji="1" lang="en-US" altLang="zh-CN" sz="1800" b="1">
                  <a:solidFill>
                    <a:schemeClr val="bg1"/>
                  </a:solidFill>
                  <a:latin typeface="+mj-ea"/>
                  <a:ea typeface="+mj-ea"/>
                </a:endParaRPr>
              </a:p>
            </p:txBody>
          </p:sp>
        </p:grpSp>
        <p:grpSp>
          <p:nvGrpSpPr>
            <p:cNvPr id="15" name="组合 14"/>
            <p:cNvGrpSpPr/>
            <p:nvPr/>
          </p:nvGrpSpPr>
          <p:grpSpPr>
            <a:xfrm>
              <a:off x="4408278" y="3146904"/>
              <a:ext cx="3798485" cy="3287791"/>
              <a:chOff x="4408278" y="3146904"/>
              <a:chExt cx="3798485" cy="3287791"/>
            </a:xfrm>
          </p:grpSpPr>
          <p:sp>
            <p:nvSpPr>
              <p:cNvPr id="16"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扣除标准：每个子女每年可享受12000元（或每月1000元）的专项附加扣除额度</a:t>
                </a:r>
                <a:endParaRPr kumimoji="1" lang="en-US" altLang="zh-CN" sz="1800" b="1">
                  <a:solidFill>
                    <a:schemeClr val="bg1"/>
                  </a:solidFill>
                  <a:latin typeface="+mj-ea"/>
                  <a:ea typeface="+mj-ea"/>
                </a:endParaRPr>
              </a:p>
            </p:txBody>
          </p:sp>
        </p:grpSp>
        <p:grpSp>
          <p:nvGrpSpPr>
            <p:cNvPr id="17" name="组合 16"/>
            <p:cNvGrpSpPr/>
            <p:nvPr/>
          </p:nvGrpSpPr>
          <p:grpSpPr>
            <a:xfrm>
              <a:off x="7707715" y="3146904"/>
              <a:ext cx="3798485" cy="3287791"/>
              <a:chOff x="7707715" y="3146904"/>
              <a:chExt cx="3798485" cy="3287791"/>
            </a:xfrm>
          </p:grpSpPr>
          <p:sp>
            <p:nvSpPr>
              <p:cNvPr id="18"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操作方式：纳税人可以通过个人所得税综合所得预扣预缴申报或年度汇算清缴申报享受子女教育专项附加扣除</a:t>
                </a:r>
                <a:endParaRPr kumimoji="1" lang="en-US" altLang="zh-CN" sz="1800" b="1">
                  <a:solidFill>
                    <a:schemeClr val="bg1"/>
                  </a:solidFill>
                  <a:latin typeface="+mj-ea"/>
                  <a:ea typeface="+mj-ea"/>
                </a:endParaRPr>
              </a:p>
            </p:txBody>
          </p:sp>
        </p:grpSp>
      </p:grpSp>
      <p:sp>
        <p:nvSpPr>
          <p:cNvPr id="1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子女教育专项附加扣除的适用条件与标准</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https://d.book118.com/438124121121006037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geometry_blue">
      <a:dk1>
        <a:srgbClr val="000000"/>
      </a:dk1>
      <a:lt1>
        <a:srgbClr val="FFFFFF"/>
      </a:lt1>
      <a:dk2>
        <a:srgbClr val="262C32"/>
      </a:dk2>
      <a:lt2>
        <a:srgbClr val="EAF3FF"/>
      </a:lt2>
      <a:accent1>
        <a:srgbClr val="1D6EFC"/>
      </a:accent1>
      <a:accent2>
        <a:srgbClr val="7FADFE"/>
      </a:accent2>
      <a:accent3>
        <a:srgbClr val="4186FF"/>
      </a:accent3>
      <a:accent4>
        <a:srgbClr val="1555DB"/>
      </a:accent4>
      <a:accent5>
        <a:srgbClr val="3BBEFE"/>
      </a:accent5>
      <a:accent6>
        <a:srgbClr val="536DFE"/>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个人所得税六项专项附加扣除解析</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2024-09-17T18:22:13.944</cp:lastPrinted>
  <dcterms:created xsi:type="dcterms:W3CDTF">2024-09-17T10:22:13Z</dcterms:created>
  <dcterms:modified xsi:type="dcterms:W3CDTF">2024-09-17T10:22:15Z</dcterms:modified>
</cp:coreProperties>
</file>