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A2C57B-255D-4643-A8BC-5924F870A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936A6-E27C-43FA-BDDD-3606EC405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93F903-E93D-4591-A232-AB7BE146B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F9F2EC-68E5-435D-822B-3045472F01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A0BDEB-CDAF-49B8-ADC7-5117C30B0D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504DAA-07E6-41E6-B17B-77544290FA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35FCB4-BFC1-41B2-BEB0-6302189B4B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A6311-62B9-4702-BCA5-295404760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A1AA00-4E30-44C8-8C8C-8D5FE3EF99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AC0FC-6A90-42E2-B80A-B8BCBDB0C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C44A4-1E16-4BAA-A3CD-914A55B64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5127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法律职业伦理之——法官职业伦理\n## 1.法官职业伦理的基本内涵与重要性\n### 1.1法官职业伦理的定义与特点\n### 1.2法官职业伦理的重要性及作用\n### 1.3法官职业伦理与法律职业伦理的关系\n## 2.法官职业伦理的基本原则与要求\n### 2.1公正与公平原则\n### 2.2独立与中立原则\n### 2.3诚实与公正原则\n## 3.法官职业伦理的实践与运用\n### 3.1法官在审判过程中的职业伦理实践\n### 3.2法官在调解与和解过程中的职业伦理实践\n### 3.3法官在行政管理过程中的职业伦理实践\n## 4.法官职业伦理的培育与提升\n### 4.1法官职业伦理教育的重要性\n### 4.2法官职业伦理培训的方法与途径\n### 4.3法官职业伦理的自我修养与提升\n## 5.法官职业伦理的监督与惩戒\n### 5.1法官职业伦理监督的制度与机制\n### 5.2法官职业伦理惩戒的原则与方法\n### 5.3法官职业伦理建设的持续改进与完善\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300"/>
              <a:t>法律职业伦理之——法官职业伦理</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descr="{&quot;isTemplate&quot;:true,&quot;type&quot;:2}"/>
        <p:cNvGrpSpPr/>
        <p:nvPr/>
      </p:nvGrpSpPr>
      <p:grpSpPr>
        <a:xfrm>
          <a:off x="0" y="0"/>
          <a:ext cx="0" cy="0"/>
        </a:xfrm>
      </p:grpSpPr>
      <p:sp>
        <p:nvSpPr>
          <p:cNvPr id="116"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法官职业伦理的基本内涵与重要性</a:t>
            </a:r>
            <a:endParaRPr/>
          </a:p>
        </p:txBody>
      </p:sp>
      <p:sp>
        <p:nvSpPr>
          <p:cNvPr id="117"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18"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4" name="" descr="{&quot;isTemplate&quot;:true,&quot;type&quot;:3}"/>
        <p:cNvGrpSpPr/>
        <p:nvPr/>
      </p:nvGrpSpPr>
      <p:grpSpPr>
        <a:xfrm>
          <a:off x="0" y="0"/>
          <a:ext cx="0" cy="0"/>
        </a:xfrm>
      </p:grpSpPr>
      <p:grpSp>
        <p:nvGrpSpPr>
          <p:cNvPr id="15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6" name=""/>
            <p:cNvGrpSpPr/>
            <p:nvPr/>
          </p:nvGrpSpPr>
          <p:grpSpPr>
            <a:xfrm>
              <a:off x="685800" y="3146904"/>
              <a:ext cx="5760000" cy="3225487"/>
              <a:chOff x="685800" y="3146904"/>
              <a:chExt cx="5760000" cy="3225487"/>
            </a:xfrm>
          </p:grpSpPr>
          <p:sp>
            <p:nvSpPr>
              <p:cNvPr id="15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法官职业伦理是指法官在履行职责过程中应遵循的道德规范和行为准则</a:t>
                </a:r>
                <a:endParaRPr kumimoji="1" lang="en-US" altLang="zh-CN" sz="1800" b="1">
                  <a:solidFill>
                    <a:schemeClr val="bg1"/>
                  </a:solidFill>
                  <a:latin typeface="+mj-ea"/>
                  <a:ea typeface="+mj-ea"/>
                </a:endParaRPr>
              </a:p>
            </p:txBody>
          </p:sp>
          <p:sp>
            <p:nvSpPr>
              <p:cNvPr id="15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体现司法公正和法治精神</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以法律为基本原则和依据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注重法官的职业道德素养和行为规范</a:t>
                </a:r>
                <a:endParaRPr/>
              </a:p>
            </p:txBody>
          </p:sp>
        </p:grpSp>
        <p:grpSp>
          <p:nvGrpSpPr>
            <p:cNvPr id="159" name=""/>
            <p:cNvGrpSpPr/>
            <p:nvPr/>
          </p:nvGrpSpPr>
          <p:grpSpPr>
            <a:xfrm>
              <a:off x="6016236" y="3146904"/>
              <a:ext cx="5400000" cy="3225487"/>
              <a:chOff x="6016236" y="3146904"/>
              <a:chExt cx="5400000" cy="3225487"/>
            </a:xfrm>
          </p:grpSpPr>
          <p:sp>
            <p:nvSpPr>
              <p:cNvPr id="16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法官职业伦理的特点</a:t>
                </a:r>
                <a:endParaRPr kumimoji="1" lang="en-US" altLang="zh-CN" sz="1800" b="1">
                  <a:solidFill>
                    <a:schemeClr val="bg1"/>
                  </a:solidFill>
                  <a:latin typeface="+mj-ea"/>
                  <a:ea typeface="+mj-ea"/>
                </a:endParaRPr>
              </a:p>
            </p:txBody>
          </p:sp>
          <p:sp>
            <p:nvSpPr>
              <p:cNvPr id="16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公正性：法官应公正无私、不偏不倚地审理案件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独立性：法官应独立行使审判权，不受任何非法干预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严谨性：法官应严谨治学、审慎裁判，确保案件质量和效率</a:t>
                </a:r>
                <a:endParaRPr/>
              </a:p>
            </p:txBody>
          </p:sp>
        </p:grpSp>
      </p:grpSp>
      <p:sp>
        <p:nvSpPr>
          <p:cNvPr id="16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法官职业伦理的定义与特点</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descr="{&quot;isTemplate&quot;:true,&quot;type&quot;:3}"/>
        <p:cNvGrpSpPr/>
        <p:nvPr/>
      </p:nvGrpSpPr>
      <p:grpSpPr>
        <a:xfrm>
          <a:off x="0" y="0"/>
          <a:ext cx="0" cy="0"/>
        </a:xfrm>
      </p:grpSpPr>
      <p:pic>
        <p:nvPicPr>
          <p:cNvPr id="16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6" name="Group 598"/>
            <p:cNvGrpSpPr/>
            <p:nvPr/>
          </p:nvGrpSpPr>
          <p:grpSpPr>
            <a:xfrm>
              <a:off x="763829" y="1414808"/>
              <a:ext cx="6972294" cy="2337649"/>
              <a:chOff x="763829" y="1414808"/>
              <a:chExt cx="6972294" cy="2337649"/>
            </a:xfrm>
          </p:grpSpPr>
          <p:sp>
            <p:nvSpPr>
              <p:cNvPr id="16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法官职业伦理对于维护司法公正具有重要意义</a:t>
                </a:r>
                <a:endParaRPr/>
              </a:p>
            </p:txBody>
          </p:sp>
          <p:sp>
            <p:nvSpPr>
              <p:cNvPr id="16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保障法律的正确实施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维护公民的合法权益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提高司法公信力</a:t>
                </a:r>
                <a:endParaRPr/>
              </a:p>
            </p:txBody>
          </p:sp>
          <p:sp>
            <p:nvSpPr>
              <p:cNvPr id="16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3" name="Group 591"/>
            <p:cNvGrpSpPr/>
            <p:nvPr/>
          </p:nvGrpSpPr>
          <p:grpSpPr>
            <a:xfrm>
              <a:off x="689593" y="3949139"/>
              <a:ext cx="7078256" cy="2128975"/>
              <a:chOff x="689593" y="3949139"/>
              <a:chExt cx="7078256" cy="2128975"/>
            </a:xfrm>
          </p:grpSpPr>
          <p:sp>
            <p:nvSpPr>
              <p:cNvPr id="17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法官职业伦理对于法官自身发展具有重要意义</a:t>
                </a:r>
                <a:endParaRPr/>
              </a:p>
            </p:txBody>
          </p:sp>
          <p:sp>
            <p:nvSpPr>
              <p:cNvPr id="17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提升法官的职业素养和道德水平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增强法官的职业认同感和使命感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为法官的职业发展提供良好的道德基础</a:t>
                </a:r>
                <a:endParaRPr/>
              </a:p>
            </p:txBody>
          </p:sp>
          <p:sp>
            <p:nvSpPr>
              <p:cNvPr id="17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法官职业伦理的重要性及作用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descr="{&quot;isTemplate&quot;:true,&quot;type&quot;:3}"/>
        <p:cNvGrpSpPr/>
        <p:nvPr/>
      </p:nvGrpSpPr>
      <p:grpSpPr>
        <a:xfrm>
          <a:off x="0" y="0"/>
          <a:ext cx="0" cy="0"/>
        </a:xfrm>
      </p:grpSpPr>
      <p:pic>
        <p:nvPicPr>
          <p:cNvPr id="18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4" name="Group 598"/>
            <p:cNvGrpSpPr/>
            <p:nvPr/>
          </p:nvGrpSpPr>
          <p:grpSpPr>
            <a:xfrm>
              <a:off x="763829" y="1414808"/>
              <a:ext cx="6972294" cy="2337649"/>
              <a:chOff x="763829" y="1414808"/>
              <a:chExt cx="6972294" cy="2337649"/>
            </a:xfrm>
          </p:grpSpPr>
          <p:sp>
            <p:nvSpPr>
              <p:cNvPr id="18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法官职业伦理是法律职业伦理的重要组成部分</a:t>
                </a:r>
                <a:endParaRPr/>
              </a:p>
            </p:txBody>
          </p:sp>
          <p:sp>
            <p:nvSpPr>
              <p:cNvPr id="18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以法律为基本原则和依据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体现法律职业共同的价值追求和道德规范</a:t>
                </a:r>
                <a:endParaRPr/>
              </a:p>
            </p:txBody>
          </p:sp>
          <p:sp>
            <p:nvSpPr>
              <p:cNvPr id="18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1" name="Group 591"/>
            <p:cNvGrpSpPr/>
            <p:nvPr/>
          </p:nvGrpSpPr>
          <p:grpSpPr>
            <a:xfrm>
              <a:off x="689593" y="3949139"/>
              <a:ext cx="7078256" cy="2128975"/>
              <a:chOff x="689593" y="3949139"/>
              <a:chExt cx="7078256" cy="2128975"/>
            </a:xfrm>
          </p:grpSpPr>
          <p:sp>
            <p:nvSpPr>
              <p:cNvPr id="19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法官职业伦理与其他法律职业伦理的关系</a:t>
                </a:r>
                <a:endParaRPr/>
              </a:p>
            </p:txBody>
          </p:sp>
          <p:sp>
            <p:nvSpPr>
              <p:cNvPr id="19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与律师职业伦理相互补充、相互促进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与检察官职业伦理共同维护法治秩序和司法公正</a:t>
                </a:r>
                <a:endParaRPr/>
              </a:p>
            </p:txBody>
          </p:sp>
          <p:sp>
            <p:nvSpPr>
              <p:cNvPr id="19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法官职业伦理与法律职业伦理的关系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2}"/>
        <p:cNvGrpSpPr/>
        <p:nvPr/>
      </p:nvGrpSpPr>
      <p:grpSpPr>
        <a:xfrm>
          <a:off x="0" y="0"/>
          <a:ext cx="0" cy="0"/>
        </a:xfrm>
      </p:grpSpPr>
      <p:sp>
        <p:nvSpPr>
          <p:cNvPr id="200"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法官职业伦理的基本原则与要求</a:t>
            </a:r>
            <a:endParaRPr/>
          </a:p>
        </p:txBody>
      </p:sp>
      <p:sp>
        <p:nvSpPr>
          <p:cNvPr id="201"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02"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3}"/>
        <p:cNvGrpSpPr/>
        <p:nvPr/>
      </p:nvGrpSpPr>
      <p:grpSpPr>
        <a:xfrm>
          <a:off x="0" y="0"/>
          <a:ext cx="0" cy="0"/>
        </a:xfrm>
      </p:grpSpPr>
      <p:pic>
        <p:nvPicPr>
          <p:cNvPr id="20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6" name="Group 598"/>
            <p:cNvGrpSpPr/>
            <p:nvPr/>
          </p:nvGrpSpPr>
          <p:grpSpPr>
            <a:xfrm>
              <a:off x="763829" y="1414808"/>
              <a:ext cx="6972294" cy="2337649"/>
              <a:chOff x="763829" y="1414808"/>
              <a:chExt cx="6972294" cy="2337649"/>
            </a:xfrm>
          </p:grpSpPr>
          <p:sp>
            <p:nvSpPr>
              <p:cNvPr id="20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公正与公平原则是法官职业伦理的核心要求</a:t>
                </a:r>
                <a:endParaRPr/>
              </a:p>
            </p:txBody>
          </p:sp>
          <p:sp>
            <p:nvSpPr>
              <p:cNvPr id="20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要求法官在审理案件过程中保持公正和中立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公平对待当事人和其他诉讼参与人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保证案件审理的公正性和公平性</a:t>
                </a:r>
                <a:endParaRPr/>
              </a:p>
            </p:txBody>
          </p:sp>
          <p:sp>
            <p:nvSpPr>
              <p:cNvPr id="20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3" name="Group 591"/>
            <p:cNvGrpSpPr/>
            <p:nvPr/>
          </p:nvGrpSpPr>
          <p:grpSpPr>
            <a:xfrm>
              <a:off x="689593" y="3949139"/>
              <a:ext cx="7078256" cy="2128975"/>
              <a:chOff x="689593" y="3949139"/>
              <a:chExt cx="7078256" cy="2128975"/>
            </a:xfrm>
          </p:grpSpPr>
          <p:sp>
            <p:nvSpPr>
              <p:cNvPr id="21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法官如何实现公正与公平原则</a:t>
                </a:r>
                <a:endParaRPr/>
              </a:p>
            </p:txBody>
          </p:sp>
          <p:sp>
            <p:nvSpPr>
              <p:cNvPr id="21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严格遵守法律程序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充分尊重和保障当事人的诉讼权利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保持客观公正的立场，避免主观偏见和歧视</a:t>
                </a:r>
                <a:endParaRPr/>
              </a:p>
            </p:txBody>
          </p:sp>
          <p:sp>
            <p:nvSpPr>
              <p:cNvPr id="21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公正与公平原则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pic>
        <p:nvPicPr>
          <p:cNvPr id="22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4" name="Group 598"/>
            <p:cNvGrpSpPr/>
            <p:nvPr/>
          </p:nvGrpSpPr>
          <p:grpSpPr>
            <a:xfrm>
              <a:off x="763829" y="1414808"/>
              <a:ext cx="6972294" cy="2337649"/>
              <a:chOff x="763829" y="1414808"/>
              <a:chExt cx="6972294" cy="2337649"/>
            </a:xfrm>
          </p:grpSpPr>
          <p:sp>
            <p:nvSpPr>
              <p:cNvPr id="22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独立与中立原则是法官职业伦理的重要原则</a:t>
                </a:r>
                <a:endParaRPr/>
              </a:p>
            </p:txBody>
          </p:sp>
          <p:sp>
            <p:nvSpPr>
              <p:cNvPr id="22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要求法官在履行职责过程中独立行使审判权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不受任何非法干预和压力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保持中立地位，避免利益冲突和偏见</a:t>
                </a:r>
                <a:endParaRPr/>
              </a:p>
            </p:txBody>
          </p:sp>
          <p:sp>
            <p:nvSpPr>
              <p:cNvPr id="22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1" name="Group 591"/>
            <p:cNvGrpSpPr/>
            <p:nvPr/>
          </p:nvGrpSpPr>
          <p:grpSpPr>
            <a:xfrm>
              <a:off x="689593" y="3949139"/>
              <a:ext cx="7078256" cy="2128975"/>
              <a:chOff x="689593" y="3949139"/>
              <a:chExt cx="7078256" cy="2128975"/>
            </a:xfrm>
          </p:grpSpPr>
          <p:sp>
            <p:nvSpPr>
              <p:cNvPr id="23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法官如何实现独立与中立原则</a:t>
                </a:r>
                <a:endParaRPr/>
              </a:p>
            </p:txBody>
          </p:sp>
          <p:sp>
            <p:nvSpPr>
              <p:cNvPr id="23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严格遵守宪法和法律的规定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建立健全司法独立的制度保障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增强法官的职业素养和道德自律</a:t>
                </a:r>
                <a:endParaRPr/>
              </a:p>
            </p:txBody>
          </p:sp>
          <p:sp>
            <p:nvSpPr>
              <p:cNvPr id="23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独立与中立原则</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9" name="" descr="{&quot;isTemplate&quot;:true,&quot;type&quot;:3}"/>
        <p:cNvGrpSpPr/>
        <p:nvPr/>
      </p:nvGrpSpPr>
      <p:grpSpPr>
        <a:xfrm>
          <a:off x="0" y="0"/>
          <a:ext cx="0" cy="0"/>
        </a:xfrm>
      </p:grpSpPr>
      <p:pic>
        <p:nvPicPr>
          <p:cNvPr id="24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2" name="Group 598"/>
            <p:cNvGrpSpPr/>
            <p:nvPr/>
          </p:nvGrpSpPr>
          <p:grpSpPr>
            <a:xfrm>
              <a:off x="763829" y="1414808"/>
              <a:ext cx="6972294" cy="2337649"/>
              <a:chOff x="763829" y="1414808"/>
              <a:chExt cx="6972294" cy="2337649"/>
            </a:xfrm>
          </p:grpSpPr>
          <p:sp>
            <p:nvSpPr>
              <p:cNvPr id="24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诚实与公正原则是法官职业伦理的基本要求</a:t>
                </a:r>
                <a:endParaRPr/>
              </a:p>
            </p:txBody>
          </p:sp>
          <p:sp>
            <p:nvSpPr>
              <p:cNvPr id="24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要求法官在履行职责过程中诚实守信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不偏不倚地审理案件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忠实于法律，维护正义</a:t>
                </a:r>
                <a:endParaRPr/>
              </a:p>
            </p:txBody>
          </p:sp>
          <p:sp>
            <p:nvSpPr>
              <p:cNvPr id="24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9" name="Group 591"/>
            <p:cNvGrpSpPr/>
            <p:nvPr/>
          </p:nvGrpSpPr>
          <p:grpSpPr>
            <a:xfrm>
              <a:off x="689593" y="3949139"/>
              <a:ext cx="7078256" cy="2128975"/>
              <a:chOff x="689593" y="3949139"/>
              <a:chExt cx="7078256" cy="2128975"/>
            </a:xfrm>
          </p:grpSpPr>
          <p:sp>
            <p:nvSpPr>
              <p:cNvPr id="25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法官如何实现诚实与公正原则</a:t>
                </a:r>
                <a:endParaRPr/>
              </a:p>
            </p:txBody>
          </p:sp>
          <p:sp>
            <p:nvSpPr>
              <p:cNvPr id="25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严格遵守职业道德规范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实事求是地审理案件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接受监督，敢于担当，勇于纠错</a:t>
                </a:r>
                <a:endParaRPr/>
              </a:p>
            </p:txBody>
          </p:sp>
          <p:sp>
            <p:nvSpPr>
              <p:cNvPr id="25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诚实与公正原则</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法官职业伦理的实践与运用</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严格遵守法律程序，确保案件审理的公正性</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严格按照法定程序开庭审理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充分保障当事人的诉讼权利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遵守审判纪律，保持司法公正</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公正审理案件，实现公平与正义</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客观公正地评价证据和事实</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准确适用法律，作出公正裁决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充分体现司法的人文关怀和法治精神</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法官在审判过程中的职业伦理实践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https://d.book118.com/438125127033006041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法律职业伦理之——法官职业伦理</vt:lpstr>
      <vt:lpstr>法官职业伦理的基本内涵与重要性</vt:lpstr>
      <vt:lpstr>PowerPoint Presentation</vt:lpstr>
      <vt:lpstr>PowerPoint Presentation</vt:lpstr>
      <vt:lpstr>PowerPoint Presentation</vt:lpstr>
      <vt:lpstr>法官职业伦理的基本原则与要求</vt:lpstr>
      <vt:lpstr>PowerPoint Presentation</vt:lpstr>
      <vt:lpstr>PowerPoint Presentation</vt:lpstr>
      <vt:lpstr>PowerPoint Presentation</vt:lpstr>
      <vt:lpstr>法官职业伦理的实践与运用</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2024-09-19T22:47:09.378</cp:lastPrinted>
  <dcterms:created xsi:type="dcterms:W3CDTF">2024-09-19T14:47:09Z</dcterms:created>
  <dcterms:modified xsi:type="dcterms:W3CDTF">2024-09-19T14:47:11Z</dcterms:modified>
</cp:coreProperties>
</file>