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xlsx" ContentType="application/vnd.openxmlformats-officedocument.spreadsheetml.sheet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charts/chart1.xml" ContentType="application/vnd.openxmlformats-officedocument.drawingml.chart+xml"/>
  <Override PartName="/ppt/charts/chart10.xml" ContentType="application/vnd.openxmlformats-officedocument.drawingml.chart+xml"/>
  <Override PartName="/ppt/charts/chart11.xml" ContentType="application/vnd.openxmlformats-officedocument.drawingml.chart+xml"/>
  <Override PartName="/ppt/charts/chart12.xml" ContentType="application/vnd.openxmlformats-officedocument.drawingml.chart+xml"/>
  <Override PartName="/ppt/charts/chart13.xml" ContentType="application/vnd.openxmlformats-officedocument.drawingml.chart+xml"/>
  <Override PartName="/ppt/charts/chart14.xml" ContentType="application/vnd.openxmlformats-officedocument.drawingml.chart+xml"/>
  <Override PartName="/ppt/charts/chart15.xml" ContentType="application/vnd.openxmlformats-officedocument.drawingml.chart+xml"/>
  <Override PartName="/ppt/charts/chart16.xml" ContentType="application/vnd.openxmlformats-officedocument.drawingml.chart+xml"/>
  <Override PartName="/ppt/charts/chart17.xml" ContentType="application/vnd.openxmlformats-officedocument.drawingml.chart+xml"/>
  <Override PartName="/ppt/charts/chart18.xml" ContentType="application/vnd.openxmlformats-officedocument.drawingml.chart+xml"/>
  <Override PartName="/ppt/charts/chart19.xml" ContentType="application/vnd.openxmlformats-officedocument.drawingml.chart+xml"/>
  <Override PartName="/ppt/charts/chart2.xml" ContentType="application/vnd.openxmlformats-officedocument.drawingml.chart+xml"/>
  <Override PartName="/ppt/charts/chart20.xml" ContentType="application/vnd.openxmlformats-officedocument.drawingml.chart+xml"/>
  <Override PartName="/ppt/charts/chart3.xml" ContentType="application/vnd.openxmlformats-officedocument.drawingml.chart+xml"/>
  <Override PartName="/ppt/charts/chart4.xml" ContentType="application/vnd.openxmlformats-officedocument.drawingml.chart+xml"/>
  <Override PartName="/ppt/charts/chart5.xml" ContentType="application/vnd.openxmlformats-officedocument.drawingml.chart+xml"/>
  <Override PartName="/ppt/charts/chart6.xml" ContentType="application/vnd.openxmlformats-officedocument.drawingml.chart+xml"/>
  <Override PartName="/ppt/charts/chart7.xml" ContentType="application/vnd.openxmlformats-officedocument.drawingml.chart+xml"/>
  <Override PartName="/ppt/charts/chart8.xml" ContentType="application/vnd.openxmlformats-officedocument.drawingml.chart+xml"/>
  <Override PartName="/ppt/charts/chart9.xml" ContentType="application/vnd.openxmlformats-officedocument.drawingml.chart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1" r:id="rId19"/>
    <p:sldId id="304" r:id="rId20"/>
    <p:sldId id="307" r:id="rId21"/>
    <p:sldId id="310" r:id="rId22"/>
    <p:sldId id="312" r:id="rId23"/>
  </p:sldIdLst>
  <p:sldSz cx="12192000" cy="6858000"/>
  <p:notesSz cx="6858000" cy="9144000"/>
  <p:custDataLst>
    <p:tags r:id="rId2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6.xml" /><Relationship Id="rId21" Type="http://schemas.openxmlformats.org/officeDocument/2006/relationships/slide" Target="slides/slide17.xml" /><Relationship Id="rId22" Type="http://schemas.openxmlformats.org/officeDocument/2006/relationships/slide" Target="slides/slide18.xml" /><Relationship Id="rId23" Type="http://schemas.openxmlformats.org/officeDocument/2006/relationships/slide" Target="slides/slide19.xml" /><Relationship Id="rId24" Type="http://schemas.openxmlformats.org/officeDocument/2006/relationships/tags" Target="tags/tag1.xml" /><Relationship Id="rId25" Type="http://schemas.openxmlformats.org/officeDocument/2006/relationships/presProps" Target="presProps.xml" /><Relationship Id="rId26" Type="http://schemas.openxmlformats.org/officeDocument/2006/relationships/viewProps" Target="viewProps.xml" /><Relationship Id="rId27" Type="http://schemas.openxmlformats.org/officeDocument/2006/relationships/theme" Target="theme/theme1.xml" /><Relationship Id="rId28" Type="http://schemas.openxmlformats.org/officeDocument/2006/relationships/tableStyles" Target="tableStyles.xml" /><Relationship Id="rId3" Type="http://schemas.openxmlformats.org/officeDocument/2006/relationships/slideMaster" Target="slideMasters/slideMaster3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charts/_rels/chart1.xml.rels>&#65279;<?xml version="1.0" encoding="utf-8" standalone="yes"?><Relationships xmlns="http://schemas.openxmlformats.org/package/2006/relationships"><Relationship Id="rId1" Type="http://schemas.openxmlformats.org/officeDocument/2006/relationships/package" Target="../embeddings/Microsoft_Excel_Worksheet1.xlsx" /></Relationships>
</file>

<file path=ppt/charts/_rels/chart2.xml.rels>&#65279;<?xml version="1.0" encoding="utf-8" standalone="yes"?><Relationships xmlns="http://schemas.openxmlformats.org/package/2006/relationships"><Relationship Id="rId1" Type="http://schemas.openxmlformats.org/officeDocument/2006/relationships/package" Target="../embeddings/Microsoft_Excel_Worksheet2.xlsx" /></Relationships>
</file>

<file path=ppt/charts/_rels/chart3.xml.rels>&#65279;<?xml version="1.0" encoding="utf-8" standalone="yes"?><Relationships xmlns="http://schemas.openxmlformats.org/package/2006/relationships"><Relationship Id="rId1" Type="http://schemas.openxmlformats.org/officeDocument/2006/relationships/package" Target="../embeddings/Microsoft_Excel_Worksheet3.xlsx" /></Relationships>
</file>

<file path=ppt/charts/_rels/chart4.xml.rels>&#65279;<?xml version="1.0" encoding="utf-8" standalone="yes"?><Relationships xmlns="http://schemas.openxmlformats.org/package/2006/relationships"><Relationship Id="rId1" Type="http://schemas.openxmlformats.org/officeDocument/2006/relationships/package" Target="../embeddings/Microsoft_Excel_Worksheet4.xlsx" /></Relationships>
</file>

<file path=ppt/charts/_rels/chart5.xml.rels>&#65279;<?xml version="1.0" encoding="utf-8" standalone="yes"?><Relationships xmlns="http://schemas.openxmlformats.org/package/2006/relationships"><Relationship Id="rId1" Type="http://schemas.openxmlformats.org/officeDocument/2006/relationships/package" Target="../embeddings/Microsoft_Excel_Worksheet5.xlsx" /></Relationships>
</file>

<file path=ppt/charts/_rels/chart6.xml.rels>&#65279;<?xml version="1.0" encoding="utf-8" standalone="yes"?><Relationships xmlns="http://schemas.openxmlformats.org/package/2006/relationships"><Relationship Id="rId1" Type="http://schemas.openxmlformats.org/officeDocument/2006/relationships/package" Target="../embeddings/Microsoft_Excel_Worksheet6.xlsx" /></Relationships>
</file>

<file path=ppt/charts/_rels/chart7.xml.rels>&#65279;<?xml version="1.0" encoding="utf-8" standalone="yes"?><Relationships xmlns="http://schemas.openxmlformats.org/package/2006/relationships"><Relationship Id="rId1" Type="http://schemas.openxmlformats.org/officeDocument/2006/relationships/package" Target="../embeddings/Microsoft_Excel_Worksheet7.xlsx" /></Relationships>
</file>

<file path=ppt/charts/_rels/chart8.xml.rels>&#65279;<?xml version="1.0" encoding="utf-8" standalone="yes"?><Relationships xmlns="http://schemas.openxmlformats.org/package/2006/relationships"><Relationship Id="rId1" Type="http://schemas.openxmlformats.org/officeDocument/2006/relationships/package" Target="../embeddings/Microsoft_Excel_Worksheet8.xlsx" /></Relationships>
</file>

<file path=ppt/charts/_rels/chart9.xml.rels>&#65279;<?xml version="1.0" encoding="utf-8" standalone="yes"?><Relationships xmlns="http://schemas.openxmlformats.org/package/2006/relationships"><Relationship Id="rId1" Type="http://schemas.openxmlformats.org/officeDocument/2006/relationships/package" Target="../embeddings/Microsoft_Excel_Worksheet9.xlsx" /></Relationships>
</file>

<file path=ppt/charts/_rels/chart10.xml.rels>&#65279;<?xml version="1.0" encoding="utf-8" standalone="yes"?><Relationships xmlns="http://schemas.openxmlformats.org/package/2006/relationships"><Relationship Id="rId1" Type="http://schemas.openxmlformats.org/officeDocument/2006/relationships/package" Target="../embeddings/Microsoft_Excel_Worksheet10.xlsx" /></Relationships>
</file>

<file path=ppt/charts/_rels/chart11.xml.rels>&#65279;<?xml version="1.0" encoding="utf-8" standalone="yes"?><Relationships xmlns="http://schemas.openxmlformats.org/package/2006/relationships"><Relationship Id="rId1" Type="http://schemas.openxmlformats.org/officeDocument/2006/relationships/package" Target="../embeddings/Microsoft_Excel_Worksheet11.xlsx" /></Relationships>
</file>

<file path=ppt/charts/_rels/chart12.xml.rels>&#65279;<?xml version="1.0" encoding="utf-8" standalone="yes"?><Relationships xmlns="http://schemas.openxmlformats.org/package/2006/relationships"><Relationship Id="rId1" Type="http://schemas.openxmlformats.org/officeDocument/2006/relationships/package" Target="../embeddings/Microsoft_Excel_Worksheet12.xlsx" /></Relationships>
</file>

<file path=ppt/charts/_rels/chart13.xml.rels>&#65279;<?xml version="1.0" encoding="utf-8" standalone="yes"?><Relationships xmlns="http://schemas.openxmlformats.org/package/2006/relationships"><Relationship Id="rId1" Type="http://schemas.openxmlformats.org/officeDocument/2006/relationships/package" Target="../embeddings/Microsoft_Excel_Worksheet13.xlsx" /></Relationships>
</file>

<file path=ppt/charts/_rels/chart14.xml.rels>&#65279;<?xml version="1.0" encoding="utf-8" standalone="yes"?><Relationships xmlns="http://schemas.openxmlformats.org/package/2006/relationships"><Relationship Id="rId1" Type="http://schemas.openxmlformats.org/officeDocument/2006/relationships/package" Target="../embeddings/Microsoft_Excel_Worksheet14.xlsx" /></Relationships>
</file>

<file path=ppt/charts/_rels/chart15.xml.rels>&#65279;<?xml version="1.0" encoding="utf-8" standalone="yes"?><Relationships xmlns="http://schemas.openxmlformats.org/package/2006/relationships"><Relationship Id="rId1" Type="http://schemas.openxmlformats.org/officeDocument/2006/relationships/package" Target="../embeddings/Microsoft_Excel_Worksheet15.xlsx" /></Relationships>
</file>

<file path=ppt/charts/_rels/chart16.xml.rels>&#65279;<?xml version="1.0" encoding="utf-8" standalone="yes"?><Relationships xmlns="http://schemas.openxmlformats.org/package/2006/relationships"><Relationship Id="rId1" Type="http://schemas.openxmlformats.org/officeDocument/2006/relationships/package" Target="../embeddings/Microsoft_Excel_Worksheet16.xlsx" /></Relationships>
</file>

<file path=ppt/charts/_rels/chart17.xml.rels>&#65279;<?xml version="1.0" encoding="utf-8" standalone="yes"?><Relationships xmlns="http://schemas.openxmlformats.org/package/2006/relationships"><Relationship Id="rId1" Type="http://schemas.openxmlformats.org/officeDocument/2006/relationships/package" Target="../embeddings/Microsoft_Excel_Worksheet17.xlsx" /></Relationships>
</file>

<file path=ppt/charts/_rels/chart18.xml.rels>&#65279;<?xml version="1.0" encoding="utf-8" standalone="yes"?><Relationships xmlns="http://schemas.openxmlformats.org/package/2006/relationships"><Relationship Id="rId1" Type="http://schemas.openxmlformats.org/officeDocument/2006/relationships/package" Target="../embeddings/Microsoft_Excel_Worksheet18.xlsx" /></Relationships>
</file>

<file path=ppt/charts/_rels/chart19.xml.rels>&#65279;<?xml version="1.0" encoding="utf-8" standalone="yes"?><Relationships xmlns="http://schemas.openxmlformats.org/package/2006/relationships"><Relationship Id="rId1" Type="http://schemas.openxmlformats.org/officeDocument/2006/relationships/package" Target="../embeddings/Microsoft_Excel_Worksheet19.xlsx" /></Relationships>
</file>

<file path=ppt/charts/_rels/chart20.xml.rels>&#65279;<?xml version="1.0" encoding="utf-8" standalone="yes"?><Relationships xmlns="http://schemas.openxmlformats.org/package/2006/relationships"><Relationship Id="rId1" Type="http://schemas.openxmlformats.org/officeDocument/2006/relationships/package" Target="../embeddings/Microsoft_Excel_Worksheet20.xlsx" /></Relationships>
</file>

<file path=ppt/charts/chart1.xml><?xml version="1.0" encoding="utf-8"?>
<c:chartSpace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c="http://schemas.openxmlformats.org/drawingml/20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doughnutChart>
        <c:varyColors val="1"/>
        <c:ser>
          <c:idx val="0"/>
          <c:order val="0"/>
          <c:tx>
            <c:strRef>
              <c:f>Repared!$A$1:$A$1</c:f>
              <c:strCache>
                <c:ptCount val="1"/>
                <c:pt idx="0">
                  <c:v>销售额</c:v>
                </c:pt>
              </c:strCache>
            </c:strRef>
          </c:tx>
          <c:spPr>
            <a:solidFill>
              <a:srgbClr val="4874CB"/>
            </a:solidFill>
            <a:ln w="0">
              <a:noFill/>
            </a:ln>
          </c:spPr>
          <c:dPt>
            <c:idx val="0"/>
            <c:invertIfNegative val="1"/>
            <c:spPr>
              <a:solidFill>
                <a:srgbClr val="094153"/>
              </a:solidFill>
              <a:ln w="0">
                <a:noFill/>
              </a:ln>
            </c:spPr>
          </c:dPt>
          <c:dPt>
            <c:idx val="1"/>
            <c:invertIfNegative val="1"/>
            <c:spPr>
              <a:noFill/>
              <a:ln w="0">
                <a:noFill/>
              </a:ln>
            </c:spPr>
          </c:dPt>
          <c:dLbls>
            <c:dLbl>
              <c:idx val="0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dLbl>
              <c:idx val="1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txPr>
              <a:bodyPr wrap="none"/>
              <a:p>
                <a:pPr>
                  <a:defRPr sz="1000" b="0" strike="noStrike" spc="-1" smtId="4294967295">
                    <a:solidFill>
                      <a:srgbClr val="000000"/>
                    </a:solidFill>
                    <a:latin typeface="Arial"/>
                  </a:defRPr>
                </a:pPr>
                <a:endParaRPr sz="1000" b="0" strike="noStrike" spc="-1" smtId="4294967295">
                  <a:solidFill>
                    <a:srgbClr val="000000"/>
                  </a:solidFill>
                  <a:latin typeface="Arial"/>
                </a:endParaRPr>
              </a:p>
            </c:txPr>
            <c:showLegendKey val="0"/>
            <c:showVal val="0"/>
            <c:showCatName val="0"/>
            <c:showSerName val="0"/>
            <c:showPercent val="0"/>
            <c:showBubbleSize val="0"/>
            <c:separator> </c:separator>
            <c:showLeaderLines val="1"/>
            <c:extLst>
              <c:ext xmlns:c15="http://schemas.microsoft.com/office/drawing/2012/chart" uri="{CE6537A1-D6FC-4f65-9D91-7224C49458BB}">
                <c15:showLeaderLines val="1"/>
              </c:ext>
            </c:extLst>
          </c:dLbls>
          <c:cat>
            <c:strRef>
              <c:f>Repared!$B$1:$B$2</c:f>
              <c:strCache>
                <c:ptCount val="2"/>
                <c:pt idx="0">
                  <c:v>第一季度</c:v>
                </c:pt>
                <c:pt idx="1">
                  <c:v>第二季度</c:v>
                </c:pt>
              </c:strCache>
            </c:strRef>
          </c:cat>
          <c:val>
            <c:numRef>
              <c:f>Repared!$C$1:$C$2</c:f>
              <c:numCache>
                <c:formatCode>General</c:formatCode>
                <c:ptCount val="2"/>
                <c:pt idx="0">
                  <c:v>8.2</c:v>
                </c:pt>
                <c:pt idx="1">
                  <c:v>3.2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0"/>
        </c:dLbls>
        <c:firstSliceAng/>
        <c:holeSize val="50"/>
      </c:doughnutChart>
      <c:spPr>
        <a:noFill/>
        <a:ln w="0">
          <a:noFill/>
        </a:ln>
      </c:spPr>
    </c:plotArea>
    <c:plotVisOnly val="1"/>
    <c:dispBlanksAs val="gap"/>
    <c:showDLblsOverMax val="1"/>
  </c:chart>
  <c:spPr>
    <a:noFill/>
    <a:ln w="0">
      <a:noFill/>
    </a:ln>
  </c:spPr>
  <c:externalData r:id="rId1"/>
</c:chartSpace>
</file>

<file path=ppt/charts/chart2.xml><?xml version="1.0" encoding="utf-8"?>
<c:chartSpace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c="http://schemas.openxmlformats.org/drawingml/20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doughnutChart>
        <c:varyColors val="1"/>
        <c:ser>
          <c:idx val="0"/>
          <c:order val="0"/>
          <c:tx>
            <c:strRef>
              <c:f>Repared!$D$1:$D$1</c:f>
              <c:strCache>
                <c:ptCount val="1"/>
                <c:pt idx="0">
                  <c:v>销售额</c:v>
                </c:pt>
              </c:strCache>
            </c:strRef>
          </c:tx>
          <c:spPr>
            <a:solidFill>
              <a:srgbClr val="4874CB"/>
            </a:solidFill>
            <a:ln w="0">
              <a:noFill/>
            </a:ln>
          </c:spPr>
          <c:dPt>
            <c:idx val="0"/>
            <c:invertIfNegative val="1"/>
            <c:spPr>
              <a:solidFill>
                <a:srgbClr val="6DBACE"/>
              </a:solidFill>
              <a:ln w="0">
                <a:noFill/>
              </a:ln>
            </c:spPr>
          </c:dPt>
          <c:dPt>
            <c:idx val="1"/>
            <c:invertIfNegative val="1"/>
            <c:spPr>
              <a:noFill/>
              <a:ln w="0">
                <a:noFill/>
              </a:ln>
            </c:spPr>
          </c:dPt>
          <c:dLbls>
            <c:dLbl>
              <c:idx val="0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dLbl>
              <c:idx val="1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txPr>
              <a:bodyPr wrap="none"/>
              <a:p>
                <a:pPr>
                  <a:defRPr sz="1000" b="0" strike="noStrike" spc="-1" smtId="4294967295">
                    <a:solidFill>
                      <a:srgbClr val="000000"/>
                    </a:solidFill>
                    <a:latin typeface="Arial"/>
                  </a:defRPr>
                </a:pPr>
                <a:endParaRPr sz="1000" b="0" strike="noStrike" spc="-1" smtId="4294967295">
                  <a:solidFill>
                    <a:srgbClr val="000000"/>
                  </a:solidFill>
                  <a:latin typeface="Arial"/>
                </a:endParaRPr>
              </a:p>
            </c:txPr>
            <c:showLegendKey val="0"/>
            <c:showVal val="0"/>
            <c:showCatName val="0"/>
            <c:showSerName val="0"/>
            <c:showPercent val="0"/>
            <c:showBubbleSize val="0"/>
            <c:separator> </c:separator>
            <c:showLeaderLines val="1"/>
            <c:extLst>
              <c:ext xmlns:c15="http://schemas.microsoft.com/office/drawing/2012/chart" uri="{CE6537A1-D6FC-4f65-9D91-7224C49458BB}">
                <c15:showLeaderLines val="1"/>
              </c:ext>
            </c:extLst>
          </c:dLbls>
          <c:cat>
            <c:strRef>
              <c:f>Repared!$E$1:$E$2</c:f>
              <c:strCache>
                <c:ptCount val="2"/>
                <c:pt idx="0">
                  <c:v>第一季度</c:v>
                </c:pt>
                <c:pt idx="1">
                  <c:v>第二季度</c:v>
                </c:pt>
              </c:strCache>
            </c:strRef>
          </c:cat>
          <c:val>
            <c:numRef>
              <c:f>Repared!$F$1:$F$2</c:f>
              <c:numCache>
                <c:formatCode>General</c:formatCode>
                <c:ptCount val="2"/>
                <c:pt idx="0">
                  <c:v>5</c:v>
                </c:pt>
                <c:pt idx="1">
                  <c:v>3.2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0"/>
        </c:dLbls>
        <c:firstSliceAng/>
        <c:holeSize val="50"/>
      </c:doughnutChart>
      <c:spPr>
        <a:noFill/>
        <a:ln w="0">
          <a:noFill/>
        </a:ln>
      </c:spPr>
    </c:plotArea>
    <c:plotVisOnly val="1"/>
    <c:dispBlanksAs val="gap"/>
    <c:showDLblsOverMax val="1"/>
  </c:chart>
  <c:spPr>
    <a:noFill/>
    <a:ln w="0">
      <a:noFill/>
    </a:ln>
  </c:spPr>
  <c:externalData r:id="rId1"/>
</c:chartSpace>
</file>

<file path=ppt/charts/chart3.xml><?xml version="1.0" encoding="utf-8"?>
<c:chartSpace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c="http://schemas.openxmlformats.org/drawingml/20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doughnutChart>
        <c:varyColors val="1"/>
        <c:ser>
          <c:idx val="0"/>
          <c:order val="0"/>
          <c:tx>
            <c:strRef>
              <c:f>Repared!$G$1:$G$1</c:f>
              <c:strCache>
                <c:ptCount val="1"/>
                <c:pt idx="0">
                  <c:v>销售额</c:v>
                </c:pt>
              </c:strCache>
            </c:strRef>
          </c:tx>
          <c:spPr>
            <a:solidFill>
              <a:srgbClr val="4874CB"/>
            </a:solidFill>
            <a:ln w="0">
              <a:noFill/>
            </a:ln>
          </c:spPr>
          <c:dPt>
            <c:idx val="0"/>
            <c:invertIfNegative val="1"/>
            <c:spPr>
              <a:solidFill>
                <a:srgbClr val="094153"/>
              </a:solidFill>
              <a:ln w="0">
                <a:noFill/>
              </a:ln>
            </c:spPr>
          </c:dPt>
          <c:dPt>
            <c:idx val="1"/>
            <c:invertIfNegative val="1"/>
            <c:spPr>
              <a:noFill/>
              <a:ln w="0">
                <a:noFill/>
              </a:ln>
            </c:spPr>
          </c:dPt>
          <c:dLbls>
            <c:dLbl>
              <c:idx val="0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dLbl>
              <c:idx val="1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txPr>
              <a:bodyPr wrap="none"/>
              <a:p>
                <a:pPr>
                  <a:defRPr sz="1000" b="0" strike="noStrike" spc="-1" smtId="4294967295">
                    <a:solidFill>
                      <a:srgbClr val="000000"/>
                    </a:solidFill>
                    <a:latin typeface="Arial"/>
                  </a:defRPr>
                </a:pPr>
                <a:endParaRPr sz="1000" b="0" strike="noStrike" spc="-1" smtId="4294967295">
                  <a:solidFill>
                    <a:srgbClr val="000000"/>
                  </a:solidFill>
                  <a:latin typeface="Arial"/>
                </a:endParaRPr>
              </a:p>
            </c:txPr>
            <c:showLegendKey val="0"/>
            <c:showVal val="0"/>
            <c:showCatName val="0"/>
            <c:showSerName val="0"/>
            <c:showPercent val="0"/>
            <c:showBubbleSize val="0"/>
            <c:separator> </c:separator>
            <c:showLeaderLines val="1"/>
            <c:extLst>
              <c:ext xmlns:c15="http://schemas.microsoft.com/office/drawing/2012/chart" uri="{CE6537A1-D6FC-4f65-9D91-7224C49458BB}">
                <c15:showLeaderLines val="1"/>
              </c:ext>
            </c:extLst>
          </c:dLbls>
          <c:cat>
            <c:strRef>
              <c:f>Repared!$H$1:$H$2</c:f>
              <c:strCache>
                <c:ptCount val="2"/>
                <c:pt idx="0">
                  <c:v>第一季度</c:v>
                </c:pt>
                <c:pt idx="1">
                  <c:v>第二季度</c:v>
                </c:pt>
              </c:strCache>
            </c:strRef>
          </c:cat>
          <c:val>
            <c:numRef>
              <c:f>Repared!$I$1:$I$2</c:f>
              <c:numCache>
                <c:formatCode>General</c:formatCode>
                <c:ptCount val="2"/>
                <c:pt idx="0">
                  <c:v>20</c:v>
                </c:pt>
                <c:pt idx="1">
                  <c:v>3.2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0"/>
        </c:dLbls>
        <c:firstSliceAng/>
        <c:holeSize val="50"/>
      </c:doughnutChart>
      <c:spPr>
        <a:noFill/>
        <a:ln w="0">
          <a:noFill/>
        </a:ln>
      </c:spPr>
    </c:plotArea>
    <c:plotVisOnly val="1"/>
    <c:dispBlanksAs val="gap"/>
    <c:showDLblsOverMax val="1"/>
  </c:chart>
  <c:spPr>
    <a:noFill/>
    <a:ln w="0">
      <a:noFill/>
    </a:ln>
  </c:spPr>
  <c:externalData r:id="rId1"/>
</c:chartSpace>
</file>

<file path=ppt/charts/chart4.xml><?xml version="1.0" encoding="utf-8"?>
<c:chartSpace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c="http://schemas.openxmlformats.org/drawingml/20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doughnutChart>
        <c:varyColors val="1"/>
        <c:ser>
          <c:idx val="0"/>
          <c:order val="0"/>
          <c:tx>
            <c:strRef>
              <c:f>Repared!$J$1:$J$1</c:f>
              <c:strCache>
                <c:ptCount val="1"/>
                <c:pt idx="0">
                  <c:v>销售额</c:v>
                </c:pt>
              </c:strCache>
            </c:strRef>
          </c:tx>
          <c:spPr>
            <a:solidFill>
              <a:srgbClr val="4874CB"/>
            </a:solidFill>
            <a:ln w="0">
              <a:noFill/>
            </a:ln>
          </c:spPr>
          <c:dPt>
            <c:idx val="0"/>
            <c:invertIfNegative val="1"/>
            <c:spPr>
              <a:solidFill>
                <a:srgbClr val="6DBACE"/>
              </a:solidFill>
              <a:ln w="0">
                <a:noFill/>
              </a:ln>
            </c:spPr>
          </c:dPt>
          <c:dPt>
            <c:idx val="1"/>
            <c:invertIfNegative val="1"/>
            <c:spPr>
              <a:noFill/>
              <a:ln w="0">
                <a:noFill/>
              </a:ln>
            </c:spPr>
          </c:dPt>
          <c:dLbls>
            <c:dLbl>
              <c:idx val="0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dLbl>
              <c:idx val="1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txPr>
              <a:bodyPr wrap="none"/>
              <a:p>
                <a:pPr>
                  <a:defRPr sz="1000" b="0" strike="noStrike" spc="-1" smtId="4294967295">
                    <a:solidFill>
                      <a:srgbClr val="000000"/>
                    </a:solidFill>
                    <a:latin typeface="Arial"/>
                  </a:defRPr>
                </a:pPr>
                <a:endParaRPr sz="1000" b="0" strike="noStrike" spc="-1" smtId="4294967295">
                  <a:solidFill>
                    <a:srgbClr val="000000"/>
                  </a:solidFill>
                  <a:latin typeface="Arial"/>
                </a:endParaRPr>
              </a:p>
            </c:txPr>
            <c:showLegendKey val="0"/>
            <c:showVal val="0"/>
            <c:showCatName val="0"/>
            <c:showSerName val="0"/>
            <c:showPercent val="0"/>
            <c:showBubbleSize val="0"/>
            <c:separator> </c:separator>
            <c:showLeaderLines val="1"/>
            <c:extLst>
              <c:ext xmlns:c15="http://schemas.microsoft.com/office/drawing/2012/chart" uri="{CE6537A1-D6FC-4f65-9D91-7224C49458BB}">
                <c15:showLeaderLines val="1"/>
              </c:ext>
            </c:extLst>
          </c:dLbls>
          <c:cat>
            <c:strRef>
              <c:f>Repared!$K$1:$K$2</c:f>
              <c:strCache>
                <c:ptCount val="2"/>
                <c:pt idx="0">
                  <c:v>第一季度</c:v>
                </c:pt>
                <c:pt idx="1">
                  <c:v>第二季度</c:v>
                </c:pt>
              </c:strCache>
            </c:strRef>
          </c:cat>
          <c:val>
            <c:numRef>
              <c:f>Repared!$L$1:$L$2</c:f>
              <c:numCache>
                <c:formatCode>General</c:formatCode>
                <c:ptCount val="2"/>
                <c:pt idx="0">
                  <c:v>20</c:v>
                </c:pt>
                <c:pt idx="1">
                  <c:v>3.2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0"/>
        </c:dLbls>
        <c:firstSliceAng/>
        <c:holeSize val="50"/>
      </c:doughnutChart>
      <c:spPr>
        <a:noFill/>
        <a:ln w="0">
          <a:noFill/>
        </a:ln>
      </c:spPr>
    </c:plotArea>
    <c:plotVisOnly val="1"/>
    <c:dispBlanksAs val="gap"/>
    <c:showDLblsOverMax val="1"/>
  </c:chart>
  <c:spPr>
    <a:noFill/>
    <a:ln w="0">
      <a:noFill/>
    </a:ln>
  </c:spPr>
  <c:externalData r:id="rId1"/>
</c:chartSpace>
</file>

<file path=ppt/charts/chart5.xml><?xml version="1.0" encoding="utf-8"?>
<c:chartSpace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c="http://schemas.openxmlformats.org/drawingml/20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doughnutChart>
        <c:varyColors val="1"/>
        <c:ser>
          <c:idx val="0"/>
          <c:order val="0"/>
          <c:tx>
            <c:strRef>
              <c:f>Repared!$M$1:$M$1</c:f>
              <c:strCache>
                <c:ptCount val="1"/>
                <c:pt idx="0">
                  <c:v>销售额</c:v>
                </c:pt>
              </c:strCache>
            </c:strRef>
          </c:tx>
          <c:spPr>
            <a:solidFill>
              <a:srgbClr val="4874CB"/>
            </a:solidFill>
            <a:ln w="0">
              <a:noFill/>
            </a:ln>
          </c:spPr>
          <c:dPt>
            <c:idx val="0"/>
            <c:invertIfNegative val="1"/>
            <c:spPr>
              <a:solidFill>
                <a:srgbClr val="094153"/>
              </a:solidFill>
              <a:ln w="0">
                <a:noFill/>
              </a:ln>
            </c:spPr>
          </c:dPt>
          <c:dPt>
            <c:idx val="1"/>
            <c:invertIfNegative val="1"/>
            <c:spPr>
              <a:noFill/>
              <a:ln w="0">
                <a:noFill/>
              </a:ln>
            </c:spPr>
          </c:dPt>
          <c:dLbls>
            <c:dLbl>
              <c:idx val="0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dLbl>
              <c:idx val="1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txPr>
              <a:bodyPr wrap="none"/>
              <a:p>
                <a:pPr>
                  <a:defRPr sz="1000" b="0" strike="noStrike" spc="-1" smtId="4294967295">
                    <a:solidFill>
                      <a:srgbClr val="000000"/>
                    </a:solidFill>
                    <a:latin typeface="Arial"/>
                  </a:defRPr>
                </a:pPr>
                <a:endParaRPr sz="1000" b="0" strike="noStrike" spc="-1" smtId="4294967295">
                  <a:solidFill>
                    <a:srgbClr val="000000"/>
                  </a:solidFill>
                  <a:latin typeface="Arial"/>
                </a:endParaRPr>
              </a:p>
            </c:txPr>
            <c:showLegendKey val="0"/>
            <c:showVal val="0"/>
            <c:showCatName val="0"/>
            <c:showSerName val="0"/>
            <c:showPercent val="0"/>
            <c:showBubbleSize val="0"/>
            <c:separator> </c:separator>
            <c:showLeaderLines val="1"/>
            <c:extLst>
              <c:ext xmlns:c15="http://schemas.microsoft.com/office/drawing/2012/chart" uri="{CE6537A1-D6FC-4f65-9D91-7224C49458BB}">
                <c15:showLeaderLines val="1"/>
              </c:ext>
            </c:extLst>
          </c:dLbls>
          <c:cat>
            <c:strRef>
              <c:f>Repared!$N$1:$N$2</c:f>
              <c:strCache>
                <c:ptCount val="2"/>
                <c:pt idx="0">
                  <c:v>第一季度</c:v>
                </c:pt>
                <c:pt idx="1">
                  <c:v>第二季度</c:v>
                </c:pt>
              </c:strCache>
            </c:strRef>
          </c:cat>
          <c:val>
            <c:numRef>
              <c:f>Repared!$O$1:$O$2</c:f>
              <c:numCache>
                <c:formatCode>General</c:formatCode>
                <c:ptCount val="2"/>
                <c:pt idx="0">
                  <c:v>8.2</c:v>
                </c:pt>
                <c:pt idx="1">
                  <c:v>3.2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0"/>
        </c:dLbls>
        <c:firstSliceAng/>
        <c:holeSize val="50"/>
      </c:doughnutChart>
      <c:spPr>
        <a:noFill/>
        <a:ln w="0">
          <a:noFill/>
        </a:ln>
      </c:spPr>
    </c:plotArea>
    <c:plotVisOnly val="1"/>
    <c:dispBlanksAs val="gap"/>
    <c:showDLblsOverMax val="1"/>
  </c:chart>
  <c:spPr>
    <a:noFill/>
    <a:ln w="0">
      <a:noFill/>
    </a:ln>
  </c:spPr>
  <c:externalData r:id="rId1"/>
</c:chartSpace>
</file>

<file path=ppt/charts/chart6.xml><?xml version="1.0" encoding="utf-8"?>
<c:chartSpace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c="http://schemas.openxmlformats.org/drawingml/20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doughnutChart>
        <c:varyColors val="1"/>
        <c:ser>
          <c:idx val="0"/>
          <c:order val="0"/>
          <c:tx>
            <c:strRef>
              <c:f>Repared!$P$1:$P$1</c:f>
              <c:strCache>
                <c:ptCount val="1"/>
                <c:pt idx="0">
                  <c:v>销售额</c:v>
                </c:pt>
              </c:strCache>
            </c:strRef>
          </c:tx>
          <c:spPr>
            <a:solidFill>
              <a:srgbClr val="4874CB"/>
            </a:solidFill>
            <a:ln w="0">
              <a:noFill/>
            </a:ln>
          </c:spPr>
          <c:dPt>
            <c:idx val="0"/>
            <c:invertIfNegative val="1"/>
            <c:spPr>
              <a:solidFill>
                <a:srgbClr val="6DBACE"/>
              </a:solidFill>
              <a:ln w="0">
                <a:noFill/>
              </a:ln>
            </c:spPr>
          </c:dPt>
          <c:dPt>
            <c:idx val="1"/>
            <c:invertIfNegative val="1"/>
            <c:spPr>
              <a:noFill/>
              <a:ln w="0">
                <a:noFill/>
              </a:ln>
            </c:spPr>
          </c:dPt>
          <c:dLbls>
            <c:dLbl>
              <c:idx val="0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dLbl>
              <c:idx val="1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txPr>
              <a:bodyPr wrap="none"/>
              <a:p>
                <a:pPr>
                  <a:defRPr sz="1000" b="0" strike="noStrike" spc="-1" smtId="4294967295">
                    <a:solidFill>
                      <a:srgbClr val="000000"/>
                    </a:solidFill>
                    <a:latin typeface="Arial"/>
                  </a:defRPr>
                </a:pPr>
                <a:endParaRPr sz="1000" b="0" strike="noStrike" spc="-1" smtId="4294967295">
                  <a:solidFill>
                    <a:srgbClr val="000000"/>
                  </a:solidFill>
                  <a:latin typeface="Arial"/>
                </a:endParaRPr>
              </a:p>
            </c:txPr>
            <c:showLegendKey val="0"/>
            <c:showVal val="0"/>
            <c:showCatName val="0"/>
            <c:showSerName val="0"/>
            <c:showPercent val="0"/>
            <c:showBubbleSize val="0"/>
            <c:separator> </c:separator>
            <c:showLeaderLines val="1"/>
            <c:extLst>
              <c:ext xmlns:c15="http://schemas.microsoft.com/office/drawing/2012/chart" uri="{CE6537A1-D6FC-4f65-9D91-7224C49458BB}">
                <c15:showLeaderLines val="1"/>
              </c:ext>
            </c:extLst>
          </c:dLbls>
          <c:cat>
            <c:strRef>
              <c:f>Repared!$Q$1:$Q$2</c:f>
              <c:strCache>
                <c:ptCount val="2"/>
                <c:pt idx="0">
                  <c:v>第一季度</c:v>
                </c:pt>
                <c:pt idx="1">
                  <c:v>第二季度</c:v>
                </c:pt>
              </c:strCache>
            </c:strRef>
          </c:cat>
          <c:val>
            <c:numRef>
              <c:f>Repared!$R$1:$R$2</c:f>
              <c:numCache>
                <c:formatCode>General</c:formatCode>
                <c:ptCount val="2"/>
                <c:pt idx="0">
                  <c:v>5</c:v>
                </c:pt>
                <c:pt idx="1">
                  <c:v>3.2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0"/>
        </c:dLbls>
        <c:firstSliceAng/>
        <c:holeSize val="50"/>
      </c:doughnutChart>
      <c:spPr>
        <a:noFill/>
        <a:ln w="0">
          <a:noFill/>
        </a:ln>
      </c:spPr>
    </c:plotArea>
    <c:plotVisOnly val="1"/>
    <c:dispBlanksAs val="gap"/>
    <c:showDLblsOverMax val="1"/>
  </c:chart>
  <c:spPr>
    <a:noFill/>
    <a:ln w="0">
      <a:noFill/>
    </a:ln>
  </c:spPr>
  <c:externalData r:id="rId1"/>
</c:chartSpace>
</file>

<file path=ppt/charts/chart7.xml><?xml version="1.0" encoding="utf-8"?>
<c:chartSpace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c="http://schemas.openxmlformats.org/drawingml/20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doughnutChart>
        <c:varyColors val="1"/>
        <c:ser>
          <c:idx val="0"/>
          <c:order val="0"/>
          <c:tx>
            <c:strRef>
              <c:f>Repared!$S$1:$S$1</c:f>
              <c:strCache>
                <c:ptCount val="1"/>
                <c:pt idx="0">
                  <c:v>销售额</c:v>
                </c:pt>
              </c:strCache>
            </c:strRef>
          </c:tx>
          <c:spPr>
            <a:solidFill>
              <a:srgbClr val="4874CB"/>
            </a:solidFill>
            <a:ln w="0">
              <a:noFill/>
            </a:ln>
          </c:spPr>
          <c:dPt>
            <c:idx val="0"/>
            <c:invertIfNegative val="1"/>
            <c:spPr>
              <a:solidFill>
                <a:srgbClr val="094153"/>
              </a:solidFill>
              <a:ln w="0">
                <a:noFill/>
              </a:ln>
            </c:spPr>
          </c:dPt>
          <c:dPt>
            <c:idx val="1"/>
            <c:invertIfNegative val="1"/>
            <c:spPr>
              <a:noFill/>
              <a:ln w="0">
                <a:noFill/>
              </a:ln>
            </c:spPr>
          </c:dPt>
          <c:dLbls>
            <c:dLbl>
              <c:idx val="0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dLbl>
              <c:idx val="1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txPr>
              <a:bodyPr wrap="none"/>
              <a:p>
                <a:pPr>
                  <a:defRPr sz="1000" b="0" strike="noStrike" spc="-1" smtId="4294967295">
                    <a:solidFill>
                      <a:srgbClr val="000000"/>
                    </a:solidFill>
                    <a:latin typeface="Arial"/>
                  </a:defRPr>
                </a:pPr>
                <a:endParaRPr sz="1000" b="0" strike="noStrike" spc="-1" smtId="4294967295">
                  <a:solidFill>
                    <a:srgbClr val="000000"/>
                  </a:solidFill>
                  <a:latin typeface="Arial"/>
                </a:endParaRPr>
              </a:p>
            </c:txPr>
            <c:showLegendKey val="0"/>
            <c:showVal val="0"/>
            <c:showCatName val="0"/>
            <c:showSerName val="0"/>
            <c:showPercent val="0"/>
            <c:showBubbleSize val="0"/>
            <c:separator> </c:separator>
            <c:showLeaderLines val="1"/>
            <c:extLst>
              <c:ext xmlns:c15="http://schemas.microsoft.com/office/drawing/2012/chart" uri="{CE6537A1-D6FC-4f65-9D91-7224C49458BB}">
                <c15:showLeaderLines val="1"/>
              </c:ext>
            </c:extLst>
          </c:dLbls>
          <c:cat>
            <c:strRef>
              <c:f>Repared!$T$1:$T$2</c:f>
              <c:strCache>
                <c:ptCount val="2"/>
                <c:pt idx="0">
                  <c:v>第一季度</c:v>
                </c:pt>
                <c:pt idx="1">
                  <c:v>第二季度</c:v>
                </c:pt>
              </c:strCache>
            </c:strRef>
          </c:cat>
          <c:val>
            <c:numRef>
              <c:f>Repared!$U$1:$U$2</c:f>
              <c:numCache>
                <c:formatCode>General</c:formatCode>
                <c:ptCount val="2"/>
                <c:pt idx="0">
                  <c:v>20</c:v>
                </c:pt>
                <c:pt idx="1">
                  <c:v>3.2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0"/>
        </c:dLbls>
        <c:firstSliceAng/>
        <c:holeSize val="50"/>
      </c:doughnutChart>
      <c:spPr>
        <a:noFill/>
        <a:ln w="0">
          <a:noFill/>
        </a:ln>
      </c:spPr>
    </c:plotArea>
    <c:plotVisOnly val="1"/>
    <c:dispBlanksAs val="gap"/>
    <c:showDLblsOverMax val="1"/>
  </c:chart>
  <c:spPr>
    <a:noFill/>
    <a:ln w="0">
      <a:noFill/>
    </a:ln>
  </c:spPr>
  <c:externalData r:id="rId1"/>
</c:chartSpace>
</file>

<file path=ppt/charts/chart8.xml><?xml version="1.0" encoding="utf-8"?>
<c:chartSpace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c="http://schemas.openxmlformats.org/drawingml/20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doughnutChart>
        <c:varyColors val="1"/>
        <c:ser>
          <c:idx val="0"/>
          <c:order val="0"/>
          <c:tx>
            <c:strRef>
              <c:f>Repared!$V$1:$V$1</c:f>
              <c:strCache>
                <c:ptCount val="1"/>
                <c:pt idx="0">
                  <c:v>销售额</c:v>
                </c:pt>
              </c:strCache>
            </c:strRef>
          </c:tx>
          <c:spPr>
            <a:solidFill>
              <a:srgbClr val="4874CB"/>
            </a:solidFill>
            <a:ln w="0">
              <a:noFill/>
            </a:ln>
          </c:spPr>
          <c:dPt>
            <c:idx val="0"/>
            <c:invertIfNegative val="1"/>
            <c:spPr>
              <a:solidFill>
                <a:srgbClr val="6DBACE"/>
              </a:solidFill>
              <a:ln w="0">
                <a:noFill/>
              </a:ln>
            </c:spPr>
          </c:dPt>
          <c:dPt>
            <c:idx val="1"/>
            <c:invertIfNegative val="1"/>
            <c:spPr>
              <a:noFill/>
              <a:ln w="0">
                <a:noFill/>
              </a:ln>
            </c:spPr>
          </c:dPt>
          <c:dLbls>
            <c:dLbl>
              <c:idx val="0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dLbl>
              <c:idx val="1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txPr>
              <a:bodyPr wrap="none"/>
              <a:p>
                <a:pPr>
                  <a:defRPr sz="1000" b="0" strike="noStrike" spc="-1" smtId="4294967295">
                    <a:solidFill>
                      <a:srgbClr val="000000"/>
                    </a:solidFill>
                    <a:latin typeface="Arial"/>
                  </a:defRPr>
                </a:pPr>
                <a:endParaRPr sz="1000" b="0" strike="noStrike" spc="-1" smtId="4294967295">
                  <a:solidFill>
                    <a:srgbClr val="000000"/>
                  </a:solidFill>
                  <a:latin typeface="Arial"/>
                </a:endParaRPr>
              </a:p>
            </c:txPr>
            <c:showLegendKey val="0"/>
            <c:showVal val="0"/>
            <c:showCatName val="0"/>
            <c:showSerName val="0"/>
            <c:showPercent val="0"/>
            <c:showBubbleSize val="0"/>
            <c:separator> </c:separator>
            <c:showLeaderLines val="1"/>
            <c:extLst>
              <c:ext xmlns:c15="http://schemas.microsoft.com/office/drawing/2012/chart" uri="{CE6537A1-D6FC-4f65-9D91-7224C49458BB}">
                <c15:showLeaderLines val="1"/>
              </c:ext>
            </c:extLst>
          </c:dLbls>
          <c:cat>
            <c:strRef>
              <c:f>Repared!$W$1:$W$2</c:f>
              <c:strCache>
                <c:ptCount val="2"/>
                <c:pt idx="0">
                  <c:v>第一季度</c:v>
                </c:pt>
                <c:pt idx="1">
                  <c:v>第二季度</c:v>
                </c:pt>
              </c:strCache>
            </c:strRef>
          </c:cat>
          <c:val>
            <c:numRef>
              <c:f>Repared!$X$1:$X$2</c:f>
              <c:numCache>
                <c:formatCode>General</c:formatCode>
                <c:ptCount val="2"/>
                <c:pt idx="0">
                  <c:v>20</c:v>
                </c:pt>
                <c:pt idx="1">
                  <c:v>3.2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0"/>
        </c:dLbls>
        <c:firstSliceAng/>
        <c:holeSize val="50"/>
      </c:doughnutChart>
      <c:spPr>
        <a:noFill/>
        <a:ln w="0">
          <a:noFill/>
        </a:ln>
      </c:spPr>
    </c:plotArea>
    <c:plotVisOnly val="1"/>
    <c:dispBlanksAs val="gap"/>
    <c:showDLblsOverMax val="1"/>
  </c:chart>
  <c:spPr>
    <a:noFill/>
    <a:ln w="0">
      <a:noFill/>
    </a:ln>
  </c:spPr>
  <c:externalData r:id="rId1"/>
</c:chartSpace>
</file>

<file path=ppt/charts/chart9.xml><?xml version="1.0" encoding="utf-8"?>
<c:chartSpace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c="http://schemas.openxmlformats.org/drawingml/20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doughnutChart>
        <c:varyColors val="1"/>
        <c:ser>
          <c:idx val="0"/>
          <c:order val="0"/>
          <c:tx>
            <c:strRef>
              <c:f>Repared!$Y$1:$Y$1</c:f>
              <c:strCache>
                <c:ptCount val="1"/>
                <c:pt idx="0">
                  <c:v>销售额</c:v>
                </c:pt>
              </c:strCache>
            </c:strRef>
          </c:tx>
          <c:spPr>
            <a:solidFill>
              <a:srgbClr val="4874CB"/>
            </a:solidFill>
            <a:ln w="0">
              <a:noFill/>
            </a:ln>
          </c:spPr>
          <c:dPt>
            <c:idx val="0"/>
            <c:invertIfNegative val="1"/>
            <c:spPr>
              <a:solidFill>
                <a:srgbClr val="094153"/>
              </a:solidFill>
              <a:ln w="0">
                <a:noFill/>
              </a:ln>
            </c:spPr>
          </c:dPt>
          <c:dPt>
            <c:idx val="1"/>
            <c:invertIfNegative val="1"/>
            <c:spPr>
              <a:noFill/>
              <a:ln w="0">
                <a:noFill/>
              </a:ln>
            </c:spPr>
          </c:dPt>
          <c:dLbls>
            <c:dLbl>
              <c:idx val="0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dLbl>
              <c:idx val="1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txPr>
              <a:bodyPr wrap="none"/>
              <a:p>
                <a:pPr>
                  <a:defRPr sz="1000" b="0" strike="noStrike" spc="-1" smtId="4294967295">
                    <a:solidFill>
                      <a:srgbClr val="000000"/>
                    </a:solidFill>
                    <a:latin typeface="Arial"/>
                  </a:defRPr>
                </a:pPr>
                <a:endParaRPr sz="1000" b="0" strike="noStrike" spc="-1" smtId="4294967295">
                  <a:solidFill>
                    <a:srgbClr val="000000"/>
                  </a:solidFill>
                  <a:latin typeface="Arial"/>
                </a:endParaRPr>
              </a:p>
            </c:txPr>
            <c:showLegendKey val="0"/>
            <c:showVal val="0"/>
            <c:showCatName val="0"/>
            <c:showSerName val="0"/>
            <c:showPercent val="0"/>
            <c:showBubbleSize val="0"/>
            <c:separator> </c:separator>
            <c:showLeaderLines val="1"/>
            <c:extLst>
              <c:ext xmlns:c15="http://schemas.microsoft.com/office/drawing/2012/chart" uri="{CE6537A1-D6FC-4f65-9D91-7224C49458BB}">
                <c15:showLeaderLines val="1"/>
              </c:ext>
            </c:extLst>
          </c:dLbls>
          <c:cat>
            <c:strRef>
              <c:f>Repared!$Z$1:$Z$2</c:f>
              <c:strCache>
                <c:ptCount val="2"/>
                <c:pt idx="0">
                  <c:v>第一季度</c:v>
                </c:pt>
                <c:pt idx="1">
                  <c:v>第二季度</c:v>
                </c:pt>
              </c:strCache>
            </c:strRef>
          </c:cat>
          <c:val>
            <c:numRef>
              <c:f>Repared!$[$1:$[$2</c:f>
              <c:numCache>
                <c:formatCode>General</c:formatCode>
                <c:ptCount val="2"/>
                <c:pt idx="0">
                  <c:v>8.2</c:v>
                </c:pt>
                <c:pt idx="1">
                  <c:v>3.2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0"/>
        </c:dLbls>
        <c:firstSliceAng/>
        <c:holeSize val="50"/>
      </c:doughnutChart>
      <c:spPr>
        <a:noFill/>
        <a:ln w="0">
          <a:noFill/>
        </a:ln>
      </c:spPr>
    </c:plotArea>
    <c:plotVisOnly val="1"/>
    <c:dispBlanksAs val="gap"/>
    <c:showDLblsOverMax val="1"/>
  </c:chart>
  <c:spPr>
    <a:noFill/>
    <a:ln w="0">
      <a:noFill/>
    </a:ln>
  </c:spPr>
  <c:externalData r:id="rId1"/>
</c:chartSpace>
</file>

<file path=ppt/charts/chart10.xml><?xml version="1.0" encoding="utf-8"?>
<c:chartSpace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c="http://schemas.openxmlformats.org/drawingml/20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doughnutChart>
        <c:varyColors val="1"/>
        <c:ser>
          <c:idx val="0"/>
          <c:order val="0"/>
          <c:tx>
            <c:strRef>
              <c:f>Repared!$\$1:$\$1</c:f>
              <c:strCache>
                <c:ptCount val="1"/>
                <c:pt idx="0">
                  <c:v>销售额</c:v>
                </c:pt>
              </c:strCache>
            </c:strRef>
          </c:tx>
          <c:spPr>
            <a:solidFill>
              <a:srgbClr val="4874CB"/>
            </a:solidFill>
            <a:ln w="0">
              <a:noFill/>
            </a:ln>
          </c:spPr>
          <c:dPt>
            <c:idx val="0"/>
            <c:invertIfNegative val="1"/>
            <c:spPr>
              <a:solidFill>
                <a:srgbClr val="6DBACE"/>
              </a:solidFill>
              <a:ln w="0">
                <a:noFill/>
              </a:ln>
            </c:spPr>
          </c:dPt>
          <c:dPt>
            <c:idx val="1"/>
            <c:invertIfNegative val="1"/>
            <c:spPr>
              <a:noFill/>
              <a:ln w="0">
                <a:noFill/>
              </a:ln>
            </c:spPr>
          </c:dPt>
          <c:dLbls>
            <c:dLbl>
              <c:idx val="0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dLbl>
              <c:idx val="1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txPr>
              <a:bodyPr wrap="none"/>
              <a:p>
                <a:pPr>
                  <a:defRPr sz="1000" b="0" strike="noStrike" spc="-1" smtId="4294967295">
                    <a:solidFill>
                      <a:srgbClr val="000000"/>
                    </a:solidFill>
                    <a:latin typeface="Arial"/>
                  </a:defRPr>
                </a:pPr>
                <a:endParaRPr sz="1000" b="0" strike="noStrike" spc="-1" smtId="4294967295">
                  <a:solidFill>
                    <a:srgbClr val="000000"/>
                  </a:solidFill>
                  <a:latin typeface="Arial"/>
                </a:endParaRPr>
              </a:p>
            </c:txPr>
            <c:showLegendKey val="0"/>
            <c:showVal val="0"/>
            <c:showCatName val="0"/>
            <c:showSerName val="0"/>
            <c:showPercent val="0"/>
            <c:showBubbleSize val="0"/>
            <c:separator> </c:separator>
            <c:showLeaderLines val="1"/>
            <c:extLst>
              <c:ext xmlns:c15="http://schemas.microsoft.com/office/drawing/2012/chart" uri="{CE6537A1-D6FC-4f65-9D91-7224C49458BB}">
                <c15:showLeaderLines val="1"/>
              </c:ext>
            </c:extLst>
          </c:dLbls>
          <c:cat>
            <c:strRef>
              <c:f>Repared!$]$1:$]$2</c:f>
              <c:strCache>
                <c:ptCount val="2"/>
                <c:pt idx="0">
                  <c:v>第一季度</c:v>
                </c:pt>
                <c:pt idx="1">
                  <c:v>第二季度</c:v>
                </c:pt>
              </c:strCache>
            </c:strRef>
          </c:cat>
          <c:val>
            <c:numRef>
              <c:f>Repared!$^$1:$^$2</c:f>
              <c:numCache>
                <c:formatCode>General</c:formatCode>
                <c:ptCount val="2"/>
                <c:pt idx="0">
                  <c:v>5</c:v>
                </c:pt>
                <c:pt idx="1">
                  <c:v>3.2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0"/>
        </c:dLbls>
        <c:firstSliceAng/>
        <c:holeSize val="50"/>
      </c:doughnutChart>
      <c:spPr>
        <a:noFill/>
        <a:ln w="0">
          <a:noFill/>
        </a:ln>
      </c:spPr>
    </c:plotArea>
    <c:plotVisOnly val="1"/>
    <c:dispBlanksAs val="gap"/>
    <c:showDLblsOverMax val="1"/>
  </c:chart>
  <c:spPr>
    <a:noFill/>
    <a:ln w="0">
      <a:noFill/>
    </a:ln>
  </c:spPr>
  <c:externalData r:id="rId1"/>
</c:chartSpace>
</file>

<file path=ppt/charts/chart11.xml><?xml version="1.0" encoding="utf-8"?>
<c:chartSpace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c="http://schemas.openxmlformats.org/drawingml/20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doughnutChart>
        <c:varyColors val="1"/>
        <c:ser>
          <c:idx val="0"/>
          <c:order val="0"/>
          <c:tx>
            <c:strRef>
              <c:f>Repared!$_$1:$_$1</c:f>
              <c:strCache>
                <c:ptCount val="1"/>
                <c:pt idx="0">
                  <c:v>销售额</c:v>
                </c:pt>
              </c:strCache>
            </c:strRef>
          </c:tx>
          <c:spPr>
            <a:solidFill>
              <a:srgbClr val="4874CB"/>
            </a:solidFill>
            <a:ln w="0">
              <a:noFill/>
            </a:ln>
          </c:spPr>
          <c:dPt>
            <c:idx val="0"/>
            <c:invertIfNegative val="1"/>
            <c:spPr>
              <a:solidFill>
                <a:srgbClr val="094153"/>
              </a:solidFill>
              <a:ln w="0">
                <a:noFill/>
              </a:ln>
            </c:spPr>
          </c:dPt>
          <c:dPt>
            <c:idx val="1"/>
            <c:invertIfNegative val="1"/>
            <c:spPr>
              <a:noFill/>
              <a:ln w="0">
                <a:noFill/>
              </a:ln>
            </c:spPr>
          </c:dPt>
          <c:dLbls>
            <c:dLbl>
              <c:idx val="0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dLbl>
              <c:idx val="1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txPr>
              <a:bodyPr wrap="none"/>
              <a:p>
                <a:pPr>
                  <a:defRPr sz="1000" b="0" strike="noStrike" spc="-1" smtId="4294967295">
                    <a:solidFill>
                      <a:srgbClr val="000000"/>
                    </a:solidFill>
                    <a:latin typeface="Arial"/>
                  </a:defRPr>
                </a:pPr>
                <a:endParaRPr sz="1000" b="0" strike="noStrike" spc="-1" smtId="4294967295">
                  <a:solidFill>
                    <a:srgbClr val="000000"/>
                  </a:solidFill>
                  <a:latin typeface="Arial"/>
                </a:endParaRPr>
              </a:p>
            </c:txPr>
            <c:showLegendKey val="0"/>
            <c:showVal val="0"/>
            <c:showCatName val="0"/>
            <c:showSerName val="0"/>
            <c:showPercent val="0"/>
            <c:showBubbleSize val="0"/>
            <c:separator> </c:separator>
            <c:showLeaderLines val="1"/>
            <c:extLst>
              <c:ext xmlns:c15="http://schemas.microsoft.com/office/drawing/2012/chart" uri="{CE6537A1-D6FC-4f65-9D91-7224C49458BB}">
                <c15:showLeaderLines val="1"/>
              </c:ext>
            </c:extLst>
          </c:dLbls>
          <c:cat>
            <c:strRef>
              <c:f>Repared!$`$1:$`$2</c:f>
              <c:strCache>
                <c:ptCount val="2"/>
                <c:pt idx="0">
                  <c:v>第一季度</c:v>
                </c:pt>
                <c:pt idx="1">
                  <c:v>第二季度</c:v>
                </c:pt>
              </c:strCache>
            </c:strRef>
          </c:cat>
          <c:val>
            <c:numRef>
              <c:f>Repared!$a$1:$a$2</c:f>
              <c:numCache>
                <c:formatCode>General</c:formatCode>
                <c:ptCount val="2"/>
                <c:pt idx="0">
                  <c:v>20</c:v>
                </c:pt>
                <c:pt idx="1">
                  <c:v>3.2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0"/>
        </c:dLbls>
        <c:firstSliceAng/>
        <c:holeSize val="50"/>
      </c:doughnutChart>
      <c:spPr>
        <a:noFill/>
        <a:ln w="0">
          <a:noFill/>
        </a:ln>
      </c:spPr>
    </c:plotArea>
    <c:plotVisOnly val="1"/>
    <c:dispBlanksAs val="gap"/>
    <c:showDLblsOverMax val="1"/>
  </c:chart>
  <c:spPr>
    <a:noFill/>
    <a:ln w="0">
      <a:noFill/>
    </a:ln>
  </c:spPr>
  <c:externalData r:id="rId1"/>
</c:chartSpace>
</file>

<file path=ppt/charts/chart12.xml><?xml version="1.0" encoding="utf-8"?>
<c:chartSpace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c="http://schemas.openxmlformats.org/drawingml/20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doughnutChart>
        <c:varyColors val="1"/>
        <c:ser>
          <c:idx val="0"/>
          <c:order val="0"/>
          <c:tx>
            <c:strRef>
              <c:f>Repared!$b$1:$b$1</c:f>
              <c:strCache>
                <c:ptCount val="1"/>
                <c:pt idx="0">
                  <c:v>销售额</c:v>
                </c:pt>
              </c:strCache>
            </c:strRef>
          </c:tx>
          <c:spPr>
            <a:solidFill>
              <a:srgbClr val="4874CB"/>
            </a:solidFill>
            <a:ln w="0">
              <a:noFill/>
            </a:ln>
          </c:spPr>
          <c:dPt>
            <c:idx val="0"/>
            <c:invertIfNegative val="1"/>
            <c:spPr>
              <a:solidFill>
                <a:srgbClr val="6DBACE"/>
              </a:solidFill>
              <a:ln w="0">
                <a:noFill/>
              </a:ln>
            </c:spPr>
          </c:dPt>
          <c:dPt>
            <c:idx val="1"/>
            <c:invertIfNegative val="1"/>
            <c:spPr>
              <a:noFill/>
              <a:ln w="0">
                <a:noFill/>
              </a:ln>
            </c:spPr>
          </c:dPt>
          <c:dLbls>
            <c:dLbl>
              <c:idx val="0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dLbl>
              <c:idx val="1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txPr>
              <a:bodyPr wrap="none"/>
              <a:p>
                <a:pPr>
                  <a:defRPr sz="1000" b="0" strike="noStrike" spc="-1" smtId="4294967295">
                    <a:solidFill>
                      <a:srgbClr val="000000"/>
                    </a:solidFill>
                    <a:latin typeface="Arial"/>
                  </a:defRPr>
                </a:pPr>
                <a:endParaRPr sz="1000" b="0" strike="noStrike" spc="-1" smtId="4294967295">
                  <a:solidFill>
                    <a:srgbClr val="000000"/>
                  </a:solidFill>
                  <a:latin typeface="Arial"/>
                </a:endParaRPr>
              </a:p>
            </c:txPr>
            <c:showLegendKey val="0"/>
            <c:showVal val="0"/>
            <c:showCatName val="0"/>
            <c:showSerName val="0"/>
            <c:showPercent val="0"/>
            <c:showBubbleSize val="0"/>
            <c:separator> </c:separator>
            <c:showLeaderLines val="1"/>
            <c:extLst>
              <c:ext xmlns:c15="http://schemas.microsoft.com/office/drawing/2012/chart" uri="{CE6537A1-D6FC-4f65-9D91-7224C49458BB}">
                <c15:showLeaderLines val="1"/>
              </c:ext>
            </c:extLst>
          </c:dLbls>
          <c:cat>
            <c:strRef>
              <c:f>Repared!$c$1:$c$2</c:f>
              <c:strCache>
                <c:ptCount val="2"/>
                <c:pt idx="0">
                  <c:v>第一季度</c:v>
                </c:pt>
                <c:pt idx="1">
                  <c:v>第二季度</c:v>
                </c:pt>
              </c:strCache>
            </c:strRef>
          </c:cat>
          <c:val>
            <c:numRef>
              <c:f>Repared!$d$1:$d$2</c:f>
              <c:numCache>
                <c:formatCode>General</c:formatCode>
                <c:ptCount val="2"/>
                <c:pt idx="0">
                  <c:v>20</c:v>
                </c:pt>
                <c:pt idx="1">
                  <c:v>3.2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0"/>
        </c:dLbls>
        <c:firstSliceAng/>
        <c:holeSize val="50"/>
      </c:doughnutChart>
      <c:spPr>
        <a:noFill/>
        <a:ln w="0">
          <a:noFill/>
        </a:ln>
      </c:spPr>
    </c:plotArea>
    <c:plotVisOnly val="1"/>
    <c:dispBlanksAs val="gap"/>
    <c:showDLblsOverMax val="1"/>
  </c:chart>
  <c:spPr>
    <a:noFill/>
    <a:ln w="0">
      <a:noFill/>
    </a:ln>
  </c:spPr>
  <c:externalData r:id="rId1"/>
</c:chartSpace>
</file>

<file path=ppt/charts/chart13.xml><?xml version="1.0" encoding="utf-8"?>
<c:chartSpace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c="http://schemas.openxmlformats.org/drawingml/20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doughnutChart>
        <c:varyColors val="1"/>
        <c:ser>
          <c:idx val="0"/>
          <c:order val="0"/>
          <c:tx>
            <c:strRef>
              <c:f>Repared!$e$1:$e$1</c:f>
              <c:strCache>
                <c:ptCount val="1"/>
                <c:pt idx="0">
                  <c:v>销售额</c:v>
                </c:pt>
              </c:strCache>
            </c:strRef>
          </c:tx>
          <c:spPr>
            <a:solidFill>
              <a:srgbClr val="4874CB"/>
            </a:solidFill>
            <a:ln w="0">
              <a:noFill/>
            </a:ln>
          </c:spPr>
          <c:dPt>
            <c:idx val="0"/>
            <c:invertIfNegative val="1"/>
            <c:spPr>
              <a:solidFill>
                <a:srgbClr val="094153"/>
              </a:solidFill>
              <a:ln w="0">
                <a:noFill/>
              </a:ln>
            </c:spPr>
          </c:dPt>
          <c:dPt>
            <c:idx val="1"/>
            <c:invertIfNegative val="1"/>
            <c:spPr>
              <a:noFill/>
              <a:ln w="0">
                <a:noFill/>
              </a:ln>
            </c:spPr>
          </c:dPt>
          <c:dLbls>
            <c:dLbl>
              <c:idx val="0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dLbl>
              <c:idx val="1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txPr>
              <a:bodyPr wrap="none"/>
              <a:p>
                <a:pPr>
                  <a:defRPr sz="1000" b="0" strike="noStrike" spc="-1" smtId="4294967295">
                    <a:solidFill>
                      <a:srgbClr val="000000"/>
                    </a:solidFill>
                    <a:latin typeface="Arial"/>
                  </a:defRPr>
                </a:pPr>
                <a:endParaRPr sz="1000" b="0" strike="noStrike" spc="-1" smtId="4294967295">
                  <a:solidFill>
                    <a:srgbClr val="000000"/>
                  </a:solidFill>
                  <a:latin typeface="Arial"/>
                </a:endParaRPr>
              </a:p>
            </c:txPr>
            <c:showLegendKey val="0"/>
            <c:showVal val="0"/>
            <c:showCatName val="0"/>
            <c:showSerName val="0"/>
            <c:showPercent val="0"/>
            <c:showBubbleSize val="0"/>
            <c:separator> </c:separator>
            <c:showLeaderLines val="1"/>
            <c:extLst>
              <c:ext xmlns:c15="http://schemas.microsoft.com/office/drawing/2012/chart" uri="{CE6537A1-D6FC-4f65-9D91-7224C49458BB}">
                <c15:showLeaderLines val="1"/>
              </c:ext>
            </c:extLst>
          </c:dLbls>
          <c:cat>
            <c:strRef>
              <c:f>Repared!$f$1:$f$2</c:f>
              <c:strCache>
                <c:ptCount val="2"/>
                <c:pt idx="0">
                  <c:v>第一季度</c:v>
                </c:pt>
                <c:pt idx="1">
                  <c:v>第二季度</c:v>
                </c:pt>
              </c:strCache>
            </c:strRef>
          </c:cat>
          <c:val>
            <c:numRef>
              <c:f>Repared!$g$1:$g$2</c:f>
              <c:numCache>
                <c:formatCode>General</c:formatCode>
                <c:ptCount val="2"/>
                <c:pt idx="0">
                  <c:v>8.2</c:v>
                </c:pt>
                <c:pt idx="1">
                  <c:v>3.2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0"/>
        </c:dLbls>
        <c:firstSliceAng/>
        <c:holeSize val="50"/>
      </c:doughnutChart>
      <c:spPr>
        <a:noFill/>
        <a:ln w="0">
          <a:noFill/>
        </a:ln>
      </c:spPr>
    </c:plotArea>
    <c:plotVisOnly val="1"/>
    <c:dispBlanksAs val="gap"/>
    <c:showDLblsOverMax val="1"/>
  </c:chart>
  <c:spPr>
    <a:noFill/>
    <a:ln w="0">
      <a:noFill/>
    </a:ln>
  </c:spPr>
  <c:externalData r:id="rId1"/>
</c:chartSpace>
</file>

<file path=ppt/charts/chart14.xml><?xml version="1.0" encoding="utf-8"?>
<c:chartSpace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c="http://schemas.openxmlformats.org/drawingml/20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doughnutChart>
        <c:varyColors val="1"/>
        <c:ser>
          <c:idx val="0"/>
          <c:order val="0"/>
          <c:tx>
            <c:strRef>
              <c:f>Repared!$h$1:$h$1</c:f>
              <c:strCache>
                <c:ptCount val="1"/>
                <c:pt idx="0">
                  <c:v>销售额</c:v>
                </c:pt>
              </c:strCache>
            </c:strRef>
          </c:tx>
          <c:spPr>
            <a:solidFill>
              <a:srgbClr val="4874CB"/>
            </a:solidFill>
            <a:ln w="0">
              <a:noFill/>
            </a:ln>
          </c:spPr>
          <c:dPt>
            <c:idx val="0"/>
            <c:invertIfNegative val="1"/>
            <c:spPr>
              <a:solidFill>
                <a:srgbClr val="6DBACE"/>
              </a:solidFill>
              <a:ln w="0">
                <a:noFill/>
              </a:ln>
            </c:spPr>
          </c:dPt>
          <c:dPt>
            <c:idx val="1"/>
            <c:invertIfNegative val="1"/>
            <c:spPr>
              <a:noFill/>
              <a:ln w="0">
                <a:noFill/>
              </a:ln>
            </c:spPr>
          </c:dPt>
          <c:dLbls>
            <c:dLbl>
              <c:idx val="0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dLbl>
              <c:idx val="1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txPr>
              <a:bodyPr wrap="none"/>
              <a:p>
                <a:pPr>
                  <a:defRPr sz="1000" b="0" strike="noStrike" spc="-1" smtId="4294967295">
                    <a:solidFill>
                      <a:srgbClr val="000000"/>
                    </a:solidFill>
                    <a:latin typeface="Arial"/>
                  </a:defRPr>
                </a:pPr>
                <a:endParaRPr sz="1000" b="0" strike="noStrike" spc="-1" smtId="4294967295">
                  <a:solidFill>
                    <a:srgbClr val="000000"/>
                  </a:solidFill>
                  <a:latin typeface="Arial"/>
                </a:endParaRPr>
              </a:p>
            </c:txPr>
            <c:showLegendKey val="0"/>
            <c:showVal val="0"/>
            <c:showCatName val="0"/>
            <c:showSerName val="0"/>
            <c:showPercent val="0"/>
            <c:showBubbleSize val="0"/>
            <c:separator> </c:separator>
            <c:showLeaderLines val="1"/>
            <c:extLst>
              <c:ext xmlns:c15="http://schemas.microsoft.com/office/drawing/2012/chart" uri="{CE6537A1-D6FC-4f65-9D91-7224C49458BB}">
                <c15:showLeaderLines val="1"/>
              </c:ext>
            </c:extLst>
          </c:dLbls>
          <c:cat>
            <c:strRef>
              <c:f>Repared!$i$1:$i$2</c:f>
              <c:strCache>
                <c:ptCount val="2"/>
                <c:pt idx="0">
                  <c:v>第一季度</c:v>
                </c:pt>
                <c:pt idx="1">
                  <c:v>第二季度</c:v>
                </c:pt>
              </c:strCache>
            </c:strRef>
          </c:cat>
          <c:val>
            <c:numRef>
              <c:f>Repared!$j$1:$j$2</c:f>
              <c:numCache>
                <c:formatCode>General</c:formatCode>
                <c:ptCount val="2"/>
                <c:pt idx="0">
                  <c:v>5</c:v>
                </c:pt>
                <c:pt idx="1">
                  <c:v>3.2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0"/>
        </c:dLbls>
        <c:firstSliceAng/>
        <c:holeSize val="50"/>
      </c:doughnutChart>
      <c:spPr>
        <a:noFill/>
        <a:ln w="0">
          <a:noFill/>
        </a:ln>
      </c:spPr>
    </c:plotArea>
    <c:plotVisOnly val="1"/>
    <c:dispBlanksAs val="gap"/>
    <c:showDLblsOverMax val="1"/>
  </c:chart>
  <c:spPr>
    <a:noFill/>
    <a:ln w="0">
      <a:noFill/>
    </a:ln>
  </c:spPr>
  <c:externalData r:id="rId1"/>
</c:chartSpace>
</file>

<file path=ppt/charts/chart15.xml><?xml version="1.0" encoding="utf-8"?>
<c:chartSpace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c="http://schemas.openxmlformats.org/drawingml/20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doughnutChart>
        <c:varyColors val="1"/>
        <c:ser>
          <c:idx val="0"/>
          <c:order val="0"/>
          <c:tx>
            <c:strRef>
              <c:f>Repared!$k$1:$k$1</c:f>
              <c:strCache>
                <c:ptCount val="1"/>
                <c:pt idx="0">
                  <c:v>销售额</c:v>
                </c:pt>
              </c:strCache>
            </c:strRef>
          </c:tx>
          <c:spPr>
            <a:solidFill>
              <a:srgbClr val="4874CB"/>
            </a:solidFill>
            <a:ln w="0">
              <a:noFill/>
            </a:ln>
          </c:spPr>
          <c:dPt>
            <c:idx val="0"/>
            <c:invertIfNegative val="1"/>
            <c:spPr>
              <a:solidFill>
                <a:srgbClr val="094153"/>
              </a:solidFill>
              <a:ln w="0">
                <a:noFill/>
              </a:ln>
            </c:spPr>
          </c:dPt>
          <c:dPt>
            <c:idx val="1"/>
            <c:invertIfNegative val="1"/>
            <c:spPr>
              <a:noFill/>
              <a:ln w="0">
                <a:noFill/>
              </a:ln>
            </c:spPr>
          </c:dPt>
          <c:dLbls>
            <c:dLbl>
              <c:idx val="0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dLbl>
              <c:idx val="1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txPr>
              <a:bodyPr wrap="none"/>
              <a:p>
                <a:pPr>
                  <a:defRPr sz="1000" b="0" strike="noStrike" spc="-1" smtId="4294967295">
                    <a:solidFill>
                      <a:srgbClr val="000000"/>
                    </a:solidFill>
                    <a:latin typeface="Arial"/>
                  </a:defRPr>
                </a:pPr>
                <a:endParaRPr sz="1000" b="0" strike="noStrike" spc="-1" smtId="4294967295">
                  <a:solidFill>
                    <a:srgbClr val="000000"/>
                  </a:solidFill>
                  <a:latin typeface="Arial"/>
                </a:endParaRPr>
              </a:p>
            </c:txPr>
            <c:showLegendKey val="0"/>
            <c:showVal val="0"/>
            <c:showCatName val="0"/>
            <c:showSerName val="0"/>
            <c:showPercent val="0"/>
            <c:showBubbleSize val="0"/>
            <c:separator> </c:separator>
            <c:showLeaderLines val="1"/>
            <c:extLst>
              <c:ext xmlns:c15="http://schemas.microsoft.com/office/drawing/2012/chart" uri="{CE6537A1-D6FC-4f65-9D91-7224C49458BB}">
                <c15:showLeaderLines val="1"/>
              </c:ext>
            </c:extLst>
          </c:dLbls>
          <c:cat>
            <c:strRef>
              <c:f>Repared!$l$1:$l$2</c:f>
              <c:strCache>
                <c:ptCount val="2"/>
                <c:pt idx="0">
                  <c:v>第一季度</c:v>
                </c:pt>
                <c:pt idx="1">
                  <c:v>第二季度</c:v>
                </c:pt>
              </c:strCache>
            </c:strRef>
          </c:cat>
          <c:val>
            <c:numRef>
              <c:f>Repared!$m$1:$m$2</c:f>
              <c:numCache>
                <c:formatCode>General</c:formatCode>
                <c:ptCount val="2"/>
                <c:pt idx="0">
                  <c:v>20</c:v>
                </c:pt>
                <c:pt idx="1">
                  <c:v>3.2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0"/>
        </c:dLbls>
        <c:firstSliceAng/>
        <c:holeSize val="50"/>
      </c:doughnutChart>
      <c:spPr>
        <a:noFill/>
        <a:ln w="0">
          <a:noFill/>
        </a:ln>
      </c:spPr>
    </c:plotArea>
    <c:plotVisOnly val="1"/>
    <c:dispBlanksAs val="gap"/>
    <c:showDLblsOverMax val="1"/>
  </c:chart>
  <c:spPr>
    <a:noFill/>
    <a:ln w="0">
      <a:noFill/>
    </a:ln>
  </c:spPr>
  <c:externalData r:id="rId1"/>
</c:chartSpace>
</file>

<file path=ppt/charts/chart16.xml><?xml version="1.0" encoding="utf-8"?>
<c:chartSpace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c="http://schemas.openxmlformats.org/drawingml/20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doughnutChart>
        <c:varyColors val="1"/>
        <c:ser>
          <c:idx val="0"/>
          <c:order val="0"/>
          <c:tx>
            <c:strRef>
              <c:f>Repared!$n$1:$n$1</c:f>
              <c:strCache>
                <c:ptCount val="1"/>
                <c:pt idx="0">
                  <c:v>销售额</c:v>
                </c:pt>
              </c:strCache>
            </c:strRef>
          </c:tx>
          <c:spPr>
            <a:solidFill>
              <a:srgbClr val="4874CB"/>
            </a:solidFill>
            <a:ln w="0">
              <a:noFill/>
            </a:ln>
          </c:spPr>
          <c:dPt>
            <c:idx val="0"/>
            <c:invertIfNegative val="1"/>
            <c:spPr>
              <a:solidFill>
                <a:srgbClr val="6DBACE"/>
              </a:solidFill>
              <a:ln w="0">
                <a:noFill/>
              </a:ln>
            </c:spPr>
          </c:dPt>
          <c:dPt>
            <c:idx val="1"/>
            <c:invertIfNegative val="1"/>
            <c:spPr>
              <a:noFill/>
              <a:ln w="0">
                <a:noFill/>
              </a:ln>
            </c:spPr>
          </c:dPt>
          <c:dLbls>
            <c:dLbl>
              <c:idx val="0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dLbl>
              <c:idx val="1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txPr>
              <a:bodyPr wrap="none"/>
              <a:p>
                <a:pPr>
                  <a:defRPr sz="1000" b="0" strike="noStrike" spc="-1" smtId="4294967295">
                    <a:solidFill>
                      <a:srgbClr val="000000"/>
                    </a:solidFill>
                    <a:latin typeface="Arial"/>
                  </a:defRPr>
                </a:pPr>
                <a:endParaRPr sz="1000" b="0" strike="noStrike" spc="-1" smtId="4294967295">
                  <a:solidFill>
                    <a:srgbClr val="000000"/>
                  </a:solidFill>
                  <a:latin typeface="Arial"/>
                </a:endParaRPr>
              </a:p>
            </c:txPr>
            <c:showLegendKey val="0"/>
            <c:showVal val="0"/>
            <c:showCatName val="0"/>
            <c:showSerName val="0"/>
            <c:showPercent val="0"/>
            <c:showBubbleSize val="0"/>
            <c:separator> </c:separator>
            <c:showLeaderLines val="1"/>
            <c:extLst>
              <c:ext xmlns:c15="http://schemas.microsoft.com/office/drawing/2012/chart" uri="{CE6537A1-D6FC-4f65-9D91-7224C49458BB}">
                <c15:showLeaderLines val="1"/>
              </c:ext>
            </c:extLst>
          </c:dLbls>
          <c:cat>
            <c:strRef>
              <c:f>Repared!$o$1:$o$2</c:f>
              <c:strCache>
                <c:ptCount val="2"/>
                <c:pt idx="0">
                  <c:v>第一季度</c:v>
                </c:pt>
                <c:pt idx="1">
                  <c:v>第二季度</c:v>
                </c:pt>
              </c:strCache>
            </c:strRef>
          </c:cat>
          <c:val>
            <c:numRef>
              <c:f>Repared!$p$1:$p$2</c:f>
              <c:numCache>
                <c:formatCode>General</c:formatCode>
                <c:ptCount val="2"/>
                <c:pt idx="0">
                  <c:v>20</c:v>
                </c:pt>
                <c:pt idx="1">
                  <c:v>3.2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0"/>
        </c:dLbls>
        <c:firstSliceAng/>
        <c:holeSize val="50"/>
      </c:doughnutChart>
      <c:spPr>
        <a:noFill/>
        <a:ln w="0">
          <a:noFill/>
        </a:ln>
      </c:spPr>
    </c:plotArea>
    <c:plotVisOnly val="1"/>
    <c:dispBlanksAs val="gap"/>
    <c:showDLblsOverMax val="1"/>
  </c:chart>
  <c:spPr>
    <a:noFill/>
    <a:ln w="0">
      <a:noFill/>
    </a:ln>
  </c:spPr>
  <c:externalData r:id="rId1"/>
</c:chartSpace>
</file>

<file path=ppt/charts/chart17.xml><?xml version="1.0" encoding="utf-8"?>
<c:chartSpace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c="http://schemas.openxmlformats.org/drawingml/20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doughnutChart>
        <c:varyColors val="1"/>
        <c:ser>
          <c:idx val="0"/>
          <c:order val="0"/>
          <c:tx>
            <c:strRef>
              <c:f>Repared!$q$1:$q$1</c:f>
              <c:strCache>
                <c:ptCount val="1"/>
                <c:pt idx="0">
                  <c:v>销售额</c:v>
                </c:pt>
              </c:strCache>
            </c:strRef>
          </c:tx>
          <c:spPr>
            <a:solidFill>
              <a:srgbClr val="4874CB"/>
            </a:solidFill>
            <a:ln w="0">
              <a:noFill/>
            </a:ln>
          </c:spPr>
          <c:dPt>
            <c:idx val="0"/>
            <c:invertIfNegative val="1"/>
            <c:spPr>
              <a:solidFill>
                <a:srgbClr val="094153"/>
              </a:solidFill>
              <a:ln w="0">
                <a:noFill/>
              </a:ln>
            </c:spPr>
          </c:dPt>
          <c:dPt>
            <c:idx val="1"/>
            <c:invertIfNegative val="1"/>
            <c:spPr>
              <a:noFill/>
              <a:ln w="0">
                <a:noFill/>
              </a:ln>
            </c:spPr>
          </c:dPt>
          <c:dLbls>
            <c:dLbl>
              <c:idx val="0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dLbl>
              <c:idx val="1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txPr>
              <a:bodyPr wrap="none"/>
              <a:p>
                <a:pPr>
                  <a:defRPr sz="1000" b="0" strike="noStrike" spc="-1" smtId="4294967295">
                    <a:solidFill>
                      <a:srgbClr val="000000"/>
                    </a:solidFill>
                    <a:latin typeface="Arial"/>
                  </a:defRPr>
                </a:pPr>
                <a:endParaRPr sz="1000" b="0" strike="noStrike" spc="-1" smtId="4294967295">
                  <a:solidFill>
                    <a:srgbClr val="000000"/>
                  </a:solidFill>
                  <a:latin typeface="Arial"/>
                </a:endParaRPr>
              </a:p>
            </c:txPr>
            <c:showLegendKey val="0"/>
            <c:showVal val="0"/>
            <c:showCatName val="0"/>
            <c:showSerName val="0"/>
            <c:showPercent val="0"/>
            <c:showBubbleSize val="0"/>
            <c:separator> </c:separator>
            <c:showLeaderLines val="1"/>
            <c:extLst>
              <c:ext xmlns:c15="http://schemas.microsoft.com/office/drawing/2012/chart" uri="{CE6537A1-D6FC-4f65-9D91-7224C49458BB}">
                <c15:showLeaderLines val="1"/>
              </c:ext>
            </c:extLst>
          </c:dLbls>
          <c:cat>
            <c:strRef>
              <c:f>Repared!$r$1:$r$2</c:f>
              <c:strCache>
                <c:ptCount val="2"/>
                <c:pt idx="0">
                  <c:v>第一季度</c:v>
                </c:pt>
                <c:pt idx="1">
                  <c:v>第二季度</c:v>
                </c:pt>
              </c:strCache>
            </c:strRef>
          </c:cat>
          <c:val>
            <c:numRef>
              <c:f>Repared!$s$1:$s$2</c:f>
              <c:numCache>
                <c:formatCode>General</c:formatCode>
                <c:ptCount val="2"/>
                <c:pt idx="0">
                  <c:v>8.2</c:v>
                </c:pt>
                <c:pt idx="1">
                  <c:v>3.2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0"/>
        </c:dLbls>
        <c:firstSliceAng/>
        <c:holeSize val="50"/>
      </c:doughnutChart>
      <c:spPr>
        <a:noFill/>
        <a:ln w="0">
          <a:noFill/>
        </a:ln>
      </c:spPr>
    </c:plotArea>
    <c:plotVisOnly val="1"/>
    <c:dispBlanksAs val="gap"/>
    <c:showDLblsOverMax val="1"/>
  </c:chart>
  <c:spPr>
    <a:noFill/>
    <a:ln w="0">
      <a:noFill/>
    </a:ln>
  </c:spPr>
  <c:externalData r:id="rId1"/>
</c:chartSpace>
</file>

<file path=ppt/charts/chart18.xml><?xml version="1.0" encoding="utf-8"?>
<c:chartSpace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c="http://schemas.openxmlformats.org/drawingml/20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doughnutChart>
        <c:varyColors val="1"/>
        <c:ser>
          <c:idx val="0"/>
          <c:order val="0"/>
          <c:tx>
            <c:strRef>
              <c:f>Repared!$t$1:$t$1</c:f>
              <c:strCache>
                <c:ptCount val="1"/>
                <c:pt idx="0">
                  <c:v>销售额</c:v>
                </c:pt>
              </c:strCache>
            </c:strRef>
          </c:tx>
          <c:spPr>
            <a:solidFill>
              <a:srgbClr val="4874CB"/>
            </a:solidFill>
            <a:ln w="0">
              <a:noFill/>
            </a:ln>
          </c:spPr>
          <c:dPt>
            <c:idx val="0"/>
            <c:invertIfNegative val="1"/>
            <c:spPr>
              <a:solidFill>
                <a:srgbClr val="6DBACE"/>
              </a:solidFill>
              <a:ln w="0">
                <a:noFill/>
              </a:ln>
            </c:spPr>
          </c:dPt>
          <c:dPt>
            <c:idx val="1"/>
            <c:invertIfNegative val="1"/>
            <c:spPr>
              <a:noFill/>
              <a:ln w="0">
                <a:noFill/>
              </a:ln>
            </c:spPr>
          </c:dPt>
          <c:dLbls>
            <c:dLbl>
              <c:idx val="0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dLbl>
              <c:idx val="1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txPr>
              <a:bodyPr wrap="none"/>
              <a:p>
                <a:pPr>
                  <a:defRPr sz="1000" b="0" strike="noStrike" spc="-1" smtId="4294967295">
                    <a:solidFill>
                      <a:srgbClr val="000000"/>
                    </a:solidFill>
                    <a:latin typeface="Arial"/>
                  </a:defRPr>
                </a:pPr>
                <a:endParaRPr sz="1000" b="0" strike="noStrike" spc="-1" smtId="4294967295">
                  <a:solidFill>
                    <a:srgbClr val="000000"/>
                  </a:solidFill>
                  <a:latin typeface="Arial"/>
                </a:endParaRPr>
              </a:p>
            </c:txPr>
            <c:showLegendKey val="0"/>
            <c:showVal val="0"/>
            <c:showCatName val="0"/>
            <c:showSerName val="0"/>
            <c:showPercent val="0"/>
            <c:showBubbleSize val="0"/>
            <c:separator> </c:separator>
            <c:showLeaderLines val="1"/>
            <c:extLst>
              <c:ext xmlns:c15="http://schemas.microsoft.com/office/drawing/2012/chart" uri="{CE6537A1-D6FC-4f65-9D91-7224C49458BB}">
                <c15:showLeaderLines val="1"/>
              </c:ext>
            </c:extLst>
          </c:dLbls>
          <c:cat>
            <c:strRef>
              <c:f>Repared!$u$1:$u$2</c:f>
              <c:strCache>
                <c:ptCount val="2"/>
                <c:pt idx="0">
                  <c:v>第一季度</c:v>
                </c:pt>
                <c:pt idx="1">
                  <c:v>第二季度</c:v>
                </c:pt>
              </c:strCache>
            </c:strRef>
          </c:cat>
          <c:val>
            <c:numRef>
              <c:f>Repared!$v$1:$v$2</c:f>
              <c:numCache>
                <c:formatCode>General</c:formatCode>
                <c:ptCount val="2"/>
                <c:pt idx="0">
                  <c:v>5</c:v>
                </c:pt>
                <c:pt idx="1">
                  <c:v>3.2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0"/>
        </c:dLbls>
        <c:firstSliceAng/>
        <c:holeSize val="50"/>
      </c:doughnutChart>
      <c:spPr>
        <a:noFill/>
        <a:ln w="0">
          <a:noFill/>
        </a:ln>
      </c:spPr>
    </c:plotArea>
    <c:plotVisOnly val="1"/>
    <c:dispBlanksAs val="gap"/>
    <c:showDLblsOverMax val="1"/>
  </c:chart>
  <c:spPr>
    <a:noFill/>
    <a:ln w="0">
      <a:noFill/>
    </a:ln>
  </c:spPr>
  <c:externalData r:id="rId1"/>
</c:chartSpace>
</file>

<file path=ppt/charts/chart19.xml><?xml version="1.0" encoding="utf-8"?>
<c:chartSpace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c="http://schemas.openxmlformats.org/drawingml/20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doughnutChart>
        <c:varyColors val="1"/>
        <c:ser>
          <c:idx val="0"/>
          <c:order val="0"/>
          <c:tx>
            <c:strRef>
              <c:f>Repared!$w$1:$w$1</c:f>
              <c:strCache>
                <c:ptCount val="1"/>
                <c:pt idx="0">
                  <c:v>销售额</c:v>
                </c:pt>
              </c:strCache>
            </c:strRef>
          </c:tx>
          <c:spPr>
            <a:solidFill>
              <a:srgbClr val="4874CB"/>
            </a:solidFill>
            <a:ln w="0">
              <a:noFill/>
            </a:ln>
          </c:spPr>
          <c:dPt>
            <c:idx val="0"/>
            <c:invertIfNegative val="1"/>
            <c:spPr>
              <a:solidFill>
                <a:srgbClr val="094153"/>
              </a:solidFill>
              <a:ln w="0">
                <a:noFill/>
              </a:ln>
            </c:spPr>
          </c:dPt>
          <c:dPt>
            <c:idx val="1"/>
            <c:invertIfNegative val="1"/>
            <c:spPr>
              <a:noFill/>
              <a:ln w="0">
                <a:noFill/>
              </a:ln>
            </c:spPr>
          </c:dPt>
          <c:dLbls>
            <c:dLbl>
              <c:idx val="0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dLbl>
              <c:idx val="1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txPr>
              <a:bodyPr wrap="none"/>
              <a:p>
                <a:pPr>
                  <a:defRPr sz="1000" b="0" strike="noStrike" spc="-1" smtId="4294967295">
                    <a:solidFill>
                      <a:srgbClr val="000000"/>
                    </a:solidFill>
                    <a:latin typeface="Arial"/>
                  </a:defRPr>
                </a:pPr>
                <a:endParaRPr sz="1000" b="0" strike="noStrike" spc="-1" smtId="4294967295">
                  <a:solidFill>
                    <a:srgbClr val="000000"/>
                  </a:solidFill>
                  <a:latin typeface="Arial"/>
                </a:endParaRPr>
              </a:p>
            </c:txPr>
            <c:showLegendKey val="0"/>
            <c:showVal val="0"/>
            <c:showCatName val="0"/>
            <c:showSerName val="0"/>
            <c:showPercent val="0"/>
            <c:showBubbleSize val="0"/>
            <c:separator> </c:separator>
            <c:showLeaderLines val="1"/>
            <c:extLst>
              <c:ext xmlns:c15="http://schemas.microsoft.com/office/drawing/2012/chart" uri="{CE6537A1-D6FC-4f65-9D91-7224C49458BB}">
                <c15:showLeaderLines val="1"/>
              </c:ext>
            </c:extLst>
          </c:dLbls>
          <c:cat>
            <c:strRef>
              <c:f>Repared!$x$1:$x$2</c:f>
              <c:strCache>
                <c:ptCount val="2"/>
                <c:pt idx="0">
                  <c:v>第一季度</c:v>
                </c:pt>
                <c:pt idx="1">
                  <c:v>第二季度</c:v>
                </c:pt>
              </c:strCache>
            </c:strRef>
          </c:cat>
          <c:val>
            <c:numRef>
              <c:f>Repared!$y$1:$y$2</c:f>
              <c:numCache>
                <c:formatCode>General</c:formatCode>
                <c:ptCount val="2"/>
                <c:pt idx="0">
                  <c:v>20</c:v>
                </c:pt>
                <c:pt idx="1">
                  <c:v>3.2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0"/>
        </c:dLbls>
        <c:firstSliceAng/>
        <c:holeSize val="50"/>
      </c:doughnutChart>
      <c:spPr>
        <a:noFill/>
        <a:ln w="0">
          <a:noFill/>
        </a:ln>
      </c:spPr>
    </c:plotArea>
    <c:plotVisOnly val="1"/>
    <c:dispBlanksAs val="gap"/>
    <c:showDLblsOverMax val="1"/>
  </c:chart>
  <c:spPr>
    <a:noFill/>
    <a:ln w="0">
      <a:noFill/>
    </a:ln>
  </c:spPr>
  <c:externalData r:id="rId1"/>
</c:chartSpace>
</file>

<file path=ppt/charts/chart20.xml><?xml version="1.0" encoding="utf-8"?>
<c:chartSpace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c="http://schemas.openxmlformats.org/drawingml/20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doughnutChart>
        <c:varyColors val="1"/>
        <c:ser>
          <c:idx val="0"/>
          <c:order val="0"/>
          <c:tx>
            <c:strRef>
              <c:f>Repared!$z$1:$z$1</c:f>
              <c:strCache>
                <c:ptCount val="1"/>
                <c:pt idx="0">
                  <c:v>销售额</c:v>
                </c:pt>
              </c:strCache>
            </c:strRef>
          </c:tx>
          <c:spPr>
            <a:solidFill>
              <a:srgbClr val="4874CB"/>
            </a:solidFill>
            <a:ln w="0">
              <a:noFill/>
            </a:ln>
          </c:spPr>
          <c:dPt>
            <c:idx val="0"/>
            <c:invertIfNegative val="1"/>
            <c:spPr>
              <a:solidFill>
                <a:srgbClr val="6DBACE"/>
              </a:solidFill>
              <a:ln w="0">
                <a:noFill/>
              </a:ln>
            </c:spPr>
          </c:dPt>
          <c:dPt>
            <c:idx val="1"/>
            <c:invertIfNegative val="1"/>
            <c:spPr>
              <a:noFill/>
              <a:ln w="0">
                <a:noFill/>
              </a:ln>
            </c:spPr>
          </c:dPt>
          <c:dLbls>
            <c:dLbl>
              <c:idx val="0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dLbl>
              <c:idx val="1"/>
              <c:numFmt formatCode="" sourceLinked="1"/>
              <c:txPr>
                <a:bodyPr wrap="none"/>
                <a:p>
                  <a:pPr>
                    <a:defRPr sz="1000" b="0" strike="noStrike" spc="-1" smtId="4294967295">
                      <a:solidFill>
                        <a:srgbClr val="000000"/>
                      </a:solidFill>
                      <a:latin typeface="Arial"/>
                    </a:defRPr>
                  </a:pPr>
                  <a:endParaRPr sz="1000" b="0" strike="noStrike" spc="-1" smtId="4294967295">
                    <a:solidFill>
                      <a:srgbClr val="000000"/>
                    </a:solidFill>
                    <a:latin typeface="Arial"/>
                  </a:endParaRPr>
                </a:p>
              </c:txPr>
              <c:showLegendKey val="0"/>
              <c:showVal val="0"/>
              <c:showCatName val="0"/>
              <c:showSerName val="0"/>
              <c:showPercent val="0"/>
              <c:showBubbleSize val="0"/>
              <c:separator> </c:separator>
              <c:extLst/>
            </c:dLbl>
            <c:txPr>
              <a:bodyPr wrap="none"/>
              <a:p>
                <a:pPr>
                  <a:defRPr sz="1000" b="0" strike="noStrike" spc="-1" smtId="4294967295">
                    <a:solidFill>
                      <a:srgbClr val="000000"/>
                    </a:solidFill>
                    <a:latin typeface="Arial"/>
                  </a:defRPr>
                </a:pPr>
                <a:endParaRPr sz="1000" b="0" strike="noStrike" spc="-1" smtId="4294967295">
                  <a:solidFill>
                    <a:srgbClr val="000000"/>
                  </a:solidFill>
                  <a:latin typeface="Arial"/>
                </a:endParaRPr>
              </a:p>
            </c:txPr>
            <c:showLegendKey val="0"/>
            <c:showVal val="0"/>
            <c:showCatName val="0"/>
            <c:showSerName val="0"/>
            <c:showPercent val="0"/>
            <c:showBubbleSize val="0"/>
            <c:separator> </c:separator>
            <c:showLeaderLines val="1"/>
            <c:extLst>
              <c:ext xmlns:c15="http://schemas.microsoft.com/office/drawing/2012/chart" uri="{CE6537A1-D6FC-4f65-9D91-7224C49458BB}">
                <c15:showLeaderLines val="1"/>
              </c:ext>
            </c:extLst>
          </c:dLbls>
          <c:cat>
            <c:strRef>
              <c:f>Repared!${$1:${$2</c:f>
              <c:strCache>
                <c:ptCount val="2"/>
                <c:pt idx="0">
                  <c:v>第一季度</c:v>
                </c:pt>
                <c:pt idx="1">
                  <c:v>第二季度</c:v>
                </c:pt>
              </c:strCache>
            </c:strRef>
          </c:cat>
          <c:val>
            <c:numRef>
              <c:f>Repared!$|$1:$|$2</c:f>
              <c:numCache>
                <c:formatCode>General</c:formatCode>
                <c:ptCount val="2"/>
                <c:pt idx="0">
                  <c:v>20</c:v>
                </c:pt>
                <c:pt idx="1">
                  <c:v>3.2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0"/>
        </c:dLbls>
        <c:firstSliceAng/>
        <c:holeSize val="50"/>
      </c:doughnutChart>
      <c:spPr>
        <a:noFill/>
        <a:ln w="0">
          <a:noFill/>
        </a:ln>
      </c:spPr>
    </c:plotArea>
    <c:plotVisOnly val="1"/>
    <c:dispBlanksAs val="gap"/>
    <c:showDLblsOverMax val="1"/>
  </c:chart>
  <c:spPr>
    <a:noFill/>
    <a:ln w="0">
      <a:noFill/>
    </a:ln>
  </c:spPr>
  <c:externalData r:id="rId1"/>
</c:chartSpace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88EC4F2A-AA11-48DB-BC8E-71FE6EB9CAA9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4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8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4.xml" /><Relationship Id="rId2" Type="http://schemas.openxmlformats.org/officeDocument/2006/relationships/notesMaster" Target="../notesMasters/notesMaster1.xml" /></Relationships>
</file>

<file path=ppt/notesSlides/_rels/notesSlide7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8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88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689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90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91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692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93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94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695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96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97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698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99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00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701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02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03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704" name="PlaceHolder 2"/>
          <p:cNvSpPr>
            <a:spLocks noGrp="1"/>
          </p:cNvSpPr>
          <p:nvPr>
            <p:ph type="body" idx="43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05" name="PlaceHolder 3"/>
          <p:cNvSpPr>
            <a:spLocks noGrp="1"/>
          </p:cNvSpPr>
          <p:nvPr>
            <p:ph type="sldNum" idx="42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06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707" name="PlaceHolder 2"/>
          <p:cNvSpPr>
            <a:spLocks noGrp="1"/>
          </p:cNvSpPr>
          <p:nvPr>
            <p:ph type="body" idx="44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08" name="PlaceHolder 3"/>
          <p:cNvSpPr>
            <a:spLocks noGrp="1"/>
          </p:cNvSpPr>
          <p:nvPr>
            <p:ph type="sldNum" idx="43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8461330-0984-4060-9C65-DC54602B1A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6FC6204-CB80-4512-B1A4-1DAD3DA649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F14CF8B-9806-4A25-87B0-425F4994DD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51569A7-9663-43E4-BA97-555E59AE7E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F9CF8DC-B623-4557-871E-02CF759CFE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BE7A980-D27B-4EEB-A360-7A9A61086F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4A15B7B-ED17-46ED-A9BC-1B870528AA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638CF0F-2D5D-44AA-A6E5-7BC81C1513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1C3A5FB-E839-43E7-9912-B501B65824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17002F7-B3DA-41ED-92C4-E57EAE3422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B56FA3D-BDB6-41FD-9FF8-41919CC979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7A3EBCE3-339F-4268-9445-ED9E9AA83E8B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1B1E4EC8-396A-4D8F-94E7-9E13B42B9911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1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chart" Target="../charts/chart1.xml" /><Relationship Id="rId3" Type="http://schemas.openxmlformats.org/officeDocument/2006/relationships/chart" Target="../charts/chart2.xml" /><Relationship Id="rId4" Type="http://schemas.openxmlformats.org/officeDocument/2006/relationships/chart" Target="../charts/chart3.xml" /><Relationship Id="rId5" Type="http://schemas.openxmlformats.org/officeDocument/2006/relationships/chart" Target="../charts/chart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chart" Target="../charts/chart5.xml" /><Relationship Id="rId3" Type="http://schemas.openxmlformats.org/officeDocument/2006/relationships/chart" Target="../charts/chart6.xml" /><Relationship Id="rId4" Type="http://schemas.openxmlformats.org/officeDocument/2006/relationships/chart" Target="../charts/chart7.xml" /><Relationship Id="rId5" Type="http://schemas.openxmlformats.org/officeDocument/2006/relationships/chart" Target="../charts/chart8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chart" Target="../charts/chart9.xml" /><Relationship Id="rId3" Type="http://schemas.openxmlformats.org/officeDocument/2006/relationships/chart" Target="../charts/chart10.xml" /><Relationship Id="rId4" Type="http://schemas.openxmlformats.org/officeDocument/2006/relationships/chart" Target="../charts/chart11.xml" /><Relationship Id="rId5" Type="http://schemas.openxmlformats.org/officeDocument/2006/relationships/chart" Target="../charts/chart12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chart" Target="../charts/chart13.xml" /><Relationship Id="rId3" Type="http://schemas.openxmlformats.org/officeDocument/2006/relationships/chart" Target="../charts/chart14.xml" /><Relationship Id="rId4" Type="http://schemas.openxmlformats.org/officeDocument/2006/relationships/chart" Target="../charts/chart15.xml" /><Relationship Id="rId5" Type="http://schemas.openxmlformats.org/officeDocument/2006/relationships/chart" Target="../charts/chart16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6.xml" /><Relationship Id="rId3" Type="http://schemas.openxmlformats.org/officeDocument/2006/relationships/image" Target="../media/image1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chart" Target="../charts/chart17.xml" /><Relationship Id="rId3" Type="http://schemas.openxmlformats.org/officeDocument/2006/relationships/chart" Target="../charts/chart18.xml" /><Relationship Id="rId4" Type="http://schemas.openxmlformats.org/officeDocument/2006/relationships/chart" Target="../charts/chart19.xml" /><Relationship Id="rId5" Type="http://schemas.openxmlformats.org/officeDocument/2006/relationships/chart" Target="../charts/chart20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7.xml" /><Relationship Id="rId3" Type="http://schemas.openxmlformats.org/officeDocument/2006/relationships/image" Target="../media/image2.pn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38143061010006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72" name="图片 4"/>
          <p:cNvPicPr/>
          <p:nvPr/>
        </p:nvPicPr>
        <p:blipFill>
          <a:blip r:embed="rId2"/>
          <a:srcRect l="22204" r="2142"/>
          <a:stretch>
            <a:fillRect/>
          </a:stretch>
        </p:blipFill>
        <p:spPr>
          <a:xfrm>
            <a:off x="0" y="0"/>
            <a:ext cx="12191760" cy="6857640"/>
          </a:xfrm>
          <a:prstGeom prst="rect">
            <a:avLst/>
          </a:prstGeom>
          <a:ln w="0">
            <a:noFill/>
          </a:ln>
        </p:spPr>
      </p:pic>
      <p:sp>
        <p:nvSpPr>
          <p:cNvPr id="73" name="PlaceHolder 1"/>
          <p:cNvSpPr>
            <a:spLocks noGrp="1"/>
          </p:cNvSpPr>
          <p:nvPr>
            <p:ph type="subTitle" idx="4"/>
          </p:nvPr>
        </p:nvSpPr>
        <p:spPr>
          <a:xfrm>
            <a:off x="1198800" y="3535560"/>
            <a:ext cx="472680" cy="22752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/>
          </a:bodyPr>
          <a:lstStyle/>
          <a:p>
            <a:pPr algn="ctr" defTabSz="914400">
              <a:lnSpc>
                <a:spcPct val="110000"/>
              </a:lnSpc>
              <a:spcAft>
                <a:spcPts val="1001"/>
              </a:spcAft>
              <a:tabLst>
                <a:tab pos="0"/>
              </a:tabLst>
            </a:pPr>
            <a:r>
              <a:rPr lang="en-US" sz="2400" b="0" strike="noStrike" spc="199">
                <a:solidFill>
                  <a:schemeClr val="accent3"/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4" name="PlaceHolder 2"/>
          <p:cNvSpPr>
            <a:spLocks noGrp="1"/>
          </p:cNvSpPr>
          <p:nvPr>
            <p:ph type="title"/>
          </p:nvPr>
        </p:nvSpPr>
        <p:spPr>
          <a:xfrm>
            <a:off x="984240" y="0"/>
            <a:ext cx="9798840" cy="28900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/>
                </a:solidFill>
                <a:latin typeface="Arial"/>
                <a:ea typeface="微软雅黑"/>
              </a:rPr>
              <a:t>心理辅导改变人生轨迹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5" name="文本框 3"/>
          <p:cNvSpPr/>
          <p:nvPr/>
        </p:nvSpPr>
        <p:spPr>
          <a:xfrm>
            <a:off x="2902680" y="5137920"/>
            <a:ext cx="5962320" cy="413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  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汇报人：魏老师  </a:t>
            </a:r>
            <a:r>
              <a:rPr lang="en-US" sz="18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                                           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2024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年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X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月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2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 additive="repl">
                                        <p:cTn id="7" dur="500"/>
                                        <p:tgtEl>
                                          <p:spTgt spid="7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76" name="图片 15"/>
          <p:cNvPicPr/>
          <p:nvPr/>
        </p:nvPicPr>
        <p:blipFill>
          <a:blip r:embed="rId3"/>
          <a:srcRect l="22204" r="2142"/>
          <a:stretch>
            <a:fillRect/>
          </a:stretch>
        </p:blipFill>
        <p:spPr>
          <a:xfrm>
            <a:off x="0" y="0"/>
            <a:ext cx="12191760" cy="6857640"/>
          </a:xfrm>
          <a:prstGeom prst="rect">
            <a:avLst/>
          </a:prstGeom>
          <a:ln w="0">
            <a:noFill/>
          </a:ln>
        </p:spPr>
      </p:pic>
      <p:sp>
        <p:nvSpPr>
          <p:cNvPr id="77" name="PlaceHolder 1"/>
          <p:cNvSpPr>
            <a:spLocks noGrp="1"/>
          </p:cNvSpPr>
          <p:nvPr>
            <p:ph type="title" idx="4294967295"/>
          </p:nvPr>
        </p:nvSpPr>
        <p:spPr>
          <a:xfrm>
            <a:off x="5113080" y="96912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8" name="content"/>
          <p:cNvSpPr/>
          <p:nvPr/>
        </p:nvSpPr>
        <p:spPr>
          <a:xfrm>
            <a:off x="798840" y="207756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1</a:t>
            </a:r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简介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2</a:t>
            </a:r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心理辅导的原理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3</a:t>
            </a:r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心理辅导的应用领域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4</a:t>
            </a:r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心理辅导的技巧与方法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5</a:t>
            </a:r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心理辅导的案例分析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6</a:t>
            </a:r>
            <a:r>
              <a:rPr lang="zh-CN" sz="2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总结与展望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9" name="Shape 541"/>
          <p:cNvSpPr/>
          <p:nvPr/>
        </p:nvSpPr>
        <p:spPr>
          <a:xfrm rot="10800000" flipV="1">
            <a:off x="360" y="2880"/>
            <a:ext cx="1206360" cy="1256400"/>
          </a:xfrm>
          <a:custGeom>
            <a:gdLst>
              <a:gd name="textAreaLeft" fmla="*/ 0 w 1206360"/>
              <a:gd name="textAreaRight" fmla="*/ 1206720 w 1206360"/>
              <a:gd name="textAreaTop" fmla="*/ 360 h 1256400"/>
              <a:gd name="textAreaBottom" fmla="*/ 1257120 h 1256400"/>
            </a:gdLst>
            <a:rect l="textAreaLeft" t="textAreaTop" r="textAreaRight" b="textAreaBottom"/>
            <a:pathLst>
              <a:path w="21600" h="21600">
                <a:moveTo>
                  <a:pt x="0" y="0"/>
                </a:moveTo>
                <a:lnTo>
                  <a:pt x="21600" y="0"/>
                </a:lnTo>
                <a:lnTo>
                  <a:pt x="21600" y="21600"/>
                </a:lnTo>
                <a:lnTo>
                  <a:pt x="0" y="0"/>
                </a:lnTo>
                <a:close/>
              </a:path>
            </a:pathLst>
          </a:custGeom>
          <a:solidFill>
            <a:srgbClr val="6DBACE"/>
          </a:solidFill>
          <a:ln w="12700">
            <a:noFill/>
          </a:ln>
        </p:spPr>
        <p:style>
          <a:lnRef idx="0"/>
          <a:fillRef idx="0"/>
          <a:effectRef idx="0"/>
          <a:fontRef idx="minor"/>
        </p:style>
        <p:txBody>
          <a:bodyPr lIns="19080" tIns="19080" rIns="19080" bIns="19080" anchor="ctr">
            <a:noAutofit/>
          </a:bodyPr>
          <a:lstStyle/>
          <a:p>
            <a:pPr algn="ctr" defTabSz="412920">
              <a:lnSpc>
                <a:spcPct val="100000"/>
              </a:lnSpc>
            </a:pPr>
            <a:endParaRPr lang="en-US" sz="1500" b="0" strike="noStrike" spc="-1">
              <a:solidFill>
                <a:srgbClr val="000000"/>
              </a:solidFill>
              <a:latin typeface="Helvetica Light"/>
              <a:ea typeface="Helvetica Light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 additive="repl">
                                        <p:cTn id="7" dur="500"/>
                                        <p:tgtEl>
                                          <p:spTgt spid="7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80" name="图片 7"/>
          <p:cNvPicPr/>
          <p:nvPr/>
        </p:nvPicPr>
        <p:blipFill>
          <a:blip r:embed="rId3"/>
          <a:srcRect l="22204" r="2142"/>
          <a:stretch>
            <a:fillRect/>
          </a:stretch>
        </p:blipFill>
        <p:spPr>
          <a:xfrm>
            <a:off x="0" y="0"/>
            <a:ext cx="12191760" cy="6857640"/>
          </a:xfrm>
          <a:prstGeom prst="rect">
            <a:avLst/>
          </a:prstGeom>
          <a:ln w="0">
            <a:noFill/>
          </a:ln>
        </p:spPr>
      </p:pic>
      <p:sp>
        <p:nvSpPr>
          <p:cNvPr id="81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000000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/>
                </a:solidFill>
                <a:latin typeface="Arial"/>
                <a:ea typeface="微软雅黑"/>
              </a:rPr>
              <a:t>01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82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1</a:t>
            </a: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章 简介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3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4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5400360" cy="7189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000000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研究背景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5" name="content"/>
          <p:cNvSpPr/>
          <p:nvPr/>
        </p:nvSpPr>
        <p:spPr>
          <a:xfrm>
            <a:off x="5199840" y="2467440"/>
            <a:ext cx="5336640" cy="3154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心理辅导作为一种心理健康的辅助手段，对改善个体的心理状况和生活质量有着积极的影响。在当今社会，心理问题日益凸显，因此心理辅导的重要性和需求也日益增加。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pic>
        <p:nvPicPr>
          <p:cNvPr id="86" name="图片 1"/>
          <p:cNvPicPr/>
          <p:nvPr/>
        </p:nvPicPr>
        <p:blipFill>
          <a:blip r:embed="rId3"/>
          <a:srcRect l="5972" t="14324" r="70418" b="15094"/>
          <a:stretch>
            <a:fillRect/>
          </a:stretch>
        </p:blipFill>
        <p:spPr>
          <a:xfrm>
            <a:off x="-96840" y="847800"/>
            <a:ext cx="4601520" cy="5854320"/>
          </a:xfrm>
          <a:prstGeom prst="rect">
            <a:avLst/>
          </a:prstGeom>
          <a:ln w="0">
            <a:noFill/>
          </a:ln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500" fill="hold"/>
                                        <p:tgtEl>
                                          <p:spTgt spid="8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500" fill="hold"/>
                                        <p:tgtEl>
                                          <p:spTgt spid="8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9" dur="500"/>
                                        <p:tgtEl>
                                          <p:spTgt spid="8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7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671544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心理辅导定义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8" name="content.1.subtitle"/>
          <p:cNvSpPr/>
          <p:nvPr/>
        </p:nvSpPr>
        <p:spPr>
          <a:xfrm>
            <a:off x="13291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Arial"/>
                <a:ea typeface="微软雅黑"/>
              </a:rPr>
              <a:t>专业帮助个体解决心理问题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9" name="content.1.title"/>
          <p:cNvSpPr/>
          <p:nvPr/>
        </p:nvSpPr>
        <p:spPr>
          <a:xfrm>
            <a:off x="132912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心理辅导概念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0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1" name="椭圆 14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2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改变不良习惯，改善生活质量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3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作用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4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5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帮助个体重建信心，调整心态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6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目的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7" name="矩形 25"/>
          <p:cNvSpPr/>
          <p:nvPr/>
        </p:nvSpPr>
        <p:spPr>
          <a:xfrm>
            <a:off x="6341040" y="0"/>
            <a:ext cx="5850360" cy="6857640"/>
          </a:xfrm>
          <a:prstGeom prst="rect">
            <a:avLst/>
          </a:prstGeom>
          <a:solidFill>
            <a:srgbClr val="09415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pic>
        <p:nvPicPr>
          <p:cNvPr id="98" name="图片 7"/>
          <p:cNvPicPr/>
          <p:nvPr/>
        </p:nvPicPr>
        <p:blipFill>
          <a:blip r:embed="rId2"/>
          <a:srcRect l="61707" t="1330" r="6548" b="22518"/>
          <a:stretch>
            <a:fillRect/>
          </a:stretch>
        </p:blipFill>
        <p:spPr>
          <a:xfrm>
            <a:off x="42120" y="30600"/>
            <a:ext cx="827280" cy="845280"/>
          </a:xfrm>
          <a:prstGeom prst="rect">
            <a:avLst/>
          </a:prstGeom>
          <a:ln w="0">
            <a:noFill/>
          </a:ln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 additive="repl">
                                        <p:cTn id="7" dur="500"/>
                                        <p:tgtEl>
                                          <p:spTgt spid="9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9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000000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心理辅导形式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00" name="content.1.subtitle"/>
          <p:cNvSpPr/>
          <p:nvPr/>
        </p:nvSpPr>
        <p:spPr>
          <a:xfrm>
            <a:off x="1296720" y="394524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一对一的心理辅导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1" name="content.1.title"/>
          <p:cNvSpPr/>
          <p:nvPr/>
        </p:nvSpPr>
        <p:spPr>
          <a:xfrm>
            <a:off x="1297440" y="293508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个人辅导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2" name="content.2.subtitle"/>
          <p:cNvSpPr/>
          <p:nvPr/>
        </p:nvSpPr>
        <p:spPr>
          <a:xfrm>
            <a:off x="9091800" y="394524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集体参与的心理辅导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3" name="content.2.title"/>
          <p:cNvSpPr/>
          <p:nvPr/>
        </p:nvSpPr>
        <p:spPr>
          <a:xfrm>
            <a:off x="9091440" y="293508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团体辅导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4" name="content.3.subtitle"/>
          <p:cNvSpPr/>
          <p:nvPr/>
        </p:nvSpPr>
        <p:spPr>
          <a:xfrm>
            <a:off x="3895200" y="3945240"/>
            <a:ext cx="1457640" cy="1762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通过网络进行的心理辅导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5" name="content.3.title"/>
          <p:cNvSpPr/>
          <p:nvPr/>
        </p:nvSpPr>
        <p:spPr>
          <a:xfrm>
            <a:off x="3895920" y="293688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在线辅导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6" name="content.4.subtitle"/>
          <p:cNvSpPr/>
          <p:nvPr/>
        </p:nvSpPr>
        <p:spPr>
          <a:xfrm>
            <a:off x="6493680" y="394524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7" name="content.4.title"/>
          <p:cNvSpPr/>
          <p:nvPr/>
        </p:nvSpPr>
        <p:spPr>
          <a:xfrm>
            <a:off x="6494040" y="293688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8" name="矩形 60"/>
          <p:cNvSpPr/>
          <p:nvPr/>
        </p:nvSpPr>
        <p:spPr>
          <a:xfrm>
            <a:off x="0" y="5474160"/>
            <a:ext cx="12191760" cy="1383480"/>
          </a:xfrm>
          <a:prstGeom prst="rect">
            <a:avLst/>
          </a:prstGeom>
          <a:solidFill>
            <a:srgbClr val="09415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endParaRPr lang="en-US" sz="1800" b="0" strike="noStrike" spc="-1">
              <a:solidFill>
                <a:srgbClr val="FFFFFF"/>
              </a:solidFill>
              <a:latin typeface="Arial"/>
              <a:ea typeface="微软雅黑"/>
            </a:endParaRPr>
          </a:p>
        </p:txBody>
      </p:sp>
      <p:grpSp>
        <p:nvGrpSpPr>
          <p:cNvPr id="109" name="组合 4"/>
          <p:cNvGrpSpPr/>
          <p:nvPr/>
        </p:nvGrpSpPr>
        <p:grpSpPr>
          <a:xfrm>
            <a:off x="577800" y="381240"/>
            <a:ext cx="3060720" cy="2445480"/>
            <a:chOff x="577800" y="381240"/>
            <a:chExt cx="3060720" cy="2445480"/>
          </a:xfrm>
        </p:grpSpPr>
        <p:grpSp>
          <p:nvGrpSpPr>
            <p:cNvPr id="110" name="组合 19"/>
            <p:cNvGrpSpPr/>
            <p:nvPr/>
          </p:nvGrpSpPr>
          <p:grpSpPr>
            <a:xfrm>
              <a:off x="577800" y="381240"/>
              <a:ext cx="3060720" cy="2040480"/>
              <a:chOff x="577800" y="381240"/>
              <a:chExt cx="3060720" cy="2040480"/>
            </a:xfrm>
          </p:grpSpPr>
          <p:graphicFrame>
            <p:nvGraphicFramePr>
              <p:cNvPr id="111" name="图表 6"/>
              <p:cNvGraphicFramePr/>
              <p:nvPr/>
            </p:nvGraphicFramePr>
            <p:xfrm>
              <a:off x="577800" y="381240"/>
              <a:ext cx="3060720" cy="2040480"/>
            </p:xfrm>
            <a:graphic>
              <a:graphicData uri="http://schemas.openxmlformats.org/drawingml/2006/chart">
                <c:chart xmlns:c="http://schemas.openxmlformats.org/drawingml/2006/chart" r:id="rId2"/>
              </a:graphicData>
            </a:graphic>
          </p:graphicFrame>
          <p:grpSp>
            <p:nvGrpSpPr>
              <p:cNvPr id="112" name="组合 25"/>
              <p:cNvGrpSpPr/>
              <p:nvPr/>
            </p:nvGrpSpPr>
            <p:grpSpPr>
              <a:xfrm>
                <a:off x="1387800" y="696600"/>
                <a:ext cx="1394640" cy="1394640"/>
                <a:chOff x="1387800" y="696600"/>
                <a:chExt cx="1394640" cy="1394640"/>
              </a:xfrm>
            </p:grpSpPr>
            <p:sp>
              <p:nvSpPr>
                <p:cNvPr id="113" name="椭圆 26"/>
                <p:cNvSpPr/>
                <p:nvPr/>
              </p:nvSpPr>
              <p:spPr>
                <a:xfrm>
                  <a:off x="1387800" y="696600"/>
                  <a:ext cx="1394640" cy="1394640"/>
                </a:xfrm>
                <a:prstGeom prst="ellipse">
                  <a:avLst/>
                </a:prstGeom>
                <a:noFill/>
                <a:ln>
                  <a:solidFill>
                    <a:srgbClr val="E7E6E6">
                      <a:lumMod val="50000"/>
                    </a:srgb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/>
              </p:style>
              <p:txBody>
                <a:bodyPr lIns="90000" tIns="45000" rIns="90000" bIns="45000" anchor="ctr">
                  <a:noAutofit/>
                </a:bodyPr>
                <a:lstStyle/>
                <a:p>
                  <a:pPr algn="ctr" defTabSz="914400">
                    <a:lnSpc>
                      <a:spcPct val="100000"/>
                    </a:lnSpc>
                    <a:tabLst>
                      <a:tab pos="0"/>
                    </a:tabLst>
                  </a:pPr>
                  <a:endParaRPr lang="en-US" sz="1800" b="0" strike="noStrike" spc="-1">
                    <a:solidFill>
                      <a:srgbClr val="FFFFFF"/>
                    </a:solidFill>
                    <a:latin typeface="Arial"/>
                    <a:ea typeface="微软雅黑"/>
                  </a:endParaRPr>
                </a:p>
              </p:txBody>
            </p:sp>
            <p:sp>
              <p:nvSpPr>
                <p:cNvPr id="114" name="Freeform 178"/>
                <p:cNvSpPr/>
                <p:nvPr/>
              </p:nvSpPr>
              <p:spPr>
                <a:xfrm>
                  <a:off x="1918080" y="1247040"/>
                  <a:ext cx="334440" cy="293400"/>
                </a:xfrm>
                <a:custGeom>
                  <a:gdLst>
                    <a:gd name="textAreaLeft" fmla="*/ 0 w 334440"/>
                    <a:gd name="textAreaRight" fmla="*/ 334800 w 334440"/>
                    <a:gd name="textAreaTop" fmla="*/ 0 h 293400"/>
                    <a:gd name="textAreaBottom" fmla="*/ 293760 h 293400"/>
                  </a:gdLst>
                  <a:rect l="textAreaLeft" t="textAreaTop" r="textAreaRight" b="textAreaBottom"/>
                  <a:pathLst>
                    <a:path w="192" h="168">
                      <a:moveTo>
                        <a:pt x="171" y="168"/>
                      </a:moveTo>
                      <a:cubicBezTo>
                        <a:pt x="99" y="168"/>
                        <a:pt x="99" y="168"/>
                        <a:pt x="99" y="168"/>
                      </a:cubicBezTo>
                      <a:cubicBezTo>
                        <a:pt x="92" y="168"/>
                        <a:pt x="92" y="168"/>
                        <a:pt x="92" y="168"/>
                      </a:cubicBezTo>
                      <a:cubicBezTo>
                        <a:pt x="19" y="168"/>
                        <a:pt x="19" y="168"/>
                        <a:pt x="19" y="168"/>
                      </a:cubicBezTo>
                      <a:cubicBezTo>
                        <a:pt x="9" y="168"/>
                        <a:pt x="0" y="157"/>
                        <a:pt x="0" y="146"/>
                      </a:cubicBezTo>
                      <a:cubicBezTo>
                        <a:pt x="0" y="52"/>
                        <a:pt x="0" y="52"/>
                        <a:pt x="0" y="52"/>
                      </a:cubicBezTo>
                      <a:cubicBezTo>
                        <a:pt x="0" y="41"/>
                        <a:pt x="9" y="32"/>
                        <a:pt x="19" y="32"/>
                      </a:cubicBezTo>
                      <a:cubicBezTo>
                        <a:pt x="33" y="32"/>
                        <a:pt x="33" y="32"/>
                        <a:pt x="33" y="32"/>
                      </a:cubicBezTo>
                      <a:cubicBezTo>
                        <a:pt x="38" y="17"/>
                        <a:pt x="38" y="17"/>
                        <a:pt x="38" y="17"/>
                      </a:cubicBezTo>
                      <a:cubicBezTo>
                        <a:pt x="42" y="7"/>
                        <a:pt x="53" y="0"/>
                        <a:pt x="64" y="0"/>
                      </a:cubicBezTo>
                      <a:cubicBezTo>
                        <a:pt x="125" y="0"/>
                        <a:pt x="125" y="0"/>
                        <a:pt x="125" y="0"/>
                      </a:cubicBezTo>
                      <a:cubicBezTo>
                        <a:pt x="136" y="0"/>
                        <a:pt x="148" y="7"/>
                        <a:pt x="152" y="17"/>
                      </a:cubicBezTo>
                      <a:cubicBezTo>
                        <a:pt x="157" y="32"/>
                        <a:pt x="157" y="32"/>
                        <a:pt x="157" y="32"/>
                      </a:cubicBezTo>
                      <a:cubicBezTo>
                        <a:pt x="171" y="32"/>
                        <a:pt x="171" y="32"/>
                        <a:pt x="171" y="32"/>
                      </a:cubicBezTo>
                      <a:cubicBezTo>
                        <a:pt x="182" y="32"/>
                        <a:pt x="192" y="42"/>
                        <a:pt x="192" y="53"/>
                      </a:cubicBezTo>
                      <a:cubicBezTo>
                        <a:pt x="192" y="146"/>
                        <a:pt x="192" y="146"/>
                        <a:pt x="192" y="146"/>
                      </a:cubicBezTo>
                      <a:cubicBezTo>
                        <a:pt x="192" y="157"/>
                        <a:pt x="182" y="168"/>
                        <a:pt x="171" y="168"/>
                      </a:cubicBezTo>
                      <a:close/>
                      <a:moveTo>
                        <a:pt x="95" y="40"/>
                      </a:moveTo>
                      <a:cubicBezTo>
                        <a:pt x="54" y="41"/>
                        <a:pt x="39" y="75"/>
                        <a:pt x="39" y="94"/>
                      </a:cubicBezTo>
                      <a:cubicBezTo>
                        <a:pt x="39" y="113"/>
                        <a:pt x="44" y="150"/>
                        <a:pt x="95" y="152"/>
                      </a:cubicBezTo>
                      <a:cubicBezTo>
                        <a:pt x="147" y="150"/>
                        <a:pt x="152" y="113"/>
                        <a:pt x="152" y="94"/>
                      </a:cubicBezTo>
                      <a:cubicBezTo>
                        <a:pt x="152" y="75"/>
                        <a:pt x="137" y="41"/>
                        <a:pt x="95" y="40"/>
                      </a:cubicBezTo>
                      <a:close/>
                      <a:moveTo>
                        <a:pt x="96" y="140"/>
                      </a:moveTo>
                      <a:cubicBezTo>
                        <a:pt x="71" y="140"/>
                        <a:pt x="52" y="120"/>
                        <a:pt x="52" y="96"/>
                      </a:cubicBezTo>
                      <a:cubicBezTo>
                        <a:pt x="52" y="72"/>
                        <a:pt x="71" y="52"/>
                        <a:pt x="96" y="52"/>
                      </a:cubicBezTo>
                      <a:cubicBezTo>
                        <a:pt x="120" y="52"/>
                        <a:pt x="140" y="72"/>
                        <a:pt x="140" y="96"/>
                      </a:cubicBezTo>
                      <a:cubicBezTo>
                        <a:pt x="140" y="120"/>
                        <a:pt x="120" y="140"/>
                        <a:pt x="96" y="140"/>
                      </a:cubicBezTo>
                      <a:close/>
                    </a:path>
                  </a:pathLst>
                </a:custGeom>
                <a:solidFill>
                  <a:srgbClr val="094153"/>
                </a:solidFill>
                <a:ln w="0">
                  <a:noFill/>
                </a:ln>
              </p:spPr>
              <p:style>
                <a:lnRef idx="0"/>
                <a:fillRef idx="0"/>
                <a:effectRef idx="0"/>
                <a:fontRef idx="minor"/>
              </p:style>
              <p:txBody>
                <a:bodyPr numCol="1" spcCol="0" anchor="t">
                  <a:noAutofit/>
                </a:bodyPr>
                <a:lstStyle/>
                <a:p>
                  <a:pPr defTabSz="914400">
                    <a:lnSpc>
                      <a:spcPct val="100000"/>
                    </a:lnSpc>
                    <a:tabLst>
                      <a:tab pos="0"/>
                    </a:tabLst>
                  </a:pPr>
                  <a:endParaRPr lang="en-US" sz="1800" b="0" strike="noStrike" spc="-1">
                    <a:solidFill>
                      <a:srgbClr val="000000"/>
                    </a:solidFill>
                    <a:latin typeface="Arial"/>
                    <a:ea typeface="微软雅黑"/>
                  </a:endParaRPr>
                </a:p>
              </p:txBody>
            </p:sp>
          </p:grpSp>
        </p:grpSp>
        <p:sp>
          <p:nvSpPr>
            <p:cNvPr id="115" name="TextBox 22"/>
            <p:cNvSpPr/>
            <p:nvPr/>
          </p:nvSpPr>
          <p:spPr>
            <a:xfrm>
              <a:off x="1616040" y="2310120"/>
              <a:ext cx="1124640" cy="516600"/>
            </a:xfrm>
            <a:prstGeom prst="rect">
              <a:avLst/>
            </a:prstGeom>
            <a:noFill/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45000" rIns="90000" bIns="45000" anchor="t">
              <a:spAutoFit/>
            </a:bodyPr>
            <a:lstStyle/>
            <a:p>
              <a:pPr algn="ctr" defTabSz="914400">
                <a:lnSpc>
                  <a:spcPct val="100000"/>
                </a:lnSpc>
                <a:tabLst>
                  <a:tab pos="0"/>
                </a:tabLst>
              </a:pPr>
              <a:r>
                <a:rPr lang="en-US" sz="2800" b="1" strike="noStrike" spc="-1">
                  <a:solidFill>
                    <a:srgbClr val="094153"/>
                  </a:solidFill>
                  <a:latin typeface="Arial"/>
                  <a:ea typeface="微软雅黑"/>
                </a:rPr>
                <a:t> </a:t>
              </a:r>
              <a:endParaRPr lang="en-US" sz="2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</p:grpSp>
      <p:grpSp>
        <p:nvGrpSpPr>
          <p:cNvPr id="116" name="组合 7"/>
          <p:cNvGrpSpPr/>
          <p:nvPr/>
        </p:nvGrpSpPr>
        <p:grpSpPr>
          <a:xfrm>
            <a:off x="3127320" y="385200"/>
            <a:ext cx="3060720" cy="2445480"/>
            <a:chOff x="3127320" y="385200"/>
            <a:chExt cx="3060720" cy="2445480"/>
          </a:xfrm>
        </p:grpSpPr>
        <p:sp>
          <p:nvSpPr>
            <p:cNvPr id="117" name="Freeform 185"/>
            <p:cNvSpPr/>
            <p:nvPr/>
          </p:nvSpPr>
          <p:spPr>
            <a:xfrm>
              <a:off x="4490280" y="1241280"/>
              <a:ext cx="334440" cy="328320"/>
            </a:xfrm>
            <a:custGeom>
              <a:gdLst>
                <a:gd name="textAreaLeft" fmla="*/ 0 w 334440"/>
                <a:gd name="textAreaRight" fmla="*/ 334800 w 334440"/>
                <a:gd name="textAreaTop" fmla="*/ 0 h 328320"/>
                <a:gd name="textAreaBottom" fmla="*/ 328680 h 328320"/>
              </a:gdLst>
              <a:rect l="textAreaLeft" t="textAreaTop" r="textAreaRight" b="textAreaBottom"/>
              <a:pathLst>
                <a:path w="192" h="188">
                  <a:moveTo>
                    <a:pt x="123" y="175"/>
                  </a:moveTo>
                  <a:cubicBezTo>
                    <a:pt x="123" y="148"/>
                    <a:pt x="123" y="148"/>
                    <a:pt x="123" y="148"/>
                  </a:cubicBezTo>
                  <a:cubicBezTo>
                    <a:pt x="68" y="149"/>
                    <a:pt x="68" y="149"/>
                    <a:pt x="68" y="149"/>
                  </a:cubicBezTo>
                  <a:cubicBezTo>
                    <a:pt x="68" y="176"/>
                    <a:pt x="68" y="176"/>
                    <a:pt x="68" y="176"/>
                  </a:cubicBezTo>
                  <a:cubicBezTo>
                    <a:pt x="56" y="182"/>
                    <a:pt x="56" y="182"/>
                    <a:pt x="56" y="182"/>
                  </a:cubicBezTo>
                  <a:cubicBezTo>
                    <a:pt x="56" y="182"/>
                    <a:pt x="53" y="188"/>
                    <a:pt x="60" y="188"/>
                  </a:cubicBezTo>
                  <a:cubicBezTo>
                    <a:pt x="130" y="188"/>
                    <a:pt x="130" y="188"/>
                    <a:pt x="130" y="188"/>
                  </a:cubicBezTo>
                  <a:cubicBezTo>
                    <a:pt x="130" y="188"/>
                    <a:pt x="138" y="185"/>
                    <a:pt x="135" y="183"/>
                  </a:cubicBezTo>
                  <a:cubicBezTo>
                    <a:pt x="133" y="180"/>
                    <a:pt x="123" y="175"/>
                    <a:pt x="123" y="175"/>
                  </a:cubicBezTo>
                  <a:close/>
                  <a:moveTo>
                    <a:pt x="173" y="0"/>
                  </a:moveTo>
                  <a:cubicBezTo>
                    <a:pt x="18" y="0"/>
                    <a:pt x="18" y="0"/>
                    <a:pt x="18" y="0"/>
                  </a:cubicBezTo>
                  <a:cubicBezTo>
                    <a:pt x="8" y="0"/>
                    <a:pt x="0" y="9"/>
                    <a:pt x="0" y="19"/>
                  </a:cubicBezTo>
                  <a:cubicBezTo>
                    <a:pt x="0" y="126"/>
                    <a:pt x="0" y="126"/>
                    <a:pt x="0" y="126"/>
                  </a:cubicBezTo>
                  <a:cubicBezTo>
                    <a:pt x="0" y="136"/>
                    <a:pt x="8" y="144"/>
                    <a:pt x="18" y="144"/>
                  </a:cubicBezTo>
                  <a:cubicBezTo>
                    <a:pt x="173" y="144"/>
                    <a:pt x="173" y="144"/>
                    <a:pt x="173" y="144"/>
                  </a:cubicBezTo>
                  <a:cubicBezTo>
                    <a:pt x="183" y="144"/>
                    <a:pt x="192" y="136"/>
                    <a:pt x="192" y="126"/>
                  </a:cubicBezTo>
                  <a:cubicBezTo>
                    <a:pt x="192" y="19"/>
                    <a:pt x="192" y="19"/>
                    <a:pt x="192" y="19"/>
                  </a:cubicBezTo>
                  <a:cubicBezTo>
                    <a:pt x="192" y="9"/>
                    <a:pt x="183" y="0"/>
                    <a:pt x="173" y="0"/>
                  </a:cubicBezTo>
                  <a:close/>
                  <a:moveTo>
                    <a:pt x="180" y="100"/>
                  </a:moveTo>
                  <a:cubicBezTo>
                    <a:pt x="180" y="107"/>
                    <a:pt x="174" y="112"/>
                    <a:pt x="167" y="112"/>
                  </a:cubicBezTo>
                  <a:cubicBezTo>
                    <a:pt x="24" y="112"/>
                    <a:pt x="24" y="112"/>
                    <a:pt x="24" y="112"/>
                  </a:cubicBezTo>
                  <a:cubicBezTo>
                    <a:pt x="17" y="112"/>
                    <a:pt x="11" y="107"/>
                    <a:pt x="11" y="100"/>
                  </a:cubicBezTo>
                  <a:cubicBezTo>
                    <a:pt x="11" y="25"/>
                    <a:pt x="11" y="25"/>
                    <a:pt x="11" y="25"/>
                  </a:cubicBezTo>
                  <a:cubicBezTo>
                    <a:pt x="11" y="18"/>
                    <a:pt x="17" y="12"/>
                    <a:pt x="24" y="12"/>
                  </a:cubicBezTo>
                  <a:cubicBezTo>
                    <a:pt x="167" y="12"/>
                    <a:pt x="167" y="12"/>
                    <a:pt x="167" y="12"/>
                  </a:cubicBezTo>
                  <a:cubicBezTo>
                    <a:pt x="174" y="12"/>
                    <a:pt x="180" y="18"/>
                    <a:pt x="180" y="25"/>
                  </a:cubicBezTo>
                  <a:lnTo>
                    <a:pt x="180" y="100"/>
                  </a:lnTo>
                  <a:close/>
                </a:path>
              </a:pathLst>
            </a:custGeom>
            <a:solidFill>
              <a:srgbClr val="6DBAC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  <a:tabLst>
                  <a:tab pos="0"/>
                </a:tabLst>
              </a:pPr>
              <a:endParaRPr lang="en-US" sz="1800" b="0" strike="noStrike" spc="-1">
                <a:solidFill>
                  <a:srgbClr val="000000"/>
                </a:solidFill>
                <a:latin typeface="Arial"/>
                <a:ea typeface="微软雅黑"/>
              </a:endParaRPr>
            </a:p>
          </p:txBody>
        </p:sp>
        <p:grpSp>
          <p:nvGrpSpPr>
            <p:cNvPr id="118" name="组合 9"/>
            <p:cNvGrpSpPr/>
            <p:nvPr/>
          </p:nvGrpSpPr>
          <p:grpSpPr>
            <a:xfrm>
              <a:off x="3127320" y="385200"/>
              <a:ext cx="3060720" cy="2445480"/>
              <a:chOff x="3127320" y="385200"/>
              <a:chExt cx="3060720" cy="2445480"/>
            </a:xfrm>
          </p:grpSpPr>
          <p:grpSp>
            <p:nvGrpSpPr>
              <p:cNvPr id="119" name="组合 13"/>
              <p:cNvGrpSpPr/>
              <p:nvPr/>
            </p:nvGrpSpPr>
            <p:grpSpPr>
              <a:xfrm>
                <a:off x="3127320" y="385200"/>
                <a:ext cx="3060720" cy="2040480"/>
                <a:chOff x="3127320" y="385200"/>
                <a:chExt cx="3060720" cy="2040480"/>
              </a:xfrm>
            </p:grpSpPr>
            <p:graphicFrame>
              <p:nvGraphicFramePr>
                <p:cNvPr id="120" name="图表 29"/>
                <p:cNvGraphicFramePr/>
                <p:nvPr/>
              </p:nvGraphicFramePr>
              <p:xfrm>
                <a:off x="3127320" y="385200"/>
                <a:ext cx="3060720" cy="2040480"/>
              </p:xfrm>
              <a:graphic>
                <a:graphicData uri="http://schemas.openxmlformats.org/drawingml/2006/chart">
                  <c:chart xmlns:c="http://schemas.openxmlformats.org/drawingml/2006/chart" r:id="rId3"/>
                </a:graphicData>
              </a:graphic>
            </p:graphicFrame>
            <p:sp>
              <p:nvSpPr>
                <p:cNvPr id="121" name="椭圆 30"/>
                <p:cNvSpPr/>
                <p:nvPr/>
              </p:nvSpPr>
              <p:spPr>
                <a:xfrm>
                  <a:off x="3937680" y="700560"/>
                  <a:ext cx="1394640" cy="1394640"/>
                </a:xfrm>
                <a:prstGeom prst="ellipse">
                  <a:avLst/>
                </a:prstGeom>
                <a:noFill/>
                <a:ln>
                  <a:solidFill>
                    <a:srgbClr val="E7E6E6">
                      <a:lumMod val="50000"/>
                    </a:srgb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/>
              </p:style>
              <p:txBody>
                <a:bodyPr lIns="90000" tIns="45000" rIns="90000" bIns="45000" anchor="ctr">
                  <a:noAutofit/>
                </a:bodyPr>
                <a:lstStyle/>
                <a:p>
                  <a:pPr algn="ctr" defTabSz="914400">
                    <a:lnSpc>
                      <a:spcPct val="100000"/>
                    </a:lnSpc>
                    <a:tabLst>
                      <a:tab pos="0"/>
                    </a:tabLst>
                  </a:pPr>
                  <a:endParaRPr lang="en-US" sz="1800" b="0" strike="noStrike" spc="-1">
                    <a:solidFill>
                      <a:srgbClr val="FFFFFF"/>
                    </a:solidFill>
                    <a:latin typeface="Arial"/>
                    <a:ea typeface="微软雅黑"/>
                  </a:endParaRPr>
                </a:p>
              </p:txBody>
            </p:sp>
          </p:grpSp>
          <p:sp>
            <p:nvSpPr>
              <p:cNvPr id="122" name="TextBox 23"/>
              <p:cNvSpPr/>
              <p:nvPr/>
            </p:nvSpPr>
            <p:spPr>
              <a:xfrm>
                <a:off x="4142880" y="2314080"/>
                <a:ext cx="1124640" cy="516600"/>
              </a:xfrm>
              <a:prstGeom prst="rect">
                <a:avLst/>
              </a:prstGeom>
              <a:noFill/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lIns="90000" tIns="45000" rIns="90000" bIns="45000" anchor="t">
                <a:spAutoFit/>
              </a:bodyPr>
              <a:lstStyle/>
              <a:p>
                <a:pPr algn="ctr" defTabSz="914400">
                  <a:lnSpc>
                    <a:spcPct val="100000"/>
                  </a:lnSpc>
                  <a:tabLst>
                    <a:tab pos="0"/>
                  </a:tabLst>
                </a:pPr>
                <a:r>
                  <a:rPr lang="en-US" sz="2800" b="1" strike="noStrike" spc="-1">
                    <a:solidFill>
                      <a:srgbClr val="6DBACE"/>
                    </a:solidFill>
                    <a:latin typeface="Arial"/>
                    <a:ea typeface="微软雅黑"/>
                  </a:rPr>
                  <a:t> </a:t>
                </a:r>
                <a:endParaRPr lang="en-US" sz="2800" b="0" strike="noStrike" spc="-1">
                  <a:solidFill>
                    <a:srgbClr val="000000"/>
                  </a:solidFill>
                  <a:latin typeface="Arial"/>
                </a:endParaRPr>
              </a:p>
            </p:txBody>
          </p:sp>
        </p:grpSp>
      </p:grpSp>
      <p:grpSp>
        <p:nvGrpSpPr>
          <p:cNvPr id="123" name="组合 10"/>
          <p:cNvGrpSpPr/>
          <p:nvPr/>
        </p:nvGrpSpPr>
        <p:grpSpPr>
          <a:xfrm>
            <a:off x="5771880" y="380880"/>
            <a:ext cx="3060720" cy="2445480"/>
            <a:chOff x="5771880" y="380880"/>
            <a:chExt cx="3060720" cy="2445480"/>
          </a:xfrm>
        </p:grpSpPr>
        <p:grpSp>
          <p:nvGrpSpPr>
            <p:cNvPr id="124" name="组合 11"/>
            <p:cNvGrpSpPr/>
            <p:nvPr/>
          </p:nvGrpSpPr>
          <p:grpSpPr>
            <a:xfrm>
              <a:off x="5771880" y="380880"/>
              <a:ext cx="3060720" cy="2445480"/>
              <a:chOff x="5771880" y="380880"/>
              <a:chExt cx="3060720" cy="2445480"/>
            </a:xfrm>
          </p:grpSpPr>
          <p:grpSp>
            <p:nvGrpSpPr>
              <p:cNvPr id="125" name="组合 14"/>
              <p:cNvGrpSpPr/>
              <p:nvPr/>
            </p:nvGrpSpPr>
            <p:grpSpPr>
              <a:xfrm>
                <a:off x="5771880" y="380880"/>
                <a:ext cx="3060720" cy="2040480"/>
                <a:chOff x="5771880" y="380880"/>
                <a:chExt cx="3060720" cy="2040480"/>
              </a:xfrm>
            </p:grpSpPr>
            <p:graphicFrame>
              <p:nvGraphicFramePr>
                <p:cNvPr id="126" name="图表 32"/>
                <p:cNvGraphicFramePr/>
                <p:nvPr/>
              </p:nvGraphicFramePr>
              <p:xfrm>
                <a:off x="5771880" y="380880"/>
                <a:ext cx="3060720" cy="2040480"/>
              </p:xfrm>
              <a:graphic>
                <a:graphicData uri="http://schemas.openxmlformats.org/drawingml/2006/chart">
                  <c:chart xmlns:c="http://schemas.openxmlformats.org/drawingml/2006/chart" r:id="rId4"/>
                </a:graphicData>
              </a:graphic>
            </p:graphicFrame>
            <p:sp>
              <p:nvSpPr>
                <p:cNvPr id="127" name="椭圆 33"/>
                <p:cNvSpPr/>
                <p:nvPr/>
              </p:nvSpPr>
              <p:spPr>
                <a:xfrm>
                  <a:off x="6582240" y="695880"/>
                  <a:ext cx="1394640" cy="1394640"/>
                </a:xfrm>
                <a:prstGeom prst="ellipse">
                  <a:avLst/>
                </a:prstGeom>
                <a:noFill/>
                <a:ln>
                  <a:solidFill>
                    <a:srgbClr val="E7E6E6">
                      <a:lumMod val="50000"/>
                    </a:srgb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/>
              </p:style>
              <p:txBody>
                <a:bodyPr lIns="90000" tIns="45000" rIns="90000" bIns="45000" anchor="ctr">
                  <a:noAutofit/>
                </a:bodyPr>
                <a:lstStyle/>
                <a:p>
                  <a:pPr algn="ctr" defTabSz="914400">
                    <a:lnSpc>
                      <a:spcPct val="100000"/>
                    </a:lnSpc>
                    <a:tabLst>
                      <a:tab pos="0"/>
                    </a:tabLst>
                  </a:pPr>
                  <a:endParaRPr lang="en-US" sz="1800" b="0" strike="noStrike" spc="-1">
                    <a:solidFill>
                      <a:srgbClr val="FFFFFF"/>
                    </a:solidFill>
                    <a:latin typeface="Arial"/>
                    <a:ea typeface="微软雅黑"/>
                  </a:endParaRPr>
                </a:p>
              </p:txBody>
            </p:sp>
          </p:grpSp>
          <p:sp>
            <p:nvSpPr>
              <p:cNvPr id="128" name="TextBox 24"/>
              <p:cNvSpPr/>
              <p:nvPr/>
            </p:nvSpPr>
            <p:spPr>
              <a:xfrm>
                <a:off x="6809760" y="2309760"/>
                <a:ext cx="1124640" cy="516600"/>
              </a:xfrm>
              <a:prstGeom prst="rect">
                <a:avLst/>
              </a:prstGeom>
              <a:noFill/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lIns="90000" tIns="45000" rIns="90000" bIns="45000" anchor="t">
                <a:spAutoFit/>
              </a:bodyPr>
              <a:lstStyle/>
              <a:p>
                <a:pPr algn="ctr" defTabSz="914400">
                  <a:lnSpc>
                    <a:spcPct val="100000"/>
                  </a:lnSpc>
                  <a:tabLst>
                    <a:tab pos="0"/>
                  </a:tabLst>
                </a:pPr>
                <a:r>
                  <a:rPr lang="en-US" sz="2800" b="1" strike="noStrike" spc="-1">
                    <a:solidFill>
                      <a:srgbClr val="094153"/>
                    </a:solidFill>
                    <a:latin typeface="Arial"/>
                    <a:ea typeface="微软雅黑"/>
                  </a:rPr>
                  <a:t> </a:t>
                </a:r>
                <a:endParaRPr lang="en-US" sz="2800" b="0" strike="noStrike" spc="-1">
                  <a:solidFill>
                    <a:srgbClr val="000000"/>
                  </a:solidFill>
                  <a:latin typeface="Arial"/>
                </a:endParaRPr>
              </a:p>
            </p:txBody>
          </p:sp>
        </p:grpSp>
        <p:grpSp>
          <p:nvGrpSpPr>
            <p:cNvPr id="129" name="Group 65"/>
            <p:cNvGrpSpPr/>
            <p:nvPr/>
          </p:nvGrpSpPr>
          <p:grpSpPr>
            <a:xfrm>
              <a:off x="7055640" y="1229040"/>
              <a:ext cx="479880" cy="476640"/>
              <a:chOff x="7055640" y="1229040"/>
              <a:chExt cx="479880" cy="476640"/>
            </a:xfrm>
          </p:grpSpPr>
          <p:sp>
            <p:nvSpPr>
              <p:cNvPr id="130" name="Freeform 38"/>
              <p:cNvSpPr/>
              <p:nvPr/>
            </p:nvSpPr>
            <p:spPr>
              <a:xfrm>
                <a:off x="7055640" y="1229040"/>
                <a:ext cx="479880" cy="476640"/>
              </a:xfrm>
              <a:custGeom>
                <a:gdLst>
                  <a:gd name="textAreaLeft" fmla="*/ 0 w 479880"/>
                  <a:gd name="textAreaRight" fmla="*/ 480240 w 479880"/>
                  <a:gd name="textAreaTop" fmla="*/ 0 h 476640"/>
                  <a:gd name="textAreaBottom" fmla="*/ 477000 h 476640"/>
                </a:gdLst>
                <a:rect l="textAreaLeft" t="textAreaTop" r="textAreaRight" b="textAreaBottom"/>
                <a:pathLst>
                  <a:path w="122" h="122">
                    <a:moveTo>
                      <a:pt x="61" y="0"/>
                    </a:moveTo>
                    <a:cubicBezTo>
                      <a:pt x="27" y="0"/>
                      <a:pt x="0" y="27"/>
                      <a:pt x="0" y="61"/>
                    </a:cubicBezTo>
                    <a:cubicBezTo>
                      <a:pt x="0" y="95"/>
                      <a:pt x="27" y="122"/>
                      <a:pt x="61" y="122"/>
                    </a:cubicBezTo>
                    <a:cubicBezTo>
                      <a:pt x="94" y="122"/>
                      <a:pt x="122" y="95"/>
                      <a:pt x="122" y="61"/>
                    </a:cubicBezTo>
                    <a:cubicBezTo>
                      <a:pt x="122" y="27"/>
                      <a:pt x="94" y="0"/>
                      <a:pt x="61" y="0"/>
                    </a:cubicBezTo>
                    <a:close/>
                    <a:moveTo>
                      <a:pt x="64" y="109"/>
                    </a:moveTo>
                    <a:cubicBezTo>
                      <a:pt x="64" y="102"/>
                      <a:pt x="64" y="102"/>
                      <a:pt x="64" y="102"/>
                    </a:cubicBezTo>
                    <a:cubicBezTo>
                      <a:pt x="57" y="102"/>
                      <a:pt x="57" y="102"/>
                      <a:pt x="57" y="102"/>
                    </a:cubicBezTo>
                    <a:cubicBezTo>
                      <a:pt x="57" y="109"/>
                      <a:pt x="57" y="109"/>
                      <a:pt x="57" y="109"/>
                    </a:cubicBezTo>
                    <a:cubicBezTo>
                      <a:pt x="46" y="108"/>
                      <a:pt x="37" y="104"/>
                      <a:pt x="29" y="97"/>
                    </a:cubicBezTo>
                    <a:cubicBezTo>
                      <a:pt x="29" y="97"/>
                      <a:pt x="29" y="97"/>
                      <a:pt x="28" y="97"/>
                    </a:cubicBezTo>
                    <a:cubicBezTo>
                      <a:pt x="28" y="96"/>
                      <a:pt x="27" y="96"/>
                      <a:pt x="27" y="95"/>
                    </a:cubicBezTo>
                    <a:cubicBezTo>
                      <a:pt x="26" y="95"/>
                      <a:pt x="25" y="94"/>
                      <a:pt x="25" y="93"/>
                    </a:cubicBezTo>
                    <a:cubicBezTo>
                      <a:pt x="25" y="93"/>
                      <a:pt x="25" y="93"/>
                      <a:pt x="24" y="93"/>
                    </a:cubicBezTo>
                    <a:cubicBezTo>
                      <a:pt x="18" y="85"/>
                      <a:pt x="13" y="75"/>
                      <a:pt x="13" y="65"/>
                    </a:cubicBezTo>
                    <a:cubicBezTo>
                      <a:pt x="20" y="65"/>
                      <a:pt x="20" y="65"/>
                      <a:pt x="20" y="65"/>
                    </a:cubicBezTo>
                    <a:cubicBezTo>
                      <a:pt x="20" y="58"/>
                      <a:pt x="20" y="58"/>
                      <a:pt x="20" y="58"/>
                    </a:cubicBezTo>
                    <a:cubicBezTo>
                      <a:pt x="13" y="58"/>
                      <a:pt x="13" y="58"/>
                      <a:pt x="13" y="58"/>
                    </a:cubicBezTo>
                    <a:cubicBezTo>
                      <a:pt x="15" y="34"/>
                      <a:pt x="33" y="15"/>
                      <a:pt x="57" y="13"/>
                    </a:cubicBezTo>
                    <a:cubicBezTo>
                      <a:pt x="57" y="20"/>
                      <a:pt x="57" y="20"/>
                      <a:pt x="57" y="20"/>
                    </a:cubicBezTo>
                    <a:cubicBezTo>
                      <a:pt x="64" y="20"/>
                      <a:pt x="64" y="20"/>
                      <a:pt x="64" y="20"/>
                    </a:cubicBezTo>
                    <a:cubicBezTo>
                      <a:pt x="64" y="13"/>
                      <a:pt x="64" y="13"/>
                      <a:pt x="64" y="13"/>
                    </a:cubicBezTo>
                    <a:cubicBezTo>
                      <a:pt x="71" y="14"/>
                      <a:pt x="77" y="16"/>
                      <a:pt x="83" y="18"/>
                    </a:cubicBezTo>
                    <a:cubicBezTo>
                      <a:pt x="83" y="19"/>
                      <a:pt x="83" y="19"/>
                      <a:pt x="83" y="19"/>
                    </a:cubicBezTo>
                    <a:cubicBezTo>
                      <a:pt x="84" y="19"/>
                      <a:pt x="85" y="20"/>
                      <a:pt x="86" y="21"/>
                    </a:cubicBezTo>
                    <a:cubicBezTo>
                      <a:pt x="87" y="21"/>
                      <a:pt x="87" y="21"/>
                      <a:pt x="87" y="21"/>
                    </a:cubicBezTo>
                    <a:cubicBezTo>
                      <a:pt x="88" y="22"/>
                      <a:pt x="89" y="22"/>
                      <a:pt x="90" y="23"/>
                    </a:cubicBezTo>
                    <a:cubicBezTo>
                      <a:pt x="90" y="23"/>
                      <a:pt x="91" y="24"/>
                      <a:pt x="91" y="24"/>
                    </a:cubicBezTo>
                    <a:cubicBezTo>
                      <a:pt x="92" y="25"/>
                      <a:pt x="92" y="25"/>
                      <a:pt x="93" y="26"/>
                    </a:cubicBezTo>
                    <a:cubicBezTo>
                      <a:pt x="94" y="26"/>
                      <a:pt x="94" y="27"/>
                      <a:pt x="94" y="27"/>
                    </a:cubicBezTo>
                    <a:cubicBezTo>
                      <a:pt x="95" y="28"/>
                      <a:pt x="96" y="28"/>
                      <a:pt x="96" y="29"/>
                    </a:cubicBezTo>
                    <a:cubicBezTo>
                      <a:pt x="97" y="29"/>
                      <a:pt x="97" y="30"/>
                      <a:pt x="98" y="31"/>
                    </a:cubicBezTo>
                    <a:cubicBezTo>
                      <a:pt x="98" y="31"/>
                      <a:pt x="98" y="32"/>
                      <a:pt x="99" y="32"/>
                    </a:cubicBezTo>
                    <a:cubicBezTo>
                      <a:pt x="99" y="33"/>
                      <a:pt x="100" y="34"/>
                      <a:pt x="101" y="35"/>
                    </a:cubicBezTo>
                    <a:cubicBezTo>
                      <a:pt x="101" y="35"/>
                      <a:pt x="101" y="35"/>
                      <a:pt x="101" y="36"/>
                    </a:cubicBezTo>
                    <a:cubicBezTo>
                      <a:pt x="102" y="37"/>
                      <a:pt x="103" y="38"/>
                      <a:pt x="103" y="39"/>
                    </a:cubicBezTo>
                    <a:cubicBezTo>
                      <a:pt x="103" y="39"/>
                      <a:pt x="103" y="39"/>
                      <a:pt x="103" y="39"/>
                    </a:cubicBezTo>
                    <a:cubicBezTo>
                      <a:pt x="106" y="45"/>
                      <a:pt x="108" y="51"/>
                      <a:pt x="108" y="58"/>
                    </a:cubicBezTo>
                    <a:cubicBezTo>
                      <a:pt x="102" y="58"/>
                      <a:pt x="102" y="58"/>
                      <a:pt x="102" y="58"/>
                    </a:cubicBezTo>
                    <a:cubicBezTo>
                      <a:pt x="102" y="65"/>
                      <a:pt x="102" y="65"/>
                      <a:pt x="102" y="65"/>
                    </a:cubicBezTo>
                    <a:cubicBezTo>
                      <a:pt x="108" y="65"/>
                      <a:pt x="108" y="65"/>
                      <a:pt x="108" y="65"/>
                    </a:cubicBezTo>
                    <a:cubicBezTo>
                      <a:pt x="107" y="88"/>
                      <a:pt x="88" y="107"/>
                      <a:pt x="64" y="109"/>
                    </a:cubicBezTo>
                    <a:close/>
                  </a:path>
                </a:pathLst>
              </a:custGeom>
              <a:solidFill>
                <a:srgbClr val="094153"/>
              </a:solidFill>
              <a:ln w="9525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  <a:tabLst>
                    <a:tab pos="0"/>
                  </a:tabLst>
                </a:pPr>
                <a:endParaRPr lang="en-US" sz="1800" b="0" strike="noStrike" spc="-1">
                  <a:solidFill>
                    <a:srgbClr val="000000"/>
                  </a:solidFill>
                  <a:latin typeface="Arial"/>
                  <a:ea typeface="微软雅黑"/>
                </a:endParaRPr>
              </a:p>
            </p:txBody>
          </p:sp>
          <p:sp>
            <p:nvSpPr>
              <p:cNvPr id="131" name="Freeform 39"/>
              <p:cNvSpPr/>
              <p:nvPr/>
            </p:nvSpPr>
            <p:spPr>
              <a:xfrm>
                <a:off x="7229880" y="1350720"/>
                <a:ext cx="144360" cy="203400"/>
              </a:xfrm>
              <a:custGeom>
                <a:gdLst>
                  <a:gd name="textAreaLeft" fmla="*/ 0 w 144360"/>
                  <a:gd name="textAreaRight" fmla="*/ 144720 w 144360"/>
                  <a:gd name="textAreaTop" fmla="*/ 0 h 203400"/>
                  <a:gd name="textAreaBottom" fmla="*/ 203760 h 203400"/>
                </a:gdLst>
                <a:rect l="textAreaLeft" t="textAreaTop" r="textAreaRight" b="textAreaBottom"/>
                <a:pathLst>
                  <a:path w="36" h="52">
                    <a:moveTo>
                      <a:pt x="9" y="29"/>
                    </a:moveTo>
                    <a:cubicBezTo>
                      <a:pt x="9" y="29"/>
                      <a:pt x="9" y="29"/>
                      <a:pt x="9" y="29"/>
                    </a:cubicBezTo>
                    <a:cubicBezTo>
                      <a:pt x="0" y="52"/>
                      <a:pt x="0" y="52"/>
                      <a:pt x="0" y="52"/>
                    </a:cubicBezTo>
                    <a:cubicBezTo>
                      <a:pt x="20" y="36"/>
                      <a:pt x="20" y="36"/>
                      <a:pt x="20" y="36"/>
                    </a:cubicBezTo>
                    <a:cubicBezTo>
                      <a:pt x="20" y="36"/>
                      <a:pt x="20" y="36"/>
                      <a:pt x="20" y="36"/>
                    </a:cubicBezTo>
                    <a:cubicBezTo>
                      <a:pt x="22" y="35"/>
                      <a:pt x="22" y="33"/>
                      <a:pt x="22" y="32"/>
                    </a:cubicBezTo>
                    <a:cubicBezTo>
                      <a:pt x="36" y="0"/>
                      <a:pt x="36" y="0"/>
                      <a:pt x="36" y="0"/>
                    </a:cubicBezTo>
                    <a:cubicBezTo>
                      <a:pt x="11" y="25"/>
                      <a:pt x="11" y="25"/>
                      <a:pt x="11" y="25"/>
                    </a:cubicBezTo>
                    <a:cubicBezTo>
                      <a:pt x="10" y="26"/>
                      <a:pt x="9" y="27"/>
                      <a:pt x="9" y="29"/>
                    </a:cubicBezTo>
                    <a:close/>
                    <a:moveTo>
                      <a:pt x="16" y="27"/>
                    </a:moveTo>
                    <a:cubicBezTo>
                      <a:pt x="17" y="27"/>
                      <a:pt x="19" y="28"/>
                      <a:pt x="19" y="30"/>
                    </a:cubicBezTo>
                    <a:cubicBezTo>
                      <a:pt x="19" y="32"/>
                      <a:pt x="17" y="33"/>
                      <a:pt x="16" y="33"/>
                    </a:cubicBezTo>
                    <a:cubicBezTo>
                      <a:pt x="14" y="33"/>
                      <a:pt x="13" y="32"/>
                      <a:pt x="13" y="30"/>
                    </a:cubicBezTo>
                    <a:cubicBezTo>
                      <a:pt x="13" y="28"/>
                      <a:pt x="14" y="27"/>
                      <a:pt x="16" y="27"/>
                    </a:cubicBezTo>
                    <a:close/>
                  </a:path>
                </a:pathLst>
              </a:custGeom>
              <a:solidFill>
                <a:srgbClr val="094153"/>
              </a:solidFill>
              <a:ln w="9525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  <a:tabLst>
                    <a:tab pos="0"/>
                  </a:tabLst>
                </a:pPr>
                <a:endParaRPr lang="en-US" sz="1800" b="0" strike="noStrike" spc="-1">
                  <a:solidFill>
                    <a:srgbClr val="000000"/>
                  </a:solidFill>
                  <a:latin typeface="Arial"/>
                  <a:ea typeface="微软雅黑"/>
                </a:endParaRPr>
              </a:p>
            </p:txBody>
          </p:sp>
          <p:sp>
            <p:nvSpPr>
              <p:cNvPr id="132" name="Oval 40"/>
              <p:cNvSpPr/>
              <p:nvPr/>
            </p:nvSpPr>
            <p:spPr>
              <a:xfrm>
                <a:off x="7285680" y="1462320"/>
                <a:ext cx="12960" cy="12960"/>
              </a:xfrm>
              <a:prstGeom prst="ellipse">
                <a:avLst/>
              </a:prstGeom>
              <a:solidFill>
                <a:srgbClr val="143F61"/>
              </a:solidFill>
              <a:ln w="9525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tIns="4680" bIns="4680"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  <a:tabLst>
                    <a:tab pos="0"/>
                  </a:tabLst>
                </a:pPr>
                <a:endParaRPr lang="en-US" sz="1800" b="0" strike="noStrike" spc="-1">
                  <a:solidFill>
                    <a:srgbClr val="000000"/>
                  </a:solidFill>
                  <a:latin typeface="Arial"/>
                  <a:ea typeface="微软雅黑"/>
                </a:endParaRPr>
              </a:p>
            </p:txBody>
          </p:sp>
        </p:grpSp>
      </p:grpSp>
      <p:grpSp>
        <p:nvGrpSpPr>
          <p:cNvPr id="133" name="组合 12"/>
          <p:cNvGrpSpPr/>
          <p:nvPr/>
        </p:nvGrpSpPr>
        <p:grpSpPr>
          <a:xfrm>
            <a:off x="8371800" y="384480"/>
            <a:ext cx="3060720" cy="2445480"/>
            <a:chOff x="8371800" y="384480"/>
            <a:chExt cx="3060720" cy="2445480"/>
          </a:xfrm>
        </p:grpSpPr>
        <p:sp>
          <p:nvSpPr>
            <p:cNvPr id="134" name="Freeform 176"/>
            <p:cNvSpPr/>
            <p:nvPr/>
          </p:nvSpPr>
          <p:spPr>
            <a:xfrm>
              <a:off x="9731880" y="1232640"/>
              <a:ext cx="340920" cy="344160"/>
            </a:xfrm>
            <a:custGeom>
              <a:gdLst>
                <a:gd name="textAreaLeft" fmla="*/ 0 w 340920"/>
                <a:gd name="textAreaRight" fmla="*/ 341280 w 340920"/>
                <a:gd name="textAreaTop" fmla="*/ 0 h 344160"/>
                <a:gd name="textAreaBottom" fmla="*/ 344520 h 344160"/>
              </a:gdLst>
              <a:rect l="textAreaLeft" t="textAreaTop" r="textAreaRight" b="textAreaBottom"/>
              <a:pathLst>
                <a:path w="196" h="197">
                  <a:moveTo>
                    <a:pt x="192" y="173"/>
                  </a:moveTo>
                  <a:cubicBezTo>
                    <a:pt x="192" y="184"/>
                    <a:pt x="183" y="193"/>
                    <a:pt x="172" y="193"/>
                  </a:cubicBezTo>
                  <a:cubicBezTo>
                    <a:pt x="172" y="193"/>
                    <a:pt x="135" y="197"/>
                    <a:pt x="99" y="197"/>
                  </a:cubicBezTo>
                  <a:cubicBezTo>
                    <a:pt x="62" y="197"/>
                    <a:pt x="24" y="193"/>
                    <a:pt x="24" y="193"/>
                  </a:cubicBezTo>
                  <a:cubicBezTo>
                    <a:pt x="13" y="193"/>
                    <a:pt x="4" y="184"/>
                    <a:pt x="4" y="173"/>
                  </a:cubicBezTo>
                  <a:cubicBezTo>
                    <a:pt x="4" y="173"/>
                    <a:pt x="0" y="149"/>
                    <a:pt x="0" y="125"/>
                  </a:cubicBezTo>
                  <a:cubicBezTo>
                    <a:pt x="0" y="101"/>
                    <a:pt x="4" y="77"/>
                    <a:pt x="4" y="77"/>
                  </a:cubicBezTo>
                  <a:cubicBezTo>
                    <a:pt x="4" y="66"/>
                    <a:pt x="9" y="57"/>
                    <a:pt x="24" y="57"/>
                  </a:cubicBezTo>
                  <a:cubicBezTo>
                    <a:pt x="25" y="57"/>
                    <a:pt x="62" y="53"/>
                    <a:pt x="99" y="53"/>
                  </a:cubicBezTo>
                  <a:cubicBezTo>
                    <a:pt x="135" y="53"/>
                    <a:pt x="172" y="57"/>
                    <a:pt x="172" y="57"/>
                  </a:cubicBezTo>
                  <a:cubicBezTo>
                    <a:pt x="183" y="57"/>
                    <a:pt x="192" y="66"/>
                    <a:pt x="192" y="77"/>
                  </a:cubicBezTo>
                  <a:cubicBezTo>
                    <a:pt x="192" y="77"/>
                    <a:pt x="196" y="101"/>
                    <a:pt x="196" y="125"/>
                  </a:cubicBezTo>
                  <a:cubicBezTo>
                    <a:pt x="196" y="149"/>
                    <a:pt x="192" y="173"/>
                    <a:pt x="192" y="173"/>
                  </a:cubicBezTo>
                  <a:close/>
                  <a:moveTo>
                    <a:pt x="148" y="89"/>
                  </a:moveTo>
                  <a:cubicBezTo>
                    <a:pt x="148" y="80"/>
                    <a:pt x="141" y="73"/>
                    <a:pt x="132" y="73"/>
                  </a:cubicBezTo>
                  <a:cubicBezTo>
                    <a:pt x="132" y="73"/>
                    <a:pt x="114" y="69"/>
                    <a:pt x="85" y="69"/>
                  </a:cubicBezTo>
                  <a:cubicBezTo>
                    <a:pt x="55" y="69"/>
                    <a:pt x="34" y="73"/>
                    <a:pt x="33" y="73"/>
                  </a:cubicBezTo>
                  <a:cubicBezTo>
                    <a:pt x="21" y="73"/>
                    <a:pt x="17" y="80"/>
                    <a:pt x="17" y="89"/>
                  </a:cubicBezTo>
                  <a:cubicBezTo>
                    <a:pt x="17" y="89"/>
                    <a:pt x="14" y="108"/>
                    <a:pt x="14" y="127"/>
                  </a:cubicBezTo>
                  <a:cubicBezTo>
                    <a:pt x="14" y="146"/>
                    <a:pt x="17" y="161"/>
                    <a:pt x="17" y="161"/>
                  </a:cubicBezTo>
                  <a:cubicBezTo>
                    <a:pt x="17" y="170"/>
                    <a:pt x="24" y="177"/>
                    <a:pt x="33" y="177"/>
                  </a:cubicBezTo>
                  <a:cubicBezTo>
                    <a:pt x="33" y="177"/>
                    <a:pt x="55" y="181"/>
                    <a:pt x="85" y="181"/>
                  </a:cubicBezTo>
                  <a:cubicBezTo>
                    <a:pt x="114" y="181"/>
                    <a:pt x="132" y="177"/>
                    <a:pt x="132" y="177"/>
                  </a:cubicBezTo>
                  <a:cubicBezTo>
                    <a:pt x="141" y="177"/>
                    <a:pt x="148" y="170"/>
                    <a:pt x="148" y="161"/>
                  </a:cubicBezTo>
                  <a:cubicBezTo>
                    <a:pt x="148" y="161"/>
                    <a:pt x="152" y="146"/>
                    <a:pt x="152" y="127"/>
                  </a:cubicBezTo>
                  <a:cubicBezTo>
                    <a:pt x="152" y="108"/>
                    <a:pt x="148" y="89"/>
                    <a:pt x="148" y="89"/>
                  </a:cubicBezTo>
                  <a:close/>
                  <a:moveTo>
                    <a:pt x="155" y="168"/>
                  </a:moveTo>
                  <a:cubicBezTo>
                    <a:pt x="155" y="176"/>
                    <a:pt x="162" y="182"/>
                    <a:pt x="170" y="182"/>
                  </a:cubicBezTo>
                  <a:cubicBezTo>
                    <a:pt x="178" y="182"/>
                    <a:pt x="184" y="176"/>
                    <a:pt x="184" y="168"/>
                  </a:cubicBezTo>
                  <a:cubicBezTo>
                    <a:pt x="184" y="160"/>
                    <a:pt x="178" y="153"/>
                    <a:pt x="170" y="153"/>
                  </a:cubicBezTo>
                  <a:cubicBezTo>
                    <a:pt x="162" y="153"/>
                    <a:pt x="155" y="160"/>
                    <a:pt x="155" y="168"/>
                  </a:cubicBezTo>
                  <a:close/>
                  <a:moveTo>
                    <a:pt x="185" y="89"/>
                  </a:moveTo>
                  <a:cubicBezTo>
                    <a:pt x="161" y="89"/>
                    <a:pt x="161" y="89"/>
                    <a:pt x="161" y="89"/>
                  </a:cubicBezTo>
                  <a:cubicBezTo>
                    <a:pt x="161" y="97"/>
                    <a:pt x="161" y="97"/>
                    <a:pt x="161" y="97"/>
                  </a:cubicBezTo>
                  <a:cubicBezTo>
                    <a:pt x="185" y="97"/>
                    <a:pt x="185" y="97"/>
                    <a:pt x="185" y="97"/>
                  </a:cubicBezTo>
                  <a:lnTo>
                    <a:pt x="185" y="89"/>
                  </a:lnTo>
                  <a:close/>
                  <a:moveTo>
                    <a:pt x="185" y="105"/>
                  </a:moveTo>
                  <a:cubicBezTo>
                    <a:pt x="161" y="105"/>
                    <a:pt x="161" y="105"/>
                    <a:pt x="161" y="105"/>
                  </a:cubicBezTo>
                  <a:cubicBezTo>
                    <a:pt x="161" y="113"/>
                    <a:pt x="161" y="113"/>
                    <a:pt x="161" y="113"/>
                  </a:cubicBezTo>
                  <a:cubicBezTo>
                    <a:pt x="185" y="113"/>
                    <a:pt x="185" y="113"/>
                    <a:pt x="185" y="113"/>
                  </a:cubicBezTo>
                  <a:lnTo>
                    <a:pt x="185" y="105"/>
                  </a:lnTo>
                  <a:close/>
                  <a:moveTo>
                    <a:pt x="185" y="121"/>
                  </a:moveTo>
                  <a:cubicBezTo>
                    <a:pt x="161" y="121"/>
                    <a:pt x="161" y="121"/>
                    <a:pt x="161" y="121"/>
                  </a:cubicBezTo>
                  <a:cubicBezTo>
                    <a:pt x="161" y="129"/>
                    <a:pt x="161" y="129"/>
                    <a:pt x="161" y="129"/>
                  </a:cubicBezTo>
                  <a:cubicBezTo>
                    <a:pt x="185" y="129"/>
                    <a:pt x="185" y="129"/>
                    <a:pt x="185" y="129"/>
                  </a:cubicBezTo>
                  <a:lnTo>
                    <a:pt x="185" y="121"/>
                  </a:lnTo>
                  <a:close/>
                  <a:moveTo>
                    <a:pt x="179" y="168"/>
                  </a:moveTo>
                  <a:cubicBezTo>
                    <a:pt x="179" y="173"/>
                    <a:pt x="175" y="177"/>
                    <a:pt x="169" y="177"/>
                  </a:cubicBezTo>
                  <a:cubicBezTo>
                    <a:pt x="164" y="177"/>
                    <a:pt x="160" y="173"/>
                    <a:pt x="160" y="168"/>
                  </a:cubicBezTo>
                  <a:cubicBezTo>
                    <a:pt x="160" y="162"/>
                    <a:pt x="164" y="158"/>
                    <a:pt x="169" y="158"/>
                  </a:cubicBezTo>
                  <a:cubicBezTo>
                    <a:pt x="175" y="158"/>
                    <a:pt x="179" y="162"/>
                    <a:pt x="179" y="168"/>
                  </a:cubicBezTo>
                  <a:close/>
                  <a:moveTo>
                    <a:pt x="120" y="173"/>
                  </a:moveTo>
                  <a:cubicBezTo>
                    <a:pt x="40" y="173"/>
                    <a:pt x="40" y="173"/>
                    <a:pt x="40" y="173"/>
                  </a:cubicBezTo>
                  <a:cubicBezTo>
                    <a:pt x="29" y="173"/>
                    <a:pt x="20" y="164"/>
                    <a:pt x="20" y="153"/>
                  </a:cubicBezTo>
                  <a:cubicBezTo>
                    <a:pt x="20" y="97"/>
                    <a:pt x="20" y="97"/>
                    <a:pt x="20" y="97"/>
                  </a:cubicBezTo>
                  <a:cubicBezTo>
                    <a:pt x="20" y="86"/>
                    <a:pt x="29" y="77"/>
                    <a:pt x="40" y="77"/>
                  </a:cubicBezTo>
                  <a:cubicBezTo>
                    <a:pt x="124" y="77"/>
                    <a:pt x="124" y="77"/>
                    <a:pt x="124" y="77"/>
                  </a:cubicBezTo>
                  <a:cubicBezTo>
                    <a:pt x="135" y="77"/>
                    <a:pt x="144" y="86"/>
                    <a:pt x="144" y="97"/>
                  </a:cubicBezTo>
                  <a:cubicBezTo>
                    <a:pt x="144" y="153"/>
                    <a:pt x="144" y="153"/>
                    <a:pt x="144" y="153"/>
                  </a:cubicBezTo>
                  <a:cubicBezTo>
                    <a:pt x="144" y="164"/>
                    <a:pt x="131" y="173"/>
                    <a:pt x="120" y="173"/>
                  </a:cubicBezTo>
                  <a:close/>
                  <a:moveTo>
                    <a:pt x="159" y="13"/>
                  </a:moveTo>
                  <a:cubicBezTo>
                    <a:pt x="158" y="13"/>
                    <a:pt x="158" y="13"/>
                    <a:pt x="157" y="13"/>
                  </a:cubicBezTo>
                  <a:cubicBezTo>
                    <a:pt x="134" y="36"/>
                    <a:pt x="134" y="36"/>
                    <a:pt x="134" y="36"/>
                  </a:cubicBezTo>
                  <a:cubicBezTo>
                    <a:pt x="130" y="32"/>
                    <a:pt x="130" y="32"/>
                    <a:pt x="130" y="32"/>
                  </a:cubicBezTo>
                  <a:cubicBezTo>
                    <a:pt x="153" y="10"/>
                    <a:pt x="153" y="10"/>
                    <a:pt x="153" y="10"/>
                  </a:cubicBezTo>
                  <a:cubicBezTo>
                    <a:pt x="153" y="9"/>
                    <a:pt x="153" y="8"/>
                    <a:pt x="153" y="7"/>
                  </a:cubicBezTo>
                  <a:cubicBezTo>
                    <a:pt x="153" y="3"/>
                    <a:pt x="156" y="0"/>
                    <a:pt x="159" y="0"/>
                  </a:cubicBezTo>
                  <a:cubicBezTo>
                    <a:pt x="163" y="0"/>
                    <a:pt x="166" y="3"/>
                    <a:pt x="166" y="7"/>
                  </a:cubicBezTo>
                  <a:cubicBezTo>
                    <a:pt x="166" y="10"/>
                    <a:pt x="163" y="13"/>
                    <a:pt x="159" y="13"/>
                  </a:cubicBezTo>
                  <a:close/>
                  <a:moveTo>
                    <a:pt x="79" y="33"/>
                  </a:moveTo>
                  <a:cubicBezTo>
                    <a:pt x="115" y="33"/>
                    <a:pt x="115" y="33"/>
                    <a:pt x="115" y="33"/>
                  </a:cubicBezTo>
                  <a:cubicBezTo>
                    <a:pt x="123" y="33"/>
                    <a:pt x="129" y="41"/>
                    <a:pt x="129" y="49"/>
                  </a:cubicBezTo>
                  <a:cubicBezTo>
                    <a:pt x="106" y="49"/>
                    <a:pt x="85" y="49"/>
                    <a:pt x="65" y="49"/>
                  </a:cubicBezTo>
                  <a:cubicBezTo>
                    <a:pt x="65" y="41"/>
                    <a:pt x="71" y="33"/>
                    <a:pt x="79" y="33"/>
                  </a:cubicBezTo>
                  <a:close/>
                  <a:moveTo>
                    <a:pt x="58" y="36"/>
                  </a:moveTo>
                  <a:cubicBezTo>
                    <a:pt x="35" y="13"/>
                    <a:pt x="35" y="13"/>
                    <a:pt x="35" y="13"/>
                  </a:cubicBezTo>
                  <a:cubicBezTo>
                    <a:pt x="35" y="13"/>
                    <a:pt x="34" y="13"/>
                    <a:pt x="33" y="13"/>
                  </a:cubicBezTo>
                  <a:cubicBezTo>
                    <a:pt x="29" y="13"/>
                    <a:pt x="27" y="10"/>
                    <a:pt x="27" y="7"/>
                  </a:cubicBezTo>
                  <a:cubicBezTo>
                    <a:pt x="27" y="3"/>
                    <a:pt x="29" y="0"/>
                    <a:pt x="33" y="0"/>
                  </a:cubicBezTo>
                  <a:cubicBezTo>
                    <a:pt x="37" y="0"/>
                    <a:pt x="40" y="3"/>
                    <a:pt x="40" y="7"/>
                  </a:cubicBezTo>
                  <a:cubicBezTo>
                    <a:pt x="40" y="8"/>
                    <a:pt x="39" y="9"/>
                    <a:pt x="39" y="10"/>
                  </a:cubicBezTo>
                  <a:cubicBezTo>
                    <a:pt x="62" y="32"/>
                    <a:pt x="62" y="32"/>
                    <a:pt x="62" y="32"/>
                  </a:cubicBezTo>
                  <a:lnTo>
                    <a:pt x="58" y="36"/>
                  </a:lnTo>
                  <a:close/>
                </a:path>
              </a:pathLst>
            </a:custGeom>
            <a:solidFill>
              <a:srgbClr val="6DBAC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  <a:tabLst>
                  <a:tab pos="0"/>
                </a:tabLst>
              </a:pPr>
              <a:endParaRPr lang="en-US" sz="1800" b="0" strike="noStrike" spc="-1">
                <a:solidFill>
                  <a:srgbClr val="000000"/>
                </a:solidFill>
                <a:latin typeface="Arial"/>
                <a:ea typeface="微软雅黑"/>
              </a:endParaRPr>
            </a:p>
          </p:txBody>
        </p:sp>
        <p:grpSp>
          <p:nvGrpSpPr>
            <p:cNvPr id="135" name="组合 13"/>
            <p:cNvGrpSpPr/>
            <p:nvPr/>
          </p:nvGrpSpPr>
          <p:grpSpPr>
            <a:xfrm>
              <a:off x="8371800" y="384480"/>
              <a:ext cx="3060720" cy="2445480"/>
              <a:chOff x="8371800" y="384480"/>
              <a:chExt cx="3060720" cy="2445480"/>
            </a:xfrm>
          </p:grpSpPr>
          <p:grpSp>
            <p:nvGrpSpPr>
              <p:cNvPr id="136" name="组合 14"/>
              <p:cNvGrpSpPr/>
              <p:nvPr/>
            </p:nvGrpSpPr>
            <p:grpSpPr>
              <a:xfrm>
                <a:off x="8371800" y="384480"/>
                <a:ext cx="3060720" cy="2040480"/>
                <a:chOff x="8371800" y="384480"/>
                <a:chExt cx="3060720" cy="2040480"/>
              </a:xfrm>
            </p:grpSpPr>
            <p:graphicFrame>
              <p:nvGraphicFramePr>
                <p:cNvPr id="137" name="图表 62"/>
                <p:cNvGraphicFramePr/>
                <p:nvPr/>
              </p:nvGraphicFramePr>
              <p:xfrm>
                <a:off x="8371800" y="384480"/>
                <a:ext cx="3060720" cy="2040480"/>
              </p:xfrm>
              <a:graphic>
                <a:graphicData uri="http://schemas.openxmlformats.org/drawingml/2006/chart">
                  <c:chart xmlns:c="http://schemas.openxmlformats.org/drawingml/2006/chart" r:id="rId5"/>
                </a:graphicData>
              </a:graphic>
            </p:graphicFrame>
            <p:sp>
              <p:nvSpPr>
                <p:cNvPr id="138" name="椭圆 63"/>
                <p:cNvSpPr/>
                <p:nvPr/>
              </p:nvSpPr>
              <p:spPr>
                <a:xfrm>
                  <a:off x="9182520" y="699840"/>
                  <a:ext cx="1394640" cy="1394640"/>
                </a:xfrm>
                <a:prstGeom prst="ellipse">
                  <a:avLst/>
                </a:prstGeom>
                <a:noFill/>
                <a:ln>
                  <a:solidFill>
                    <a:srgbClr val="E7E6E6">
                      <a:lumMod val="50000"/>
                    </a:srgb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/>
              </p:style>
              <p:txBody>
                <a:bodyPr lIns="90000" tIns="45000" rIns="90000" bIns="45000" anchor="ctr">
                  <a:noAutofit/>
                </a:bodyPr>
                <a:lstStyle/>
                <a:p>
                  <a:pPr algn="ctr" defTabSz="914400">
                    <a:lnSpc>
                      <a:spcPct val="100000"/>
                    </a:lnSpc>
                    <a:tabLst>
                      <a:tab pos="0"/>
                    </a:tabLst>
                  </a:pPr>
                  <a:endParaRPr lang="en-US" sz="1800" b="0" strike="noStrike" spc="-1">
                    <a:solidFill>
                      <a:srgbClr val="FFFFFF"/>
                    </a:solidFill>
                    <a:latin typeface="Arial"/>
                    <a:ea typeface="微软雅黑"/>
                  </a:endParaRPr>
                </a:p>
              </p:txBody>
            </p:sp>
          </p:grpSp>
          <p:sp>
            <p:nvSpPr>
              <p:cNvPr id="139" name="TextBox 24"/>
              <p:cNvSpPr/>
              <p:nvPr/>
            </p:nvSpPr>
            <p:spPr>
              <a:xfrm>
                <a:off x="9410040" y="2313360"/>
                <a:ext cx="1124640" cy="516600"/>
              </a:xfrm>
              <a:prstGeom prst="rect">
                <a:avLst/>
              </a:prstGeom>
              <a:noFill/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lIns="90000" tIns="45000" rIns="90000" bIns="45000" anchor="t">
                <a:spAutoFit/>
              </a:bodyPr>
              <a:lstStyle/>
              <a:p>
                <a:pPr algn="ctr" defTabSz="914400">
                  <a:lnSpc>
                    <a:spcPct val="100000"/>
                  </a:lnSpc>
                  <a:tabLst>
                    <a:tab pos="0"/>
                  </a:tabLst>
                </a:pPr>
                <a:r>
                  <a:rPr lang="en-US" sz="2800" b="1" strike="noStrike" spc="-1">
                    <a:solidFill>
                      <a:srgbClr val="6DBACE"/>
                    </a:solidFill>
                    <a:latin typeface="Arial"/>
                    <a:ea typeface="微软雅黑"/>
                  </a:rPr>
                  <a:t>91%</a:t>
                </a:r>
                <a:endParaRPr lang="en-US" sz="2800" b="0" strike="noStrike" spc="-1">
                  <a:solidFill>
                    <a:srgbClr val="000000"/>
                  </a:solidFill>
                  <a:latin typeface="Arial"/>
                </a:endParaRPr>
              </a:p>
            </p:txBody>
          </p:sp>
        </p:grpSp>
      </p:grp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500" fill="hold"/>
                                        <p:tgtEl>
                                          <p:spTgt spid="10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500" fill="hold"/>
                                        <p:tgtEl>
                                          <p:spTgt spid="10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53" presetClass="entr" presetSubtype="16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1" dur="500" fill="hold"/>
                                        <p:tgtEl>
                                          <p:spTgt spid="10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2" dur="500" fill="hold"/>
                                        <p:tgtEl>
                                          <p:spTgt spid="10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13" dur="500"/>
                                        <p:tgtEl>
                                          <p:spTgt spid="10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 nodeType="clickPar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53" presetClass="entr" presetSubtype="16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8" dur="500" fill="hold"/>
                                        <p:tgtEl>
                                          <p:spTgt spid="1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9" dur="500" fill="hold"/>
                                        <p:tgtEl>
                                          <p:spTgt spid="1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20" dur="500"/>
                                        <p:tgtEl>
                                          <p:spTgt spid="1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53" presetClass="entr" presetSubtype="16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23" dur="500" fill="hold"/>
                                        <p:tgtEl>
                                          <p:spTgt spid="12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24" dur="500" fill="hold"/>
                                        <p:tgtEl>
                                          <p:spTgt spid="12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25" dur="500"/>
                                        <p:tgtEl>
                                          <p:spTgt spid="1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53" presetClass="entr" presetSubtype="16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28" dur="500" fill="hold"/>
                                        <p:tgtEl>
                                          <p:spTgt spid="13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29" dur="500" fill="hold"/>
                                        <p:tgtEl>
                                          <p:spTgt spid="13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30" dur="500"/>
                                        <p:tgtEl>
                                          <p:spTgt spid="1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0" name="矩形 60"/>
          <p:cNvSpPr/>
          <p:nvPr/>
        </p:nvSpPr>
        <p:spPr>
          <a:xfrm>
            <a:off x="0" y="5474160"/>
            <a:ext cx="12191760" cy="1383480"/>
          </a:xfrm>
          <a:prstGeom prst="rect">
            <a:avLst/>
          </a:prstGeom>
          <a:solidFill>
            <a:srgbClr val="09415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endParaRPr lang="en-US" sz="1800" b="0" strike="noStrike" spc="-1">
              <a:solidFill>
                <a:srgbClr val="FFFFFF"/>
              </a:solidFill>
              <a:latin typeface="Arial"/>
              <a:ea typeface="微软雅黑"/>
            </a:endParaRPr>
          </a:p>
        </p:txBody>
      </p:sp>
      <p:sp>
        <p:nvSpPr>
          <p:cNvPr id="141" name="矩形 28"/>
          <p:cNvSpPr/>
          <p:nvPr/>
        </p:nvSpPr>
        <p:spPr>
          <a:xfrm>
            <a:off x="3715920" y="2703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142" name="content.2.title"/>
          <p:cNvSpPr/>
          <p:nvPr/>
        </p:nvSpPr>
        <p:spPr>
          <a:xfrm>
            <a:off x="3931920" y="2931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处理情绪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3" name="content.2.content"/>
          <p:cNvSpPr/>
          <p:nvPr/>
        </p:nvSpPr>
        <p:spPr>
          <a:xfrm>
            <a:off x="3909600" y="3797280"/>
            <a:ext cx="2067120" cy="316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学会控制情绪波动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有效缓解压力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4" name="矩形 33"/>
          <p:cNvSpPr/>
          <p:nvPr/>
        </p:nvSpPr>
        <p:spPr>
          <a:xfrm>
            <a:off x="6450840" y="2703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145" name="content.3.title"/>
          <p:cNvSpPr/>
          <p:nvPr/>
        </p:nvSpPr>
        <p:spPr>
          <a:xfrm>
            <a:off x="6703200" y="2931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解决问题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6" name="content.3.content"/>
          <p:cNvSpPr/>
          <p:nvPr/>
        </p:nvSpPr>
        <p:spPr>
          <a:xfrm>
            <a:off x="6666840" y="3798000"/>
            <a:ext cx="2095920" cy="316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找到解决问题的有效途径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培养解决问题的能力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7" name="矩形 38"/>
          <p:cNvSpPr/>
          <p:nvPr/>
        </p:nvSpPr>
        <p:spPr>
          <a:xfrm>
            <a:off x="9184680" y="2703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148" name="content.4.title"/>
          <p:cNvSpPr/>
          <p:nvPr/>
        </p:nvSpPr>
        <p:spPr>
          <a:xfrm>
            <a:off x="9420120" y="2931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建立积极心态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9" name="content.4.content"/>
          <p:cNvSpPr/>
          <p:nvPr/>
        </p:nvSpPr>
        <p:spPr>
          <a:xfrm>
            <a:off x="9420840" y="3797280"/>
            <a:ext cx="2076840" cy="316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摆脱消极思维模式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培养乐观的心态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0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000000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心理辅导效果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1" name="矩形 19"/>
          <p:cNvSpPr/>
          <p:nvPr/>
        </p:nvSpPr>
        <p:spPr>
          <a:xfrm>
            <a:off x="972360" y="2703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152" name="content.1.title"/>
          <p:cNvSpPr/>
          <p:nvPr/>
        </p:nvSpPr>
        <p:spPr>
          <a:xfrm>
            <a:off x="1125000" y="2931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认识自己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3" name="content.1.content"/>
          <p:cNvSpPr/>
          <p:nvPr/>
        </p:nvSpPr>
        <p:spPr>
          <a:xfrm>
            <a:off x="1105560" y="3797280"/>
            <a:ext cx="2082960" cy="316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深入了解自身情绪和需求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挖掘潜在的优势和特长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grpSp>
        <p:nvGrpSpPr>
          <p:cNvPr id="154" name="组合 4"/>
          <p:cNvGrpSpPr/>
          <p:nvPr/>
        </p:nvGrpSpPr>
        <p:grpSpPr>
          <a:xfrm>
            <a:off x="0" y="497520"/>
            <a:ext cx="3060720" cy="2445480"/>
            <a:chOff x="0" y="497520"/>
            <a:chExt cx="3060720" cy="2445480"/>
          </a:xfrm>
        </p:grpSpPr>
        <p:grpSp>
          <p:nvGrpSpPr>
            <p:cNvPr id="155" name="组合 19"/>
            <p:cNvGrpSpPr/>
            <p:nvPr/>
          </p:nvGrpSpPr>
          <p:grpSpPr>
            <a:xfrm>
              <a:off x="0" y="497520"/>
              <a:ext cx="3060720" cy="2040480"/>
              <a:chOff x="0" y="497520"/>
              <a:chExt cx="3060720" cy="2040480"/>
            </a:xfrm>
          </p:grpSpPr>
          <p:graphicFrame>
            <p:nvGraphicFramePr>
              <p:cNvPr id="156" name="图表 24"/>
              <p:cNvGraphicFramePr/>
              <p:nvPr/>
            </p:nvGraphicFramePr>
            <p:xfrm>
              <a:off x="0" y="497520"/>
              <a:ext cx="3060720" cy="2040480"/>
            </p:xfrm>
            <a:graphic>
              <a:graphicData uri="http://schemas.openxmlformats.org/drawingml/2006/chart">
                <c:chart xmlns:c="http://schemas.openxmlformats.org/drawingml/2006/chart" r:id="rId2"/>
              </a:graphicData>
            </a:graphic>
          </p:graphicFrame>
          <p:grpSp>
            <p:nvGrpSpPr>
              <p:cNvPr id="157" name="组合 25"/>
              <p:cNvGrpSpPr/>
              <p:nvPr/>
            </p:nvGrpSpPr>
            <p:grpSpPr>
              <a:xfrm>
                <a:off x="810000" y="812520"/>
                <a:ext cx="1394640" cy="1394640"/>
                <a:chOff x="810000" y="812520"/>
                <a:chExt cx="1394640" cy="1394640"/>
              </a:xfrm>
            </p:grpSpPr>
            <p:sp>
              <p:nvSpPr>
                <p:cNvPr id="158" name="椭圆 26"/>
                <p:cNvSpPr/>
                <p:nvPr/>
              </p:nvSpPr>
              <p:spPr>
                <a:xfrm>
                  <a:off x="810000" y="812520"/>
                  <a:ext cx="1394640" cy="1394640"/>
                </a:xfrm>
                <a:prstGeom prst="ellipse">
                  <a:avLst/>
                </a:prstGeom>
                <a:noFill/>
                <a:ln>
                  <a:solidFill>
                    <a:srgbClr val="E7E6E6">
                      <a:lumMod val="50000"/>
                    </a:srgb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/>
              </p:style>
              <p:txBody>
                <a:bodyPr lIns="90000" tIns="45000" rIns="90000" bIns="45000" anchor="ctr">
                  <a:noAutofit/>
                </a:bodyPr>
                <a:lstStyle/>
                <a:p>
                  <a:pPr algn="ctr" defTabSz="914400">
                    <a:lnSpc>
                      <a:spcPct val="100000"/>
                    </a:lnSpc>
                    <a:tabLst>
                      <a:tab pos="0"/>
                    </a:tabLst>
                  </a:pPr>
                  <a:endParaRPr lang="en-US" sz="1800" b="0" strike="noStrike" spc="-1">
                    <a:solidFill>
                      <a:srgbClr val="FFFFFF"/>
                    </a:solidFill>
                    <a:latin typeface="Arial"/>
                    <a:ea typeface="微软雅黑"/>
                  </a:endParaRPr>
                </a:p>
              </p:txBody>
            </p:sp>
            <p:sp>
              <p:nvSpPr>
                <p:cNvPr id="159" name="Freeform 178"/>
                <p:cNvSpPr/>
                <p:nvPr/>
              </p:nvSpPr>
              <p:spPr>
                <a:xfrm>
                  <a:off x="1340280" y="1363320"/>
                  <a:ext cx="334440" cy="293400"/>
                </a:xfrm>
                <a:custGeom>
                  <a:gdLst>
                    <a:gd name="textAreaLeft" fmla="*/ 0 w 334440"/>
                    <a:gd name="textAreaRight" fmla="*/ 334800 w 334440"/>
                    <a:gd name="textAreaTop" fmla="*/ 0 h 293400"/>
                    <a:gd name="textAreaBottom" fmla="*/ 293760 h 293400"/>
                  </a:gdLst>
                  <a:rect l="textAreaLeft" t="textAreaTop" r="textAreaRight" b="textAreaBottom"/>
                  <a:pathLst>
                    <a:path w="192" h="168">
                      <a:moveTo>
                        <a:pt x="171" y="168"/>
                      </a:moveTo>
                      <a:cubicBezTo>
                        <a:pt x="99" y="168"/>
                        <a:pt x="99" y="168"/>
                        <a:pt x="99" y="168"/>
                      </a:cubicBezTo>
                      <a:cubicBezTo>
                        <a:pt x="92" y="168"/>
                        <a:pt x="92" y="168"/>
                        <a:pt x="92" y="168"/>
                      </a:cubicBezTo>
                      <a:cubicBezTo>
                        <a:pt x="19" y="168"/>
                        <a:pt x="19" y="168"/>
                        <a:pt x="19" y="168"/>
                      </a:cubicBezTo>
                      <a:cubicBezTo>
                        <a:pt x="9" y="168"/>
                        <a:pt x="0" y="157"/>
                        <a:pt x="0" y="146"/>
                      </a:cubicBezTo>
                      <a:cubicBezTo>
                        <a:pt x="0" y="52"/>
                        <a:pt x="0" y="52"/>
                        <a:pt x="0" y="52"/>
                      </a:cubicBezTo>
                      <a:cubicBezTo>
                        <a:pt x="0" y="41"/>
                        <a:pt x="9" y="32"/>
                        <a:pt x="19" y="32"/>
                      </a:cubicBezTo>
                      <a:cubicBezTo>
                        <a:pt x="33" y="32"/>
                        <a:pt x="33" y="32"/>
                        <a:pt x="33" y="32"/>
                      </a:cubicBezTo>
                      <a:cubicBezTo>
                        <a:pt x="38" y="17"/>
                        <a:pt x="38" y="17"/>
                        <a:pt x="38" y="17"/>
                      </a:cubicBezTo>
                      <a:cubicBezTo>
                        <a:pt x="42" y="7"/>
                        <a:pt x="53" y="0"/>
                        <a:pt x="64" y="0"/>
                      </a:cubicBezTo>
                      <a:cubicBezTo>
                        <a:pt x="125" y="0"/>
                        <a:pt x="125" y="0"/>
                        <a:pt x="125" y="0"/>
                      </a:cubicBezTo>
                      <a:cubicBezTo>
                        <a:pt x="136" y="0"/>
                        <a:pt x="148" y="7"/>
                        <a:pt x="152" y="17"/>
                      </a:cubicBezTo>
                      <a:cubicBezTo>
                        <a:pt x="157" y="32"/>
                        <a:pt x="157" y="32"/>
                        <a:pt x="157" y="32"/>
                      </a:cubicBezTo>
                      <a:cubicBezTo>
                        <a:pt x="171" y="32"/>
                        <a:pt x="171" y="32"/>
                        <a:pt x="171" y="32"/>
                      </a:cubicBezTo>
                      <a:cubicBezTo>
                        <a:pt x="182" y="32"/>
                        <a:pt x="192" y="42"/>
                        <a:pt x="192" y="53"/>
                      </a:cubicBezTo>
                      <a:cubicBezTo>
                        <a:pt x="192" y="146"/>
                        <a:pt x="192" y="146"/>
                        <a:pt x="192" y="146"/>
                      </a:cubicBezTo>
                      <a:cubicBezTo>
                        <a:pt x="192" y="157"/>
                        <a:pt x="182" y="168"/>
                        <a:pt x="171" y="168"/>
                      </a:cubicBezTo>
                      <a:close/>
                      <a:moveTo>
                        <a:pt x="95" y="40"/>
                      </a:moveTo>
                      <a:cubicBezTo>
                        <a:pt x="54" y="41"/>
                        <a:pt x="39" y="75"/>
                        <a:pt x="39" y="94"/>
                      </a:cubicBezTo>
                      <a:cubicBezTo>
                        <a:pt x="39" y="113"/>
                        <a:pt x="44" y="150"/>
                        <a:pt x="95" y="152"/>
                      </a:cubicBezTo>
                      <a:cubicBezTo>
                        <a:pt x="147" y="150"/>
                        <a:pt x="152" y="113"/>
                        <a:pt x="152" y="94"/>
                      </a:cubicBezTo>
                      <a:cubicBezTo>
                        <a:pt x="152" y="75"/>
                        <a:pt x="137" y="41"/>
                        <a:pt x="95" y="40"/>
                      </a:cubicBezTo>
                      <a:close/>
                      <a:moveTo>
                        <a:pt x="96" y="140"/>
                      </a:moveTo>
                      <a:cubicBezTo>
                        <a:pt x="71" y="140"/>
                        <a:pt x="52" y="120"/>
                        <a:pt x="52" y="96"/>
                      </a:cubicBezTo>
                      <a:cubicBezTo>
                        <a:pt x="52" y="72"/>
                        <a:pt x="71" y="52"/>
                        <a:pt x="96" y="52"/>
                      </a:cubicBezTo>
                      <a:cubicBezTo>
                        <a:pt x="120" y="52"/>
                        <a:pt x="140" y="72"/>
                        <a:pt x="140" y="96"/>
                      </a:cubicBezTo>
                      <a:cubicBezTo>
                        <a:pt x="140" y="120"/>
                        <a:pt x="120" y="140"/>
                        <a:pt x="96" y="140"/>
                      </a:cubicBezTo>
                      <a:close/>
                    </a:path>
                  </a:pathLst>
                </a:custGeom>
                <a:solidFill>
                  <a:srgbClr val="094153"/>
                </a:solidFill>
                <a:ln w="0">
                  <a:noFill/>
                </a:ln>
              </p:spPr>
              <p:style>
                <a:lnRef idx="0"/>
                <a:fillRef idx="0"/>
                <a:effectRef idx="0"/>
                <a:fontRef idx="minor"/>
              </p:style>
              <p:txBody>
                <a:bodyPr numCol="1" spcCol="0" anchor="t">
                  <a:noAutofit/>
                </a:bodyPr>
                <a:lstStyle/>
                <a:p>
                  <a:pPr defTabSz="914400">
                    <a:lnSpc>
                      <a:spcPct val="100000"/>
                    </a:lnSpc>
                    <a:tabLst>
                      <a:tab pos="0"/>
                    </a:tabLst>
                  </a:pPr>
                  <a:endParaRPr lang="en-US" sz="1800" b="0" strike="noStrike" spc="-1">
                    <a:solidFill>
                      <a:srgbClr val="000000"/>
                    </a:solidFill>
                    <a:latin typeface="Arial"/>
                    <a:ea typeface="微软雅黑"/>
                  </a:endParaRPr>
                </a:p>
              </p:txBody>
            </p:sp>
          </p:grpSp>
        </p:grpSp>
        <p:sp>
          <p:nvSpPr>
            <p:cNvPr id="160" name="TextBox 22"/>
            <p:cNvSpPr/>
            <p:nvPr/>
          </p:nvSpPr>
          <p:spPr>
            <a:xfrm>
              <a:off x="1038240" y="2426400"/>
              <a:ext cx="1124640" cy="516600"/>
            </a:xfrm>
            <a:prstGeom prst="rect">
              <a:avLst/>
            </a:prstGeom>
            <a:noFill/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45000" rIns="90000" bIns="45000" anchor="t">
              <a:spAutoFit/>
            </a:bodyPr>
            <a:lstStyle/>
            <a:p>
              <a:pPr algn="ctr" defTabSz="914400">
                <a:lnSpc>
                  <a:spcPct val="100000"/>
                </a:lnSpc>
                <a:tabLst>
                  <a:tab pos="0"/>
                </a:tabLst>
              </a:pPr>
              <a:r>
                <a:rPr lang="en-US" sz="2800" b="1" strike="noStrike" spc="-1">
                  <a:solidFill>
                    <a:srgbClr val="094153"/>
                  </a:solidFill>
                  <a:latin typeface="Arial"/>
                  <a:ea typeface="微软雅黑"/>
                </a:rPr>
                <a:t> </a:t>
              </a:r>
              <a:endParaRPr lang="en-US" sz="2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</p:grpSp>
      <p:grpSp>
        <p:nvGrpSpPr>
          <p:cNvPr id="161" name="组合 8"/>
          <p:cNvGrpSpPr/>
          <p:nvPr/>
        </p:nvGrpSpPr>
        <p:grpSpPr>
          <a:xfrm>
            <a:off x="2778120" y="497520"/>
            <a:ext cx="3060720" cy="2445480"/>
            <a:chOff x="2778120" y="497520"/>
            <a:chExt cx="3060720" cy="2445480"/>
          </a:xfrm>
        </p:grpSpPr>
        <p:sp>
          <p:nvSpPr>
            <p:cNvPr id="162" name="Freeform 185"/>
            <p:cNvSpPr/>
            <p:nvPr/>
          </p:nvSpPr>
          <p:spPr>
            <a:xfrm>
              <a:off x="4141080" y="1353600"/>
              <a:ext cx="334440" cy="328320"/>
            </a:xfrm>
            <a:custGeom>
              <a:gdLst>
                <a:gd name="textAreaLeft" fmla="*/ 0 w 334440"/>
                <a:gd name="textAreaRight" fmla="*/ 334800 w 334440"/>
                <a:gd name="textAreaTop" fmla="*/ 0 h 328320"/>
                <a:gd name="textAreaBottom" fmla="*/ 328680 h 328320"/>
              </a:gdLst>
              <a:rect l="textAreaLeft" t="textAreaTop" r="textAreaRight" b="textAreaBottom"/>
              <a:pathLst>
                <a:path w="192" h="188">
                  <a:moveTo>
                    <a:pt x="123" y="175"/>
                  </a:moveTo>
                  <a:cubicBezTo>
                    <a:pt x="123" y="148"/>
                    <a:pt x="123" y="148"/>
                    <a:pt x="123" y="148"/>
                  </a:cubicBezTo>
                  <a:cubicBezTo>
                    <a:pt x="68" y="149"/>
                    <a:pt x="68" y="149"/>
                    <a:pt x="68" y="149"/>
                  </a:cubicBezTo>
                  <a:cubicBezTo>
                    <a:pt x="68" y="176"/>
                    <a:pt x="68" y="176"/>
                    <a:pt x="68" y="176"/>
                  </a:cubicBezTo>
                  <a:cubicBezTo>
                    <a:pt x="56" y="182"/>
                    <a:pt x="56" y="182"/>
                    <a:pt x="56" y="182"/>
                  </a:cubicBezTo>
                  <a:cubicBezTo>
                    <a:pt x="56" y="182"/>
                    <a:pt x="53" y="188"/>
                    <a:pt x="60" y="188"/>
                  </a:cubicBezTo>
                  <a:cubicBezTo>
                    <a:pt x="130" y="188"/>
                    <a:pt x="130" y="188"/>
                    <a:pt x="130" y="188"/>
                  </a:cubicBezTo>
                  <a:cubicBezTo>
                    <a:pt x="130" y="188"/>
                    <a:pt x="138" y="185"/>
                    <a:pt x="135" y="183"/>
                  </a:cubicBezTo>
                  <a:cubicBezTo>
                    <a:pt x="133" y="180"/>
                    <a:pt x="123" y="175"/>
                    <a:pt x="123" y="175"/>
                  </a:cubicBezTo>
                  <a:close/>
                  <a:moveTo>
                    <a:pt x="173" y="0"/>
                  </a:moveTo>
                  <a:cubicBezTo>
                    <a:pt x="18" y="0"/>
                    <a:pt x="18" y="0"/>
                    <a:pt x="18" y="0"/>
                  </a:cubicBezTo>
                  <a:cubicBezTo>
                    <a:pt x="8" y="0"/>
                    <a:pt x="0" y="9"/>
                    <a:pt x="0" y="19"/>
                  </a:cubicBezTo>
                  <a:cubicBezTo>
                    <a:pt x="0" y="126"/>
                    <a:pt x="0" y="126"/>
                    <a:pt x="0" y="126"/>
                  </a:cubicBezTo>
                  <a:cubicBezTo>
                    <a:pt x="0" y="136"/>
                    <a:pt x="8" y="144"/>
                    <a:pt x="18" y="144"/>
                  </a:cubicBezTo>
                  <a:cubicBezTo>
                    <a:pt x="173" y="144"/>
                    <a:pt x="173" y="144"/>
                    <a:pt x="173" y="144"/>
                  </a:cubicBezTo>
                  <a:cubicBezTo>
                    <a:pt x="183" y="144"/>
                    <a:pt x="192" y="136"/>
                    <a:pt x="192" y="126"/>
                  </a:cubicBezTo>
                  <a:cubicBezTo>
                    <a:pt x="192" y="19"/>
                    <a:pt x="192" y="19"/>
                    <a:pt x="192" y="19"/>
                  </a:cubicBezTo>
                  <a:cubicBezTo>
                    <a:pt x="192" y="9"/>
                    <a:pt x="183" y="0"/>
                    <a:pt x="173" y="0"/>
                  </a:cubicBezTo>
                  <a:close/>
                  <a:moveTo>
                    <a:pt x="180" y="100"/>
                  </a:moveTo>
                  <a:cubicBezTo>
                    <a:pt x="180" y="107"/>
                    <a:pt x="174" y="112"/>
                    <a:pt x="167" y="112"/>
                  </a:cubicBezTo>
                  <a:cubicBezTo>
                    <a:pt x="24" y="112"/>
                    <a:pt x="24" y="112"/>
                    <a:pt x="24" y="112"/>
                  </a:cubicBezTo>
                  <a:cubicBezTo>
                    <a:pt x="17" y="112"/>
                    <a:pt x="11" y="107"/>
                    <a:pt x="11" y="100"/>
                  </a:cubicBezTo>
                  <a:cubicBezTo>
                    <a:pt x="11" y="25"/>
                    <a:pt x="11" y="25"/>
                    <a:pt x="11" y="25"/>
                  </a:cubicBezTo>
                  <a:cubicBezTo>
                    <a:pt x="11" y="18"/>
                    <a:pt x="17" y="12"/>
                    <a:pt x="24" y="12"/>
                  </a:cubicBezTo>
                  <a:cubicBezTo>
                    <a:pt x="167" y="12"/>
                    <a:pt x="167" y="12"/>
                    <a:pt x="167" y="12"/>
                  </a:cubicBezTo>
                  <a:cubicBezTo>
                    <a:pt x="174" y="12"/>
                    <a:pt x="180" y="18"/>
                    <a:pt x="180" y="25"/>
                  </a:cubicBezTo>
                  <a:lnTo>
                    <a:pt x="180" y="100"/>
                  </a:lnTo>
                  <a:close/>
                </a:path>
              </a:pathLst>
            </a:custGeom>
            <a:solidFill>
              <a:srgbClr val="6DBAC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  <a:tabLst>
                  <a:tab pos="0"/>
                </a:tabLst>
              </a:pPr>
              <a:endParaRPr lang="en-US" sz="1800" b="0" strike="noStrike" spc="-1">
                <a:solidFill>
                  <a:srgbClr val="000000"/>
                </a:solidFill>
                <a:latin typeface="Arial"/>
                <a:ea typeface="微软雅黑"/>
              </a:endParaRPr>
            </a:p>
          </p:txBody>
        </p:sp>
        <p:grpSp>
          <p:nvGrpSpPr>
            <p:cNvPr id="163" name="组合 6"/>
            <p:cNvGrpSpPr/>
            <p:nvPr/>
          </p:nvGrpSpPr>
          <p:grpSpPr>
            <a:xfrm>
              <a:off x="2778120" y="497520"/>
              <a:ext cx="3060720" cy="2445480"/>
              <a:chOff x="2778120" y="497520"/>
              <a:chExt cx="3060720" cy="2445480"/>
            </a:xfrm>
          </p:grpSpPr>
          <p:grpSp>
            <p:nvGrpSpPr>
              <p:cNvPr id="164" name="组合 13"/>
              <p:cNvGrpSpPr/>
              <p:nvPr/>
            </p:nvGrpSpPr>
            <p:grpSpPr>
              <a:xfrm>
                <a:off x="2778120" y="497520"/>
                <a:ext cx="3060720" cy="2040480"/>
                <a:chOff x="2778120" y="497520"/>
                <a:chExt cx="3060720" cy="2040480"/>
              </a:xfrm>
            </p:grpSpPr>
            <p:graphicFrame>
              <p:nvGraphicFramePr>
                <p:cNvPr id="165" name="图表 29"/>
                <p:cNvGraphicFramePr/>
                <p:nvPr/>
              </p:nvGraphicFramePr>
              <p:xfrm>
                <a:off x="2778120" y="497520"/>
                <a:ext cx="3060720" cy="2040480"/>
              </p:xfrm>
              <a:graphic>
                <a:graphicData uri="http://schemas.openxmlformats.org/drawingml/2006/chart">
                  <c:chart xmlns:c="http://schemas.openxmlformats.org/drawingml/2006/chart" r:id="rId3"/>
                </a:graphicData>
              </a:graphic>
            </p:graphicFrame>
            <p:sp>
              <p:nvSpPr>
                <p:cNvPr id="166" name="椭圆 9"/>
                <p:cNvSpPr/>
                <p:nvPr/>
              </p:nvSpPr>
              <p:spPr>
                <a:xfrm>
                  <a:off x="3588480" y="812880"/>
                  <a:ext cx="1394640" cy="1394640"/>
                </a:xfrm>
                <a:prstGeom prst="ellipse">
                  <a:avLst/>
                </a:prstGeom>
                <a:noFill/>
                <a:ln>
                  <a:solidFill>
                    <a:srgbClr val="E7E6E6">
                      <a:lumMod val="50000"/>
                    </a:srgb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/>
              </p:style>
              <p:txBody>
                <a:bodyPr lIns="90000" tIns="45000" rIns="90000" bIns="45000" anchor="ctr">
                  <a:noAutofit/>
                </a:bodyPr>
                <a:lstStyle/>
                <a:p>
                  <a:pPr algn="ctr" defTabSz="914400">
                    <a:lnSpc>
                      <a:spcPct val="100000"/>
                    </a:lnSpc>
                    <a:tabLst>
                      <a:tab pos="0"/>
                    </a:tabLst>
                  </a:pPr>
                  <a:endParaRPr lang="en-US" sz="1800" b="0" strike="noStrike" spc="-1">
                    <a:solidFill>
                      <a:srgbClr val="FFFFFF"/>
                    </a:solidFill>
                    <a:latin typeface="Arial"/>
                    <a:ea typeface="微软雅黑"/>
                  </a:endParaRPr>
                </a:p>
              </p:txBody>
            </p:sp>
          </p:grpSp>
          <p:sp>
            <p:nvSpPr>
              <p:cNvPr id="167" name="TextBox 23"/>
              <p:cNvSpPr/>
              <p:nvPr/>
            </p:nvSpPr>
            <p:spPr>
              <a:xfrm>
                <a:off x="3793680" y="2426400"/>
                <a:ext cx="1124640" cy="516600"/>
              </a:xfrm>
              <a:prstGeom prst="rect">
                <a:avLst/>
              </a:prstGeom>
              <a:noFill/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lIns="90000" tIns="45000" rIns="90000" bIns="45000" anchor="t">
                <a:spAutoFit/>
              </a:bodyPr>
              <a:lstStyle/>
              <a:p>
                <a:pPr algn="ctr" defTabSz="914400">
                  <a:lnSpc>
                    <a:spcPct val="100000"/>
                  </a:lnSpc>
                  <a:tabLst>
                    <a:tab pos="0"/>
                  </a:tabLst>
                </a:pPr>
                <a:r>
                  <a:rPr lang="en-US" sz="2800" b="1" strike="noStrike" spc="-1">
                    <a:solidFill>
                      <a:srgbClr val="6DBACE"/>
                    </a:solidFill>
                    <a:latin typeface="Arial"/>
                    <a:ea typeface="微软雅黑"/>
                  </a:rPr>
                  <a:t> </a:t>
                </a:r>
                <a:endParaRPr lang="en-US" sz="2800" b="0" strike="noStrike" spc="-1">
                  <a:solidFill>
                    <a:srgbClr val="000000"/>
                  </a:solidFill>
                  <a:latin typeface="Arial"/>
                </a:endParaRPr>
              </a:p>
            </p:txBody>
          </p:sp>
        </p:grpSp>
      </p:grpSp>
      <p:grpSp>
        <p:nvGrpSpPr>
          <p:cNvPr id="168" name="组合 10"/>
          <p:cNvGrpSpPr/>
          <p:nvPr/>
        </p:nvGrpSpPr>
        <p:grpSpPr>
          <a:xfrm>
            <a:off x="5469480" y="508320"/>
            <a:ext cx="3060720" cy="2445480"/>
            <a:chOff x="5469480" y="508320"/>
            <a:chExt cx="3060720" cy="2445480"/>
          </a:xfrm>
        </p:grpSpPr>
        <p:grpSp>
          <p:nvGrpSpPr>
            <p:cNvPr id="169" name="组合 11"/>
            <p:cNvGrpSpPr/>
            <p:nvPr/>
          </p:nvGrpSpPr>
          <p:grpSpPr>
            <a:xfrm>
              <a:off x="5469480" y="508320"/>
              <a:ext cx="3060720" cy="2445480"/>
              <a:chOff x="5469480" y="508320"/>
              <a:chExt cx="3060720" cy="2445480"/>
            </a:xfrm>
          </p:grpSpPr>
          <p:grpSp>
            <p:nvGrpSpPr>
              <p:cNvPr id="170" name="组合 14"/>
              <p:cNvGrpSpPr/>
              <p:nvPr/>
            </p:nvGrpSpPr>
            <p:grpSpPr>
              <a:xfrm>
                <a:off x="5469480" y="508320"/>
                <a:ext cx="3060720" cy="2040480"/>
                <a:chOff x="5469480" y="508320"/>
                <a:chExt cx="3060720" cy="2040480"/>
              </a:xfrm>
            </p:grpSpPr>
            <p:graphicFrame>
              <p:nvGraphicFramePr>
                <p:cNvPr id="171" name="图表 32"/>
                <p:cNvGraphicFramePr/>
                <p:nvPr/>
              </p:nvGraphicFramePr>
              <p:xfrm>
                <a:off x="5469480" y="508320"/>
                <a:ext cx="3060720" cy="2040480"/>
              </p:xfrm>
              <a:graphic>
                <a:graphicData uri="http://schemas.openxmlformats.org/drawingml/2006/chart">
                  <c:chart xmlns:c="http://schemas.openxmlformats.org/drawingml/2006/chart" r:id="rId4"/>
                </a:graphicData>
              </a:graphic>
            </p:graphicFrame>
            <p:sp>
              <p:nvSpPr>
                <p:cNvPr id="172" name="椭圆 13"/>
                <p:cNvSpPr/>
                <p:nvPr/>
              </p:nvSpPr>
              <p:spPr>
                <a:xfrm>
                  <a:off x="6280200" y="823680"/>
                  <a:ext cx="1394640" cy="1394640"/>
                </a:xfrm>
                <a:prstGeom prst="ellipse">
                  <a:avLst/>
                </a:prstGeom>
                <a:noFill/>
                <a:ln>
                  <a:solidFill>
                    <a:srgbClr val="E7E6E6">
                      <a:lumMod val="50000"/>
                    </a:srgb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/>
              </p:style>
              <p:txBody>
                <a:bodyPr lIns="90000" tIns="45000" rIns="90000" bIns="45000" anchor="ctr">
                  <a:noAutofit/>
                </a:bodyPr>
                <a:lstStyle/>
                <a:p>
                  <a:pPr algn="ctr" defTabSz="914400">
                    <a:lnSpc>
                      <a:spcPct val="100000"/>
                    </a:lnSpc>
                    <a:tabLst>
                      <a:tab pos="0"/>
                    </a:tabLst>
                  </a:pPr>
                  <a:endParaRPr lang="en-US" sz="1800" b="0" strike="noStrike" spc="-1">
                    <a:solidFill>
                      <a:srgbClr val="FFFFFF"/>
                    </a:solidFill>
                    <a:latin typeface="Arial"/>
                    <a:ea typeface="微软雅黑"/>
                  </a:endParaRPr>
                </a:p>
              </p:txBody>
            </p:sp>
          </p:grpSp>
          <p:sp>
            <p:nvSpPr>
              <p:cNvPr id="173" name="TextBox 24"/>
              <p:cNvSpPr/>
              <p:nvPr/>
            </p:nvSpPr>
            <p:spPr>
              <a:xfrm>
                <a:off x="6507720" y="2437200"/>
                <a:ext cx="1124640" cy="516600"/>
              </a:xfrm>
              <a:prstGeom prst="rect">
                <a:avLst/>
              </a:prstGeom>
              <a:noFill/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lIns="90000" tIns="45000" rIns="90000" bIns="45000" anchor="t">
                <a:spAutoFit/>
              </a:bodyPr>
              <a:lstStyle/>
              <a:p>
                <a:pPr algn="ctr" defTabSz="914400">
                  <a:lnSpc>
                    <a:spcPct val="100000"/>
                  </a:lnSpc>
                  <a:tabLst>
                    <a:tab pos="0"/>
                  </a:tabLst>
                </a:pPr>
                <a:r>
                  <a:rPr lang="en-US" sz="2800" b="1" strike="noStrike" spc="-1">
                    <a:solidFill>
                      <a:srgbClr val="094153"/>
                    </a:solidFill>
                    <a:latin typeface="Arial"/>
                    <a:ea typeface="微软雅黑"/>
                  </a:rPr>
                  <a:t> </a:t>
                </a:r>
                <a:endParaRPr lang="en-US" sz="2800" b="0" strike="noStrike" spc="-1">
                  <a:solidFill>
                    <a:srgbClr val="000000"/>
                  </a:solidFill>
                  <a:latin typeface="Arial"/>
                </a:endParaRPr>
              </a:p>
            </p:txBody>
          </p:sp>
        </p:grpSp>
        <p:grpSp>
          <p:nvGrpSpPr>
            <p:cNvPr id="174" name="Group 65"/>
            <p:cNvGrpSpPr/>
            <p:nvPr/>
          </p:nvGrpSpPr>
          <p:grpSpPr>
            <a:xfrm>
              <a:off x="6753240" y="1356480"/>
              <a:ext cx="479880" cy="476640"/>
              <a:chOff x="6753240" y="1356480"/>
              <a:chExt cx="479880" cy="476640"/>
            </a:xfrm>
          </p:grpSpPr>
          <p:sp>
            <p:nvSpPr>
              <p:cNvPr id="175" name="Freeform 38"/>
              <p:cNvSpPr/>
              <p:nvPr/>
            </p:nvSpPr>
            <p:spPr>
              <a:xfrm>
                <a:off x="6753240" y="1356480"/>
                <a:ext cx="479880" cy="476640"/>
              </a:xfrm>
              <a:custGeom>
                <a:gdLst>
                  <a:gd name="textAreaLeft" fmla="*/ 0 w 479880"/>
                  <a:gd name="textAreaRight" fmla="*/ 480240 w 479880"/>
                  <a:gd name="textAreaTop" fmla="*/ 0 h 476640"/>
                  <a:gd name="textAreaBottom" fmla="*/ 477000 h 476640"/>
                </a:gdLst>
                <a:rect l="textAreaLeft" t="textAreaTop" r="textAreaRight" b="textAreaBottom"/>
                <a:pathLst>
                  <a:path w="122" h="122">
                    <a:moveTo>
                      <a:pt x="61" y="0"/>
                    </a:moveTo>
                    <a:cubicBezTo>
                      <a:pt x="27" y="0"/>
                      <a:pt x="0" y="27"/>
                      <a:pt x="0" y="61"/>
                    </a:cubicBezTo>
                    <a:cubicBezTo>
                      <a:pt x="0" y="95"/>
                      <a:pt x="27" y="122"/>
                      <a:pt x="61" y="122"/>
                    </a:cubicBezTo>
                    <a:cubicBezTo>
                      <a:pt x="94" y="122"/>
                      <a:pt x="122" y="95"/>
                      <a:pt x="122" y="61"/>
                    </a:cubicBezTo>
                    <a:cubicBezTo>
                      <a:pt x="122" y="27"/>
                      <a:pt x="94" y="0"/>
                      <a:pt x="61" y="0"/>
                    </a:cubicBezTo>
                    <a:close/>
                    <a:moveTo>
                      <a:pt x="64" y="109"/>
                    </a:moveTo>
                    <a:cubicBezTo>
                      <a:pt x="64" y="102"/>
                      <a:pt x="64" y="102"/>
                      <a:pt x="64" y="102"/>
                    </a:cubicBezTo>
                    <a:cubicBezTo>
                      <a:pt x="57" y="102"/>
                      <a:pt x="57" y="102"/>
                      <a:pt x="57" y="102"/>
                    </a:cubicBezTo>
                    <a:cubicBezTo>
                      <a:pt x="57" y="109"/>
                      <a:pt x="57" y="109"/>
                      <a:pt x="57" y="109"/>
                    </a:cubicBezTo>
                    <a:cubicBezTo>
                      <a:pt x="46" y="108"/>
                      <a:pt x="37" y="104"/>
                      <a:pt x="29" y="97"/>
                    </a:cubicBezTo>
                    <a:cubicBezTo>
                      <a:pt x="29" y="97"/>
                      <a:pt x="29" y="97"/>
                      <a:pt x="28" y="97"/>
                    </a:cubicBezTo>
                    <a:cubicBezTo>
                      <a:pt x="28" y="96"/>
                      <a:pt x="27" y="96"/>
                      <a:pt x="27" y="95"/>
                    </a:cubicBezTo>
                    <a:cubicBezTo>
                      <a:pt x="26" y="95"/>
                      <a:pt x="25" y="94"/>
                      <a:pt x="25" y="93"/>
                    </a:cubicBezTo>
                    <a:cubicBezTo>
                      <a:pt x="25" y="93"/>
                      <a:pt x="25" y="93"/>
                      <a:pt x="24" y="93"/>
                    </a:cubicBezTo>
                    <a:cubicBezTo>
                      <a:pt x="18" y="85"/>
                      <a:pt x="13" y="75"/>
                      <a:pt x="13" y="65"/>
                    </a:cubicBezTo>
                    <a:cubicBezTo>
                      <a:pt x="20" y="65"/>
                      <a:pt x="20" y="65"/>
                      <a:pt x="20" y="65"/>
                    </a:cubicBezTo>
                    <a:cubicBezTo>
                      <a:pt x="20" y="58"/>
                      <a:pt x="20" y="58"/>
                      <a:pt x="20" y="58"/>
                    </a:cubicBezTo>
                    <a:cubicBezTo>
                      <a:pt x="13" y="58"/>
                      <a:pt x="13" y="58"/>
                      <a:pt x="13" y="58"/>
                    </a:cubicBezTo>
                    <a:cubicBezTo>
                      <a:pt x="15" y="34"/>
                      <a:pt x="33" y="15"/>
                      <a:pt x="57" y="13"/>
                    </a:cubicBezTo>
                    <a:cubicBezTo>
                      <a:pt x="57" y="20"/>
                      <a:pt x="57" y="20"/>
                      <a:pt x="57" y="20"/>
                    </a:cubicBezTo>
                    <a:cubicBezTo>
                      <a:pt x="64" y="20"/>
                      <a:pt x="64" y="20"/>
                      <a:pt x="64" y="20"/>
                    </a:cubicBezTo>
                    <a:cubicBezTo>
                      <a:pt x="64" y="13"/>
                      <a:pt x="64" y="13"/>
                      <a:pt x="64" y="13"/>
                    </a:cubicBezTo>
                    <a:cubicBezTo>
                      <a:pt x="71" y="14"/>
                      <a:pt x="77" y="16"/>
                      <a:pt x="83" y="18"/>
                    </a:cubicBezTo>
                    <a:cubicBezTo>
                      <a:pt x="83" y="19"/>
                      <a:pt x="83" y="19"/>
                      <a:pt x="83" y="19"/>
                    </a:cubicBezTo>
                    <a:cubicBezTo>
                      <a:pt x="84" y="19"/>
                      <a:pt x="85" y="20"/>
                      <a:pt x="86" y="21"/>
                    </a:cubicBezTo>
                    <a:cubicBezTo>
                      <a:pt x="87" y="21"/>
                      <a:pt x="87" y="21"/>
                      <a:pt x="87" y="21"/>
                    </a:cubicBezTo>
                    <a:cubicBezTo>
                      <a:pt x="88" y="22"/>
                      <a:pt x="89" y="22"/>
                      <a:pt x="90" y="23"/>
                    </a:cubicBezTo>
                    <a:cubicBezTo>
                      <a:pt x="90" y="23"/>
                      <a:pt x="91" y="24"/>
                      <a:pt x="91" y="24"/>
                    </a:cubicBezTo>
                    <a:cubicBezTo>
                      <a:pt x="92" y="25"/>
                      <a:pt x="92" y="25"/>
                      <a:pt x="93" y="26"/>
                    </a:cubicBezTo>
                    <a:cubicBezTo>
                      <a:pt x="94" y="26"/>
                      <a:pt x="94" y="27"/>
                      <a:pt x="94" y="27"/>
                    </a:cubicBezTo>
                    <a:cubicBezTo>
                      <a:pt x="95" y="28"/>
                      <a:pt x="96" y="28"/>
                      <a:pt x="96" y="29"/>
                    </a:cubicBezTo>
                    <a:cubicBezTo>
                      <a:pt x="97" y="29"/>
                      <a:pt x="97" y="30"/>
                      <a:pt x="98" y="31"/>
                    </a:cubicBezTo>
                    <a:cubicBezTo>
                      <a:pt x="98" y="31"/>
                      <a:pt x="98" y="32"/>
                      <a:pt x="99" y="32"/>
                    </a:cubicBezTo>
                    <a:cubicBezTo>
                      <a:pt x="99" y="33"/>
                      <a:pt x="100" y="34"/>
                      <a:pt x="101" y="35"/>
                    </a:cubicBezTo>
                    <a:cubicBezTo>
                      <a:pt x="101" y="35"/>
                      <a:pt x="101" y="35"/>
                      <a:pt x="101" y="36"/>
                    </a:cubicBezTo>
                    <a:cubicBezTo>
                      <a:pt x="102" y="37"/>
                      <a:pt x="103" y="38"/>
                      <a:pt x="103" y="39"/>
                    </a:cubicBezTo>
                    <a:cubicBezTo>
                      <a:pt x="103" y="39"/>
                      <a:pt x="103" y="39"/>
                      <a:pt x="103" y="39"/>
                    </a:cubicBezTo>
                    <a:cubicBezTo>
                      <a:pt x="106" y="45"/>
                      <a:pt x="108" y="51"/>
                      <a:pt x="108" y="58"/>
                    </a:cubicBezTo>
                    <a:cubicBezTo>
                      <a:pt x="102" y="58"/>
                      <a:pt x="102" y="58"/>
                      <a:pt x="102" y="58"/>
                    </a:cubicBezTo>
                    <a:cubicBezTo>
                      <a:pt x="102" y="65"/>
                      <a:pt x="102" y="65"/>
                      <a:pt x="102" y="65"/>
                    </a:cubicBezTo>
                    <a:cubicBezTo>
                      <a:pt x="108" y="65"/>
                      <a:pt x="108" y="65"/>
                      <a:pt x="108" y="65"/>
                    </a:cubicBezTo>
                    <a:cubicBezTo>
                      <a:pt x="107" y="88"/>
                      <a:pt x="88" y="107"/>
                      <a:pt x="64" y="109"/>
                    </a:cubicBezTo>
                    <a:close/>
                  </a:path>
                </a:pathLst>
              </a:custGeom>
              <a:solidFill>
                <a:srgbClr val="094153"/>
              </a:solidFill>
              <a:ln w="9525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  <a:tabLst>
                    <a:tab pos="0"/>
                  </a:tabLst>
                </a:pPr>
                <a:endParaRPr lang="en-US" sz="1800" b="0" strike="noStrike" spc="-1">
                  <a:solidFill>
                    <a:srgbClr val="000000"/>
                  </a:solidFill>
                  <a:latin typeface="Arial"/>
                  <a:ea typeface="微软雅黑"/>
                </a:endParaRPr>
              </a:p>
            </p:txBody>
          </p:sp>
          <p:sp>
            <p:nvSpPr>
              <p:cNvPr id="176" name="Freeform 39"/>
              <p:cNvSpPr/>
              <p:nvPr/>
            </p:nvSpPr>
            <p:spPr>
              <a:xfrm>
                <a:off x="6927480" y="1478160"/>
                <a:ext cx="144360" cy="203400"/>
              </a:xfrm>
              <a:custGeom>
                <a:gdLst>
                  <a:gd name="textAreaLeft" fmla="*/ 0 w 144360"/>
                  <a:gd name="textAreaRight" fmla="*/ 144720 w 144360"/>
                  <a:gd name="textAreaTop" fmla="*/ 0 h 203400"/>
                  <a:gd name="textAreaBottom" fmla="*/ 203760 h 203400"/>
                </a:gdLst>
                <a:rect l="textAreaLeft" t="textAreaTop" r="textAreaRight" b="textAreaBottom"/>
                <a:pathLst>
                  <a:path w="36" h="52">
                    <a:moveTo>
                      <a:pt x="9" y="29"/>
                    </a:moveTo>
                    <a:cubicBezTo>
                      <a:pt x="9" y="29"/>
                      <a:pt x="9" y="29"/>
                      <a:pt x="9" y="29"/>
                    </a:cubicBezTo>
                    <a:cubicBezTo>
                      <a:pt x="0" y="52"/>
                      <a:pt x="0" y="52"/>
                      <a:pt x="0" y="52"/>
                    </a:cubicBezTo>
                    <a:cubicBezTo>
                      <a:pt x="20" y="36"/>
                      <a:pt x="20" y="36"/>
                      <a:pt x="20" y="36"/>
                    </a:cubicBezTo>
                    <a:cubicBezTo>
                      <a:pt x="20" y="36"/>
                      <a:pt x="20" y="36"/>
                      <a:pt x="20" y="36"/>
                    </a:cubicBezTo>
                    <a:cubicBezTo>
                      <a:pt x="22" y="35"/>
                      <a:pt x="22" y="33"/>
                      <a:pt x="22" y="32"/>
                    </a:cubicBezTo>
                    <a:cubicBezTo>
                      <a:pt x="36" y="0"/>
                      <a:pt x="36" y="0"/>
                      <a:pt x="36" y="0"/>
                    </a:cubicBezTo>
                    <a:cubicBezTo>
                      <a:pt x="11" y="25"/>
                      <a:pt x="11" y="25"/>
                      <a:pt x="11" y="25"/>
                    </a:cubicBezTo>
                    <a:cubicBezTo>
                      <a:pt x="10" y="26"/>
                      <a:pt x="9" y="27"/>
                      <a:pt x="9" y="29"/>
                    </a:cubicBezTo>
                    <a:close/>
                    <a:moveTo>
                      <a:pt x="16" y="27"/>
                    </a:moveTo>
                    <a:cubicBezTo>
                      <a:pt x="17" y="27"/>
                      <a:pt x="19" y="28"/>
                      <a:pt x="19" y="30"/>
                    </a:cubicBezTo>
                    <a:cubicBezTo>
                      <a:pt x="19" y="32"/>
                      <a:pt x="17" y="33"/>
                      <a:pt x="16" y="33"/>
                    </a:cubicBezTo>
                    <a:cubicBezTo>
                      <a:pt x="14" y="33"/>
                      <a:pt x="13" y="32"/>
                      <a:pt x="13" y="30"/>
                    </a:cubicBezTo>
                    <a:cubicBezTo>
                      <a:pt x="13" y="28"/>
                      <a:pt x="14" y="27"/>
                      <a:pt x="16" y="27"/>
                    </a:cubicBezTo>
                    <a:close/>
                  </a:path>
                </a:pathLst>
              </a:custGeom>
              <a:solidFill>
                <a:srgbClr val="094153"/>
              </a:solidFill>
              <a:ln w="9525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  <a:tabLst>
                    <a:tab pos="0"/>
                  </a:tabLst>
                </a:pPr>
                <a:endParaRPr lang="en-US" sz="1800" b="0" strike="noStrike" spc="-1">
                  <a:solidFill>
                    <a:srgbClr val="000000"/>
                  </a:solidFill>
                  <a:latin typeface="Arial"/>
                  <a:ea typeface="微软雅黑"/>
                </a:endParaRPr>
              </a:p>
            </p:txBody>
          </p:sp>
          <p:sp>
            <p:nvSpPr>
              <p:cNvPr id="177" name="Oval 40"/>
              <p:cNvSpPr/>
              <p:nvPr/>
            </p:nvSpPr>
            <p:spPr>
              <a:xfrm>
                <a:off x="6983640" y="1590120"/>
                <a:ext cx="12960" cy="12960"/>
              </a:xfrm>
              <a:prstGeom prst="ellipse">
                <a:avLst/>
              </a:prstGeom>
              <a:solidFill>
                <a:srgbClr val="143F61"/>
              </a:solidFill>
              <a:ln w="9525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tIns="4680" bIns="4680"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  <a:tabLst>
                    <a:tab pos="0"/>
                  </a:tabLst>
                </a:pPr>
                <a:endParaRPr lang="en-US" sz="1800" b="0" strike="noStrike" spc="-1">
                  <a:solidFill>
                    <a:srgbClr val="000000"/>
                  </a:solidFill>
                  <a:latin typeface="Arial"/>
                  <a:ea typeface="微软雅黑"/>
                </a:endParaRPr>
              </a:p>
            </p:txBody>
          </p:sp>
        </p:grpSp>
      </p:grpSp>
      <p:grpSp>
        <p:nvGrpSpPr>
          <p:cNvPr id="178" name="组合 15"/>
          <p:cNvGrpSpPr/>
          <p:nvPr/>
        </p:nvGrpSpPr>
        <p:grpSpPr>
          <a:xfrm>
            <a:off x="8161920" y="389520"/>
            <a:ext cx="3060720" cy="2445840"/>
            <a:chOff x="8161920" y="389520"/>
            <a:chExt cx="3060720" cy="2445840"/>
          </a:xfrm>
        </p:grpSpPr>
        <p:sp>
          <p:nvSpPr>
            <p:cNvPr id="179" name="Freeform 176"/>
            <p:cNvSpPr/>
            <p:nvPr/>
          </p:nvSpPr>
          <p:spPr>
            <a:xfrm>
              <a:off x="9521640" y="1237680"/>
              <a:ext cx="340920" cy="344160"/>
            </a:xfrm>
            <a:custGeom>
              <a:gdLst>
                <a:gd name="textAreaLeft" fmla="*/ 0 w 340920"/>
                <a:gd name="textAreaRight" fmla="*/ 341280 w 340920"/>
                <a:gd name="textAreaTop" fmla="*/ 0 h 344160"/>
                <a:gd name="textAreaBottom" fmla="*/ 344520 h 344160"/>
              </a:gdLst>
              <a:rect l="textAreaLeft" t="textAreaTop" r="textAreaRight" b="textAreaBottom"/>
              <a:pathLst>
                <a:path w="196" h="197">
                  <a:moveTo>
                    <a:pt x="192" y="173"/>
                  </a:moveTo>
                  <a:cubicBezTo>
                    <a:pt x="192" y="184"/>
                    <a:pt x="183" y="193"/>
                    <a:pt x="172" y="193"/>
                  </a:cubicBezTo>
                  <a:cubicBezTo>
                    <a:pt x="172" y="193"/>
                    <a:pt x="135" y="197"/>
                    <a:pt x="99" y="197"/>
                  </a:cubicBezTo>
                  <a:cubicBezTo>
                    <a:pt x="62" y="197"/>
                    <a:pt x="24" y="193"/>
                    <a:pt x="24" y="193"/>
                  </a:cubicBezTo>
                  <a:cubicBezTo>
                    <a:pt x="13" y="193"/>
                    <a:pt x="4" y="184"/>
                    <a:pt x="4" y="173"/>
                  </a:cubicBezTo>
                  <a:cubicBezTo>
                    <a:pt x="4" y="173"/>
                    <a:pt x="0" y="149"/>
                    <a:pt x="0" y="125"/>
                  </a:cubicBezTo>
                  <a:cubicBezTo>
                    <a:pt x="0" y="101"/>
                    <a:pt x="4" y="77"/>
                    <a:pt x="4" y="77"/>
                  </a:cubicBezTo>
                  <a:cubicBezTo>
                    <a:pt x="4" y="66"/>
                    <a:pt x="9" y="57"/>
                    <a:pt x="24" y="57"/>
                  </a:cubicBezTo>
                  <a:cubicBezTo>
                    <a:pt x="25" y="57"/>
                    <a:pt x="62" y="53"/>
                    <a:pt x="99" y="53"/>
                  </a:cubicBezTo>
                  <a:cubicBezTo>
                    <a:pt x="135" y="53"/>
                    <a:pt x="172" y="57"/>
                    <a:pt x="172" y="57"/>
                  </a:cubicBezTo>
                  <a:cubicBezTo>
                    <a:pt x="183" y="57"/>
                    <a:pt x="192" y="66"/>
                    <a:pt x="192" y="77"/>
                  </a:cubicBezTo>
                  <a:cubicBezTo>
                    <a:pt x="192" y="77"/>
                    <a:pt x="196" y="101"/>
                    <a:pt x="196" y="125"/>
                  </a:cubicBezTo>
                  <a:cubicBezTo>
                    <a:pt x="196" y="149"/>
                    <a:pt x="192" y="173"/>
                    <a:pt x="192" y="173"/>
                  </a:cubicBezTo>
                  <a:close/>
                  <a:moveTo>
                    <a:pt x="148" y="89"/>
                  </a:moveTo>
                  <a:cubicBezTo>
                    <a:pt x="148" y="80"/>
                    <a:pt x="141" y="73"/>
                    <a:pt x="132" y="73"/>
                  </a:cubicBezTo>
                  <a:cubicBezTo>
                    <a:pt x="132" y="73"/>
                    <a:pt x="114" y="69"/>
                    <a:pt x="85" y="69"/>
                  </a:cubicBezTo>
                  <a:cubicBezTo>
                    <a:pt x="55" y="69"/>
                    <a:pt x="34" y="73"/>
                    <a:pt x="33" y="73"/>
                  </a:cubicBezTo>
                  <a:cubicBezTo>
                    <a:pt x="21" y="73"/>
                    <a:pt x="17" y="80"/>
                    <a:pt x="17" y="89"/>
                  </a:cubicBezTo>
                  <a:cubicBezTo>
                    <a:pt x="17" y="89"/>
                    <a:pt x="14" y="108"/>
                    <a:pt x="14" y="127"/>
                  </a:cubicBezTo>
                  <a:cubicBezTo>
                    <a:pt x="14" y="146"/>
                    <a:pt x="17" y="161"/>
                    <a:pt x="17" y="161"/>
                  </a:cubicBezTo>
                  <a:cubicBezTo>
                    <a:pt x="17" y="170"/>
                    <a:pt x="24" y="177"/>
                    <a:pt x="33" y="177"/>
                  </a:cubicBezTo>
                  <a:cubicBezTo>
                    <a:pt x="33" y="177"/>
                    <a:pt x="55" y="181"/>
                    <a:pt x="85" y="181"/>
                  </a:cubicBezTo>
                  <a:cubicBezTo>
                    <a:pt x="114" y="181"/>
                    <a:pt x="132" y="177"/>
                    <a:pt x="132" y="177"/>
                  </a:cubicBezTo>
                  <a:cubicBezTo>
                    <a:pt x="141" y="177"/>
                    <a:pt x="148" y="170"/>
                    <a:pt x="148" y="161"/>
                  </a:cubicBezTo>
                  <a:cubicBezTo>
                    <a:pt x="148" y="161"/>
                    <a:pt x="152" y="146"/>
                    <a:pt x="152" y="127"/>
                  </a:cubicBezTo>
                  <a:cubicBezTo>
                    <a:pt x="152" y="108"/>
                    <a:pt x="148" y="89"/>
                    <a:pt x="148" y="89"/>
                  </a:cubicBezTo>
                  <a:close/>
                  <a:moveTo>
                    <a:pt x="155" y="168"/>
                  </a:moveTo>
                  <a:cubicBezTo>
                    <a:pt x="155" y="176"/>
                    <a:pt x="162" y="182"/>
                    <a:pt x="170" y="182"/>
                  </a:cubicBezTo>
                  <a:cubicBezTo>
                    <a:pt x="178" y="182"/>
                    <a:pt x="184" y="176"/>
                    <a:pt x="184" y="168"/>
                  </a:cubicBezTo>
                  <a:cubicBezTo>
                    <a:pt x="184" y="160"/>
                    <a:pt x="178" y="153"/>
                    <a:pt x="170" y="153"/>
                  </a:cubicBezTo>
                  <a:cubicBezTo>
                    <a:pt x="162" y="153"/>
                    <a:pt x="155" y="160"/>
                    <a:pt x="155" y="168"/>
                  </a:cubicBezTo>
                  <a:close/>
                  <a:moveTo>
                    <a:pt x="185" y="89"/>
                  </a:moveTo>
                  <a:cubicBezTo>
                    <a:pt x="161" y="89"/>
                    <a:pt x="161" y="89"/>
                    <a:pt x="161" y="89"/>
                  </a:cubicBezTo>
                  <a:cubicBezTo>
                    <a:pt x="161" y="97"/>
                    <a:pt x="161" y="97"/>
                    <a:pt x="161" y="97"/>
                  </a:cubicBezTo>
                  <a:cubicBezTo>
                    <a:pt x="185" y="97"/>
                    <a:pt x="185" y="97"/>
                    <a:pt x="185" y="97"/>
                  </a:cubicBezTo>
                  <a:lnTo>
                    <a:pt x="185" y="89"/>
                  </a:lnTo>
                  <a:close/>
                  <a:moveTo>
                    <a:pt x="185" y="105"/>
                  </a:moveTo>
                  <a:cubicBezTo>
                    <a:pt x="161" y="105"/>
                    <a:pt x="161" y="105"/>
                    <a:pt x="161" y="105"/>
                  </a:cubicBezTo>
                  <a:cubicBezTo>
                    <a:pt x="161" y="113"/>
                    <a:pt x="161" y="113"/>
                    <a:pt x="161" y="113"/>
                  </a:cubicBezTo>
                  <a:cubicBezTo>
                    <a:pt x="185" y="113"/>
                    <a:pt x="185" y="113"/>
                    <a:pt x="185" y="113"/>
                  </a:cubicBezTo>
                  <a:lnTo>
                    <a:pt x="185" y="105"/>
                  </a:lnTo>
                  <a:close/>
                  <a:moveTo>
                    <a:pt x="185" y="121"/>
                  </a:moveTo>
                  <a:cubicBezTo>
                    <a:pt x="161" y="121"/>
                    <a:pt x="161" y="121"/>
                    <a:pt x="161" y="121"/>
                  </a:cubicBezTo>
                  <a:cubicBezTo>
                    <a:pt x="161" y="129"/>
                    <a:pt x="161" y="129"/>
                    <a:pt x="161" y="129"/>
                  </a:cubicBezTo>
                  <a:cubicBezTo>
                    <a:pt x="185" y="129"/>
                    <a:pt x="185" y="129"/>
                    <a:pt x="185" y="129"/>
                  </a:cubicBezTo>
                  <a:lnTo>
                    <a:pt x="185" y="121"/>
                  </a:lnTo>
                  <a:close/>
                  <a:moveTo>
                    <a:pt x="179" y="168"/>
                  </a:moveTo>
                  <a:cubicBezTo>
                    <a:pt x="179" y="173"/>
                    <a:pt x="175" y="177"/>
                    <a:pt x="169" y="177"/>
                  </a:cubicBezTo>
                  <a:cubicBezTo>
                    <a:pt x="164" y="177"/>
                    <a:pt x="160" y="173"/>
                    <a:pt x="160" y="168"/>
                  </a:cubicBezTo>
                  <a:cubicBezTo>
                    <a:pt x="160" y="162"/>
                    <a:pt x="164" y="158"/>
                    <a:pt x="169" y="158"/>
                  </a:cubicBezTo>
                  <a:cubicBezTo>
                    <a:pt x="175" y="158"/>
                    <a:pt x="179" y="162"/>
                    <a:pt x="179" y="168"/>
                  </a:cubicBezTo>
                  <a:close/>
                  <a:moveTo>
                    <a:pt x="120" y="173"/>
                  </a:moveTo>
                  <a:cubicBezTo>
                    <a:pt x="40" y="173"/>
                    <a:pt x="40" y="173"/>
                    <a:pt x="40" y="173"/>
                  </a:cubicBezTo>
                  <a:cubicBezTo>
                    <a:pt x="29" y="173"/>
                    <a:pt x="20" y="164"/>
                    <a:pt x="20" y="153"/>
                  </a:cubicBezTo>
                  <a:cubicBezTo>
                    <a:pt x="20" y="97"/>
                    <a:pt x="20" y="97"/>
                    <a:pt x="20" y="97"/>
                  </a:cubicBezTo>
                  <a:cubicBezTo>
                    <a:pt x="20" y="86"/>
                    <a:pt x="29" y="77"/>
                    <a:pt x="40" y="77"/>
                  </a:cubicBezTo>
                  <a:cubicBezTo>
                    <a:pt x="124" y="77"/>
                    <a:pt x="124" y="77"/>
                    <a:pt x="124" y="77"/>
                  </a:cubicBezTo>
                  <a:cubicBezTo>
                    <a:pt x="135" y="77"/>
                    <a:pt x="144" y="86"/>
                    <a:pt x="144" y="97"/>
                  </a:cubicBezTo>
                  <a:cubicBezTo>
                    <a:pt x="144" y="153"/>
                    <a:pt x="144" y="153"/>
                    <a:pt x="144" y="153"/>
                  </a:cubicBezTo>
                  <a:cubicBezTo>
                    <a:pt x="144" y="164"/>
                    <a:pt x="131" y="173"/>
                    <a:pt x="120" y="173"/>
                  </a:cubicBezTo>
                  <a:close/>
                  <a:moveTo>
                    <a:pt x="159" y="13"/>
                  </a:moveTo>
                  <a:cubicBezTo>
                    <a:pt x="158" y="13"/>
                    <a:pt x="158" y="13"/>
                    <a:pt x="157" y="13"/>
                  </a:cubicBezTo>
                  <a:cubicBezTo>
                    <a:pt x="134" y="36"/>
                    <a:pt x="134" y="36"/>
                    <a:pt x="134" y="36"/>
                  </a:cubicBezTo>
                  <a:cubicBezTo>
                    <a:pt x="130" y="32"/>
                    <a:pt x="130" y="32"/>
                    <a:pt x="130" y="32"/>
                  </a:cubicBezTo>
                  <a:cubicBezTo>
                    <a:pt x="153" y="10"/>
                    <a:pt x="153" y="10"/>
                    <a:pt x="153" y="10"/>
                  </a:cubicBezTo>
                  <a:cubicBezTo>
                    <a:pt x="153" y="9"/>
                    <a:pt x="153" y="8"/>
                    <a:pt x="153" y="7"/>
                  </a:cubicBezTo>
                  <a:cubicBezTo>
                    <a:pt x="153" y="3"/>
                    <a:pt x="156" y="0"/>
                    <a:pt x="159" y="0"/>
                  </a:cubicBezTo>
                  <a:cubicBezTo>
                    <a:pt x="163" y="0"/>
                    <a:pt x="166" y="3"/>
                    <a:pt x="166" y="7"/>
                  </a:cubicBezTo>
                  <a:cubicBezTo>
                    <a:pt x="166" y="10"/>
                    <a:pt x="163" y="13"/>
                    <a:pt x="159" y="13"/>
                  </a:cubicBezTo>
                  <a:close/>
                  <a:moveTo>
                    <a:pt x="79" y="33"/>
                  </a:moveTo>
                  <a:cubicBezTo>
                    <a:pt x="115" y="33"/>
                    <a:pt x="115" y="33"/>
                    <a:pt x="115" y="33"/>
                  </a:cubicBezTo>
                  <a:cubicBezTo>
                    <a:pt x="123" y="33"/>
                    <a:pt x="129" y="41"/>
                    <a:pt x="129" y="49"/>
                  </a:cubicBezTo>
                  <a:cubicBezTo>
                    <a:pt x="106" y="49"/>
                    <a:pt x="85" y="49"/>
                    <a:pt x="65" y="49"/>
                  </a:cubicBezTo>
                  <a:cubicBezTo>
                    <a:pt x="65" y="41"/>
                    <a:pt x="71" y="33"/>
                    <a:pt x="79" y="33"/>
                  </a:cubicBezTo>
                  <a:close/>
                  <a:moveTo>
                    <a:pt x="58" y="36"/>
                  </a:moveTo>
                  <a:cubicBezTo>
                    <a:pt x="35" y="13"/>
                    <a:pt x="35" y="13"/>
                    <a:pt x="35" y="13"/>
                  </a:cubicBezTo>
                  <a:cubicBezTo>
                    <a:pt x="35" y="13"/>
                    <a:pt x="34" y="13"/>
                    <a:pt x="33" y="13"/>
                  </a:cubicBezTo>
                  <a:cubicBezTo>
                    <a:pt x="29" y="13"/>
                    <a:pt x="27" y="10"/>
                    <a:pt x="27" y="7"/>
                  </a:cubicBezTo>
                  <a:cubicBezTo>
                    <a:pt x="27" y="3"/>
                    <a:pt x="29" y="0"/>
                    <a:pt x="33" y="0"/>
                  </a:cubicBezTo>
                  <a:cubicBezTo>
                    <a:pt x="37" y="0"/>
                    <a:pt x="40" y="3"/>
                    <a:pt x="40" y="7"/>
                  </a:cubicBezTo>
                  <a:cubicBezTo>
                    <a:pt x="40" y="8"/>
                    <a:pt x="39" y="9"/>
                    <a:pt x="39" y="10"/>
                  </a:cubicBezTo>
                  <a:cubicBezTo>
                    <a:pt x="62" y="32"/>
                    <a:pt x="62" y="32"/>
                    <a:pt x="62" y="32"/>
                  </a:cubicBezTo>
                  <a:lnTo>
                    <a:pt x="58" y="36"/>
                  </a:lnTo>
                  <a:close/>
                </a:path>
              </a:pathLst>
            </a:custGeom>
            <a:solidFill>
              <a:srgbClr val="6DBAC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  <a:tabLst>
                  <a:tab pos="0"/>
                </a:tabLst>
              </a:pPr>
              <a:endParaRPr lang="en-US" sz="1800" b="0" strike="noStrike" spc="-1">
                <a:solidFill>
                  <a:srgbClr val="000000"/>
                </a:solidFill>
                <a:latin typeface="Arial"/>
                <a:ea typeface="微软雅黑"/>
              </a:endParaRPr>
            </a:p>
          </p:txBody>
        </p:sp>
        <p:grpSp>
          <p:nvGrpSpPr>
            <p:cNvPr id="180" name="组合 16"/>
            <p:cNvGrpSpPr/>
            <p:nvPr/>
          </p:nvGrpSpPr>
          <p:grpSpPr>
            <a:xfrm>
              <a:off x="8161920" y="389520"/>
              <a:ext cx="3060720" cy="2445840"/>
              <a:chOff x="8161920" y="389520"/>
              <a:chExt cx="3060720" cy="2445840"/>
            </a:xfrm>
          </p:grpSpPr>
          <p:grpSp>
            <p:nvGrpSpPr>
              <p:cNvPr id="181" name="组合 14"/>
              <p:cNvGrpSpPr/>
              <p:nvPr/>
            </p:nvGrpSpPr>
            <p:grpSpPr>
              <a:xfrm>
                <a:off x="8161920" y="389520"/>
                <a:ext cx="3060720" cy="2040480"/>
                <a:chOff x="8161920" y="389520"/>
                <a:chExt cx="3060720" cy="2040480"/>
              </a:xfrm>
            </p:grpSpPr>
            <p:graphicFrame>
              <p:nvGraphicFramePr>
                <p:cNvPr id="182" name="图表 62"/>
                <p:cNvGraphicFramePr/>
                <p:nvPr/>
              </p:nvGraphicFramePr>
              <p:xfrm>
                <a:off x="8161920" y="389520"/>
                <a:ext cx="3060720" cy="2040480"/>
              </p:xfrm>
              <a:graphic>
                <a:graphicData uri="http://schemas.openxmlformats.org/drawingml/2006/chart">
                  <c:chart xmlns:c="http://schemas.openxmlformats.org/drawingml/2006/chart" r:id="rId5"/>
                </a:graphicData>
              </a:graphic>
            </p:graphicFrame>
            <p:sp>
              <p:nvSpPr>
                <p:cNvPr id="183" name="椭圆 63"/>
                <p:cNvSpPr/>
                <p:nvPr/>
              </p:nvSpPr>
              <p:spPr>
                <a:xfrm>
                  <a:off x="8972280" y="704880"/>
                  <a:ext cx="1394640" cy="1394640"/>
                </a:xfrm>
                <a:prstGeom prst="ellipse">
                  <a:avLst/>
                </a:prstGeom>
                <a:noFill/>
                <a:ln>
                  <a:solidFill>
                    <a:srgbClr val="E7E6E6">
                      <a:lumMod val="50000"/>
                    </a:srgb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/>
              </p:style>
              <p:txBody>
                <a:bodyPr lIns="90000" tIns="45000" rIns="90000" bIns="45000" anchor="ctr">
                  <a:noAutofit/>
                </a:bodyPr>
                <a:lstStyle/>
                <a:p>
                  <a:pPr algn="ctr" defTabSz="914400">
                    <a:lnSpc>
                      <a:spcPct val="100000"/>
                    </a:lnSpc>
                    <a:tabLst>
                      <a:tab pos="0"/>
                    </a:tabLst>
                  </a:pPr>
                  <a:endParaRPr lang="en-US" sz="1800" b="0" strike="noStrike" spc="-1">
                    <a:solidFill>
                      <a:srgbClr val="FFFFFF"/>
                    </a:solidFill>
                    <a:latin typeface="Arial"/>
                    <a:ea typeface="微软雅黑"/>
                  </a:endParaRPr>
                </a:p>
              </p:txBody>
            </p:sp>
          </p:grpSp>
          <p:sp>
            <p:nvSpPr>
              <p:cNvPr id="184" name="TextBox 24"/>
              <p:cNvSpPr/>
              <p:nvPr/>
            </p:nvSpPr>
            <p:spPr>
              <a:xfrm>
                <a:off x="9199800" y="2318760"/>
                <a:ext cx="1124640" cy="516600"/>
              </a:xfrm>
              <a:prstGeom prst="rect">
                <a:avLst/>
              </a:prstGeom>
              <a:noFill/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lIns="90000" tIns="45000" rIns="90000" bIns="45000" anchor="t">
                <a:spAutoFit/>
              </a:bodyPr>
              <a:lstStyle/>
              <a:p>
                <a:pPr algn="ctr" defTabSz="914400">
                  <a:lnSpc>
                    <a:spcPct val="100000"/>
                  </a:lnSpc>
                  <a:tabLst>
                    <a:tab pos="0"/>
                  </a:tabLst>
                </a:pPr>
                <a:r>
                  <a:rPr lang="en-US" sz="2800" b="1" strike="noStrike" spc="-1">
                    <a:solidFill>
                      <a:srgbClr val="6DBACE"/>
                    </a:solidFill>
                    <a:latin typeface="Arial"/>
                    <a:ea typeface="微软雅黑"/>
                  </a:rPr>
                  <a:t>91%</a:t>
                </a:r>
                <a:endParaRPr lang="en-US" sz="2800" b="0" strike="noStrike" spc="-1">
                  <a:solidFill>
                    <a:srgbClr val="000000"/>
                  </a:solidFill>
                  <a:latin typeface="Arial"/>
                </a:endParaRPr>
              </a:p>
            </p:txBody>
          </p:sp>
        </p:grpSp>
      </p:grp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500" fill="hold"/>
                                        <p:tgtEl>
                                          <p:spTgt spid="14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500" fill="hold"/>
                                        <p:tgtEl>
                                          <p:spTgt spid="14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53" presetClass="entr" presetSubtype="16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1" dur="500" fill="hold"/>
                                        <p:tgtEl>
                                          <p:spTgt spid="15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2" dur="500" fill="hold"/>
                                        <p:tgtEl>
                                          <p:spTgt spid="15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13" dur="500"/>
                                        <p:tgtEl>
                                          <p:spTgt spid="1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 nodeType="clickPar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53" presetClass="entr" presetSubtype="16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8" dur="500" fill="hold"/>
                                        <p:tgtEl>
                                          <p:spTgt spid="16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9" dur="500" fill="hold"/>
                                        <p:tgtEl>
                                          <p:spTgt spid="16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20" dur="500"/>
                                        <p:tgtEl>
                                          <p:spTgt spid="16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53" presetClass="entr" presetSubtype="16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23" dur="500" fill="hold"/>
                                        <p:tgtEl>
                                          <p:spTgt spid="16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24" dur="500" fill="hold"/>
                                        <p:tgtEl>
                                          <p:spTgt spid="16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25" dur="500"/>
                                        <p:tgtEl>
                                          <p:spTgt spid="16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53" presetClass="entr" presetSubtype="16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28" dur="500" fill="hold"/>
                                        <p:tgtEl>
                                          <p:spTgt spid="17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29" dur="500" fill="hold"/>
                                        <p:tgtEl>
                                          <p:spTgt spid="17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30" dur="500"/>
                                        <p:tgtEl>
                                          <p:spTgt spid="17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85" name="图片 7"/>
          <p:cNvPicPr/>
          <p:nvPr/>
        </p:nvPicPr>
        <p:blipFill>
          <a:blip r:embed="rId3"/>
          <a:srcRect l="22204" r="2142"/>
          <a:stretch>
            <a:fillRect/>
          </a:stretch>
        </p:blipFill>
        <p:spPr>
          <a:xfrm>
            <a:off x="0" y="0"/>
            <a:ext cx="12191760" cy="6857640"/>
          </a:xfrm>
          <a:prstGeom prst="rect">
            <a:avLst/>
          </a:prstGeom>
          <a:ln w="0">
            <a:noFill/>
          </a:ln>
        </p:spPr>
      </p:pic>
      <p:sp>
        <p:nvSpPr>
          <p:cNvPr id="186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000000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/>
                </a:solidFill>
                <a:latin typeface="Arial"/>
                <a:ea typeface="微软雅黑"/>
              </a:rPr>
              <a:t>02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87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2</a:t>
            </a: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章 心理辅导的原理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88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9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5400360" cy="7189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000000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心理咨询师的角色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90" name="content"/>
          <p:cNvSpPr/>
          <p:nvPr/>
        </p:nvSpPr>
        <p:spPr>
          <a:xfrm>
            <a:off x="5199840" y="2467440"/>
            <a:ext cx="5336640" cy="3154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心理咨询师在心理辅导中扮演着关键的角色，需要具备专业技能和关怀态度，帮助个体解决心理困扰。在心理咨询师的指导下，个体能够更好地认识自己的内心世界，找到解决问题的方法。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pic>
        <p:nvPicPr>
          <p:cNvPr id="191" name="图片 1"/>
          <p:cNvPicPr/>
          <p:nvPr/>
        </p:nvPicPr>
        <p:blipFill>
          <a:blip r:embed="rId3"/>
          <a:srcRect l="5972" t="14324" r="70418" b="15094"/>
          <a:stretch>
            <a:fillRect/>
          </a:stretch>
        </p:blipFill>
        <p:spPr>
          <a:xfrm>
            <a:off x="-96840" y="847800"/>
            <a:ext cx="4601520" cy="5854320"/>
          </a:xfrm>
          <a:prstGeom prst="rect">
            <a:avLst/>
          </a:prstGeom>
          <a:ln w="0">
            <a:noFill/>
          </a:ln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500" fill="hold"/>
                                        <p:tgtEl>
                                          <p:spTgt spid="19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500" fill="hold"/>
                                        <p:tgtEl>
                                          <p:spTgt spid="19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9" dur="500"/>
                                        <p:tgtEl>
                                          <p:spTgt spid="19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2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000000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心理辅导理论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93" name="content.1.subtitle"/>
          <p:cNvSpPr/>
          <p:nvPr/>
        </p:nvSpPr>
        <p:spPr>
          <a:xfrm>
            <a:off x="1296720" y="394524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强调个体的自我实现和成长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4" name="content.1.title"/>
          <p:cNvSpPr/>
          <p:nvPr/>
        </p:nvSpPr>
        <p:spPr>
          <a:xfrm>
            <a:off x="1297440" y="293508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人本主义理论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5" name="content.2.subtitle"/>
          <p:cNvSpPr/>
          <p:nvPr/>
        </p:nvSpPr>
        <p:spPr>
          <a:xfrm>
            <a:off x="9091800" y="394524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通过改变思维和行为来调整情绪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6" name="content.2.title"/>
          <p:cNvSpPr/>
          <p:nvPr/>
        </p:nvSpPr>
        <p:spPr>
          <a:xfrm>
            <a:off x="9091440" y="293508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认知行为理论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7" name="content.3.subtitle"/>
          <p:cNvSpPr/>
          <p:nvPr/>
        </p:nvSpPr>
        <p:spPr>
          <a:xfrm>
            <a:off x="3895200" y="3945240"/>
            <a:ext cx="1457640" cy="1762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探索个体的潜意识和阴影面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8" name="content.3.title"/>
          <p:cNvSpPr/>
          <p:nvPr/>
        </p:nvSpPr>
        <p:spPr>
          <a:xfrm>
            <a:off x="3895920" y="293688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精神分析理论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9" name="content.4.subtitle"/>
          <p:cNvSpPr/>
          <p:nvPr/>
        </p:nvSpPr>
        <p:spPr>
          <a:xfrm>
            <a:off x="6493680" y="394524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0" name="content.4.title"/>
          <p:cNvSpPr/>
          <p:nvPr/>
        </p:nvSpPr>
        <p:spPr>
          <a:xfrm>
            <a:off x="6494040" y="293688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1" name="矩形 60"/>
          <p:cNvSpPr/>
          <p:nvPr/>
        </p:nvSpPr>
        <p:spPr>
          <a:xfrm>
            <a:off x="0" y="5474160"/>
            <a:ext cx="12191760" cy="1383480"/>
          </a:xfrm>
          <a:prstGeom prst="rect">
            <a:avLst/>
          </a:prstGeom>
          <a:solidFill>
            <a:srgbClr val="09415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endParaRPr lang="en-US" sz="1800" b="0" strike="noStrike" spc="-1">
              <a:solidFill>
                <a:srgbClr val="FFFFFF"/>
              </a:solidFill>
              <a:latin typeface="Arial"/>
              <a:ea typeface="微软雅黑"/>
            </a:endParaRPr>
          </a:p>
        </p:txBody>
      </p:sp>
      <p:grpSp>
        <p:nvGrpSpPr>
          <p:cNvPr id="202" name="组合 4"/>
          <p:cNvGrpSpPr/>
          <p:nvPr/>
        </p:nvGrpSpPr>
        <p:grpSpPr>
          <a:xfrm>
            <a:off x="577800" y="381240"/>
            <a:ext cx="3060720" cy="2445480"/>
            <a:chOff x="577800" y="381240"/>
            <a:chExt cx="3060720" cy="2445480"/>
          </a:xfrm>
        </p:grpSpPr>
        <p:grpSp>
          <p:nvGrpSpPr>
            <p:cNvPr id="203" name="组合 19"/>
            <p:cNvGrpSpPr/>
            <p:nvPr/>
          </p:nvGrpSpPr>
          <p:grpSpPr>
            <a:xfrm>
              <a:off x="577800" y="381240"/>
              <a:ext cx="3060720" cy="2040480"/>
              <a:chOff x="577800" y="381240"/>
              <a:chExt cx="3060720" cy="2040480"/>
            </a:xfrm>
          </p:grpSpPr>
          <p:graphicFrame>
            <p:nvGraphicFramePr>
              <p:cNvPr id="204" name="图表 6"/>
              <p:cNvGraphicFramePr/>
              <p:nvPr/>
            </p:nvGraphicFramePr>
            <p:xfrm>
              <a:off x="577800" y="381240"/>
              <a:ext cx="3060720" cy="2040480"/>
            </p:xfrm>
            <a:graphic>
              <a:graphicData uri="http://schemas.openxmlformats.org/drawingml/2006/chart">
                <c:chart xmlns:c="http://schemas.openxmlformats.org/drawingml/2006/chart" r:id="rId2"/>
              </a:graphicData>
            </a:graphic>
          </p:graphicFrame>
          <p:grpSp>
            <p:nvGrpSpPr>
              <p:cNvPr id="205" name="组合 25"/>
              <p:cNvGrpSpPr/>
              <p:nvPr/>
            </p:nvGrpSpPr>
            <p:grpSpPr>
              <a:xfrm>
                <a:off x="1387800" y="696600"/>
                <a:ext cx="1394640" cy="1394640"/>
                <a:chOff x="1387800" y="696600"/>
                <a:chExt cx="1394640" cy="1394640"/>
              </a:xfrm>
            </p:grpSpPr>
            <p:sp>
              <p:nvSpPr>
                <p:cNvPr id="206" name="椭圆 26"/>
                <p:cNvSpPr/>
                <p:nvPr/>
              </p:nvSpPr>
              <p:spPr>
                <a:xfrm>
                  <a:off x="1387800" y="696600"/>
                  <a:ext cx="1394640" cy="1394640"/>
                </a:xfrm>
                <a:prstGeom prst="ellipse">
                  <a:avLst/>
                </a:prstGeom>
                <a:noFill/>
                <a:ln>
                  <a:solidFill>
                    <a:srgbClr val="E7E6E6">
                      <a:lumMod val="50000"/>
                    </a:srgb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/>
              </p:style>
              <p:txBody>
                <a:bodyPr lIns="90000" tIns="45000" rIns="90000" bIns="45000" anchor="ctr">
                  <a:noAutofit/>
                </a:bodyPr>
                <a:lstStyle/>
                <a:p>
                  <a:pPr algn="ctr" defTabSz="914400">
                    <a:lnSpc>
                      <a:spcPct val="100000"/>
                    </a:lnSpc>
                    <a:tabLst>
                      <a:tab pos="0"/>
                    </a:tabLst>
                  </a:pPr>
                  <a:endParaRPr lang="en-US" sz="1800" b="0" strike="noStrike" spc="-1">
                    <a:solidFill>
                      <a:srgbClr val="FFFFFF"/>
                    </a:solidFill>
                    <a:latin typeface="Arial"/>
                    <a:ea typeface="微软雅黑"/>
                  </a:endParaRPr>
                </a:p>
              </p:txBody>
            </p:sp>
            <p:sp>
              <p:nvSpPr>
                <p:cNvPr id="207" name="Freeform 178"/>
                <p:cNvSpPr/>
                <p:nvPr/>
              </p:nvSpPr>
              <p:spPr>
                <a:xfrm>
                  <a:off x="1918080" y="1247040"/>
                  <a:ext cx="334440" cy="293400"/>
                </a:xfrm>
                <a:custGeom>
                  <a:gdLst>
                    <a:gd name="textAreaLeft" fmla="*/ 0 w 334440"/>
                    <a:gd name="textAreaRight" fmla="*/ 334800 w 334440"/>
                    <a:gd name="textAreaTop" fmla="*/ 0 h 293400"/>
                    <a:gd name="textAreaBottom" fmla="*/ 293760 h 293400"/>
                  </a:gdLst>
                  <a:rect l="textAreaLeft" t="textAreaTop" r="textAreaRight" b="textAreaBottom"/>
                  <a:pathLst>
                    <a:path w="192" h="168">
                      <a:moveTo>
                        <a:pt x="171" y="168"/>
                      </a:moveTo>
                      <a:cubicBezTo>
                        <a:pt x="99" y="168"/>
                        <a:pt x="99" y="168"/>
                        <a:pt x="99" y="168"/>
                      </a:cubicBezTo>
                      <a:cubicBezTo>
                        <a:pt x="92" y="168"/>
                        <a:pt x="92" y="168"/>
                        <a:pt x="92" y="168"/>
                      </a:cubicBezTo>
                      <a:cubicBezTo>
                        <a:pt x="19" y="168"/>
                        <a:pt x="19" y="168"/>
                        <a:pt x="19" y="168"/>
                      </a:cubicBezTo>
                      <a:cubicBezTo>
                        <a:pt x="9" y="168"/>
                        <a:pt x="0" y="157"/>
                        <a:pt x="0" y="146"/>
                      </a:cubicBezTo>
                      <a:cubicBezTo>
                        <a:pt x="0" y="52"/>
                        <a:pt x="0" y="52"/>
                        <a:pt x="0" y="52"/>
                      </a:cubicBezTo>
                      <a:cubicBezTo>
                        <a:pt x="0" y="41"/>
                        <a:pt x="9" y="32"/>
                        <a:pt x="19" y="32"/>
                      </a:cubicBezTo>
                      <a:cubicBezTo>
                        <a:pt x="33" y="32"/>
                        <a:pt x="33" y="32"/>
                        <a:pt x="33" y="32"/>
                      </a:cubicBezTo>
                      <a:cubicBezTo>
                        <a:pt x="38" y="17"/>
                        <a:pt x="38" y="17"/>
                        <a:pt x="38" y="17"/>
                      </a:cubicBezTo>
                      <a:cubicBezTo>
                        <a:pt x="42" y="7"/>
                        <a:pt x="53" y="0"/>
                        <a:pt x="64" y="0"/>
                      </a:cubicBezTo>
                      <a:cubicBezTo>
                        <a:pt x="125" y="0"/>
                        <a:pt x="125" y="0"/>
                        <a:pt x="125" y="0"/>
                      </a:cubicBezTo>
                      <a:cubicBezTo>
                        <a:pt x="136" y="0"/>
                        <a:pt x="148" y="7"/>
                        <a:pt x="152" y="17"/>
                      </a:cubicBezTo>
                      <a:cubicBezTo>
                        <a:pt x="157" y="32"/>
                        <a:pt x="157" y="32"/>
                        <a:pt x="157" y="32"/>
                      </a:cubicBezTo>
                      <a:cubicBezTo>
                        <a:pt x="171" y="32"/>
                        <a:pt x="171" y="32"/>
                        <a:pt x="171" y="32"/>
                      </a:cubicBezTo>
                      <a:cubicBezTo>
                        <a:pt x="182" y="32"/>
                        <a:pt x="192" y="42"/>
                        <a:pt x="192" y="53"/>
                      </a:cubicBezTo>
                      <a:cubicBezTo>
                        <a:pt x="192" y="146"/>
                        <a:pt x="192" y="146"/>
                        <a:pt x="192" y="146"/>
                      </a:cubicBezTo>
                      <a:cubicBezTo>
                        <a:pt x="192" y="157"/>
                        <a:pt x="182" y="168"/>
                        <a:pt x="171" y="168"/>
                      </a:cubicBezTo>
                      <a:close/>
                      <a:moveTo>
                        <a:pt x="95" y="40"/>
                      </a:moveTo>
                      <a:cubicBezTo>
                        <a:pt x="54" y="41"/>
                        <a:pt x="39" y="75"/>
                        <a:pt x="39" y="94"/>
                      </a:cubicBezTo>
                      <a:cubicBezTo>
                        <a:pt x="39" y="113"/>
                        <a:pt x="44" y="150"/>
                        <a:pt x="95" y="152"/>
                      </a:cubicBezTo>
                      <a:cubicBezTo>
                        <a:pt x="147" y="150"/>
                        <a:pt x="152" y="113"/>
                        <a:pt x="152" y="94"/>
                      </a:cubicBezTo>
                      <a:cubicBezTo>
                        <a:pt x="152" y="75"/>
                        <a:pt x="137" y="41"/>
                        <a:pt x="95" y="40"/>
                      </a:cubicBezTo>
                      <a:close/>
                      <a:moveTo>
                        <a:pt x="96" y="140"/>
                      </a:moveTo>
                      <a:cubicBezTo>
                        <a:pt x="71" y="140"/>
                        <a:pt x="52" y="120"/>
                        <a:pt x="52" y="96"/>
                      </a:cubicBezTo>
                      <a:cubicBezTo>
                        <a:pt x="52" y="72"/>
                        <a:pt x="71" y="52"/>
                        <a:pt x="96" y="52"/>
                      </a:cubicBezTo>
                      <a:cubicBezTo>
                        <a:pt x="120" y="52"/>
                        <a:pt x="140" y="72"/>
                        <a:pt x="140" y="96"/>
                      </a:cubicBezTo>
                      <a:cubicBezTo>
                        <a:pt x="140" y="120"/>
                        <a:pt x="120" y="140"/>
                        <a:pt x="96" y="140"/>
                      </a:cubicBezTo>
                      <a:close/>
                    </a:path>
                  </a:pathLst>
                </a:custGeom>
                <a:solidFill>
                  <a:srgbClr val="094153"/>
                </a:solidFill>
                <a:ln w="0">
                  <a:noFill/>
                </a:ln>
              </p:spPr>
              <p:style>
                <a:lnRef idx="0"/>
                <a:fillRef idx="0"/>
                <a:effectRef idx="0"/>
                <a:fontRef idx="minor"/>
              </p:style>
              <p:txBody>
                <a:bodyPr numCol="1" spcCol="0" anchor="t">
                  <a:noAutofit/>
                </a:bodyPr>
                <a:lstStyle/>
                <a:p>
                  <a:pPr defTabSz="914400">
                    <a:lnSpc>
                      <a:spcPct val="100000"/>
                    </a:lnSpc>
                    <a:tabLst>
                      <a:tab pos="0"/>
                    </a:tabLst>
                  </a:pPr>
                  <a:endParaRPr lang="en-US" sz="1800" b="0" strike="noStrike" spc="-1">
                    <a:solidFill>
                      <a:srgbClr val="000000"/>
                    </a:solidFill>
                    <a:latin typeface="Arial"/>
                    <a:ea typeface="微软雅黑"/>
                  </a:endParaRPr>
                </a:p>
              </p:txBody>
            </p:sp>
          </p:grpSp>
        </p:grpSp>
        <p:sp>
          <p:nvSpPr>
            <p:cNvPr id="208" name="TextBox 22"/>
            <p:cNvSpPr/>
            <p:nvPr/>
          </p:nvSpPr>
          <p:spPr>
            <a:xfrm>
              <a:off x="1616040" y="2310120"/>
              <a:ext cx="1124640" cy="516600"/>
            </a:xfrm>
            <a:prstGeom prst="rect">
              <a:avLst/>
            </a:prstGeom>
            <a:noFill/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45000" rIns="90000" bIns="45000" anchor="t">
              <a:spAutoFit/>
            </a:bodyPr>
            <a:lstStyle/>
            <a:p>
              <a:pPr algn="ctr" defTabSz="914400">
                <a:lnSpc>
                  <a:spcPct val="100000"/>
                </a:lnSpc>
                <a:tabLst>
                  <a:tab pos="0"/>
                </a:tabLst>
              </a:pPr>
              <a:r>
                <a:rPr lang="en-US" sz="2800" b="1" strike="noStrike" spc="-1">
                  <a:solidFill>
                    <a:srgbClr val="094153"/>
                  </a:solidFill>
                  <a:latin typeface="Arial"/>
                  <a:ea typeface="微软雅黑"/>
                </a:rPr>
                <a:t> </a:t>
              </a:r>
              <a:endParaRPr lang="en-US" sz="2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</p:grpSp>
      <p:grpSp>
        <p:nvGrpSpPr>
          <p:cNvPr id="209" name="组合 7"/>
          <p:cNvGrpSpPr/>
          <p:nvPr/>
        </p:nvGrpSpPr>
        <p:grpSpPr>
          <a:xfrm>
            <a:off x="3127320" y="385200"/>
            <a:ext cx="3060720" cy="2445480"/>
            <a:chOff x="3127320" y="385200"/>
            <a:chExt cx="3060720" cy="2445480"/>
          </a:xfrm>
        </p:grpSpPr>
        <p:sp>
          <p:nvSpPr>
            <p:cNvPr id="210" name="Freeform 185"/>
            <p:cNvSpPr/>
            <p:nvPr/>
          </p:nvSpPr>
          <p:spPr>
            <a:xfrm>
              <a:off x="4490280" y="1241280"/>
              <a:ext cx="334440" cy="328320"/>
            </a:xfrm>
            <a:custGeom>
              <a:gdLst>
                <a:gd name="textAreaLeft" fmla="*/ 0 w 334440"/>
                <a:gd name="textAreaRight" fmla="*/ 334800 w 334440"/>
                <a:gd name="textAreaTop" fmla="*/ 0 h 328320"/>
                <a:gd name="textAreaBottom" fmla="*/ 328680 h 328320"/>
              </a:gdLst>
              <a:rect l="textAreaLeft" t="textAreaTop" r="textAreaRight" b="textAreaBottom"/>
              <a:pathLst>
                <a:path w="192" h="188">
                  <a:moveTo>
                    <a:pt x="123" y="175"/>
                  </a:moveTo>
                  <a:cubicBezTo>
                    <a:pt x="123" y="148"/>
                    <a:pt x="123" y="148"/>
                    <a:pt x="123" y="148"/>
                  </a:cubicBezTo>
                  <a:cubicBezTo>
                    <a:pt x="68" y="149"/>
                    <a:pt x="68" y="149"/>
                    <a:pt x="68" y="149"/>
                  </a:cubicBezTo>
                  <a:cubicBezTo>
                    <a:pt x="68" y="176"/>
                    <a:pt x="68" y="176"/>
                    <a:pt x="68" y="176"/>
                  </a:cubicBezTo>
                  <a:cubicBezTo>
                    <a:pt x="56" y="182"/>
                    <a:pt x="56" y="182"/>
                    <a:pt x="56" y="182"/>
                  </a:cubicBezTo>
                  <a:cubicBezTo>
                    <a:pt x="56" y="182"/>
                    <a:pt x="53" y="188"/>
                    <a:pt x="60" y="188"/>
                  </a:cubicBezTo>
                  <a:cubicBezTo>
                    <a:pt x="130" y="188"/>
                    <a:pt x="130" y="188"/>
                    <a:pt x="130" y="188"/>
                  </a:cubicBezTo>
                  <a:cubicBezTo>
                    <a:pt x="130" y="188"/>
                    <a:pt x="138" y="185"/>
                    <a:pt x="135" y="183"/>
                  </a:cubicBezTo>
                  <a:cubicBezTo>
                    <a:pt x="133" y="180"/>
                    <a:pt x="123" y="175"/>
                    <a:pt x="123" y="175"/>
                  </a:cubicBezTo>
                  <a:close/>
                  <a:moveTo>
                    <a:pt x="173" y="0"/>
                  </a:moveTo>
                  <a:cubicBezTo>
                    <a:pt x="18" y="0"/>
                    <a:pt x="18" y="0"/>
                    <a:pt x="18" y="0"/>
                  </a:cubicBezTo>
                  <a:cubicBezTo>
                    <a:pt x="8" y="0"/>
                    <a:pt x="0" y="9"/>
                    <a:pt x="0" y="19"/>
                  </a:cubicBezTo>
                  <a:cubicBezTo>
                    <a:pt x="0" y="126"/>
                    <a:pt x="0" y="126"/>
                    <a:pt x="0" y="126"/>
                  </a:cubicBezTo>
                  <a:cubicBezTo>
                    <a:pt x="0" y="136"/>
                    <a:pt x="8" y="144"/>
                    <a:pt x="18" y="144"/>
                  </a:cubicBezTo>
                  <a:cubicBezTo>
                    <a:pt x="173" y="144"/>
                    <a:pt x="173" y="144"/>
                    <a:pt x="173" y="144"/>
                  </a:cubicBezTo>
                  <a:cubicBezTo>
                    <a:pt x="183" y="144"/>
                    <a:pt x="192" y="136"/>
                    <a:pt x="192" y="126"/>
                  </a:cubicBezTo>
                  <a:cubicBezTo>
                    <a:pt x="192" y="19"/>
                    <a:pt x="192" y="19"/>
                    <a:pt x="192" y="19"/>
                  </a:cubicBezTo>
                  <a:cubicBezTo>
                    <a:pt x="192" y="9"/>
                    <a:pt x="183" y="0"/>
                    <a:pt x="173" y="0"/>
                  </a:cubicBezTo>
                  <a:close/>
                  <a:moveTo>
                    <a:pt x="180" y="100"/>
                  </a:moveTo>
                  <a:cubicBezTo>
                    <a:pt x="180" y="107"/>
                    <a:pt x="174" y="112"/>
                    <a:pt x="167" y="112"/>
                  </a:cubicBezTo>
                  <a:cubicBezTo>
                    <a:pt x="24" y="112"/>
                    <a:pt x="24" y="112"/>
                    <a:pt x="24" y="112"/>
                  </a:cubicBezTo>
                  <a:cubicBezTo>
                    <a:pt x="17" y="112"/>
                    <a:pt x="11" y="107"/>
                    <a:pt x="11" y="100"/>
                  </a:cubicBezTo>
                  <a:cubicBezTo>
                    <a:pt x="11" y="25"/>
                    <a:pt x="11" y="25"/>
                    <a:pt x="11" y="25"/>
                  </a:cubicBezTo>
                  <a:cubicBezTo>
                    <a:pt x="11" y="18"/>
                    <a:pt x="17" y="12"/>
                    <a:pt x="24" y="12"/>
                  </a:cubicBezTo>
                  <a:cubicBezTo>
                    <a:pt x="167" y="12"/>
                    <a:pt x="167" y="12"/>
                    <a:pt x="167" y="12"/>
                  </a:cubicBezTo>
                  <a:cubicBezTo>
                    <a:pt x="174" y="12"/>
                    <a:pt x="180" y="18"/>
                    <a:pt x="180" y="25"/>
                  </a:cubicBezTo>
                  <a:lnTo>
                    <a:pt x="180" y="100"/>
                  </a:lnTo>
                  <a:close/>
                </a:path>
              </a:pathLst>
            </a:custGeom>
            <a:solidFill>
              <a:srgbClr val="6DBAC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  <a:tabLst>
                  <a:tab pos="0"/>
                </a:tabLst>
              </a:pPr>
              <a:endParaRPr lang="en-US" sz="1800" b="0" strike="noStrike" spc="-1">
                <a:solidFill>
                  <a:srgbClr val="000000"/>
                </a:solidFill>
                <a:latin typeface="Arial"/>
                <a:ea typeface="微软雅黑"/>
              </a:endParaRPr>
            </a:p>
          </p:txBody>
        </p:sp>
        <p:grpSp>
          <p:nvGrpSpPr>
            <p:cNvPr id="211" name="组合 9"/>
            <p:cNvGrpSpPr/>
            <p:nvPr/>
          </p:nvGrpSpPr>
          <p:grpSpPr>
            <a:xfrm>
              <a:off x="3127320" y="385200"/>
              <a:ext cx="3060720" cy="2445480"/>
              <a:chOff x="3127320" y="385200"/>
              <a:chExt cx="3060720" cy="2445480"/>
            </a:xfrm>
          </p:grpSpPr>
          <p:grpSp>
            <p:nvGrpSpPr>
              <p:cNvPr id="212" name="组合 13"/>
              <p:cNvGrpSpPr/>
              <p:nvPr/>
            </p:nvGrpSpPr>
            <p:grpSpPr>
              <a:xfrm>
                <a:off x="3127320" y="385200"/>
                <a:ext cx="3060720" cy="2040480"/>
                <a:chOff x="3127320" y="385200"/>
                <a:chExt cx="3060720" cy="2040480"/>
              </a:xfrm>
            </p:grpSpPr>
            <p:graphicFrame>
              <p:nvGraphicFramePr>
                <p:cNvPr id="213" name="图表 29"/>
                <p:cNvGraphicFramePr/>
                <p:nvPr/>
              </p:nvGraphicFramePr>
              <p:xfrm>
                <a:off x="3127320" y="385200"/>
                <a:ext cx="3060720" cy="2040480"/>
              </p:xfrm>
              <a:graphic>
                <a:graphicData uri="http://schemas.openxmlformats.org/drawingml/2006/chart">
                  <c:chart xmlns:c="http://schemas.openxmlformats.org/drawingml/2006/chart" r:id="rId3"/>
                </a:graphicData>
              </a:graphic>
            </p:graphicFrame>
            <p:sp>
              <p:nvSpPr>
                <p:cNvPr id="214" name="椭圆 30"/>
                <p:cNvSpPr/>
                <p:nvPr/>
              </p:nvSpPr>
              <p:spPr>
                <a:xfrm>
                  <a:off x="3937680" y="700560"/>
                  <a:ext cx="1394640" cy="1394640"/>
                </a:xfrm>
                <a:prstGeom prst="ellipse">
                  <a:avLst/>
                </a:prstGeom>
                <a:noFill/>
                <a:ln>
                  <a:solidFill>
                    <a:srgbClr val="E7E6E6">
                      <a:lumMod val="50000"/>
                    </a:srgb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/>
              </p:style>
              <p:txBody>
                <a:bodyPr lIns="90000" tIns="45000" rIns="90000" bIns="45000" anchor="ctr">
                  <a:noAutofit/>
                </a:bodyPr>
                <a:lstStyle/>
                <a:p>
                  <a:pPr algn="ctr" defTabSz="914400">
                    <a:lnSpc>
                      <a:spcPct val="100000"/>
                    </a:lnSpc>
                    <a:tabLst>
                      <a:tab pos="0"/>
                    </a:tabLst>
                  </a:pPr>
                  <a:endParaRPr lang="en-US" sz="1800" b="0" strike="noStrike" spc="-1">
                    <a:solidFill>
                      <a:srgbClr val="FFFFFF"/>
                    </a:solidFill>
                    <a:latin typeface="Arial"/>
                    <a:ea typeface="微软雅黑"/>
                  </a:endParaRPr>
                </a:p>
              </p:txBody>
            </p:sp>
          </p:grpSp>
          <p:sp>
            <p:nvSpPr>
              <p:cNvPr id="215" name="TextBox 23"/>
              <p:cNvSpPr/>
              <p:nvPr/>
            </p:nvSpPr>
            <p:spPr>
              <a:xfrm>
                <a:off x="4142880" y="2314080"/>
                <a:ext cx="1124640" cy="516600"/>
              </a:xfrm>
              <a:prstGeom prst="rect">
                <a:avLst/>
              </a:prstGeom>
              <a:noFill/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lIns="90000" tIns="45000" rIns="90000" bIns="45000" anchor="t">
                <a:spAutoFit/>
              </a:bodyPr>
              <a:lstStyle/>
              <a:p>
                <a:pPr algn="ctr" defTabSz="914400">
                  <a:lnSpc>
                    <a:spcPct val="100000"/>
                  </a:lnSpc>
                  <a:tabLst>
                    <a:tab pos="0"/>
                  </a:tabLst>
                </a:pPr>
                <a:r>
                  <a:rPr lang="en-US" sz="2800" b="1" strike="noStrike" spc="-1">
                    <a:solidFill>
                      <a:srgbClr val="6DBACE"/>
                    </a:solidFill>
                    <a:latin typeface="Arial"/>
                    <a:ea typeface="微软雅黑"/>
                  </a:rPr>
                  <a:t> </a:t>
                </a:r>
                <a:endParaRPr lang="en-US" sz="2800" b="0" strike="noStrike" spc="-1">
                  <a:solidFill>
                    <a:srgbClr val="000000"/>
                  </a:solidFill>
                  <a:latin typeface="Arial"/>
                </a:endParaRPr>
              </a:p>
            </p:txBody>
          </p:sp>
        </p:grpSp>
      </p:grpSp>
      <p:grpSp>
        <p:nvGrpSpPr>
          <p:cNvPr id="216" name="组合 10"/>
          <p:cNvGrpSpPr/>
          <p:nvPr/>
        </p:nvGrpSpPr>
        <p:grpSpPr>
          <a:xfrm>
            <a:off x="5771880" y="380880"/>
            <a:ext cx="3060720" cy="2445480"/>
            <a:chOff x="5771880" y="380880"/>
            <a:chExt cx="3060720" cy="2445480"/>
          </a:xfrm>
        </p:grpSpPr>
        <p:grpSp>
          <p:nvGrpSpPr>
            <p:cNvPr id="217" name="组合 11"/>
            <p:cNvGrpSpPr/>
            <p:nvPr/>
          </p:nvGrpSpPr>
          <p:grpSpPr>
            <a:xfrm>
              <a:off x="5771880" y="380880"/>
              <a:ext cx="3060720" cy="2445480"/>
              <a:chOff x="5771880" y="380880"/>
              <a:chExt cx="3060720" cy="2445480"/>
            </a:xfrm>
          </p:grpSpPr>
          <p:grpSp>
            <p:nvGrpSpPr>
              <p:cNvPr id="218" name="组合 14"/>
              <p:cNvGrpSpPr/>
              <p:nvPr/>
            </p:nvGrpSpPr>
            <p:grpSpPr>
              <a:xfrm>
                <a:off x="5771880" y="380880"/>
                <a:ext cx="3060720" cy="2040480"/>
                <a:chOff x="5771880" y="380880"/>
                <a:chExt cx="3060720" cy="2040480"/>
              </a:xfrm>
            </p:grpSpPr>
            <p:graphicFrame>
              <p:nvGraphicFramePr>
                <p:cNvPr id="219" name="图表 32"/>
                <p:cNvGraphicFramePr/>
                <p:nvPr/>
              </p:nvGraphicFramePr>
              <p:xfrm>
                <a:off x="5771880" y="380880"/>
                <a:ext cx="3060720" cy="2040480"/>
              </p:xfrm>
              <a:graphic>
                <a:graphicData uri="http://schemas.openxmlformats.org/drawingml/2006/chart">
                  <c:chart xmlns:c="http://schemas.openxmlformats.org/drawingml/2006/chart" r:id="rId4"/>
                </a:graphicData>
              </a:graphic>
            </p:graphicFrame>
            <p:sp>
              <p:nvSpPr>
                <p:cNvPr id="220" name="椭圆 33"/>
                <p:cNvSpPr/>
                <p:nvPr/>
              </p:nvSpPr>
              <p:spPr>
                <a:xfrm>
                  <a:off x="6582240" y="695880"/>
                  <a:ext cx="1394640" cy="1394640"/>
                </a:xfrm>
                <a:prstGeom prst="ellipse">
                  <a:avLst/>
                </a:prstGeom>
                <a:noFill/>
                <a:ln>
                  <a:solidFill>
                    <a:srgbClr val="E7E6E6">
                      <a:lumMod val="50000"/>
                    </a:srgb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/>
              </p:style>
              <p:txBody>
                <a:bodyPr lIns="90000" tIns="45000" rIns="90000" bIns="45000" anchor="ctr">
                  <a:noAutofit/>
                </a:bodyPr>
                <a:lstStyle/>
                <a:p>
                  <a:pPr algn="ctr" defTabSz="914400">
                    <a:lnSpc>
                      <a:spcPct val="100000"/>
                    </a:lnSpc>
                    <a:tabLst>
                      <a:tab pos="0"/>
                    </a:tabLst>
                  </a:pPr>
                  <a:endParaRPr lang="en-US" sz="1800" b="0" strike="noStrike" spc="-1">
                    <a:solidFill>
                      <a:srgbClr val="FFFFFF"/>
                    </a:solidFill>
                    <a:latin typeface="Arial"/>
                    <a:ea typeface="微软雅黑"/>
                  </a:endParaRPr>
                </a:p>
              </p:txBody>
            </p:sp>
          </p:grpSp>
          <p:sp>
            <p:nvSpPr>
              <p:cNvPr id="221" name="TextBox 24"/>
              <p:cNvSpPr/>
              <p:nvPr/>
            </p:nvSpPr>
            <p:spPr>
              <a:xfrm>
                <a:off x="6809760" y="2309760"/>
                <a:ext cx="1124640" cy="516600"/>
              </a:xfrm>
              <a:prstGeom prst="rect">
                <a:avLst/>
              </a:prstGeom>
              <a:noFill/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lIns="90000" tIns="45000" rIns="90000" bIns="45000" anchor="t">
                <a:spAutoFit/>
              </a:bodyPr>
              <a:lstStyle/>
              <a:p>
                <a:pPr algn="ctr" defTabSz="914400">
                  <a:lnSpc>
                    <a:spcPct val="100000"/>
                  </a:lnSpc>
                  <a:tabLst>
                    <a:tab pos="0"/>
                  </a:tabLst>
                </a:pPr>
                <a:r>
                  <a:rPr lang="en-US" sz="2800" b="1" strike="noStrike" spc="-1">
                    <a:solidFill>
                      <a:srgbClr val="094153"/>
                    </a:solidFill>
                    <a:latin typeface="Arial"/>
                    <a:ea typeface="微软雅黑"/>
                  </a:rPr>
                  <a:t> </a:t>
                </a:r>
                <a:endParaRPr lang="en-US" sz="2800" b="0" strike="noStrike" spc="-1">
                  <a:solidFill>
                    <a:srgbClr val="000000"/>
                  </a:solidFill>
                  <a:latin typeface="Arial"/>
                </a:endParaRPr>
              </a:p>
            </p:txBody>
          </p:sp>
        </p:grpSp>
        <p:grpSp>
          <p:nvGrpSpPr>
            <p:cNvPr id="222" name="Group 65"/>
            <p:cNvGrpSpPr/>
            <p:nvPr/>
          </p:nvGrpSpPr>
          <p:grpSpPr>
            <a:xfrm>
              <a:off x="7055640" y="1229040"/>
              <a:ext cx="479880" cy="476640"/>
              <a:chOff x="7055640" y="1229040"/>
              <a:chExt cx="479880" cy="476640"/>
            </a:xfrm>
          </p:grpSpPr>
          <p:sp>
            <p:nvSpPr>
              <p:cNvPr id="223" name="Freeform 38"/>
              <p:cNvSpPr/>
              <p:nvPr/>
            </p:nvSpPr>
            <p:spPr>
              <a:xfrm>
                <a:off x="7055640" y="1229040"/>
                <a:ext cx="479880" cy="476640"/>
              </a:xfrm>
              <a:custGeom>
                <a:gdLst>
                  <a:gd name="textAreaLeft" fmla="*/ 0 w 479880"/>
                  <a:gd name="textAreaRight" fmla="*/ 480240 w 479880"/>
                  <a:gd name="textAreaTop" fmla="*/ 0 h 476640"/>
                  <a:gd name="textAreaBottom" fmla="*/ 477000 h 476640"/>
                </a:gdLst>
                <a:rect l="textAreaLeft" t="textAreaTop" r="textAreaRight" b="textAreaBottom"/>
                <a:pathLst>
                  <a:path w="122" h="122">
                    <a:moveTo>
                      <a:pt x="61" y="0"/>
                    </a:moveTo>
                    <a:cubicBezTo>
                      <a:pt x="27" y="0"/>
                      <a:pt x="0" y="27"/>
                      <a:pt x="0" y="61"/>
                    </a:cubicBezTo>
                    <a:cubicBezTo>
                      <a:pt x="0" y="95"/>
                      <a:pt x="27" y="122"/>
                      <a:pt x="61" y="122"/>
                    </a:cubicBezTo>
                    <a:cubicBezTo>
                      <a:pt x="94" y="122"/>
                      <a:pt x="122" y="95"/>
                      <a:pt x="122" y="61"/>
                    </a:cubicBezTo>
                    <a:cubicBezTo>
                      <a:pt x="122" y="27"/>
                      <a:pt x="94" y="0"/>
                      <a:pt x="61" y="0"/>
                    </a:cubicBezTo>
                    <a:close/>
                    <a:moveTo>
                      <a:pt x="64" y="109"/>
                    </a:moveTo>
                    <a:cubicBezTo>
                      <a:pt x="64" y="102"/>
                      <a:pt x="64" y="102"/>
                      <a:pt x="64" y="102"/>
                    </a:cubicBezTo>
                    <a:cubicBezTo>
                      <a:pt x="57" y="102"/>
                      <a:pt x="57" y="102"/>
                      <a:pt x="57" y="102"/>
                    </a:cubicBezTo>
                    <a:cubicBezTo>
                      <a:pt x="57" y="109"/>
                      <a:pt x="57" y="109"/>
                      <a:pt x="57" y="109"/>
                    </a:cubicBezTo>
                    <a:cubicBezTo>
                      <a:pt x="46" y="108"/>
                      <a:pt x="37" y="104"/>
                      <a:pt x="29" y="97"/>
                    </a:cubicBezTo>
                    <a:cubicBezTo>
                      <a:pt x="29" y="97"/>
                      <a:pt x="29" y="97"/>
                      <a:pt x="28" y="97"/>
                    </a:cubicBezTo>
                    <a:cubicBezTo>
                      <a:pt x="28" y="96"/>
                      <a:pt x="27" y="96"/>
                      <a:pt x="27" y="95"/>
                    </a:cubicBezTo>
                    <a:cubicBezTo>
                      <a:pt x="26" y="95"/>
                      <a:pt x="25" y="94"/>
                      <a:pt x="25" y="93"/>
                    </a:cubicBezTo>
                    <a:cubicBezTo>
                      <a:pt x="25" y="93"/>
                      <a:pt x="25" y="93"/>
                      <a:pt x="24" y="93"/>
                    </a:cubicBezTo>
                    <a:cubicBezTo>
                      <a:pt x="18" y="85"/>
                      <a:pt x="13" y="75"/>
                      <a:pt x="13" y="65"/>
                    </a:cubicBezTo>
                    <a:cubicBezTo>
                      <a:pt x="20" y="65"/>
                      <a:pt x="20" y="65"/>
                      <a:pt x="20" y="65"/>
                    </a:cubicBezTo>
                    <a:cubicBezTo>
                      <a:pt x="20" y="58"/>
                      <a:pt x="20" y="58"/>
                      <a:pt x="20" y="58"/>
                    </a:cubicBezTo>
                    <a:cubicBezTo>
                      <a:pt x="13" y="58"/>
                      <a:pt x="13" y="58"/>
                      <a:pt x="13" y="58"/>
                    </a:cubicBezTo>
                    <a:cubicBezTo>
                      <a:pt x="15" y="34"/>
                      <a:pt x="33" y="15"/>
                      <a:pt x="57" y="13"/>
                    </a:cubicBezTo>
                    <a:cubicBezTo>
                      <a:pt x="57" y="20"/>
                      <a:pt x="57" y="20"/>
                      <a:pt x="57" y="20"/>
                    </a:cubicBezTo>
                    <a:cubicBezTo>
                      <a:pt x="64" y="20"/>
                      <a:pt x="64" y="20"/>
                      <a:pt x="64" y="20"/>
                    </a:cubicBezTo>
                    <a:cubicBezTo>
                      <a:pt x="64" y="13"/>
                      <a:pt x="64" y="13"/>
                      <a:pt x="64" y="13"/>
                    </a:cubicBezTo>
                    <a:cubicBezTo>
                      <a:pt x="71" y="14"/>
                      <a:pt x="77" y="16"/>
                      <a:pt x="83" y="18"/>
                    </a:cubicBezTo>
                    <a:cubicBezTo>
                      <a:pt x="83" y="19"/>
                      <a:pt x="83" y="19"/>
                      <a:pt x="83" y="19"/>
                    </a:cubicBezTo>
                    <a:cubicBezTo>
                      <a:pt x="84" y="19"/>
                      <a:pt x="85" y="20"/>
                      <a:pt x="86" y="21"/>
                    </a:cubicBezTo>
                    <a:cubicBezTo>
                      <a:pt x="87" y="21"/>
                      <a:pt x="87" y="21"/>
                      <a:pt x="87" y="21"/>
                    </a:cubicBezTo>
                    <a:cubicBezTo>
                      <a:pt x="88" y="22"/>
                      <a:pt x="89" y="22"/>
                      <a:pt x="90" y="23"/>
                    </a:cubicBezTo>
                    <a:cubicBezTo>
                      <a:pt x="90" y="23"/>
                      <a:pt x="91" y="24"/>
                      <a:pt x="91" y="24"/>
                    </a:cubicBezTo>
                    <a:cubicBezTo>
                      <a:pt x="92" y="25"/>
                      <a:pt x="92" y="25"/>
                      <a:pt x="93" y="26"/>
                    </a:cubicBezTo>
                    <a:cubicBezTo>
                      <a:pt x="94" y="26"/>
                      <a:pt x="94" y="27"/>
                      <a:pt x="94" y="27"/>
                    </a:cubicBezTo>
                    <a:cubicBezTo>
                      <a:pt x="95" y="28"/>
                      <a:pt x="96" y="28"/>
                      <a:pt x="96" y="29"/>
                    </a:cubicBezTo>
                    <a:cubicBezTo>
                      <a:pt x="97" y="29"/>
                      <a:pt x="97" y="30"/>
                      <a:pt x="98" y="31"/>
                    </a:cubicBezTo>
                    <a:cubicBezTo>
                      <a:pt x="98" y="31"/>
                      <a:pt x="98" y="32"/>
                      <a:pt x="99" y="32"/>
                    </a:cubicBezTo>
                    <a:cubicBezTo>
                      <a:pt x="99" y="33"/>
                      <a:pt x="100" y="34"/>
                      <a:pt x="101" y="35"/>
                    </a:cubicBezTo>
                    <a:cubicBezTo>
                      <a:pt x="101" y="35"/>
                      <a:pt x="101" y="35"/>
                      <a:pt x="101" y="36"/>
                    </a:cubicBezTo>
                    <a:cubicBezTo>
                      <a:pt x="102" y="37"/>
                      <a:pt x="103" y="38"/>
                      <a:pt x="103" y="39"/>
                    </a:cubicBezTo>
                    <a:cubicBezTo>
                      <a:pt x="103" y="39"/>
                      <a:pt x="103" y="39"/>
                      <a:pt x="103" y="39"/>
                    </a:cubicBezTo>
                    <a:cubicBezTo>
                      <a:pt x="106" y="45"/>
                      <a:pt x="108" y="51"/>
                      <a:pt x="108" y="58"/>
                    </a:cubicBezTo>
                    <a:cubicBezTo>
                      <a:pt x="102" y="58"/>
                      <a:pt x="102" y="58"/>
                      <a:pt x="102" y="58"/>
                    </a:cubicBezTo>
                    <a:cubicBezTo>
                      <a:pt x="102" y="65"/>
                      <a:pt x="102" y="65"/>
                      <a:pt x="102" y="65"/>
                    </a:cubicBezTo>
                    <a:cubicBezTo>
                      <a:pt x="108" y="65"/>
                      <a:pt x="108" y="65"/>
                      <a:pt x="108" y="65"/>
                    </a:cubicBezTo>
                    <a:cubicBezTo>
                      <a:pt x="107" y="88"/>
                      <a:pt x="88" y="107"/>
                      <a:pt x="64" y="109"/>
                    </a:cubicBezTo>
                    <a:close/>
                  </a:path>
                </a:pathLst>
              </a:custGeom>
              <a:solidFill>
                <a:srgbClr val="094153"/>
              </a:solidFill>
              <a:ln w="9525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  <a:tabLst>
                    <a:tab pos="0"/>
                  </a:tabLst>
                </a:pPr>
                <a:endParaRPr lang="en-US" sz="1800" b="0" strike="noStrike" spc="-1">
                  <a:solidFill>
                    <a:srgbClr val="000000"/>
                  </a:solidFill>
                  <a:latin typeface="Arial"/>
                  <a:ea typeface="微软雅黑"/>
                </a:endParaRPr>
              </a:p>
            </p:txBody>
          </p:sp>
          <p:sp>
            <p:nvSpPr>
              <p:cNvPr id="224" name="Freeform 39"/>
              <p:cNvSpPr/>
              <p:nvPr/>
            </p:nvSpPr>
            <p:spPr>
              <a:xfrm>
                <a:off x="7229880" y="1350720"/>
                <a:ext cx="144360" cy="203400"/>
              </a:xfrm>
              <a:custGeom>
                <a:gdLst>
                  <a:gd name="textAreaLeft" fmla="*/ 0 w 144360"/>
                  <a:gd name="textAreaRight" fmla="*/ 144720 w 144360"/>
                  <a:gd name="textAreaTop" fmla="*/ 0 h 203400"/>
                  <a:gd name="textAreaBottom" fmla="*/ 203760 h 203400"/>
                </a:gdLst>
                <a:rect l="textAreaLeft" t="textAreaTop" r="textAreaRight" b="textAreaBottom"/>
                <a:pathLst>
                  <a:path w="36" h="52">
                    <a:moveTo>
                      <a:pt x="9" y="29"/>
                    </a:moveTo>
                    <a:cubicBezTo>
                      <a:pt x="9" y="29"/>
                      <a:pt x="9" y="29"/>
                      <a:pt x="9" y="29"/>
                    </a:cubicBezTo>
                    <a:cubicBezTo>
                      <a:pt x="0" y="52"/>
                      <a:pt x="0" y="52"/>
                      <a:pt x="0" y="52"/>
                    </a:cubicBezTo>
                    <a:cubicBezTo>
                      <a:pt x="20" y="36"/>
                      <a:pt x="20" y="36"/>
                      <a:pt x="20" y="36"/>
                    </a:cubicBezTo>
                    <a:cubicBezTo>
                      <a:pt x="20" y="36"/>
                      <a:pt x="20" y="36"/>
                      <a:pt x="20" y="36"/>
                    </a:cubicBezTo>
                    <a:cubicBezTo>
                      <a:pt x="22" y="35"/>
                      <a:pt x="22" y="33"/>
                      <a:pt x="22" y="32"/>
                    </a:cubicBezTo>
                    <a:cubicBezTo>
                      <a:pt x="36" y="0"/>
                      <a:pt x="36" y="0"/>
                      <a:pt x="36" y="0"/>
                    </a:cubicBezTo>
                    <a:cubicBezTo>
                      <a:pt x="11" y="25"/>
                      <a:pt x="11" y="25"/>
                      <a:pt x="11" y="25"/>
                    </a:cubicBezTo>
                    <a:cubicBezTo>
                      <a:pt x="10" y="26"/>
                      <a:pt x="9" y="27"/>
                      <a:pt x="9" y="29"/>
                    </a:cubicBezTo>
                    <a:close/>
                    <a:moveTo>
                      <a:pt x="16" y="27"/>
                    </a:moveTo>
                    <a:cubicBezTo>
                      <a:pt x="17" y="27"/>
                      <a:pt x="19" y="28"/>
                      <a:pt x="19" y="30"/>
                    </a:cubicBezTo>
                    <a:cubicBezTo>
                      <a:pt x="19" y="32"/>
                      <a:pt x="17" y="33"/>
                      <a:pt x="16" y="33"/>
                    </a:cubicBezTo>
                    <a:cubicBezTo>
                      <a:pt x="14" y="33"/>
                      <a:pt x="13" y="32"/>
                      <a:pt x="13" y="30"/>
                    </a:cubicBezTo>
                    <a:cubicBezTo>
                      <a:pt x="13" y="28"/>
                      <a:pt x="14" y="27"/>
                      <a:pt x="16" y="27"/>
                    </a:cubicBezTo>
                    <a:close/>
                  </a:path>
                </a:pathLst>
              </a:custGeom>
              <a:solidFill>
                <a:srgbClr val="094153"/>
              </a:solidFill>
              <a:ln w="9525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  <a:tabLst>
                    <a:tab pos="0"/>
                  </a:tabLst>
                </a:pPr>
                <a:endParaRPr lang="en-US" sz="1800" b="0" strike="noStrike" spc="-1">
                  <a:solidFill>
                    <a:srgbClr val="000000"/>
                  </a:solidFill>
                  <a:latin typeface="Arial"/>
                  <a:ea typeface="微软雅黑"/>
                </a:endParaRPr>
              </a:p>
            </p:txBody>
          </p:sp>
          <p:sp>
            <p:nvSpPr>
              <p:cNvPr id="225" name="Oval 40"/>
              <p:cNvSpPr/>
              <p:nvPr/>
            </p:nvSpPr>
            <p:spPr>
              <a:xfrm>
                <a:off x="7285680" y="1462320"/>
                <a:ext cx="12960" cy="12960"/>
              </a:xfrm>
              <a:prstGeom prst="ellipse">
                <a:avLst/>
              </a:prstGeom>
              <a:solidFill>
                <a:srgbClr val="143F61"/>
              </a:solidFill>
              <a:ln w="9525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tIns="4680" bIns="4680"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  <a:tabLst>
                    <a:tab pos="0"/>
                  </a:tabLst>
                </a:pPr>
                <a:endParaRPr lang="en-US" sz="1800" b="0" strike="noStrike" spc="-1">
                  <a:solidFill>
                    <a:srgbClr val="000000"/>
                  </a:solidFill>
                  <a:latin typeface="Arial"/>
                  <a:ea typeface="微软雅黑"/>
                </a:endParaRPr>
              </a:p>
            </p:txBody>
          </p:sp>
        </p:grpSp>
      </p:grpSp>
      <p:grpSp>
        <p:nvGrpSpPr>
          <p:cNvPr id="226" name="组合 12"/>
          <p:cNvGrpSpPr/>
          <p:nvPr/>
        </p:nvGrpSpPr>
        <p:grpSpPr>
          <a:xfrm>
            <a:off x="8371800" y="384480"/>
            <a:ext cx="3060720" cy="2445480"/>
            <a:chOff x="8371800" y="384480"/>
            <a:chExt cx="3060720" cy="2445480"/>
          </a:xfrm>
        </p:grpSpPr>
        <p:sp>
          <p:nvSpPr>
            <p:cNvPr id="227" name="Freeform 176"/>
            <p:cNvSpPr/>
            <p:nvPr/>
          </p:nvSpPr>
          <p:spPr>
            <a:xfrm>
              <a:off x="9731880" y="1232640"/>
              <a:ext cx="340920" cy="344160"/>
            </a:xfrm>
            <a:custGeom>
              <a:gdLst>
                <a:gd name="textAreaLeft" fmla="*/ 0 w 340920"/>
                <a:gd name="textAreaRight" fmla="*/ 341280 w 340920"/>
                <a:gd name="textAreaTop" fmla="*/ 0 h 344160"/>
                <a:gd name="textAreaBottom" fmla="*/ 344520 h 344160"/>
              </a:gdLst>
              <a:rect l="textAreaLeft" t="textAreaTop" r="textAreaRight" b="textAreaBottom"/>
              <a:pathLst>
                <a:path w="196" h="197">
                  <a:moveTo>
                    <a:pt x="192" y="173"/>
                  </a:moveTo>
                  <a:cubicBezTo>
                    <a:pt x="192" y="184"/>
                    <a:pt x="183" y="193"/>
                    <a:pt x="172" y="193"/>
                  </a:cubicBezTo>
                  <a:cubicBezTo>
                    <a:pt x="172" y="193"/>
                    <a:pt x="135" y="197"/>
                    <a:pt x="99" y="197"/>
                  </a:cubicBezTo>
                  <a:cubicBezTo>
                    <a:pt x="62" y="197"/>
                    <a:pt x="24" y="193"/>
                    <a:pt x="24" y="193"/>
                  </a:cubicBezTo>
                  <a:cubicBezTo>
                    <a:pt x="13" y="193"/>
                    <a:pt x="4" y="184"/>
                    <a:pt x="4" y="173"/>
                  </a:cubicBezTo>
                  <a:cubicBezTo>
                    <a:pt x="4" y="173"/>
                    <a:pt x="0" y="149"/>
                    <a:pt x="0" y="125"/>
                  </a:cubicBezTo>
                  <a:cubicBezTo>
                    <a:pt x="0" y="101"/>
                    <a:pt x="4" y="77"/>
                    <a:pt x="4" y="77"/>
                  </a:cubicBezTo>
                  <a:cubicBezTo>
                    <a:pt x="4" y="66"/>
                    <a:pt x="9" y="57"/>
                    <a:pt x="24" y="57"/>
                  </a:cubicBezTo>
                  <a:cubicBezTo>
                    <a:pt x="25" y="57"/>
                    <a:pt x="62" y="53"/>
                    <a:pt x="99" y="53"/>
                  </a:cubicBezTo>
                  <a:cubicBezTo>
                    <a:pt x="135" y="53"/>
                    <a:pt x="172" y="57"/>
                    <a:pt x="172" y="57"/>
                  </a:cubicBezTo>
                  <a:cubicBezTo>
                    <a:pt x="183" y="57"/>
                    <a:pt x="192" y="66"/>
                    <a:pt x="192" y="77"/>
                  </a:cubicBezTo>
                  <a:cubicBezTo>
                    <a:pt x="192" y="77"/>
                    <a:pt x="196" y="101"/>
                    <a:pt x="196" y="125"/>
                  </a:cubicBezTo>
                  <a:cubicBezTo>
                    <a:pt x="196" y="149"/>
                    <a:pt x="192" y="173"/>
                    <a:pt x="192" y="173"/>
                  </a:cubicBezTo>
                  <a:close/>
                  <a:moveTo>
                    <a:pt x="148" y="89"/>
                  </a:moveTo>
                  <a:cubicBezTo>
                    <a:pt x="148" y="80"/>
                    <a:pt x="141" y="73"/>
                    <a:pt x="132" y="73"/>
                  </a:cubicBezTo>
                  <a:cubicBezTo>
                    <a:pt x="132" y="73"/>
                    <a:pt x="114" y="69"/>
                    <a:pt x="85" y="69"/>
                  </a:cubicBezTo>
                  <a:cubicBezTo>
                    <a:pt x="55" y="69"/>
                    <a:pt x="34" y="73"/>
                    <a:pt x="33" y="73"/>
                  </a:cubicBezTo>
                  <a:cubicBezTo>
                    <a:pt x="21" y="73"/>
                    <a:pt x="17" y="80"/>
                    <a:pt x="17" y="89"/>
                  </a:cubicBezTo>
                  <a:cubicBezTo>
                    <a:pt x="17" y="89"/>
                    <a:pt x="14" y="108"/>
                    <a:pt x="14" y="127"/>
                  </a:cubicBezTo>
                  <a:cubicBezTo>
                    <a:pt x="14" y="146"/>
                    <a:pt x="17" y="161"/>
                    <a:pt x="17" y="161"/>
                  </a:cubicBezTo>
                  <a:cubicBezTo>
                    <a:pt x="17" y="170"/>
                    <a:pt x="24" y="177"/>
                    <a:pt x="33" y="177"/>
                  </a:cubicBezTo>
                  <a:cubicBezTo>
                    <a:pt x="33" y="177"/>
                    <a:pt x="55" y="181"/>
                    <a:pt x="85" y="181"/>
                  </a:cubicBezTo>
                  <a:cubicBezTo>
                    <a:pt x="114" y="181"/>
                    <a:pt x="132" y="177"/>
                    <a:pt x="132" y="177"/>
                  </a:cubicBezTo>
                  <a:cubicBezTo>
                    <a:pt x="141" y="177"/>
                    <a:pt x="148" y="170"/>
                    <a:pt x="148" y="161"/>
                  </a:cubicBezTo>
                  <a:cubicBezTo>
                    <a:pt x="148" y="161"/>
                    <a:pt x="152" y="146"/>
                    <a:pt x="152" y="127"/>
                  </a:cubicBezTo>
                  <a:cubicBezTo>
                    <a:pt x="152" y="108"/>
                    <a:pt x="148" y="89"/>
                    <a:pt x="148" y="89"/>
                  </a:cubicBezTo>
                  <a:close/>
                  <a:moveTo>
                    <a:pt x="155" y="168"/>
                  </a:moveTo>
                  <a:cubicBezTo>
                    <a:pt x="155" y="176"/>
                    <a:pt x="162" y="182"/>
                    <a:pt x="170" y="182"/>
                  </a:cubicBezTo>
                  <a:cubicBezTo>
                    <a:pt x="178" y="182"/>
                    <a:pt x="184" y="176"/>
                    <a:pt x="184" y="168"/>
                  </a:cubicBezTo>
                  <a:cubicBezTo>
                    <a:pt x="184" y="160"/>
                    <a:pt x="178" y="153"/>
                    <a:pt x="170" y="153"/>
                  </a:cubicBezTo>
                  <a:cubicBezTo>
                    <a:pt x="162" y="153"/>
                    <a:pt x="155" y="160"/>
                    <a:pt x="155" y="168"/>
                  </a:cubicBezTo>
                  <a:close/>
                  <a:moveTo>
                    <a:pt x="185" y="89"/>
                  </a:moveTo>
                  <a:cubicBezTo>
                    <a:pt x="161" y="89"/>
                    <a:pt x="161" y="89"/>
                    <a:pt x="161" y="89"/>
                  </a:cubicBezTo>
                  <a:cubicBezTo>
                    <a:pt x="161" y="97"/>
                    <a:pt x="161" y="97"/>
                    <a:pt x="161" y="97"/>
                  </a:cubicBezTo>
                  <a:cubicBezTo>
                    <a:pt x="185" y="97"/>
                    <a:pt x="185" y="97"/>
                    <a:pt x="185" y="97"/>
                  </a:cubicBezTo>
                  <a:lnTo>
                    <a:pt x="185" y="89"/>
                  </a:lnTo>
                  <a:close/>
                  <a:moveTo>
                    <a:pt x="185" y="105"/>
                  </a:moveTo>
                  <a:cubicBezTo>
                    <a:pt x="161" y="105"/>
                    <a:pt x="161" y="105"/>
                    <a:pt x="161" y="105"/>
                  </a:cubicBezTo>
                  <a:cubicBezTo>
                    <a:pt x="161" y="113"/>
                    <a:pt x="161" y="113"/>
                    <a:pt x="161" y="113"/>
                  </a:cubicBezTo>
                  <a:cubicBezTo>
                    <a:pt x="185" y="113"/>
                    <a:pt x="185" y="113"/>
                    <a:pt x="185" y="113"/>
                  </a:cubicBezTo>
                  <a:lnTo>
                    <a:pt x="185" y="105"/>
                  </a:lnTo>
                  <a:close/>
                  <a:moveTo>
                    <a:pt x="185" y="121"/>
                  </a:moveTo>
                  <a:cubicBezTo>
                    <a:pt x="161" y="121"/>
                    <a:pt x="161" y="121"/>
                    <a:pt x="161" y="121"/>
                  </a:cubicBezTo>
                  <a:cubicBezTo>
                    <a:pt x="161" y="129"/>
                    <a:pt x="161" y="129"/>
                    <a:pt x="161" y="129"/>
                  </a:cubicBezTo>
                  <a:cubicBezTo>
                    <a:pt x="185" y="129"/>
                    <a:pt x="185" y="129"/>
                    <a:pt x="185" y="129"/>
                  </a:cubicBezTo>
                  <a:lnTo>
                    <a:pt x="185" y="121"/>
                  </a:lnTo>
                  <a:close/>
                  <a:moveTo>
                    <a:pt x="179" y="168"/>
                  </a:moveTo>
                  <a:cubicBezTo>
                    <a:pt x="179" y="173"/>
                    <a:pt x="175" y="177"/>
                    <a:pt x="169" y="177"/>
                  </a:cubicBezTo>
                  <a:cubicBezTo>
                    <a:pt x="164" y="177"/>
                    <a:pt x="160" y="173"/>
                    <a:pt x="160" y="168"/>
                  </a:cubicBezTo>
                  <a:cubicBezTo>
                    <a:pt x="160" y="162"/>
                    <a:pt x="164" y="158"/>
                    <a:pt x="169" y="158"/>
                  </a:cubicBezTo>
                  <a:cubicBezTo>
                    <a:pt x="175" y="158"/>
                    <a:pt x="179" y="162"/>
                    <a:pt x="179" y="168"/>
                  </a:cubicBezTo>
                  <a:close/>
                  <a:moveTo>
                    <a:pt x="120" y="173"/>
                  </a:moveTo>
                  <a:cubicBezTo>
                    <a:pt x="40" y="173"/>
                    <a:pt x="40" y="173"/>
                    <a:pt x="40" y="173"/>
                  </a:cubicBezTo>
                  <a:cubicBezTo>
                    <a:pt x="29" y="173"/>
                    <a:pt x="20" y="164"/>
                    <a:pt x="20" y="153"/>
                  </a:cubicBezTo>
                  <a:cubicBezTo>
                    <a:pt x="20" y="97"/>
                    <a:pt x="20" y="97"/>
                    <a:pt x="20" y="97"/>
                  </a:cubicBezTo>
                  <a:cubicBezTo>
                    <a:pt x="20" y="86"/>
                    <a:pt x="29" y="77"/>
                    <a:pt x="40" y="77"/>
                  </a:cubicBezTo>
                  <a:cubicBezTo>
                    <a:pt x="124" y="77"/>
                    <a:pt x="124" y="77"/>
                    <a:pt x="124" y="77"/>
                  </a:cubicBezTo>
                  <a:cubicBezTo>
                    <a:pt x="135" y="77"/>
                    <a:pt x="144" y="86"/>
                    <a:pt x="144" y="97"/>
                  </a:cubicBezTo>
                  <a:cubicBezTo>
                    <a:pt x="144" y="153"/>
                    <a:pt x="144" y="153"/>
                    <a:pt x="144" y="153"/>
                  </a:cubicBezTo>
                  <a:cubicBezTo>
                    <a:pt x="144" y="164"/>
                    <a:pt x="131" y="173"/>
                    <a:pt x="120" y="173"/>
                  </a:cubicBezTo>
                  <a:close/>
                  <a:moveTo>
                    <a:pt x="159" y="13"/>
                  </a:moveTo>
                  <a:cubicBezTo>
                    <a:pt x="158" y="13"/>
                    <a:pt x="158" y="13"/>
                    <a:pt x="157" y="13"/>
                  </a:cubicBezTo>
                  <a:cubicBezTo>
                    <a:pt x="134" y="36"/>
                    <a:pt x="134" y="36"/>
                    <a:pt x="134" y="36"/>
                  </a:cubicBezTo>
                  <a:cubicBezTo>
                    <a:pt x="130" y="32"/>
                    <a:pt x="130" y="32"/>
                    <a:pt x="130" y="32"/>
                  </a:cubicBezTo>
                  <a:cubicBezTo>
                    <a:pt x="153" y="10"/>
                    <a:pt x="153" y="10"/>
                    <a:pt x="153" y="10"/>
                  </a:cubicBezTo>
                  <a:cubicBezTo>
                    <a:pt x="153" y="9"/>
                    <a:pt x="153" y="8"/>
                    <a:pt x="153" y="7"/>
                  </a:cubicBezTo>
                  <a:cubicBezTo>
                    <a:pt x="153" y="3"/>
                    <a:pt x="156" y="0"/>
                    <a:pt x="159" y="0"/>
                  </a:cubicBezTo>
                  <a:cubicBezTo>
                    <a:pt x="163" y="0"/>
                    <a:pt x="166" y="3"/>
                    <a:pt x="166" y="7"/>
                  </a:cubicBezTo>
                  <a:cubicBezTo>
                    <a:pt x="166" y="10"/>
                    <a:pt x="163" y="13"/>
                    <a:pt x="159" y="13"/>
                  </a:cubicBezTo>
                  <a:close/>
                  <a:moveTo>
                    <a:pt x="79" y="33"/>
                  </a:moveTo>
                  <a:cubicBezTo>
                    <a:pt x="115" y="33"/>
                    <a:pt x="115" y="33"/>
                    <a:pt x="115" y="33"/>
                  </a:cubicBezTo>
                  <a:cubicBezTo>
                    <a:pt x="123" y="33"/>
                    <a:pt x="129" y="41"/>
                    <a:pt x="129" y="49"/>
                  </a:cubicBezTo>
                  <a:cubicBezTo>
                    <a:pt x="106" y="49"/>
                    <a:pt x="85" y="49"/>
                    <a:pt x="65" y="49"/>
                  </a:cubicBezTo>
                  <a:cubicBezTo>
                    <a:pt x="65" y="41"/>
                    <a:pt x="71" y="33"/>
                    <a:pt x="79" y="33"/>
                  </a:cubicBezTo>
                  <a:close/>
                  <a:moveTo>
                    <a:pt x="58" y="36"/>
                  </a:moveTo>
                  <a:cubicBezTo>
                    <a:pt x="35" y="13"/>
                    <a:pt x="35" y="13"/>
                    <a:pt x="35" y="13"/>
                  </a:cubicBezTo>
                  <a:cubicBezTo>
                    <a:pt x="35" y="13"/>
                    <a:pt x="34" y="13"/>
                    <a:pt x="33" y="13"/>
                  </a:cubicBezTo>
                  <a:cubicBezTo>
                    <a:pt x="29" y="13"/>
                    <a:pt x="27" y="10"/>
                    <a:pt x="27" y="7"/>
                  </a:cubicBezTo>
                  <a:cubicBezTo>
                    <a:pt x="27" y="3"/>
                    <a:pt x="29" y="0"/>
                    <a:pt x="33" y="0"/>
                  </a:cubicBezTo>
                  <a:cubicBezTo>
                    <a:pt x="37" y="0"/>
                    <a:pt x="40" y="3"/>
                    <a:pt x="40" y="7"/>
                  </a:cubicBezTo>
                  <a:cubicBezTo>
                    <a:pt x="40" y="8"/>
                    <a:pt x="39" y="9"/>
                    <a:pt x="39" y="10"/>
                  </a:cubicBezTo>
                  <a:cubicBezTo>
                    <a:pt x="62" y="32"/>
                    <a:pt x="62" y="32"/>
                    <a:pt x="62" y="32"/>
                  </a:cubicBezTo>
                  <a:lnTo>
                    <a:pt x="58" y="36"/>
                  </a:lnTo>
                  <a:close/>
                </a:path>
              </a:pathLst>
            </a:custGeom>
            <a:solidFill>
              <a:srgbClr val="6DBAC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  <a:tabLst>
                  <a:tab pos="0"/>
                </a:tabLst>
              </a:pPr>
              <a:endParaRPr lang="en-US" sz="1800" b="0" strike="noStrike" spc="-1">
                <a:solidFill>
                  <a:srgbClr val="000000"/>
                </a:solidFill>
                <a:latin typeface="Arial"/>
                <a:ea typeface="微软雅黑"/>
              </a:endParaRPr>
            </a:p>
          </p:txBody>
        </p:sp>
        <p:grpSp>
          <p:nvGrpSpPr>
            <p:cNvPr id="228" name="组合 13"/>
            <p:cNvGrpSpPr/>
            <p:nvPr/>
          </p:nvGrpSpPr>
          <p:grpSpPr>
            <a:xfrm>
              <a:off x="8371800" y="384480"/>
              <a:ext cx="3060720" cy="2445480"/>
              <a:chOff x="8371800" y="384480"/>
              <a:chExt cx="3060720" cy="2445480"/>
            </a:xfrm>
          </p:grpSpPr>
          <p:grpSp>
            <p:nvGrpSpPr>
              <p:cNvPr id="229" name="组合 14"/>
              <p:cNvGrpSpPr/>
              <p:nvPr/>
            </p:nvGrpSpPr>
            <p:grpSpPr>
              <a:xfrm>
                <a:off x="8371800" y="384480"/>
                <a:ext cx="3060720" cy="2040480"/>
                <a:chOff x="8371800" y="384480"/>
                <a:chExt cx="3060720" cy="2040480"/>
              </a:xfrm>
            </p:grpSpPr>
            <p:graphicFrame>
              <p:nvGraphicFramePr>
                <p:cNvPr id="230" name="图表 62"/>
                <p:cNvGraphicFramePr/>
                <p:nvPr/>
              </p:nvGraphicFramePr>
              <p:xfrm>
                <a:off x="8371800" y="384480"/>
                <a:ext cx="3060720" cy="2040480"/>
              </p:xfrm>
              <a:graphic>
                <a:graphicData uri="http://schemas.openxmlformats.org/drawingml/2006/chart">
                  <c:chart xmlns:c="http://schemas.openxmlformats.org/drawingml/2006/chart" r:id="rId5"/>
                </a:graphicData>
              </a:graphic>
            </p:graphicFrame>
            <p:sp>
              <p:nvSpPr>
                <p:cNvPr id="231" name="椭圆 63"/>
                <p:cNvSpPr/>
                <p:nvPr/>
              </p:nvSpPr>
              <p:spPr>
                <a:xfrm>
                  <a:off x="9182520" y="699840"/>
                  <a:ext cx="1394640" cy="1394640"/>
                </a:xfrm>
                <a:prstGeom prst="ellipse">
                  <a:avLst/>
                </a:prstGeom>
                <a:noFill/>
                <a:ln>
                  <a:solidFill>
                    <a:srgbClr val="E7E6E6">
                      <a:lumMod val="50000"/>
                    </a:srgb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/>
              </p:style>
              <p:txBody>
                <a:bodyPr lIns="90000" tIns="45000" rIns="90000" bIns="45000" anchor="ctr">
                  <a:noAutofit/>
                </a:bodyPr>
                <a:lstStyle/>
                <a:p>
                  <a:pPr algn="ctr" defTabSz="914400">
                    <a:lnSpc>
                      <a:spcPct val="100000"/>
                    </a:lnSpc>
                    <a:tabLst>
                      <a:tab pos="0"/>
                    </a:tabLst>
                  </a:pPr>
                  <a:endParaRPr lang="en-US" sz="1800" b="0" strike="noStrike" spc="-1">
                    <a:solidFill>
                      <a:srgbClr val="FFFFFF"/>
                    </a:solidFill>
                    <a:latin typeface="Arial"/>
                    <a:ea typeface="微软雅黑"/>
                  </a:endParaRPr>
                </a:p>
              </p:txBody>
            </p:sp>
          </p:grpSp>
          <p:sp>
            <p:nvSpPr>
              <p:cNvPr id="232" name="TextBox 24"/>
              <p:cNvSpPr/>
              <p:nvPr/>
            </p:nvSpPr>
            <p:spPr>
              <a:xfrm>
                <a:off x="9410040" y="2313360"/>
                <a:ext cx="1124640" cy="516600"/>
              </a:xfrm>
              <a:prstGeom prst="rect">
                <a:avLst/>
              </a:prstGeom>
              <a:noFill/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lIns="90000" tIns="45000" rIns="90000" bIns="45000" anchor="t">
                <a:spAutoFit/>
              </a:bodyPr>
              <a:lstStyle/>
              <a:p>
                <a:pPr algn="ctr" defTabSz="914400">
                  <a:lnSpc>
                    <a:spcPct val="100000"/>
                  </a:lnSpc>
                  <a:tabLst>
                    <a:tab pos="0"/>
                  </a:tabLst>
                </a:pPr>
                <a:r>
                  <a:rPr lang="en-US" sz="2800" b="1" strike="noStrike" spc="-1">
                    <a:solidFill>
                      <a:srgbClr val="6DBACE"/>
                    </a:solidFill>
                    <a:latin typeface="Arial"/>
                    <a:ea typeface="微软雅黑"/>
                  </a:rPr>
                  <a:t>91%</a:t>
                </a:r>
                <a:endParaRPr lang="en-US" sz="2800" b="0" strike="noStrike" spc="-1">
                  <a:solidFill>
                    <a:srgbClr val="000000"/>
                  </a:solidFill>
                  <a:latin typeface="Arial"/>
                </a:endParaRPr>
              </a:p>
            </p:txBody>
          </p:sp>
        </p:grpSp>
      </p:grp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500" fill="hold"/>
                                        <p:tgtEl>
                                          <p:spTgt spid="20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500" fill="hold"/>
                                        <p:tgtEl>
                                          <p:spTgt spid="20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53" presetClass="entr" presetSubtype="16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1" dur="500" fill="hold"/>
                                        <p:tgtEl>
                                          <p:spTgt spid="20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2" dur="500" fill="hold"/>
                                        <p:tgtEl>
                                          <p:spTgt spid="20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13" dur="500"/>
                                        <p:tgtEl>
                                          <p:spTgt spid="20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 nodeType="clickPar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53" presetClass="entr" presetSubtype="16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8" dur="500" fill="hold"/>
                                        <p:tgtEl>
                                          <p:spTgt spid="20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9" dur="500" fill="hold"/>
                                        <p:tgtEl>
                                          <p:spTgt spid="20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20" dur="500"/>
                                        <p:tgtEl>
                                          <p:spTgt spid="20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53" presetClass="entr" presetSubtype="16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23" dur="500" fill="hold"/>
                                        <p:tgtEl>
                                          <p:spTgt spid="2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24" dur="500" fill="hold"/>
                                        <p:tgtEl>
                                          <p:spTgt spid="2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25" dur="500"/>
                                        <p:tgtEl>
                                          <p:spTgt spid="2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53" presetClass="entr" presetSubtype="16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28" dur="500" fill="hold"/>
                                        <p:tgtEl>
                                          <p:spTgt spid="2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29" dur="500" fill="hold"/>
                                        <p:tgtEl>
                                          <p:spTgt spid="2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30" dur="500"/>
                                        <p:tgtEl>
                                          <p:spTgt spid="2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33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671544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辅导过程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34" name="content.1.subtitle"/>
          <p:cNvSpPr/>
          <p:nvPr/>
        </p:nvSpPr>
        <p:spPr>
          <a:xfrm>
            <a:off x="13291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Arial"/>
                <a:ea typeface="微软雅黑"/>
              </a:rPr>
              <a:t>建立信任和共情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35" name="content.1.title"/>
          <p:cNvSpPr/>
          <p:nvPr/>
        </p:nvSpPr>
        <p:spPr>
          <a:xfrm>
            <a:off x="132912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建立关系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36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37" name="椭圆 14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38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依据理论制定个性化方案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39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制定方案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40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41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了解个体的问题和需求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42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收集信息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43" name="矩形 25"/>
          <p:cNvSpPr/>
          <p:nvPr/>
        </p:nvSpPr>
        <p:spPr>
          <a:xfrm>
            <a:off x="6341040" y="0"/>
            <a:ext cx="5850360" cy="6857640"/>
          </a:xfrm>
          <a:prstGeom prst="rect">
            <a:avLst/>
          </a:prstGeom>
          <a:solidFill>
            <a:srgbClr val="09415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pic>
        <p:nvPicPr>
          <p:cNvPr id="244" name="图片 7"/>
          <p:cNvPicPr/>
          <p:nvPr/>
        </p:nvPicPr>
        <p:blipFill>
          <a:blip r:embed="rId2"/>
          <a:srcRect l="61707" t="1330" r="6548" b="22518"/>
          <a:stretch>
            <a:fillRect/>
          </a:stretch>
        </p:blipFill>
        <p:spPr>
          <a:xfrm>
            <a:off x="42120" y="30600"/>
            <a:ext cx="827280" cy="845280"/>
          </a:xfrm>
          <a:prstGeom prst="rect">
            <a:avLst/>
          </a:prstGeom>
          <a:ln w="0">
            <a:noFill/>
          </a:ln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 additive="repl">
                                        <p:cTn id="7" dur="500"/>
                                        <p:tgtEl>
                                          <p:spTgt spid="2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45" name="矩形 60"/>
          <p:cNvSpPr/>
          <p:nvPr/>
        </p:nvSpPr>
        <p:spPr>
          <a:xfrm>
            <a:off x="0" y="5474160"/>
            <a:ext cx="12191760" cy="1383480"/>
          </a:xfrm>
          <a:prstGeom prst="rect">
            <a:avLst/>
          </a:prstGeom>
          <a:solidFill>
            <a:srgbClr val="09415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endParaRPr lang="en-US" sz="1800" b="0" strike="noStrike" spc="-1">
              <a:solidFill>
                <a:srgbClr val="FFFFFF"/>
              </a:solidFill>
              <a:latin typeface="Arial"/>
              <a:ea typeface="微软雅黑"/>
            </a:endParaRPr>
          </a:p>
        </p:txBody>
      </p:sp>
      <p:sp>
        <p:nvSpPr>
          <p:cNvPr id="246" name="矩形 28"/>
          <p:cNvSpPr/>
          <p:nvPr/>
        </p:nvSpPr>
        <p:spPr>
          <a:xfrm>
            <a:off x="3715920" y="2703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247" name="content.2.title"/>
          <p:cNvSpPr/>
          <p:nvPr/>
        </p:nvSpPr>
        <p:spPr>
          <a:xfrm>
            <a:off x="3931920" y="2931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不同类型心理问题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48" name="content.2.content"/>
          <p:cNvSpPr/>
          <p:nvPr/>
        </p:nvSpPr>
        <p:spPr>
          <a:xfrm>
            <a:off x="3909600" y="3797280"/>
            <a:ext cx="2067120" cy="316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焦虑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抑郁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人际关系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工作压力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49" name="矩形 33"/>
          <p:cNvSpPr/>
          <p:nvPr/>
        </p:nvSpPr>
        <p:spPr>
          <a:xfrm>
            <a:off x="6450840" y="2703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250" name="content.3.title"/>
          <p:cNvSpPr/>
          <p:nvPr/>
        </p:nvSpPr>
        <p:spPr>
          <a:xfrm>
            <a:off x="6703200" y="2931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提高自我认知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51" name="content.3.content"/>
          <p:cNvSpPr/>
          <p:nvPr/>
        </p:nvSpPr>
        <p:spPr>
          <a:xfrm>
            <a:off x="6666840" y="3798000"/>
            <a:ext cx="2095920" cy="316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认识自己的优势和弱点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了解自己的情绪状态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发掘潜在的能力和激情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学会有效沟通和表达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52" name="矩形 38"/>
          <p:cNvSpPr/>
          <p:nvPr/>
        </p:nvSpPr>
        <p:spPr>
          <a:xfrm>
            <a:off x="9184680" y="2703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253" name="content.4.title"/>
          <p:cNvSpPr/>
          <p:nvPr/>
        </p:nvSpPr>
        <p:spPr>
          <a:xfrm>
            <a:off x="9420120" y="2931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提高应对能力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54" name="content.4.content"/>
          <p:cNvSpPr/>
          <p:nvPr/>
        </p:nvSpPr>
        <p:spPr>
          <a:xfrm>
            <a:off x="9420840" y="3797280"/>
            <a:ext cx="2076840" cy="316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学会情绪管理和调节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建立健康的心理防御机制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解决问题的能力和决策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建立积极的生活态度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55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000000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适用对象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56" name="矩形 19"/>
          <p:cNvSpPr/>
          <p:nvPr/>
        </p:nvSpPr>
        <p:spPr>
          <a:xfrm>
            <a:off x="972360" y="2703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257" name="content.1.title"/>
          <p:cNvSpPr/>
          <p:nvPr/>
        </p:nvSpPr>
        <p:spPr>
          <a:xfrm>
            <a:off x="1125000" y="2931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各年龄段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58" name="content.1.content"/>
          <p:cNvSpPr/>
          <p:nvPr/>
        </p:nvSpPr>
        <p:spPr>
          <a:xfrm>
            <a:off x="1105560" y="3797280"/>
            <a:ext cx="2082960" cy="316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儿童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青少年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成年人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老年人</a:t>
            </a:r>
            <a:endParaRPr lang="en-US" sz="1400" b="0" strike="noStrike" spc="-1">
              <a:solidFill>
                <a:srgbClr val="000000"/>
              </a:solidFill>
              <a:latin typeface="Arial"/>
            </a:endParaRPr>
          </a:p>
        </p:txBody>
      </p:sp>
      <p:grpSp>
        <p:nvGrpSpPr>
          <p:cNvPr id="259" name="组合 4"/>
          <p:cNvGrpSpPr/>
          <p:nvPr/>
        </p:nvGrpSpPr>
        <p:grpSpPr>
          <a:xfrm>
            <a:off x="0" y="497520"/>
            <a:ext cx="3060720" cy="2445480"/>
            <a:chOff x="0" y="497520"/>
            <a:chExt cx="3060720" cy="2445480"/>
          </a:xfrm>
        </p:grpSpPr>
        <p:grpSp>
          <p:nvGrpSpPr>
            <p:cNvPr id="260" name="组合 19"/>
            <p:cNvGrpSpPr/>
            <p:nvPr/>
          </p:nvGrpSpPr>
          <p:grpSpPr>
            <a:xfrm>
              <a:off x="0" y="497520"/>
              <a:ext cx="3060720" cy="2040480"/>
              <a:chOff x="0" y="497520"/>
              <a:chExt cx="3060720" cy="2040480"/>
            </a:xfrm>
          </p:grpSpPr>
          <p:graphicFrame>
            <p:nvGraphicFramePr>
              <p:cNvPr id="261" name="图表 24"/>
              <p:cNvGraphicFramePr/>
              <p:nvPr/>
            </p:nvGraphicFramePr>
            <p:xfrm>
              <a:off x="0" y="497520"/>
              <a:ext cx="3060720" cy="2040480"/>
            </p:xfrm>
            <a:graphic>
              <a:graphicData uri="http://schemas.openxmlformats.org/drawingml/2006/chart">
                <c:chart xmlns:c="http://schemas.openxmlformats.org/drawingml/2006/chart" r:id="rId2"/>
              </a:graphicData>
            </a:graphic>
          </p:graphicFrame>
          <p:grpSp>
            <p:nvGrpSpPr>
              <p:cNvPr id="262" name="组合 25"/>
              <p:cNvGrpSpPr/>
              <p:nvPr/>
            </p:nvGrpSpPr>
            <p:grpSpPr>
              <a:xfrm>
                <a:off x="810000" y="812520"/>
                <a:ext cx="1394640" cy="1394640"/>
                <a:chOff x="810000" y="812520"/>
                <a:chExt cx="1394640" cy="1394640"/>
              </a:xfrm>
            </p:grpSpPr>
            <p:sp>
              <p:nvSpPr>
                <p:cNvPr id="263" name="椭圆 26"/>
                <p:cNvSpPr/>
                <p:nvPr/>
              </p:nvSpPr>
              <p:spPr>
                <a:xfrm>
                  <a:off x="810000" y="812520"/>
                  <a:ext cx="1394640" cy="1394640"/>
                </a:xfrm>
                <a:prstGeom prst="ellipse">
                  <a:avLst/>
                </a:prstGeom>
                <a:noFill/>
                <a:ln>
                  <a:solidFill>
                    <a:srgbClr val="E7E6E6">
                      <a:lumMod val="50000"/>
                    </a:srgb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/>
              </p:style>
              <p:txBody>
                <a:bodyPr lIns="90000" tIns="45000" rIns="90000" bIns="45000" anchor="ctr">
                  <a:noAutofit/>
                </a:bodyPr>
                <a:lstStyle/>
                <a:p>
                  <a:pPr algn="ctr" defTabSz="914400">
                    <a:lnSpc>
                      <a:spcPct val="100000"/>
                    </a:lnSpc>
                    <a:tabLst>
                      <a:tab pos="0"/>
                    </a:tabLst>
                  </a:pPr>
                  <a:endParaRPr lang="en-US" sz="1800" b="0" strike="noStrike" spc="-1">
                    <a:solidFill>
                      <a:srgbClr val="FFFFFF"/>
                    </a:solidFill>
                    <a:latin typeface="Arial"/>
                    <a:ea typeface="微软雅黑"/>
                  </a:endParaRPr>
                </a:p>
              </p:txBody>
            </p:sp>
            <p:sp>
              <p:nvSpPr>
                <p:cNvPr id="264" name="Freeform 178"/>
                <p:cNvSpPr/>
                <p:nvPr/>
              </p:nvSpPr>
              <p:spPr>
                <a:xfrm>
                  <a:off x="1340280" y="1363320"/>
                  <a:ext cx="334440" cy="293400"/>
                </a:xfrm>
                <a:custGeom>
                  <a:gdLst>
                    <a:gd name="textAreaLeft" fmla="*/ 0 w 334440"/>
                    <a:gd name="textAreaRight" fmla="*/ 334800 w 334440"/>
                    <a:gd name="textAreaTop" fmla="*/ 0 h 293400"/>
                    <a:gd name="textAreaBottom" fmla="*/ 293760 h 293400"/>
                  </a:gdLst>
                  <a:rect l="textAreaLeft" t="textAreaTop" r="textAreaRight" b="textAreaBottom"/>
                  <a:pathLst>
                    <a:path w="192" h="168">
                      <a:moveTo>
                        <a:pt x="171" y="168"/>
                      </a:moveTo>
                      <a:cubicBezTo>
                        <a:pt x="99" y="168"/>
                        <a:pt x="99" y="168"/>
                        <a:pt x="99" y="168"/>
                      </a:cubicBezTo>
                      <a:cubicBezTo>
                        <a:pt x="92" y="168"/>
                        <a:pt x="92" y="168"/>
                        <a:pt x="92" y="168"/>
                      </a:cubicBezTo>
                      <a:cubicBezTo>
                        <a:pt x="19" y="168"/>
                        <a:pt x="19" y="168"/>
                        <a:pt x="19" y="168"/>
                      </a:cubicBezTo>
                      <a:cubicBezTo>
                        <a:pt x="9" y="168"/>
                        <a:pt x="0" y="157"/>
                        <a:pt x="0" y="146"/>
                      </a:cubicBezTo>
                      <a:cubicBezTo>
                        <a:pt x="0" y="52"/>
                        <a:pt x="0" y="52"/>
                        <a:pt x="0" y="52"/>
                      </a:cubicBezTo>
                      <a:cubicBezTo>
                        <a:pt x="0" y="41"/>
                        <a:pt x="9" y="32"/>
                        <a:pt x="19" y="32"/>
                      </a:cubicBezTo>
                      <a:cubicBezTo>
                        <a:pt x="33" y="32"/>
                        <a:pt x="33" y="32"/>
                        <a:pt x="33" y="32"/>
                      </a:cubicBezTo>
                      <a:cubicBezTo>
                        <a:pt x="38" y="17"/>
                        <a:pt x="38" y="17"/>
                        <a:pt x="38" y="17"/>
                      </a:cubicBezTo>
                      <a:cubicBezTo>
                        <a:pt x="42" y="7"/>
                        <a:pt x="53" y="0"/>
                        <a:pt x="64" y="0"/>
                      </a:cubicBezTo>
                      <a:cubicBezTo>
                        <a:pt x="125" y="0"/>
                        <a:pt x="125" y="0"/>
                        <a:pt x="125" y="0"/>
                      </a:cubicBezTo>
                      <a:cubicBezTo>
                        <a:pt x="136" y="0"/>
                        <a:pt x="148" y="7"/>
                        <a:pt x="152" y="17"/>
                      </a:cubicBezTo>
                      <a:cubicBezTo>
                        <a:pt x="157" y="32"/>
                        <a:pt x="157" y="32"/>
                        <a:pt x="157" y="32"/>
                      </a:cubicBezTo>
                      <a:cubicBezTo>
                        <a:pt x="171" y="32"/>
                        <a:pt x="171" y="32"/>
                        <a:pt x="171" y="32"/>
                      </a:cubicBezTo>
                      <a:cubicBezTo>
                        <a:pt x="182" y="32"/>
                        <a:pt x="192" y="42"/>
                        <a:pt x="192" y="53"/>
                      </a:cubicBezTo>
                      <a:cubicBezTo>
                        <a:pt x="192" y="146"/>
                        <a:pt x="192" y="146"/>
                        <a:pt x="192" y="146"/>
                      </a:cubicBezTo>
                      <a:cubicBezTo>
                        <a:pt x="192" y="157"/>
                        <a:pt x="182" y="168"/>
                        <a:pt x="171" y="168"/>
                      </a:cubicBezTo>
                      <a:close/>
                      <a:moveTo>
                        <a:pt x="95" y="40"/>
                      </a:moveTo>
                      <a:cubicBezTo>
                        <a:pt x="54" y="41"/>
                        <a:pt x="39" y="75"/>
                        <a:pt x="39" y="94"/>
                      </a:cubicBezTo>
                      <a:cubicBezTo>
                        <a:pt x="39" y="113"/>
                        <a:pt x="44" y="150"/>
                        <a:pt x="95" y="152"/>
                      </a:cubicBezTo>
                      <a:cubicBezTo>
                        <a:pt x="147" y="150"/>
                        <a:pt x="152" y="113"/>
                        <a:pt x="152" y="94"/>
                      </a:cubicBezTo>
                      <a:cubicBezTo>
                        <a:pt x="152" y="75"/>
                        <a:pt x="137" y="41"/>
                        <a:pt x="95" y="40"/>
                      </a:cubicBezTo>
                      <a:close/>
                      <a:moveTo>
                        <a:pt x="96" y="140"/>
                      </a:moveTo>
                      <a:cubicBezTo>
                        <a:pt x="71" y="140"/>
                        <a:pt x="52" y="120"/>
                        <a:pt x="52" y="96"/>
                      </a:cubicBezTo>
                      <a:cubicBezTo>
                        <a:pt x="52" y="72"/>
                        <a:pt x="71" y="52"/>
                        <a:pt x="96" y="52"/>
                      </a:cubicBezTo>
                      <a:cubicBezTo>
                        <a:pt x="120" y="52"/>
                        <a:pt x="140" y="72"/>
                        <a:pt x="140" y="96"/>
                      </a:cubicBezTo>
                      <a:cubicBezTo>
                        <a:pt x="140" y="120"/>
                        <a:pt x="120" y="140"/>
                        <a:pt x="96" y="140"/>
                      </a:cubicBezTo>
                      <a:close/>
                    </a:path>
                  </a:pathLst>
                </a:custGeom>
                <a:solidFill>
                  <a:srgbClr val="094153"/>
                </a:solidFill>
                <a:ln w="0">
                  <a:noFill/>
                </a:ln>
              </p:spPr>
              <p:style>
                <a:lnRef idx="0"/>
                <a:fillRef idx="0"/>
                <a:effectRef idx="0"/>
                <a:fontRef idx="minor"/>
              </p:style>
              <p:txBody>
                <a:bodyPr numCol="1" spcCol="0" anchor="t">
                  <a:noAutofit/>
                </a:bodyPr>
                <a:lstStyle/>
                <a:p>
                  <a:pPr defTabSz="914400">
                    <a:lnSpc>
                      <a:spcPct val="100000"/>
                    </a:lnSpc>
                    <a:tabLst>
                      <a:tab pos="0"/>
                    </a:tabLst>
                  </a:pPr>
                  <a:endParaRPr lang="en-US" sz="1800" b="0" strike="noStrike" spc="-1">
                    <a:solidFill>
                      <a:srgbClr val="000000"/>
                    </a:solidFill>
                    <a:latin typeface="Arial"/>
                    <a:ea typeface="微软雅黑"/>
                  </a:endParaRPr>
                </a:p>
              </p:txBody>
            </p:sp>
          </p:grpSp>
        </p:grpSp>
        <p:sp>
          <p:nvSpPr>
            <p:cNvPr id="265" name="TextBox 22"/>
            <p:cNvSpPr/>
            <p:nvPr/>
          </p:nvSpPr>
          <p:spPr>
            <a:xfrm>
              <a:off x="1038240" y="2426400"/>
              <a:ext cx="1124640" cy="516600"/>
            </a:xfrm>
            <a:prstGeom prst="rect">
              <a:avLst/>
            </a:prstGeom>
            <a:noFill/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45000" rIns="90000" bIns="45000" anchor="t">
              <a:spAutoFit/>
            </a:bodyPr>
            <a:lstStyle/>
            <a:p>
              <a:pPr algn="ctr" defTabSz="914400">
                <a:lnSpc>
                  <a:spcPct val="100000"/>
                </a:lnSpc>
                <a:tabLst>
                  <a:tab pos="0"/>
                </a:tabLst>
              </a:pPr>
              <a:r>
                <a:rPr lang="en-US" sz="2800" b="1" strike="noStrike" spc="-1">
                  <a:solidFill>
                    <a:srgbClr val="094153"/>
                  </a:solidFill>
                  <a:latin typeface="Arial"/>
                  <a:ea typeface="微软雅黑"/>
                </a:rPr>
                <a:t> </a:t>
              </a:r>
              <a:endParaRPr lang="en-US" sz="2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</p:grpSp>
      <p:grpSp>
        <p:nvGrpSpPr>
          <p:cNvPr id="266" name="组合 8"/>
          <p:cNvGrpSpPr/>
          <p:nvPr/>
        </p:nvGrpSpPr>
        <p:grpSpPr>
          <a:xfrm>
            <a:off x="2778120" y="497520"/>
            <a:ext cx="3060720" cy="2445480"/>
            <a:chOff x="2778120" y="497520"/>
            <a:chExt cx="3060720" cy="2445480"/>
          </a:xfrm>
        </p:grpSpPr>
        <p:sp>
          <p:nvSpPr>
            <p:cNvPr id="267" name="Freeform 185"/>
            <p:cNvSpPr/>
            <p:nvPr/>
          </p:nvSpPr>
          <p:spPr>
            <a:xfrm>
              <a:off x="4141080" y="1353600"/>
              <a:ext cx="334440" cy="328320"/>
            </a:xfrm>
            <a:custGeom>
              <a:gdLst>
                <a:gd name="textAreaLeft" fmla="*/ 0 w 334440"/>
                <a:gd name="textAreaRight" fmla="*/ 334800 w 334440"/>
                <a:gd name="textAreaTop" fmla="*/ 0 h 328320"/>
                <a:gd name="textAreaBottom" fmla="*/ 328680 h 328320"/>
              </a:gdLst>
              <a:rect l="textAreaLeft" t="textAreaTop" r="textAreaRight" b="textAreaBottom"/>
              <a:pathLst>
                <a:path w="192" h="188">
                  <a:moveTo>
                    <a:pt x="123" y="175"/>
                  </a:moveTo>
                  <a:cubicBezTo>
                    <a:pt x="123" y="148"/>
                    <a:pt x="123" y="148"/>
                    <a:pt x="123" y="148"/>
                  </a:cubicBezTo>
                  <a:cubicBezTo>
                    <a:pt x="68" y="149"/>
                    <a:pt x="68" y="149"/>
                    <a:pt x="68" y="149"/>
                  </a:cubicBezTo>
                  <a:cubicBezTo>
                    <a:pt x="68" y="176"/>
                    <a:pt x="68" y="176"/>
                    <a:pt x="68" y="176"/>
                  </a:cubicBezTo>
                  <a:cubicBezTo>
                    <a:pt x="56" y="182"/>
                    <a:pt x="56" y="182"/>
                    <a:pt x="56" y="182"/>
                  </a:cubicBezTo>
                  <a:cubicBezTo>
                    <a:pt x="56" y="182"/>
                    <a:pt x="53" y="188"/>
                    <a:pt x="60" y="188"/>
                  </a:cubicBezTo>
                  <a:cubicBezTo>
                    <a:pt x="130" y="188"/>
                    <a:pt x="130" y="188"/>
                    <a:pt x="130" y="188"/>
                  </a:cubicBezTo>
                  <a:cubicBezTo>
                    <a:pt x="130" y="188"/>
                    <a:pt x="138" y="185"/>
                    <a:pt x="135" y="183"/>
                  </a:cubicBezTo>
                  <a:cubicBezTo>
                    <a:pt x="133" y="180"/>
                    <a:pt x="123" y="175"/>
                    <a:pt x="123" y="175"/>
                  </a:cubicBezTo>
                  <a:close/>
                  <a:moveTo>
                    <a:pt x="173" y="0"/>
                  </a:moveTo>
                  <a:cubicBezTo>
                    <a:pt x="18" y="0"/>
                    <a:pt x="18" y="0"/>
                    <a:pt x="18" y="0"/>
                  </a:cubicBezTo>
                  <a:cubicBezTo>
                    <a:pt x="8" y="0"/>
                    <a:pt x="0" y="9"/>
                    <a:pt x="0" y="19"/>
                  </a:cubicBezTo>
                  <a:cubicBezTo>
                    <a:pt x="0" y="126"/>
                    <a:pt x="0" y="126"/>
                    <a:pt x="0" y="126"/>
                  </a:cubicBezTo>
                  <a:cubicBezTo>
                    <a:pt x="0" y="136"/>
                    <a:pt x="8" y="144"/>
                    <a:pt x="18" y="144"/>
                  </a:cubicBezTo>
                  <a:cubicBezTo>
                    <a:pt x="173" y="144"/>
                    <a:pt x="173" y="144"/>
                    <a:pt x="173" y="144"/>
                  </a:cubicBezTo>
                  <a:cubicBezTo>
                    <a:pt x="183" y="144"/>
                    <a:pt x="192" y="136"/>
                    <a:pt x="192" y="126"/>
                  </a:cubicBezTo>
                  <a:cubicBezTo>
                    <a:pt x="192" y="19"/>
                    <a:pt x="192" y="19"/>
                    <a:pt x="192" y="19"/>
                  </a:cubicBezTo>
                  <a:cubicBezTo>
                    <a:pt x="192" y="9"/>
                    <a:pt x="183" y="0"/>
                    <a:pt x="173" y="0"/>
                  </a:cubicBezTo>
                  <a:close/>
                  <a:moveTo>
                    <a:pt x="180" y="100"/>
                  </a:moveTo>
                  <a:cubicBezTo>
                    <a:pt x="180" y="107"/>
                    <a:pt x="174" y="112"/>
                    <a:pt x="167" y="112"/>
                  </a:cubicBezTo>
                  <a:cubicBezTo>
                    <a:pt x="24" y="112"/>
                    <a:pt x="24" y="112"/>
                    <a:pt x="24" y="112"/>
                  </a:cubicBezTo>
                  <a:cubicBezTo>
                    <a:pt x="17" y="112"/>
                    <a:pt x="11" y="107"/>
                    <a:pt x="11" y="100"/>
                  </a:cubicBezTo>
                  <a:cubicBezTo>
                    <a:pt x="11" y="25"/>
                    <a:pt x="11" y="25"/>
                    <a:pt x="11" y="25"/>
                  </a:cubicBezTo>
                  <a:cubicBezTo>
                    <a:pt x="11" y="18"/>
                    <a:pt x="17" y="12"/>
                    <a:pt x="24" y="12"/>
                  </a:cubicBezTo>
                  <a:cubicBezTo>
                    <a:pt x="167" y="12"/>
                    <a:pt x="167" y="12"/>
                    <a:pt x="167" y="12"/>
                  </a:cubicBezTo>
                  <a:cubicBezTo>
                    <a:pt x="174" y="12"/>
                    <a:pt x="180" y="18"/>
                    <a:pt x="180" y="25"/>
                  </a:cubicBezTo>
                  <a:lnTo>
                    <a:pt x="180" y="100"/>
                  </a:lnTo>
                  <a:close/>
                </a:path>
              </a:pathLst>
            </a:custGeom>
            <a:solidFill>
              <a:srgbClr val="6DBAC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  <a:tabLst>
                  <a:tab pos="0"/>
                </a:tabLst>
              </a:pPr>
              <a:endParaRPr lang="en-US" sz="1800" b="0" strike="noStrike" spc="-1">
                <a:solidFill>
                  <a:srgbClr val="000000"/>
                </a:solidFill>
                <a:latin typeface="Arial"/>
                <a:ea typeface="微软雅黑"/>
              </a:endParaRPr>
            </a:p>
          </p:txBody>
        </p:sp>
        <p:grpSp>
          <p:nvGrpSpPr>
            <p:cNvPr id="268" name="组合 6"/>
            <p:cNvGrpSpPr/>
            <p:nvPr/>
          </p:nvGrpSpPr>
          <p:grpSpPr>
            <a:xfrm>
              <a:off x="2778120" y="497520"/>
              <a:ext cx="3060720" cy="2445480"/>
              <a:chOff x="2778120" y="497520"/>
              <a:chExt cx="3060720" cy="2445480"/>
            </a:xfrm>
          </p:grpSpPr>
          <p:grpSp>
            <p:nvGrpSpPr>
              <p:cNvPr id="269" name="组合 13"/>
              <p:cNvGrpSpPr/>
              <p:nvPr/>
            </p:nvGrpSpPr>
            <p:grpSpPr>
              <a:xfrm>
                <a:off x="2778120" y="497520"/>
                <a:ext cx="3060720" cy="2040480"/>
                <a:chOff x="2778120" y="497520"/>
                <a:chExt cx="3060720" cy="2040480"/>
              </a:xfrm>
            </p:grpSpPr>
            <p:graphicFrame>
              <p:nvGraphicFramePr>
                <p:cNvPr id="270" name="图表 29"/>
                <p:cNvGraphicFramePr/>
                <p:nvPr/>
              </p:nvGraphicFramePr>
              <p:xfrm>
                <a:off x="2778120" y="497520"/>
                <a:ext cx="3060720" cy="2040480"/>
              </p:xfrm>
              <a:graphic>
                <a:graphicData uri="http://schemas.openxmlformats.org/drawingml/2006/chart">
                  <c:chart xmlns:c="http://schemas.openxmlformats.org/drawingml/2006/chart" r:id="rId3"/>
                </a:graphicData>
              </a:graphic>
            </p:graphicFrame>
            <p:sp>
              <p:nvSpPr>
                <p:cNvPr id="271" name="椭圆 9"/>
                <p:cNvSpPr/>
                <p:nvPr/>
              </p:nvSpPr>
              <p:spPr>
                <a:xfrm>
                  <a:off x="3588480" y="812880"/>
                  <a:ext cx="1394640" cy="1394640"/>
                </a:xfrm>
                <a:prstGeom prst="ellipse">
                  <a:avLst/>
                </a:prstGeom>
                <a:noFill/>
                <a:ln>
                  <a:solidFill>
                    <a:srgbClr val="E7E6E6">
                      <a:lumMod val="50000"/>
                    </a:srgb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/>
              </p:style>
              <p:txBody>
                <a:bodyPr lIns="90000" tIns="45000" rIns="90000" bIns="45000" anchor="ctr">
                  <a:noAutofit/>
                </a:bodyPr>
                <a:lstStyle/>
                <a:p>
                  <a:pPr algn="ctr" defTabSz="914400">
                    <a:lnSpc>
                      <a:spcPct val="100000"/>
                    </a:lnSpc>
                    <a:tabLst>
                      <a:tab pos="0"/>
                    </a:tabLst>
                  </a:pPr>
                  <a:endParaRPr lang="en-US" sz="1800" b="0" strike="noStrike" spc="-1">
                    <a:solidFill>
                      <a:srgbClr val="FFFFFF"/>
                    </a:solidFill>
                    <a:latin typeface="Arial"/>
                    <a:ea typeface="微软雅黑"/>
                  </a:endParaRPr>
                </a:p>
              </p:txBody>
            </p:sp>
          </p:grpSp>
          <p:sp>
            <p:nvSpPr>
              <p:cNvPr id="272" name="TextBox 23"/>
              <p:cNvSpPr/>
              <p:nvPr/>
            </p:nvSpPr>
            <p:spPr>
              <a:xfrm>
                <a:off x="3793680" y="2426400"/>
                <a:ext cx="1124640" cy="516600"/>
              </a:xfrm>
              <a:prstGeom prst="rect">
                <a:avLst/>
              </a:prstGeom>
              <a:noFill/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lIns="90000" tIns="45000" rIns="90000" bIns="45000" anchor="t">
                <a:spAutoFit/>
              </a:bodyPr>
              <a:lstStyle/>
              <a:p>
                <a:pPr algn="ctr" defTabSz="914400">
                  <a:lnSpc>
                    <a:spcPct val="100000"/>
                  </a:lnSpc>
                  <a:tabLst>
                    <a:tab pos="0"/>
                  </a:tabLst>
                </a:pPr>
                <a:r>
                  <a:rPr lang="en-US" sz="2800" b="1" strike="noStrike" spc="-1">
                    <a:solidFill>
                      <a:srgbClr val="6DBACE"/>
                    </a:solidFill>
                    <a:latin typeface="Arial"/>
                    <a:ea typeface="微软雅黑"/>
                  </a:rPr>
                  <a:t> </a:t>
                </a:r>
                <a:endParaRPr lang="en-US" sz="2800" b="0" strike="noStrike" spc="-1">
                  <a:solidFill>
                    <a:srgbClr val="000000"/>
                  </a:solidFill>
                  <a:latin typeface="Arial"/>
                </a:endParaRPr>
              </a:p>
            </p:txBody>
          </p:sp>
        </p:grpSp>
      </p:grpSp>
      <p:grpSp>
        <p:nvGrpSpPr>
          <p:cNvPr id="273" name="组合 10"/>
          <p:cNvGrpSpPr/>
          <p:nvPr/>
        </p:nvGrpSpPr>
        <p:grpSpPr>
          <a:xfrm>
            <a:off x="5469480" y="508320"/>
            <a:ext cx="3060720" cy="2445480"/>
            <a:chOff x="5469480" y="508320"/>
            <a:chExt cx="3060720" cy="2445480"/>
          </a:xfrm>
        </p:grpSpPr>
        <p:grpSp>
          <p:nvGrpSpPr>
            <p:cNvPr id="274" name="组合 11"/>
            <p:cNvGrpSpPr/>
            <p:nvPr/>
          </p:nvGrpSpPr>
          <p:grpSpPr>
            <a:xfrm>
              <a:off x="5469480" y="508320"/>
              <a:ext cx="3060720" cy="2445480"/>
              <a:chOff x="5469480" y="508320"/>
              <a:chExt cx="3060720" cy="2445480"/>
            </a:xfrm>
          </p:grpSpPr>
          <p:grpSp>
            <p:nvGrpSpPr>
              <p:cNvPr id="275" name="组合 14"/>
              <p:cNvGrpSpPr/>
              <p:nvPr/>
            </p:nvGrpSpPr>
            <p:grpSpPr>
              <a:xfrm>
                <a:off x="5469480" y="508320"/>
                <a:ext cx="3060720" cy="2040480"/>
                <a:chOff x="5469480" y="508320"/>
                <a:chExt cx="3060720" cy="2040480"/>
              </a:xfrm>
            </p:grpSpPr>
            <p:graphicFrame>
              <p:nvGraphicFramePr>
                <p:cNvPr id="276" name="图表 32"/>
                <p:cNvGraphicFramePr/>
                <p:nvPr/>
              </p:nvGraphicFramePr>
              <p:xfrm>
                <a:off x="5469480" y="508320"/>
                <a:ext cx="3060720" cy="2040480"/>
              </p:xfrm>
              <a:graphic>
                <a:graphicData uri="http://schemas.openxmlformats.org/drawingml/2006/chart">
                  <c:chart xmlns:c="http://schemas.openxmlformats.org/drawingml/2006/chart" r:id="rId4"/>
                </a:graphicData>
              </a:graphic>
            </p:graphicFrame>
            <p:sp>
              <p:nvSpPr>
                <p:cNvPr id="277" name="椭圆 13"/>
                <p:cNvSpPr/>
                <p:nvPr/>
              </p:nvSpPr>
              <p:spPr>
                <a:xfrm>
                  <a:off x="6280200" y="823680"/>
                  <a:ext cx="1394640" cy="1394640"/>
                </a:xfrm>
                <a:prstGeom prst="ellipse">
                  <a:avLst/>
                </a:prstGeom>
                <a:noFill/>
                <a:ln>
                  <a:solidFill>
                    <a:srgbClr val="E7E6E6">
                      <a:lumMod val="50000"/>
                    </a:srgb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/>
              </p:style>
              <p:txBody>
                <a:bodyPr lIns="90000" tIns="45000" rIns="90000" bIns="45000" anchor="ctr">
                  <a:noAutofit/>
                </a:bodyPr>
                <a:lstStyle/>
                <a:p>
                  <a:pPr algn="ctr" defTabSz="914400">
                    <a:lnSpc>
                      <a:spcPct val="100000"/>
                    </a:lnSpc>
                    <a:tabLst>
                      <a:tab pos="0"/>
                    </a:tabLst>
                  </a:pPr>
                  <a:endParaRPr lang="en-US" sz="1800" b="0" strike="noStrike" spc="-1">
                    <a:solidFill>
                      <a:srgbClr val="FFFFFF"/>
                    </a:solidFill>
                    <a:latin typeface="Arial"/>
                    <a:ea typeface="微软雅黑"/>
                  </a:endParaRPr>
                </a:p>
              </p:txBody>
            </p:sp>
          </p:grpSp>
          <p:sp>
            <p:nvSpPr>
              <p:cNvPr id="278" name="TextBox 24"/>
              <p:cNvSpPr/>
              <p:nvPr/>
            </p:nvSpPr>
            <p:spPr>
              <a:xfrm>
                <a:off x="6507720" y="2437200"/>
                <a:ext cx="1124640" cy="516600"/>
              </a:xfrm>
              <a:prstGeom prst="rect">
                <a:avLst/>
              </a:prstGeom>
              <a:noFill/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lIns="90000" tIns="45000" rIns="90000" bIns="45000" anchor="t">
                <a:spAutoFit/>
              </a:bodyPr>
              <a:lstStyle/>
              <a:p>
                <a:pPr algn="ctr" defTabSz="914400">
                  <a:lnSpc>
                    <a:spcPct val="100000"/>
                  </a:lnSpc>
                  <a:tabLst>
                    <a:tab pos="0"/>
                  </a:tabLst>
                </a:pPr>
                <a:r>
                  <a:rPr lang="en-US" sz="2800" b="1" strike="noStrike" spc="-1">
                    <a:solidFill>
                      <a:srgbClr val="094153"/>
                    </a:solidFill>
                    <a:latin typeface="Arial"/>
                    <a:ea typeface="微软雅黑"/>
                  </a:rPr>
                  <a:t> </a:t>
                </a:r>
                <a:endParaRPr lang="en-US" sz="2800" b="0" strike="noStrike" spc="-1">
                  <a:solidFill>
                    <a:srgbClr val="000000"/>
                  </a:solidFill>
                  <a:latin typeface="Arial"/>
                </a:endParaRPr>
              </a:p>
            </p:txBody>
          </p:sp>
        </p:grpSp>
        <p:grpSp>
          <p:nvGrpSpPr>
            <p:cNvPr id="279" name="Group 65"/>
            <p:cNvGrpSpPr/>
            <p:nvPr/>
          </p:nvGrpSpPr>
          <p:grpSpPr>
            <a:xfrm>
              <a:off x="6753240" y="1356480"/>
              <a:ext cx="479880" cy="476640"/>
              <a:chOff x="6753240" y="1356480"/>
              <a:chExt cx="479880" cy="476640"/>
            </a:xfrm>
          </p:grpSpPr>
          <p:sp>
            <p:nvSpPr>
              <p:cNvPr id="280" name="Freeform 38"/>
              <p:cNvSpPr/>
              <p:nvPr/>
            </p:nvSpPr>
            <p:spPr>
              <a:xfrm>
                <a:off x="6753240" y="1356480"/>
                <a:ext cx="479880" cy="476640"/>
              </a:xfrm>
              <a:custGeom>
                <a:gdLst>
                  <a:gd name="textAreaLeft" fmla="*/ 0 w 479880"/>
                  <a:gd name="textAreaRight" fmla="*/ 480240 w 479880"/>
                  <a:gd name="textAreaTop" fmla="*/ 0 h 476640"/>
                  <a:gd name="textAreaBottom" fmla="*/ 477000 h 476640"/>
                </a:gdLst>
                <a:rect l="textAreaLeft" t="textAreaTop" r="textAreaRight" b="textAreaBottom"/>
                <a:pathLst>
                  <a:path w="122" h="122">
                    <a:moveTo>
                      <a:pt x="61" y="0"/>
                    </a:moveTo>
                    <a:cubicBezTo>
                      <a:pt x="27" y="0"/>
                      <a:pt x="0" y="27"/>
                      <a:pt x="0" y="61"/>
                    </a:cubicBezTo>
                    <a:cubicBezTo>
                      <a:pt x="0" y="95"/>
                      <a:pt x="27" y="122"/>
                      <a:pt x="61" y="122"/>
                    </a:cubicBezTo>
                    <a:cubicBezTo>
                      <a:pt x="94" y="122"/>
                      <a:pt x="122" y="95"/>
                      <a:pt x="122" y="61"/>
                    </a:cubicBezTo>
                    <a:cubicBezTo>
                      <a:pt x="122" y="27"/>
                      <a:pt x="94" y="0"/>
                      <a:pt x="61" y="0"/>
                    </a:cubicBezTo>
                    <a:close/>
                    <a:moveTo>
                      <a:pt x="64" y="109"/>
                    </a:moveTo>
                    <a:cubicBezTo>
                      <a:pt x="64" y="102"/>
                      <a:pt x="64" y="102"/>
                      <a:pt x="64" y="102"/>
                    </a:cubicBezTo>
                    <a:cubicBezTo>
                      <a:pt x="57" y="102"/>
                      <a:pt x="57" y="102"/>
                      <a:pt x="57" y="102"/>
                    </a:cubicBezTo>
                    <a:cubicBezTo>
                      <a:pt x="57" y="109"/>
                      <a:pt x="57" y="109"/>
                      <a:pt x="57" y="109"/>
                    </a:cubicBezTo>
                    <a:cubicBezTo>
                      <a:pt x="46" y="108"/>
                      <a:pt x="37" y="104"/>
                      <a:pt x="29" y="97"/>
                    </a:cubicBezTo>
                    <a:cubicBezTo>
                      <a:pt x="29" y="97"/>
                      <a:pt x="29" y="97"/>
                      <a:pt x="28" y="97"/>
                    </a:cubicBezTo>
                    <a:cubicBezTo>
                      <a:pt x="28" y="96"/>
                      <a:pt x="27" y="96"/>
                      <a:pt x="27" y="95"/>
                    </a:cubicBezTo>
                    <a:cubicBezTo>
                      <a:pt x="26" y="95"/>
                      <a:pt x="25" y="94"/>
                      <a:pt x="25" y="93"/>
                    </a:cubicBezTo>
                    <a:cubicBezTo>
                      <a:pt x="25" y="93"/>
                      <a:pt x="25" y="93"/>
                      <a:pt x="24" y="93"/>
                    </a:cubicBezTo>
                    <a:cubicBezTo>
                      <a:pt x="18" y="85"/>
                      <a:pt x="13" y="75"/>
                      <a:pt x="13" y="65"/>
                    </a:cubicBezTo>
                    <a:cubicBezTo>
                      <a:pt x="20" y="65"/>
                      <a:pt x="20" y="65"/>
                      <a:pt x="20" y="65"/>
                    </a:cubicBezTo>
                    <a:cubicBezTo>
                      <a:pt x="20" y="58"/>
                      <a:pt x="20" y="58"/>
                      <a:pt x="20" y="58"/>
                    </a:cubicBezTo>
                    <a:cubicBezTo>
                      <a:pt x="13" y="58"/>
                      <a:pt x="13" y="58"/>
                      <a:pt x="13" y="58"/>
                    </a:cubicBezTo>
                    <a:cubicBezTo>
                      <a:pt x="15" y="34"/>
                      <a:pt x="33" y="15"/>
                      <a:pt x="57" y="13"/>
                    </a:cubicBezTo>
                    <a:cubicBezTo>
                      <a:pt x="57" y="20"/>
                      <a:pt x="57" y="20"/>
                      <a:pt x="57" y="20"/>
                    </a:cubicBezTo>
                    <a:cubicBezTo>
                      <a:pt x="64" y="20"/>
                      <a:pt x="64" y="20"/>
                      <a:pt x="64" y="20"/>
                    </a:cubicBezTo>
                    <a:cubicBezTo>
                      <a:pt x="64" y="13"/>
                      <a:pt x="64" y="13"/>
                      <a:pt x="64" y="13"/>
                    </a:cubicBezTo>
                    <a:cubicBezTo>
                      <a:pt x="71" y="14"/>
                      <a:pt x="77" y="16"/>
                      <a:pt x="83" y="18"/>
                    </a:cubicBezTo>
                    <a:cubicBezTo>
                      <a:pt x="83" y="19"/>
                      <a:pt x="83" y="19"/>
                      <a:pt x="83" y="19"/>
                    </a:cubicBezTo>
                    <a:cubicBezTo>
                      <a:pt x="84" y="19"/>
                      <a:pt x="85" y="20"/>
                      <a:pt x="86" y="21"/>
                    </a:cubicBezTo>
                    <a:cubicBezTo>
                      <a:pt x="87" y="21"/>
                      <a:pt x="87" y="21"/>
                      <a:pt x="87" y="21"/>
                    </a:cubicBezTo>
                    <a:cubicBezTo>
                      <a:pt x="88" y="22"/>
                      <a:pt x="89" y="22"/>
                      <a:pt x="90" y="23"/>
                    </a:cubicBezTo>
                    <a:cubicBezTo>
                      <a:pt x="90" y="23"/>
                      <a:pt x="91" y="24"/>
                      <a:pt x="91" y="24"/>
                    </a:cubicBezTo>
                    <a:cubicBezTo>
                      <a:pt x="92" y="25"/>
                      <a:pt x="92" y="25"/>
                      <a:pt x="93" y="26"/>
                    </a:cubicBezTo>
                    <a:cubicBezTo>
                      <a:pt x="94" y="26"/>
                      <a:pt x="94" y="27"/>
                      <a:pt x="94" y="27"/>
                    </a:cubicBezTo>
                    <a:cubicBezTo>
                      <a:pt x="95" y="28"/>
                      <a:pt x="96" y="28"/>
                      <a:pt x="96" y="29"/>
                    </a:cubicBezTo>
                    <a:cubicBezTo>
                      <a:pt x="97" y="29"/>
                      <a:pt x="97" y="30"/>
                      <a:pt x="98" y="31"/>
                    </a:cubicBezTo>
                    <a:cubicBezTo>
                      <a:pt x="98" y="31"/>
                      <a:pt x="98" y="32"/>
                      <a:pt x="99" y="32"/>
                    </a:cubicBezTo>
                    <a:cubicBezTo>
                      <a:pt x="99" y="33"/>
                      <a:pt x="100" y="34"/>
                      <a:pt x="101" y="35"/>
                    </a:cubicBezTo>
                    <a:cubicBezTo>
                      <a:pt x="101" y="35"/>
                      <a:pt x="101" y="35"/>
                      <a:pt x="101" y="36"/>
                    </a:cubicBezTo>
                    <a:cubicBezTo>
                      <a:pt x="102" y="37"/>
                      <a:pt x="103" y="38"/>
                      <a:pt x="103" y="39"/>
                    </a:cubicBezTo>
                    <a:cubicBezTo>
                      <a:pt x="103" y="39"/>
                      <a:pt x="103" y="39"/>
                      <a:pt x="103" y="39"/>
                    </a:cubicBezTo>
                    <a:cubicBezTo>
                      <a:pt x="106" y="45"/>
                      <a:pt x="108" y="51"/>
                      <a:pt x="108" y="58"/>
                    </a:cubicBezTo>
                    <a:cubicBezTo>
                      <a:pt x="102" y="58"/>
                      <a:pt x="102" y="58"/>
                      <a:pt x="102" y="58"/>
                    </a:cubicBezTo>
                    <a:cubicBezTo>
                      <a:pt x="102" y="65"/>
                      <a:pt x="102" y="65"/>
                      <a:pt x="102" y="65"/>
                    </a:cubicBezTo>
                    <a:cubicBezTo>
                      <a:pt x="108" y="65"/>
                      <a:pt x="108" y="65"/>
                      <a:pt x="108" y="65"/>
                    </a:cubicBezTo>
                    <a:cubicBezTo>
                      <a:pt x="107" y="88"/>
                      <a:pt x="88" y="107"/>
                      <a:pt x="64" y="109"/>
                    </a:cubicBezTo>
                    <a:close/>
                  </a:path>
                </a:pathLst>
              </a:custGeom>
              <a:solidFill>
                <a:srgbClr val="094153"/>
              </a:solidFill>
              <a:ln w="9525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  <a:tabLst>
                    <a:tab pos="0"/>
                  </a:tabLst>
                </a:pPr>
                <a:endParaRPr lang="en-US" sz="1800" b="0" strike="noStrike" spc="-1">
                  <a:solidFill>
                    <a:srgbClr val="000000"/>
                  </a:solidFill>
                  <a:latin typeface="Arial"/>
                  <a:ea typeface="微软雅黑"/>
                </a:endParaRPr>
              </a:p>
            </p:txBody>
          </p:sp>
          <p:sp>
            <p:nvSpPr>
              <p:cNvPr id="281" name="Freeform 39"/>
              <p:cNvSpPr/>
              <p:nvPr/>
            </p:nvSpPr>
            <p:spPr>
              <a:xfrm>
                <a:off x="6927480" y="1478160"/>
                <a:ext cx="144360" cy="203400"/>
              </a:xfrm>
              <a:custGeom>
                <a:gdLst>
                  <a:gd name="textAreaLeft" fmla="*/ 0 w 144360"/>
                  <a:gd name="textAreaRight" fmla="*/ 144720 w 144360"/>
                  <a:gd name="textAreaTop" fmla="*/ 0 h 203400"/>
                  <a:gd name="textAreaBottom" fmla="*/ 203760 h 203400"/>
                </a:gdLst>
                <a:rect l="textAreaLeft" t="textAreaTop" r="textAreaRight" b="textAreaBottom"/>
                <a:pathLst>
                  <a:path w="36" h="52">
                    <a:moveTo>
                      <a:pt x="9" y="29"/>
                    </a:moveTo>
                    <a:cubicBezTo>
                      <a:pt x="9" y="29"/>
                      <a:pt x="9" y="29"/>
                      <a:pt x="9" y="29"/>
                    </a:cubicBezTo>
                    <a:cubicBezTo>
                      <a:pt x="0" y="52"/>
                      <a:pt x="0" y="52"/>
                      <a:pt x="0" y="52"/>
                    </a:cubicBezTo>
                    <a:cubicBezTo>
                      <a:pt x="20" y="36"/>
                      <a:pt x="20" y="36"/>
                      <a:pt x="20" y="36"/>
                    </a:cubicBezTo>
                    <a:cubicBezTo>
                      <a:pt x="20" y="36"/>
                      <a:pt x="20" y="36"/>
                      <a:pt x="20" y="36"/>
                    </a:cubicBezTo>
                    <a:cubicBezTo>
                      <a:pt x="22" y="35"/>
                      <a:pt x="22" y="33"/>
                      <a:pt x="22" y="32"/>
                    </a:cubicBezTo>
                    <a:cubicBezTo>
                      <a:pt x="36" y="0"/>
                      <a:pt x="36" y="0"/>
                      <a:pt x="36" y="0"/>
                    </a:cubicBezTo>
                    <a:cubicBezTo>
                      <a:pt x="11" y="25"/>
                      <a:pt x="11" y="25"/>
                      <a:pt x="11" y="25"/>
                    </a:cubicBezTo>
                    <a:cubicBezTo>
                      <a:pt x="10" y="26"/>
                      <a:pt x="9" y="27"/>
                      <a:pt x="9" y="29"/>
                    </a:cubicBezTo>
                    <a:close/>
                    <a:moveTo>
                      <a:pt x="16" y="27"/>
                    </a:moveTo>
                    <a:cubicBezTo>
                      <a:pt x="17" y="27"/>
                      <a:pt x="19" y="28"/>
                      <a:pt x="19" y="30"/>
                    </a:cubicBezTo>
                    <a:cubicBezTo>
                      <a:pt x="19" y="32"/>
                      <a:pt x="17" y="33"/>
                      <a:pt x="16" y="33"/>
                    </a:cubicBezTo>
                    <a:cubicBezTo>
                      <a:pt x="14" y="33"/>
                      <a:pt x="13" y="32"/>
                      <a:pt x="13" y="30"/>
                    </a:cubicBezTo>
                    <a:cubicBezTo>
                      <a:pt x="13" y="28"/>
                      <a:pt x="14" y="27"/>
                      <a:pt x="16" y="27"/>
                    </a:cubicBezTo>
                    <a:close/>
                  </a:path>
                </a:pathLst>
              </a:custGeom>
              <a:solidFill>
                <a:srgbClr val="094153"/>
              </a:solidFill>
              <a:ln w="9525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  <a:tabLst>
                    <a:tab pos="0"/>
                  </a:tabLst>
                </a:pPr>
                <a:endParaRPr lang="en-US" sz="1800" b="0" strike="noStrike" spc="-1">
                  <a:solidFill>
                    <a:srgbClr val="000000"/>
                  </a:solidFill>
                  <a:latin typeface="Arial"/>
                  <a:ea typeface="微软雅黑"/>
                </a:endParaRPr>
              </a:p>
            </p:txBody>
          </p:sp>
          <p:sp>
            <p:nvSpPr>
              <p:cNvPr id="282" name="Oval 40"/>
              <p:cNvSpPr/>
              <p:nvPr/>
            </p:nvSpPr>
            <p:spPr>
              <a:xfrm>
                <a:off x="6983640" y="1590120"/>
                <a:ext cx="12960" cy="12960"/>
              </a:xfrm>
              <a:prstGeom prst="ellipse">
                <a:avLst/>
              </a:prstGeom>
              <a:solidFill>
                <a:srgbClr val="143F61"/>
              </a:solidFill>
              <a:ln w="9525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tIns="4680" bIns="4680"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  <a:tabLst>
                    <a:tab pos="0"/>
                  </a:tabLst>
                </a:pPr>
                <a:endParaRPr lang="en-US" sz="1800" b="0" strike="noStrike" spc="-1">
                  <a:solidFill>
                    <a:srgbClr val="000000"/>
                  </a:solidFill>
                  <a:latin typeface="Arial"/>
                  <a:ea typeface="微软雅黑"/>
                </a:endParaRPr>
              </a:p>
            </p:txBody>
          </p:sp>
        </p:grpSp>
      </p:grpSp>
      <p:grpSp>
        <p:nvGrpSpPr>
          <p:cNvPr id="283" name="组合 15"/>
          <p:cNvGrpSpPr/>
          <p:nvPr/>
        </p:nvGrpSpPr>
        <p:grpSpPr>
          <a:xfrm>
            <a:off x="8161920" y="389520"/>
            <a:ext cx="3060720" cy="2445840"/>
            <a:chOff x="8161920" y="389520"/>
            <a:chExt cx="3060720" cy="2445840"/>
          </a:xfrm>
        </p:grpSpPr>
        <p:sp>
          <p:nvSpPr>
            <p:cNvPr id="284" name="Freeform 176"/>
            <p:cNvSpPr/>
            <p:nvPr/>
          </p:nvSpPr>
          <p:spPr>
            <a:xfrm>
              <a:off x="9521640" y="1237680"/>
              <a:ext cx="340920" cy="344160"/>
            </a:xfrm>
            <a:custGeom>
              <a:gdLst>
                <a:gd name="textAreaLeft" fmla="*/ 0 w 340920"/>
                <a:gd name="textAreaRight" fmla="*/ 341280 w 340920"/>
                <a:gd name="textAreaTop" fmla="*/ 0 h 344160"/>
                <a:gd name="textAreaBottom" fmla="*/ 344520 h 344160"/>
              </a:gdLst>
              <a:rect l="textAreaLeft" t="textAreaTop" r="textAreaRight" b="textAreaBottom"/>
              <a:pathLst>
                <a:path w="196" h="197">
                  <a:moveTo>
                    <a:pt x="192" y="173"/>
                  </a:moveTo>
                  <a:cubicBezTo>
                    <a:pt x="192" y="184"/>
                    <a:pt x="183" y="193"/>
                    <a:pt x="172" y="193"/>
                  </a:cubicBezTo>
                  <a:cubicBezTo>
                    <a:pt x="172" y="193"/>
                    <a:pt x="135" y="197"/>
                    <a:pt x="99" y="197"/>
                  </a:cubicBezTo>
                  <a:cubicBezTo>
                    <a:pt x="62" y="197"/>
                    <a:pt x="24" y="193"/>
                    <a:pt x="24" y="193"/>
                  </a:cubicBezTo>
                  <a:cubicBezTo>
                    <a:pt x="13" y="193"/>
                    <a:pt x="4" y="184"/>
                    <a:pt x="4" y="173"/>
                  </a:cubicBezTo>
                  <a:cubicBezTo>
                    <a:pt x="4" y="173"/>
                    <a:pt x="0" y="149"/>
                    <a:pt x="0" y="125"/>
                  </a:cubicBezTo>
                  <a:cubicBezTo>
                    <a:pt x="0" y="101"/>
                    <a:pt x="4" y="77"/>
                    <a:pt x="4" y="77"/>
                  </a:cubicBezTo>
                  <a:cubicBezTo>
                    <a:pt x="4" y="66"/>
                    <a:pt x="9" y="57"/>
                    <a:pt x="24" y="57"/>
                  </a:cubicBezTo>
                  <a:cubicBezTo>
                    <a:pt x="25" y="57"/>
                    <a:pt x="62" y="53"/>
                    <a:pt x="99" y="53"/>
                  </a:cubicBezTo>
                  <a:cubicBezTo>
                    <a:pt x="135" y="53"/>
                    <a:pt x="172" y="57"/>
                    <a:pt x="172" y="57"/>
                  </a:cubicBezTo>
                  <a:cubicBezTo>
                    <a:pt x="183" y="57"/>
                    <a:pt x="192" y="66"/>
                    <a:pt x="192" y="77"/>
                  </a:cubicBezTo>
                  <a:cubicBezTo>
                    <a:pt x="192" y="77"/>
                    <a:pt x="196" y="101"/>
                    <a:pt x="196" y="125"/>
                  </a:cubicBezTo>
                  <a:cubicBezTo>
                    <a:pt x="196" y="149"/>
                    <a:pt x="192" y="173"/>
                    <a:pt x="192" y="173"/>
                  </a:cubicBezTo>
                  <a:close/>
                  <a:moveTo>
                    <a:pt x="148" y="89"/>
                  </a:moveTo>
                  <a:cubicBezTo>
                    <a:pt x="148" y="80"/>
                    <a:pt x="141" y="73"/>
                    <a:pt x="132" y="73"/>
                  </a:cubicBezTo>
                  <a:cubicBezTo>
                    <a:pt x="132" y="73"/>
                    <a:pt x="114" y="69"/>
                    <a:pt x="85" y="69"/>
                  </a:cubicBezTo>
                  <a:cubicBezTo>
                    <a:pt x="55" y="69"/>
                    <a:pt x="34" y="73"/>
                    <a:pt x="33" y="73"/>
                  </a:cubicBezTo>
                  <a:cubicBezTo>
                    <a:pt x="21" y="73"/>
                    <a:pt x="17" y="80"/>
                    <a:pt x="17" y="89"/>
                  </a:cubicBezTo>
                  <a:cubicBezTo>
                    <a:pt x="17" y="89"/>
                    <a:pt x="14" y="108"/>
                    <a:pt x="14" y="127"/>
                  </a:cubicBezTo>
                  <a:cubicBezTo>
                    <a:pt x="14" y="146"/>
                    <a:pt x="17" y="161"/>
                    <a:pt x="17" y="161"/>
                  </a:cubicBezTo>
                  <a:cubicBezTo>
                    <a:pt x="17" y="170"/>
                    <a:pt x="24" y="177"/>
                    <a:pt x="33" y="177"/>
                  </a:cubicBezTo>
                  <a:cubicBezTo>
                    <a:pt x="33" y="177"/>
                    <a:pt x="55" y="181"/>
                    <a:pt x="85" y="181"/>
                  </a:cubicBezTo>
                  <a:cubicBezTo>
                    <a:pt x="114" y="181"/>
                    <a:pt x="132" y="177"/>
                    <a:pt x="132" y="177"/>
                  </a:cubicBezTo>
                  <a:cubicBezTo>
                    <a:pt x="141" y="177"/>
                    <a:pt x="148" y="170"/>
                    <a:pt x="148" y="161"/>
                  </a:cubicBezTo>
                  <a:cubicBezTo>
                    <a:pt x="148" y="161"/>
                    <a:pt x="152" y="146"/>
                    <a:pt x="152" y="127"/>
                  </a:cubicBezTo>
                  <a:cubicBezTo>
                    <a:pt x="152" y="108"/>
                    <a:pt x="148" y="89"/>
                    <a:pt x="148" y="89"/>
                  </a:cubicBezTo>
                  <a:close/>
                  <a:moveTo>
                    <a:pt x="155" y="168"/>
                  </a:moveTo>
                  <a:cubicBezTo>
                    <a:pt x="155" y="176"/>
                    <a:pt x="162" y="182"/>
                    <a:pt x="170" y="182"/>
                  </a:cubicBezTo>
                  <a:cubicBezTo>
                    <a:pt x="178" y="182"/>
                    <a:pt x="184" y="176"/>
                    <a:pt x="184" y="168"/>
                  </a:cubicBezTo>
                  <a:cubicBezTo>
                    <a:pt x="184" y="160"/>
                    <a:pt x="178" y="153"/>
                    <a:pt x="170" y="153"/>
                  </a:cubicBezTo>
                  <a:cubicBezTo>
                    <a:pt x="162" y="153"/>
                    <a:pt x="155" y="160"/>
                    <a:pt x="155" y="168"/>
                  </a:cubicBezTo>
                  <a:close/>
                  <a:moveTo>
                    <a:pt x="185" y="89"/>
                  </a:moveTo>
                  <a:cubicBezTo>
                    <a:pt x="161" y="89"/>
                    <a:pt x="161" y="89"/>
                    <a:pt x="161" y="89"/>
                  </a:cubicBezTo>
                  <a:cubicBezTo>
                    <a:pt x="161" y="97"/>
                    <a:pt x="161" y="97"/>
                    <a:pt x="161" y="97"/>
                  </a:cubicBezTo>
                  <a:cubicBezTo>
                    <a:pt x="185" y="97"/>
                    <a:pt x="185" y="97"/>
                    <a:pt x="185" y="97"/>
                  </a:cubicBezTo>
                  <a:lnTo>
                    <a:pt x="185" y="89"/>
                  </a:lnTo>
                  <a:close/>
                  <a:moveTo>
                    <a:pt x="185" y="105"/>
                  </a:moveTo>
                  <a:cubicBezTo>
                    <a:pt x="161" y="105"/>
                    <a:pt x="161" y="105"/>
                    <a:pt x="161" y="105"/>
                  </a:cubicBezTo>
                  <a:cubicBezTo>
                    <a:pt x="161" y="113"/>
                    <a:pt x="161" y="113"/>
                    <a:pt x="161" y="113"/>
                  </a:cubicBezTo>
                  <a:cubicBezTo>
                    <a:pt x="185" y="113"/>
                    <a:pt x="185" y="113"/>
                    <a:pt x="185" y="113"/>
                  </a:cubicBezTo>
                  <a:lnTo>
                    <a:pt x="185" y="105"/>
                  </a:lnTo>
                  <a:close/>
                  <a:moveTo>
                    <a:pt x="185" y="121"/>
                  </a:moveTo>
                  <a:cubicBezTo>
                    <a:pt x="161" y="121"/>
                    <a:pt x="161" y="121"/>
                    <a:pt x="161" y="121"/>
                  </a:cubicBezTo>
                  <a:cubicBezTo>
                    <a:pt x="161" y="129"/>
                    <a:pt x="161" y="129"/>
                    <a:pt x="161" y="129"/>
                  </a:cubicBezTo>
                  <a:cubicBezTo>
                    <a:pt x="185" y="129"/>
                    <a:pt x="185" y="129"/>
                    <a:pt x="185" y="129"/>
                  </a:cubicBezTo>
                  <a:lnTo>
                    <a:pt x="185" y="121"/>
                  </a:lnTo>
                  <a:close/>
                  <a:moveTo>
                    <a:pt x="179" y="168"/>
                  </a:moveTo>
                  <a:cubicBezTo>
                    <a:pt x="179" y="173"/>
                    <a:pt x="175" y="177"/>
                    <a:pt x="169" y="177"/>
                  </a:cubicBezTo>
                  <a:cubicBezTo>
                    <a:pt x="164" y="177"/>
                    <a:pt x="160" y="173"/>
                    <a:pt x="160" y="168"/>
                  </a:cubicBezTo>
                  <a:cubicBezTo>
                    <a:pt x="160" y="162"/>
                    <a:pt x="164" y="158"/>
                    <a:pt x="169" y="158"/>
                  </a:cubicBezTo>
                  <a:cubicBezTo>
                    <a:pt x="175" y="158"/>
                    <a:pt x="179" y="162"/>
                    <a:pt x="179" y="168"/>
                  </a:cubicBezTo>
                  <a:close/>
                  <a:moveTo>
                    <a:pt x="120" y="173"/>
                  </a:moveTo>
                  <a:cubicBezTo>
                    <a:pt x="40" y="173"/>
                    <a:pt x="40" y="173"/>
                    <a:pt x="40" y="173"/>
                  </a:cubicBezTo>
                  <a:cubicBezTo>
                    <a:pt x="29" y="173"/>
                    <a:pt x="20" y="164"/>
                    <a:pt x="20" y="153"/>
                  </a:cubicBezTo>
                  <a:cubicBezTo>
                    <a:pt x="20" y="97"/>
                    <a:pt x="20" y="97"/>
                    <a:pt x="20" y="97"/>
                  </a:cubicBezTo>
                  <a:cubicBezTo>
                    <a:pt x="20" y="86"/>
                    <a:pt x="29" y="77"/>
                    <a:pt x="40" y="77"/>
                  </a:cubicBezTo>
                  <a:cubicBezTo>
                    <a:pt x="124" y="77"/>
                    <a:pt x="124" y="77"/>
                    <a:pt x="124" y="77"/>
                  </a:cubicBezTo>
                  <a:cubicBezTo>
                    <a:pt x="135" y="77"/>
                    <a:pt x="144" y="86"/>
                    <a:pt x="144" y="97"/>
                  </a:cubicBezTo>
                  <a:cubicBezTo>
                    <a:pt x="144" y="153"/>
                    <a:pt x="144" y="153"/>
                    <a:pt x="144" y="153"/>
                  </a:cubicBezTo>
                  <a:cubicBezTo>
                    <a:pt x="144" y="164"/>
                    <a:pt x="131" y="173"/>
                    <a:pt x="120" y="173"/>
                  </a:cubicBezTo>
                  <a:close/>
                  <a:moveTo>
                    <a:pt x="159" y="13"/>
                  </a:moveTo>
                  <a:cubicBezTo>
                    <a:pt x="158" y="13"/>
                    <a:pt x="158" y="13"/>
                    <a:pt x="157" y="13"/>
                  </a:cubicBezTo>
                  <a:cubicBezTo>
                    <a:pt x="134" y="36"/>
                    <a:pt x="134" y="36"/>
                    <a:pt x="134" y="36"/>
                  </a:cubicBezTo>
                  <a:cubicBezTo>
                    <a:pt x="130" y="32"/>
                    <a:pt x="130" y="32"/>
                    <a:pt x="130" y="32"/>
                  </a:cubicBezTo>
                  <a:cubicBezTo>
                    <a:pt x="153" y="10"/>
                    <a:pt x="153" y="10"/>
                    <a:pt x="153" y="10"/>
                  </a:cubicBezTo>
                  <a:cubicBezTo>
                    <a:pt x="153" y="9"/>
                    <a:pt x="153" y="8"/>
                    <a:pt x="153" y="7"/>
                  </a:cubicBezTo>
                  <a:cubicBezTo>
                    <a:pt x="153" y="3"/>
                    <a:pt x="156" y="0"/>
                    <a:pt x="159" y="0"/>
                  </a:cubicBezTo>
                  <a:cubicBezTo>
                    <a:pt x="163" y="0"/>
                    <a:pt x="166" y="3"/>
                    <a:pt x="166" y="7"/>
                  </a:cubicBezTo>
                  <a:cubicBezTo>
                    <a:pt x="166" y="10"/>
                    <a:pt x="163" y="13"/>
                    <a:pt x="159" y="13"/>
                  </a:cubicBezTo>
                  <a:close/>
                  <a:moveTo>
                    <a:pt x="79" y="33"/>
                  </a:moveTo>
                  <a:cubicBezTo>
                    <a:pt x="115" y="33"/>
                    <a:pt x="115" y="33"/>
                    <a:pt x="115" y="33"/>
                  </a:cubicBezTo>
                  <a:cubicBezTo>
                    <a:pt x="123" y="33"/>
                    <a:pt x="129" y="41"/>
                    <a:pt x="129" y="49"/>
                  </a:cubicBezTo>
                  <a:cubicBezTo>
                    <a:pt x="106" y="49"/>
                    <a:pt x="85" y="49"/>
                    <a:pt x="65" y="49"/>
                  </a:cubicBezTo>
                  <a:cubicBezTo>
                    <a:pt x="65" y="41"/>
                    <a:pt x="71" y="33"/>
                    <a:pt x="79" y="33"/>
                  </a:cubicBezTo>
                  <a:close/>
                  <a:moveTo>
                    <a:pt x="58" y="36"/>
                  </a:moveTo>
                  <a:cubicBezTo>
                    <a:pt x="35" y="13"/>
                    <a:pt x="35" y="13"/>
                    <a:pt x="35" y="13"/>
                  </a:cubicBezTo>
                  <a:cubicBezTo>
                    <a:pt x="35" y="13"/>
                    <a:pt x="34" y="13"/>
                    <a:pt x="33" y="13"/>
                  </a:cubicBezTo>
                  <a:cubicBezTo>
                    <a:pt x="29" y="13"/>
                    <a:pt x="27" y="10"/>
                    <a:pt x="27" y="7"/>
                  </a:cubicBezTo>
                  <a:cubicBezTo>
                    <a:pt x="27" y="3"/>
                    <a:pt x="29" y="0"/>
                    <a:pt x="33" y="0"/>
                  </a:cubicBezTo>
                  <a:cubicBezTo>
                    <a:pt x="37" y="0"/>
                    <a:pt x="40" y="3"/>
                    <a:pt x="40" y="7"/>
                  </a:cubicBezTo>
                  <a:cubicBezTo>
                    <a:pt x="40" y="8"/>
                    <a:pt x="39" y="9"/>
                    <a:pt x="39" y="10"/>
                  </a:cubicBezTo>
                  <a:cubicBezTo>
                    <a:pt x="62" y="32"/>
                    <a:pt x="62" y="32"/>
                    <a:pt x="62" y="32"/>
                  </a:cubicBezTo>
                  <a:lnTo>
                    <a:pt x="58" y="36"/>
                  </a:lnTo>
                  <a:close/>
                </a:path>
              </a:pathLst>
            </a:custGeom>
            <a:solidFill>
              <a:srgbClr val="6DBAC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  <a:tabLst>
                  <a:tab pos="0"/>
                </a:tabLst>
              </a:pPr>
              <a:endParaRPr lang="en-US" sz="1800" b="0" strike="noStrike" spc="-1">
                <a:solidFill>
                  <a:srgbClr val="000000"/>
                </a:solidFill>
                <a:latin typeface="Arial"/>
                <a:ea typeface="微软雅黑"/>
              </a:endParaRPr>
            </a:p>
          </p:txBody>
        </p:sp>
        <p:grpSp>
          <p:nvGrpSpPr>
            <p:cNvPr id="285" name="组合 16"/>
            <p:cNvGrpSpPr/>
            <p:nvPr/>
          </p:nvGrpSpPr>
          <p:grpSpPr>
            <a:xfrm>
              <a:off x="8161920" y="389520"/>
              <a:ext cx="3060720" cy="2445840"/>
              <a:chOff x="8161920" y="389520"/>
              <a:chExt cx="3060720" cy="2445840"/>
            </a:xfrm>
          </p:grpSpPr>
          <p:grpSp>
            <p:nvGrpSpPr>
              <p:cNvPr id="286" name="组合 14"/>
              <p:cNvGrpSpPr/>
              <p:nvPr/>
            </p:nvGrpSpPr>
            <p:grpSpPr>
              <a:xfrm>
                <a:off x="8161920" y="389520"/>
                <a:ext cx="3060720" cy="2040480"/>
                <a:chOff x="8161920" y="389520"/>
                <a:chExt cx="3060720" cy="2040480"/>
              </a:xfrm>
            </p:grpSpPr>
            <p:graphicFrame>
              <p:nvGraphicFramePr>
                <p:cNvPr id="287" name="图表 62"/>
                <p:cNvGraphicFramePr/>
                <p:nvPr/>
              </p:nvGraphicFramePr>
              <p:xfrm>
                <a:off x="8161920" y="389520"/>
                <a:ext cx="3060720" cy="2040480"/>
              </p:xfrm>
              <a:graphic>
                <a:graphicData uri="http://schemas.openxmlformats.org/drawingml/2006/chart">
                  <c:chart xmlns:c="http://schemas.openxmlformats.org/drawingml/2006/chart" r:id="rId5"/>
                </a:graphicData>
              </a:graphic>
            </p:graphicFrame>
            <p:sp>
              <p:nvSpPr>
                <p:cNvPr id="288" name="椭圆 63"/>
                <p:cNvSpPr/>
                <p:nvPr/>
              </p:nvSpPr>
              <p:spPr>
                <a:xfrm>
                  <a:off x="8972280" y="704880"/>
                  <a:ext cx="1394640" cy="1394640"/>
                </a:xfrm>
                <a:prstGeom prst="ellipse">
                  <a:avLst/>
                </a:prstGeom>
                <a:noFill/>
                <a:ln>
                  <a:solidFill>
                    <a:srgbClr val="E7E6E6">
                      <a:lumMod val="50000"/>
                    </a:srgb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/>
              </p:style>
              <p:txBody>
                <a:bodyPr lIns="90000" tIns="45000" rIns="90000" bIns="45000" anchor="ctr">
                  <a:noAutofit/>
                </a:bodyPr>
                <a:lstStyle/>
                <a:p>
                  <a:pPr algn="ctr" defTabSz="914400">
                    <a:lnSpc>
                      <a:spcPct val="100000"/>
                    </a:lnSpc>
                    <a:tabLst>
                      <a:tab pos="0"/>
                    </a:tabLst>
                  </a:pPr>
                  <a:endParaRPr lang="en-US" sz="1800" b="0" strike="noStrike" spc="-1">
                    <a:solidFill>
                      <a:srgbClr val="FFFFFF"/>
                    </a:solidFill>
                    <a:latin typeface="Arial"/>
                    <a:ea typeface="微软雅黑"/>
                  </a:endParaRPr>
                </a:p>
              </p:txBody>
            </p:sp>
          </p:grpSp>
          <p:sp>
            <p:nvSpPr>
              <p:cNvPr id="289" name="TextBox 24"/>
              <p:cNvSpPr/>
              <p:nvPr/>
            </p:nvSpPr>
            <p:spPr>
              <a:xfrm>
                <a:off x="9199800" y="2318760"/>
                <a:ext cx="1124640" cy="516600"/>
              </a:xfrm>
              <a:prstGeom prst="rect">
                <a:avLst/>
              </a:prstGeom>
              <a:noFill/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lIns="90000" tIns="45000" rIns="90000" bIns="45000" anchor="t">
                <a:spAutoFit/>
              </a:bodyPr>
              <a:lstStyle/>
              <a:p>
                <a:pPr algn="ctr" defTabSz="914400">
                  <a:lnSpc>
                    <a:spcPct val="100000"/>
                  </a:lnSpc>
                  <a:tabLst>
                    <a:tab pos="0"/>
                  </a:tabLst>
                </a:pPr>
                <a:r>
                  <a:rPr lang="en-US" sz="2800" b="1" strike="noStrike" spc="-1">
                    <a:solidFill>
                      <a:srgbClr val="6DBACE"/>
                    </a:solidFill>
                    <a:latin typeface="Arial"/>
                    <a:ea typeface="微软雅黑"/>
                  </a:rPr>
                  <a:t>91%</a:t>
                </a:r>
                <a:endParaRPr lang="en-US" sz="2800" b="0" strike="noStrike" spc="-1">
                  <a:solidFill>
                    <a:srgbClr val="000000"/>
                  </a:solidFill>
                  <a:latin typeface="Arial"/>
                </a:endParaRPr>
              </a:p>
            </p:txBody>
          </p:sp>
        </p:grpSp>
      </p:grp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500" fill="hold"/>
                                        <p:tgtEl>
                                          <p:spTgt spid="24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500" fill="hold"/>
                                        <p:tgtEl>
                                          <p:spTgt spid="24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53" presetClass="entr" presetSubtype="16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1" dur="500" fill="hold"/>
                                        <p:tgtEl>
                                          <p:spTgt spid="25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2" dur="500" fill="hold"/>
                                        <p:tgtEl>
                                          <p:spTgt spid="25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13" dur="500"/>
                                        <p:tgtEl>
                                          <p:spTgt spid="25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 nodeType="clickPar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53" presetClass="entr" presetSubtype="16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8" dur="500" fill="hold"/>
                                        <p:tgtEl>
                                          <p:spTgt spid="26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9" dur="500" fill="hold"/>
                                        <p:tgtEl>
                                          <p:spTgt spid="26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20" dur="500"/>
                                        <p:tgtEl>
                                          <p:spTgt spid="26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53" presetClass="entr" presetSubtype="16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23" dur="500" fill="hold"/>
                                        <p:tgtEl>
                                          <p:spTgt spid="27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24" dur="500" fill="hold"/>
                                        <p:tgtEl>
                                          <p:spTgt spid="27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25" dur="500"/>
                                        <p:tgtEl>
                                          <p:spTgt spid="27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53" presetClass="entr" presetSubtype="16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28" dur="500" fill="hold"/>
                                        <p:tgtEl>
                                          <p:spTgt spid="28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29" dur="500" fill="hold"/>
                                        <p:tgtEl>
                                          <p:spTgt spid="28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30" dur="500"/>
                                        <p:tgtEl>
                                          <p:spTgt spid="28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90" name="矩形 25"/>
          <p:cNvSpPr/>
          <p:nvPr/>
        </p:nvSpPr>
        <p:spPr>
          <a:xfrm>
            <a:off x="0" y="0"/>
            <a:ext cx="5850360" cy="6857640"/>
          </a:xfrm>
          <a:prstGeom prst="rect">
            <a:avLst/>
          </a:prstGeom>
          <a:solidFill>
            <a:srgbClr val="09415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291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292" name="title"/>
          <p:cNvSpPr/>
          <p:nvPr/>
        </p:nvSpPr>
        <p:spPr>
          <a:xfrm>
            <a:off x="8259480" y="741600"/>
            <a:ext cx="310284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800" b="1" strike="noStrike" spc="299">
                <a:solidFill>
                  <a:schemeClr val="dk1"/>
                </a:solidFill>
                <a:latin typeface="Arial"/>
                <a:ea typeface="微软雅黑"/>
              </a:rPr>
              <a:t>心理辅导的重要性</a:t>
            </a:r>
            <a:endParaRPr lang="en-US" sz="2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93" name="content"/>
          <p:cNvSpPr/>
          <p:nvPr/>
        </p:nvSpPr>
        <p:spPr>
          <a:xfrm>
            <a:off x="8685360" y="2215440"/>
            <a:ext cx="228060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dk1"/>
                </a:solidFill>
                <a:latin typeface="Arial"/>
                <a:ea typeface="微软雅黑"/>
              </a:rPr>
              <a:t>心理辅导可以帮助个体重新认识自己，理解内心的需求和挑战，引导他们走出困境，拥有更好的生活品质。通过心理辅导，个体可以找到自我成长的方向，实现心灵的和谐与平衡。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94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pic>
        <p:nvPicPr>
          <p:cNvPr id="295" name="图片 46"/>
          <p:cNvPicPr/>
          <p:nvPr/>
        </p:nvPicPr>
        <p:blipFill>
          <a:blip r:embed="rId2"/>
          <a:srcRect l="61707" t="1330" r="6548" b="22518"/>
          <a:stretch>
            <a:fillRect/>
          </a:stretch>
        </p:blipFill>
        <p:spPr>
          <a:xfrm>
            <a:off x="42120" y="30600"/>
            <a:ext cx="827280" cy="845280"/>
          </a:xfrm>
          <a:prstGeom prst="rect">
            <a:avLst/>
          </a:prstGeom>
          <a:ln w="0">
            <a:noFill/>
          </a:ln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 additive="repl">
                                        <p:cTn id="7" dur="500"/>
                                        <p:tgtEl>
                                          <p:spTgt spid="29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96" name="图片 7"/>
          <p:cNvPicPr/>
          <p:nvPr/>
        </p:nvPicPr>
        <p:blipFill>
          <a:blip r:embed="rId3"/>
          <a:srcRect l="22204" r="2142"/>
          <a:stretch>
            <a:fillRect/>
          </a:stretch>
        </p:blipFill>
        <p:spPr>
          <a:xfrm>
            <a:off x="0" y="0"/>
            <a:ext cx="12191760" cy="6857640"/>
          </a:xfrm>
          <a:prstGeom prst="rect">
            <a:avLst/>
          </a:prstGeom>
          <a:ln w="0">
            <a:noFill/>
          </a:ln>
        </p:spPr>
      </p:pic>
      <p:sp>
        <p:nvSpPr>
          <p:cNvPr id="297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000000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/>
                </a:solidFill>
                <a:latin typeface="Arial"/>
                <a:ea typeface="微软雅黑"/>
              </a:rPr>
              <a:t>03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298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第三章 心理辅导的应用领域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9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00" name="矩形 25"/>
          <p:cNvSpPr/>
          <p:nvPr/>
        </p:nvSpPr>
        <p:spPr>
          <a:xfrm>
            <a:off x="0" y="0"/>
            <a:ext cx="5850360" cy="6857640"/>
          </a:xfrm>
          <a:prstGeom prst="rect">
            <a:avLst/>
          </a:prstGeom>
          <a:solidFill>
            <a:srgbClr val="09415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301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dk1"/>
              </a:solidFill>
              <a:latin typeface="Arial"/>
              <a:ea typeface="微软雅黑"/>
            </a:endParaRPr>
          </a:p>
        </p:txBody>
      </p:sp>
      <p:sp>
        <p:nvSpPr>
          <p:cNvPr id="302" name="title"/>
          <p:cNvSpPr/>
          <p:nvPr/>
        </p:nvSpPr>
        <p:spPr>
          <a:xfrm>
            <a:off x="8259480" y="741600"/>
            <a:ext cx="310284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800" b="1" strike="noStrike" spc="299">
                <a:solidFill>
                  <a:schemeClr val="dk1"/>
                </a:solidFill>
                <a:latin typeface="Arial"/>
                <a:ea typeface="微软雅黑"/>
              </a:rPr>
              <a:t>个人成长</a:t>
            </a:r>
            <a:endParaRPr lang="en-US" sz="2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03" name="content"/>
          <p:cNvSpPr/>
          <p:nvPr/>
        </p:nvSpPr>
        <p:spPr>
          <a:xfrm>
            <a:off x="8685360" y="2215440"/>
            <a:ext cx="228060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dk1"/>
                </a:solidFill>
                <a:latin typeface="Arial"/>
                <a:ea typeface="微软雅黑"/>
              </a:rPr>
              <a:t>个人成长是心理辅导的一个重要应用领域。通过心理辅导，个体可以实现自我认知、自我提升和个人目标的达成。心理辅导可以帮助个体发现潜能，认识自己的优势和劣势，从而更好地成长和发展。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04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pic>
        <p:nvPicPr>
          <p:cNvPr id="305" name="图片 46"/>
          <p:cNvPicPr/>
          <p:nvPr/>
        </p:nvPicPr>
        <p:blipFill>
          <a:blip r:embed="rId2"/>
          <a:srcRect l="61707" t="1330" r="6548" b="22518"/>
          <a:stretch>
            <a:fillRect/>
          </a:stretch>
        </p:blipFill>
        <p:spPr>
          <a:xfrm>
            <a:off x="42120" y="30600"/>
            <a:ext cx="827280" cy="845280"/>
          </a:xfrm>
          <a:prstGeom prst="rect">
            <a:avLst/>
          </a:prstGeom>
          <a:ln w="0">
            <a:noFill/>
          </a:ln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 additive="repl">
                                        <p:cTn id="7" dur="500"/>
                                        <p:tgtEl>
                                          <p:spTgt spid="30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06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000000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情绪管理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307" name="content.1.subtitle"/>
          <p:cNvSpPr/>
          <p:nvPr/>
        </p:nvSpPr>
        <p:spPr>
          <a:xfrm>
            <a:off x="1296720" y="394524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帮助个体处理负面情绪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08" name="content.1.title"/>
          <p:cNvSpPr/>
          <p:nvPr/>
        </p:nvSpPr>
        <p:spPr>
          <a:xfrm>
            <a:off x="1297440" y="293508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负面情绪处理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09" name="content.2.subtitle"/>
          <p:cNvSpPr/>
          <p:nvPr/>
        </p:nvSpPr>
        <p:spPr>
          <a:xfrm>
            <a:off x="9091800" y="394524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调节个体情绪状态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10" name="content.2.title"/>
          <p:cNvSpPr/>
          <p:nvPr/>
        </p:nvSpPr>
        <p:spPr>
          <a:xfrm>
            <a:off x="9091440" y="293508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情绪调节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11" name="content.3.subtitle"/>
          <p:cNvSpPr/>
          <p:nvPr/>
        </p:nvSpPr>
        <p:spPr>
          <a:xfrm>
            <a:off x="3895200" y="3945240"/>
            <a:ext cx="1457640" cy="1762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提升个体心理健康水平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12" name="content.3.title"/>
          <p:cNvSpPr/>
          <p:nvPr/>
        </p:nvSpPr>
        <p:spPr>
          <a:xfrm>
            <a:off x="3895920" y="293688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心理健康提升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13" name="content.4.subtitle"/>
          <p:cNvSpPr/>
          <p:nvPr/>
        </p:nvSpPr>
        <p:spPr>
          <a:xfrm>
            <a:off x="6493680" y="394524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14" name="content.4.title"/>
          <p:cNvSpPr/>
          <p:nvPr/>
        </p:nvSpPr>
        <p:spPr>
          <a:xfrm>
            <a:off x="6494040" y="293688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15" name="矩形 60"/>
          <p:cNvSpPr/>
          <p:nvPr/>
        </p:nvSpPr>
        <p:spPr>
          <a:xfrm>
            <a:off x="0" y="5474160"/>
            <a:ext cx="12191760" cy="1383480"/>
          </a:xfrm>
          <a:prstGeom prst="rect">
            <a:avLst/>
          </a:prstGeom>
          <a:solidFill>
            <a:srgbClr val="09415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endParaRPr lang="en-US" sz="1800" b="0" strike="noStrike" spc="-1">
              <a:solidFill>
                <a:srgbClr val="FFFFFF"/>
              </a:solidFill>
              <a:latin typeface="Arial"/>
              <a:ea typeface="微软雅黑"/>
            </a:endParaRPr>
          </a:p>
        </p:txBody>
      </p:sp>
      <p:grpSp>
        <p:nvGrpSpPr>
          <p:cNvPr id="316" name="组合 4"/>
          <p:cNvGrpSpPr/>
          <p:nvPr/>
        </p:nvGrpSpPr>
        <p:grpSpPr>
          <a:xfrm>
            <a:off x="577800" y="381240"/>
            <a:ext cx="3060720" cy="2445480"/>
            <a:chOff x="577800" y="381240"/>
            <a:chExt cx="3060720" cy="2445480"/>
          </a:xfrm>
        </p:grpSpPr>
        <p:grpSp>
          <p:nvGrpSpPr>
            <p:cNvPr id="317" name="组合 19"/>
            <p:cNvGrpSpPr/>
            <p:nvPr/>
          </p:nvGrpSpPr>
          <p:grpSpPr>
            <a:xfrm>
              <a:off x="577800" y="381240"/>
              <a:ext cx="3060720" cy="2040480"/>
              <a:chOff x="577800" y="381240"/>
              <a:chExt cx="3060720" cy="2040480"/>
            </a:xfrm>
          </p:grpSpPr>
          <p:graphicFrame>
            <p:nvGraphicFramePr>
              <p:cNvPr id="318" name="图表 6"/>
              <p:cNvGraphicFramePr/>
              <p:nvPr/>
            </p:nvGraphicFramePr>
            <p:xfrm>
              <a:off x="577800" y="381240"/>
              <a:ext cx="3060720" cy="2040480"/>
            </p:xfrm>
            <a:graphic>
              <a:graphicData uri="http://schemas.openxmlformats.org/drawingml/2006/chart">
                <c:chart xmlns:c="http://schemas.openxmlformats.org/drawingml/2006/chart" r:id="rId2"/>
              </a:graphicData>
            </a:graphic>
          </p:graphicFrame>
          <p:grpSp>
            <p:nvGrpSpPr>
              <p:cNvPr id="319" name="组合 25"/>
              <p:cNvGrpSpPr/>
              <p:nvPr/>
            </p:nvGrpSpPr>
            <p:grpSpPr>
              <a:xfrm>
                <a:off x="1387800" y="696600"/>
                <a:ext cx="1394640" cy="1394640"/>
                <a:chOff x="1387800" y="696600"/>
                <a:chExt cx="1394640" cy="1394640"/>
              </a:xfrm>
            </p:grpSpPr>
            <p:sp>
              <p:nvSpPr>
                <p:cNvPr id="320" name="椭圆 26"/>
                <p:cNvSpPr/>
                <p:nvPr/>
              </p:nvSpPr>
              <p:spPr>
                <a:xfrm>
                  <a:off x="1387800" y="696600"/>
                  <a:ext cx="1394640" cy="1394640"/>
                </a:xfrm>
                <a:prstGeom prst="ellipse">
                  <a:avLst/>
                </a:prstGeom>
                <a:noFill/>
                <a:ln>
                  <a:solidFill>
                    <a:srgbClr val="E7E6E6">
                      <a:lumMod val="50000"/>
                    </a:srgb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/>
              </p:style>
              <p:txBody>
                <a:bodyPr lIns="90000" tIns="45000" rIns="90000" bIns="45000" anchor="ctr">
                  <a:noAutofit/>
                </a:bodyPr>
                <a:lstStyle/>
                <a:p>
                  <a:pPr algn="ctr" defTabSz="914400">
                    <a:lnSpc>
                      <a:spcPct val="100000"/>
                    </a:lnSpc>
                    <a:tabLst>
                      <a:tab pos="0"/>
                    </a:tabLst>
                  </a:pPr>
                  <a:endParaRPr lang="en-US" sz="1800" b="0" strike="noStrike" spc="-1">
                    <a:solidFill>
                      <a:srgbClr val="FFFFFF"/>
                    </a:solidFill>
                    <a:latin typeface="Arial"/>
                    <a:ea typeface="微软雅黑"/>
                  </a:endParaRPr>
                </a:p>
              </p:txBody>
            </p:sp>
            <p:sp>
              <p:nvSpPr>
                <p:cNvPr id="321" name="Freeform 178"/>
                <p:cNvSpPr/>
                <p:nvPr/>
              </p:nvSpPr>
              <p:spPr>
                <a:xfrm>
                  <a:off x="1918080" y="1247040"/>
                  <a:ext cx="334440" cy="293400"/>
                </a:xfrm>
                <a:custGeom>
                  <a:gdLst>
                    <a:gd name="textAreaLeft" fmla="*/ 0 w 334440"/>
                    <a:gd name="textAreaRight" fmla="*/ 334800 w 334440"/>
                    <a:gd name="textAreaTop" fmla="*/ 0 h 293400"/>
                    <a:gd name="textAreaBottom" fmla="*/ 293760 h 293400"/>
                  </a:gdLst>
                  <a:rect l="textAreaLeft" t="textAreaTop" r="textAreaRight" b="textAreaBottom"/>
                  <a:pathLst>
                    <a:path w="192" h="168">
                      <a:moveTo>
                        <a:pt x="171" y="168"/>
                      </a:moveTo>
                      <a:cubicBezTo>
                        <a:pt x="99" y="168"/>
                        <a:pt x="99" y="168"/>
                        <a:pt x="99" y="168"/>
                      </a:cubicBezTo>
                      <a:cubicBezTo>
                        <a:pt x="92" y="168"/>
                        <a:pt x="92" y="168"/>
                        <a:pt x="92" y="168"/>
                      </a:cubicBezTo>
                      <a:cubicBezTo>
                        <a:pt x="19" y="168"/>
                        <a:pt x="19" y="168"/>
                        <a:pt x="19" y="168"/>
                      </a:cubicBezTo>
                      <a:cubicBezTo>
                        <a:pt x="9" y="168"/>
                        <a:pt x="0" y="157"/>
                        <a:pt x="0" y="146"/>
                      </a:cubicBezTo>
                      <a:cubicBezTo>
                        <a:pt x="0" y="52"/>
                        <a:pt x="0" y="52"/>
                        <a:pt x="0" y="52"/>
                      </a:cubicBezTo>
                      <a:cubicBezTo>
                        <a:pt x="0" y="41"/>
                        <a:pt x="9" y="32"/>
                        <a:pt x="19" y="32"/>
                      </a:cubicBezTo>
                      <a:cubicBezTo>
                        <a:pt x="33" y="32"/>
                        <a:pt x="33" y="32"/>
                        <a:pt x="33" y="32"/>
                      </a:cubicBezTo>
                      <a:cubicBezTo>
                        <a:pt x="38" y="17"/>
                        <a:pt x="38" y="17"/>
                        <a:pt x="38" y="17"/>
                      </a:cubicBezTo>
                      <a:cubicBezTo>
                        <a:pt x="42" y="7"/>
                        <a:pt x="53" y="0"/>
                        <a:pt x="64" y="0"/>
                      </a:cubicBezTo>
                      <a:cubicBezTo>
                        <a:pt x="125" y="0"/>
                        <a:pt x="125" y="0"/>
                        <a:pt x="125" y="0"/>
                      </a:cubicBezTo>
                      <a:cubicBezTo>
                        <a:pt x="136" y="0"/>
                        <a:pt x="148" y="7"/>
                        <a:pt x="152" y="17"/>
                      </a:cubicBezTo>
                      <a:cubicBezTo>
                        <a:pt x="157" y="32"/>
                        <a:pt x="157" y="32"/>
                        <a:pt x="157" y="32"/>
                      </a:cubicBezTo>
                      <a:cubicBezTo>
                        <a:pt x="171" y="32"/>
                        <a:pt x="171" y="32"/>
                        <a:pt x="171" y="32"/>
                      </a:cubicBezTo>
                      <a:cubicBezTo>
                        <a:pt x="182" y="32"/>
                        <a:pt x="192" y="42"/>
                        <a:pt x="192" y="53"/>
                      </a:cubicBezTo>
                      <a:cubicBezTo>
                        <a:pt x="192" y="146"/>
                        <a:pt x="192" y="146"/>
                        <a:pt x="192" y="146"/>
                      </a:cubicBezTo>
                      <a:cubicBezTo>
                        <a:pt x="192" y="157"/>
                        <a:pt x="182" y="168"/>
                        <a:pt x="171" y="168"/>
                      </a:cubicBezTo>
                      <a:close/>
                      <a:moveTo>
                        <a:pt x="95" y="40"/>
                      </a:moveTo>
                      <a:cubicBezTo>
                        <a:pt x="54" y="41"/>
                        <a:pt x="39" y="75"/>
                        <a:pt x="39" y="94"/>
                      </a:cubicBezTo>
                      <a:cubicBezTo>
                        <a:pt x="39" y="113"/>
                        <a:pt x="44" y="150"/>
                        <a:pt x="95" y="152"/>
                      </a:cubicBezTo>
                      <a:cubicBezTo>
                        <a:pt x="147" y="150"/>
                        <a:pt x="152" y="113"/>
                        <a:pt x="152" y="94"/>
                      </a:cubicBezTo>
                      <a:cubicBezTo>
                        <a:pt x="152" y="75"/>
                        <a:pt x="137" y="41"/>
                        <a:pt x="95" y="40"/>
                      </a:cubicBezTo>
                      <a:close/>
                      <a:moveTo>
                        <a:pt x="96" y="140"/>
                      </a:moveTo>
                      <a:cubicBezTo>
                        <a:pt x="71" y="140"/>
                        <a:pt x="52" y="120"/>
                        <a:pt x="52" y="96"/>
                      </a:cubicBezTo>
                      <a:cubicBezTo>
                        <a:pt x="52" y="72"/>
                        <a:pt x="71" y="52"/>
                        <a:pt x="96" y="52"/>
                      </a:cubicBezTo>
                      <a:cubicBezTo>
                        <a:pt x="120" y="52"/>
                        <a:pt x="140" y="72"/>
                        <a:pt x="140" y="96"/>
                      </a:cubicBezTo>
                      <a:cubicBezTo>
                        <a:pt x="140" y="120"/>
                        <a:pt x="120" y="140"/>
                        <a:pt x="96" y="140"/>
                      </a:cubicBezTo>
                      <a:close/>
                    </a:path>
                  </a:pathLst>
                </a:custGeom>
                <a:solidFill>
                  <a:srgbClr val="094153"/>
                </a:solidFill>
                <a:ln w="0">
                  <a:noFill/>
                </a:ln>
              </p:spPr>
              <p:style>
                <a:lnRef idx="0"/>
                <a:fillRef idx="0"/>
                <a:effectRef idx="0"/>
                <a:fontRef idx="minor"/>
              </p:style>
              <p:txBody>
                <a:bodyPr numCol="1" spcCol="0" anchor="t">
                  <a:noAutofit/>
                </a:bodyPr>
                <a:lstStyle/>
                <a:p>
                  <a:pPr defTabSz="914400">
                    <a:lnSpc>
                      <a:spcPct val="100000"/>
                    </a:lnSpc>
                    <a:tabLst>
                      <a:tab pos="0"/>
                    </a:tabLst>
                  </a:pPr>
                  <a:endParaRPr lang="en-US" sz="1800" b="0" strike="noStrike" spc="-1">
                    <a:solidFill>
                      <a:srgbClr val="000000"/>
                    </a:solidFill>
                    <a:latin typeface="Arial"/>
                    <a:ea typeface="微软雅黑"/>
                  </a:endParaRPr>
                </a:p>
              </p:txBody>
            </p:sp>
          </p:grpSp>
        </p:grpSp>
        <p:sp>
          <p:nvSpPr>
            <p:cNvPr id="322" name="TextBox 22"/>
            <p:cNvSpPr/>
            <p:nvPr/>
          </p:nvSpPr>
          <p:spPr>
            <a:xfrm>
              <a:off x="1616040" y="2310120"/>
              <a:ext cx="1124640" cy="516600"/>
            </a:xfrm>
            <a:prstGeom prst="rect">
              <a:avLst/>
            </a:prstGeom>
            <a:noFill/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lIns="90000" tIns="45000" rIns="90000" bIns="45000" anchor="t">
              <a:spAutoFit/>
            </a:bodyPr>
            <a:lstStyle/>
            <a:p>
              <a:pPr algn="ctr" defTabSz="914400">
                <a:lnSpc>
                  <a:spcPct val="100000"/>
                </a:lnSpc>
                <a:tabLst>
                  <a:tab pos="0"/>
                </a:tabLst>
              </a:pPr>
              <a:r>
                <a:rPr lang="en-US" sz="2800" b="1" strike="noStrike" spc="-1">
                  <a:solidFill>
                    <a:srgbClr val="094153"/>
                  </a:solidFill>
                  <a:latin typeface="Arial"/>
                  <a:ea typeface="微软雅黑"/>
                </a:rPr>
                <a:t> </a:t>
              </a:r>
              <a:endParaRPr lang="en-US" sz="2800" b="0" strike="noStrike" spc="-1">
                <a:solidFill>
                  <a:srgbClr val="000000"/>
                </a:solidFill>
                <a:latin typeface="Arial"/>
              </a:endParaRPr>
            </a:p>
          </p:txBody>
        </p:sp>
      </p:grpSp>
      <p:grpSp>
        <p:nvGrpSpPr>
          <p:cNvPr id="323" name="组合 7"/>
          <p:cNvGrpSpPr/>
          <p:nvPr/>
        </p:nvGrpSpPr>
        <p:grpSpPr>
          <a:xfrm>
            <a:off x="3127320" y="385200"/>
            <a:ext cx="3060720" cy="2445480"/>
            <a:chOff x="3127320" y="385200"/>
            <a:chExt cx="3060720" cy="2445480"/>
          </a:xfrm>
        </p:grpSpPr>
        <p:sp>
          <p:nvSpPr>
            <p:cNvPr id="324" name="Freeform 185"/>
            <p:cNvSpPr/>
            <p:nvPr/>
          </p:nvSpPr>
          <p:spPr>
            <a:xfrm>
              <a:off x="4490280" y="1241280"/>
              <a:ext cx="334440" cy="328320"/>
            </a:xfrm>
            <a:custGeom>
              <a:gdLst>
                <a:gd name="textAreaLeft" fmla="*/ 0 w 334440"/>
                <a:gd name="textAreaRight" fmla="*/ 334800 w 334440"/>
                <a:gd name="textAreaTop" fmla="*/ 0 h 328320"/>
                <a:gd name="textAreaBottom" fmla="*/ 328680 h 328320"/>
              </a:gdLst>
              <a:rect l="textAreaLeft" t="textAreaTop" r="textAreaRight" b="textAreaBottom"/>
              <a:pathLst>
                <a:path w="192" h="188">
                  <a:moveTo>
                    <a:pt x="123" y="175"/>
                  </a:moveTo>
                  <a:cubicBezTo>
                    <a:pt x="123" y="148"/>
                    <a:pt x="123" y="148"/>
                    <a:pt x="123" y="148"/>
                  </a:cubicBezTo>
                  <a:cubicBezTo>
                    <a:pt x="68" y="149"/>
                    <a:pt x="68" y="149"/>
                    <a:pt x="68" y="149"/>
                  </a:cubicBezTo>
                  <a:cubicBezTo>
                    <a:pt x="68" y="176"/>
                    <a:pt x="68" y="176"/>
                    <a:pt x="68" y="176"/>
                  </a:cubicBezTo>
                  <a:cubicBezTo>
                    <a:pt x="56" y="182"/>
                    <a:pt x="56" y="182"/>
                    <a:pt x="56" y="182"/>
                  </a:cubicBezTo>
                  <a:cubicBezTo>
                    <a:pt x="56" y="182"/>
                    <a:pt x="53" y="188"/>
                    <a:pt x="60" y="188"/>
                  </a:cubicBezTo>
                  <a:cubicBezTo>
                    <a:pt x="130" y="188"/>
                    <a:pt x="130" y="188"/>
                    <a:pt x="130" y="188"/>
                  </a:cubicBezTo>
                  <a:cubicBezTo>
                    <a:pt x="130" y="188"/>
                    <a:pt x="138" y="185"/>
                    <a:pt x="135" y="183"/>
                  </a:cubicBezTo>
                  <a:cubicBezTo>
                    <a:pt x="133" y="180"/>
                    <a:pt x="123" y="175"/>
                    <a:pt x="123" y="175"/>
                  </a:cubicBezTo>
                  <a:close/>
                  <a:moveTo>
                    <a:pt x="173" y="0"/>
                  </a:moveTo>
                  <a:cubicBezTo>
                    <a:pt x="18" y="0"/>
                    <a:pt x="18" y="0"/>
                    <a:pt x="18" y="0"/>
                  </a:cubicBezTo>
                  <a:cubicBezTo>
                    <a:pt x="8" y="0"/>
                    <a:pt x="0" y="9"/>
                    <a:pt x="0" y="19"/>
                  </a:cubicBezTo>
                  <a:cubicBezTo>
                    <a:pt x="0" y="126"/>
                    <a:pt x="0" y="126"/>
                    <a:pt x="0" y="126"/>
                  </a:cubicBezTo>
                  <a:cubicBezTo>
                    <a:pt x="0" y="136"/>
                    <a:pt x="8" y="144"/>
                    <a:pt x="18" y="144"/>
                  </a:cubicBezTo>
                  <a:cubicBezTo>
                    <a:pt x="173" y="144"/>
                    <a:pt x="173" y="144"/>
                    <a:pt x="173" y="144"/>
                  </a:cubicBezTo>
                  <a:cubicBezTo>
                    <a:pt x="183" y="144"/>
                    <a:pt x="192" y="136"/>
                    <a:pt x="192" y="126"/>
                  </a:cubicBezTo>
                  <a:cubicBezTo>
                    <a:pt x="192" y="19"/>
                    <a:pt x="192" y="19"/>
                    <a:pt x="192" y="19"/>
                  </a:cubicBezTo>
                  <a:cubicBezTo>
                    <a:pt x="192" y="9"/>
                    <a:pt x="183" y="0"/>
                    <a:pt x="173" y="0"/>
                  </a:cubicBezTo>
                  <a:close/>
                  <a:moveTo>
                    <a:pt x="180" y="100"/>
                  </a:moveTo>
                  <a:cubicBezTo>
                    <a:pt x="180" y="107"/>
                    <a:pt x="174" y="112"/>
                    <a:pt x="167" y="112"/>
                  </a:cubicBezTo>
                  <a:cubicBezTo>
                    <a:pt x="24" y="112"/>
                    <a:pt x="24" y="112"/>
                    <a:pt x="24" y="112"/>
                  </a:cubicBezTo>
                  <a:cubicBezTo>
                    <a:pt x="17" y="112"/>
                    <a:pt x="11" y="107"/>
                    <a:pt x="11" y="100"/>
                  </a:cubicBezTo>
                  <a:cubicBezTo>
                    <a:pt x="11" y="25"/>
                    <a:pt x="11" y="25"/>
                    <a:pt x="11" y="25"/>
                  </a:cubicBezTo>
                  <a:cubicBezTo>
                    <a:pt x="11" y="18"/>
                    <a:pt x="17" y="12"/>
                    <a:pt x="24" y="12"/>
                  </a:cubicBezTo>
                  <a:cubicBezTo>
                    <a:pt x="167" y="12"/>
                    <a:pt x="167" y="12"/>
                    <a:pt x="167" y="12"/>
                  </a:cubicBezTo>
                  <a:cubicBezTo>
                    <a:pt x="174" y="12"/>
                    <a:pt x="180" y="18"/>
                    <a:pt x="180" y="25"/>
                  </a:cubicBezTo>
                  <a:lnTo>
                    <a:pt x="180" y="100"/>
                  </a:lnTo>
                  <a:close/>
                </a:path>
              </a:pathLst>
            </a:custGeom>
            <a:solidFill>
              <a:srgbClr val="6DBAC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  <a:tabLst>
                  <a:tab pos="0"/>
                </a:tabLst>
              </a:pPr>
              <a:endParaRPr lang="en-US" sz="1800" b="0" strike="noStrike" spc="-1">
                <a:solidFill>
                  <a:srgbClr val="000000"/>
                </a:solidFill>
                <a:latin typeface="Arial"/>
                <a:ea typeface="微软雅黑"/>
              </a:endParaRPr>
            </a:p>
          </p:txBody>
        </p:sp>
        <p:grpSp>
          <p:nvGrpSpPr>
            <p:cNvPr id="325" name="组合 9"/>
            <p:cNvGrpSpPr/>
            <p:nvPr/>
          </p:nvGrpSpPr>
          <p:grpSpPr>
            <a:xfrm>
              <a:off x="3127320" y="385200"/>
              <a:ext cx="3060720" cy="2445480"/>
              <a:chOff x="3127320" y="385200"/>
              <a:chExt cx="3060720" cy="2445480"/>
            </a:xfrm>
          </p:grpSpPr>
          <p:grpSp>
            <p:nvGrpSpPr>
              <p:cNvPr id="326" name="组合 13"/>
              <p:cNvGrpSpPr/>
              <p:nvPr/>
            </p:nvGrpSpPr>
            <p:grpSpPr>
              <a:xfrm>
                <a:off x="3127320" y="385200"/>
                <a:ext cx="3060720" cy="2040480"/>
                <a:chOff x="3127320" y="385200"/>
                <a:chExt cx="3060720" cy="2040480"/>
              </a:xfrm>
            </p:grpSpPr>
            <p:graphicFrame>
              <p:nvGraphicFramePr>
                <p:cNvPr id="327" name="图表 29"/>
                <p:cNvGraphicFramePr/>
                <p:nvPr/>
              </p:nvGraphicFramePr>
              <p:xfrm>
                <a:off x="3127320" y="385200"/>
                <a:ext cx="3060720" cy="2040480"/>
              </p:xfrm>
              <a:graphic>
                <a:graphicData uri="http://schemas.openxmlformats.org/drawingml/2006/chart">
                  <c:chart xmlns:c="http://schemas.openxmlformats.org/drawingml/2006/chart" r:id="rId3"/>
                </a:graphicData>
              </a:graphic>
            </p:graphicFrame>
            <p:sp>
              <p:nvSpPr>
                <p:cNvPr id="328" name="椭圆 30"/>
                <p:cNvSpPr/>
                <p:nvPr/>
              </p:nvSpPr>
              <p:spPr>
                <a:xfrm>
                  <a:off x="3937680" y="700560"/>
                  <a:ext cx="1394640" cy="1394640"/>
                </a:xfrm>
                <a:prstGeom prst="ellipse">
                  <a:avLst/>
                </a:prstGeom>
                <a:noFill/>
                <a:ln>
                  <a:solidFill>
                    <a:srgbClr val="E7E6E6">
                      <a:lumMod val="50000"/>
                    </a:srgb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/>
              </p:style>
              <p:txBody>
                <a:bodyPr lIns="90000" tIns="45000" rIns="90000" bIns="45000" anchor="ctr">
                  <a:noAutofit/>
                </a:bodyPr>
                <a:lstStyle/>
                <a:p>
                  <a:pPr algn="ctr" defTabSz="914400">
                    <a:lnSpc>
                      <a:spcPct val="100000"/>
                    </a:lnSpc>
                    <a:tabLst>
                      <a:tab pos="0"/>
                    </a:tabLst>
                  </a:pPr>
                  <a:endParaRPr lang="en-US" sz="1800" b="0" strike="noStrike" spc="-1">
                    <a:solidFill>
                      <a:srgbClr val="FFFFFF"/>
                    </a:solidFill>
                    <a:latin typeface="Arial"/>
                    <a:ea typeface="微软雅黑"/>
                  </a:endParaRPr>
                </a:p>
              </p:txBody>
            </p:sp>
          </p:grpSp>
          <p:sp>
            <p:nvSpPr>
              <p:cNvPr id="329" name="TextBox 23"/>
              <p:cNvSpPr/>
              <p:nvPr/>
            </p:nvSpPr>
            <p:spPr>
              <a:xfrm>
                <a:off x="4142880" y="2314080"/>
                <a:ext cx="1124640" cy="516600"/>
              </a:xfrm>
              <a:prstGeom prst="rect">
                <a:avLst/>
              </a:prstGeom>
              <a:noFill/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lIns="90000" tIns="45000" rIns="90000" bIns="45000" anchor="t">
                <a:spAutoFit/>
              </a:bodyPr>
              <a:lstStyle/>
              <a:p>
                <a:pPr algn="ctr" defTabSz="914400">
                  <a:lnSpc>
                    <a:spcPct val="100000"/>
                  </a:lnSpc>
                  <a:tabLst>
                    <a:tab pos="0"/>
                  </a:tabLst>
                </a:pPr>
                <a:r>
                  <a:rPr lang="en-US" sz="2800" b="1" strike="noStrike" spc="-1">
                    <a:solidFill>
                      <a:srgbClr val="6DBACE"/>
                    </a:solidFill>
                    <a:latin typeface="Arial"/>
                    <a:ea typeface="微软雅黑"/>
                  </a:rPr>
                  <a:t> </a:t>
                </a:r>
                <a:endParaRPr lang="en-US" sz="2800" b="0" strike="noStrike" spc="-1">
                  <a:solidFill>
                    <a:srgbClr val="000000"/>
                  </a:solidFill>
                  <a:latin typeface="Arial"/>
                </a:endParaRPr>
              </a:p>
            </p:txBody>
          </p:sp>
        </p:grpSp>
      </p:grpSp>
      <p:grpSp>
        <p:nvGrpSpPr>
          <p:cNvPr id="330" name="组合 10"/>
          <p:cNvGrpSpPr/>
          <p:nvPr/>
        </p:nvGrpSpPr>
        <p:grpSpPr>
          <a:xfrm>
            <a:off x="5771880" y="380880"/>
            <a:ext cx="3060720" cy="2445480"/>
            <a:chOff x="5771880" y="380880"/>
            <a:chExt cx="3060720" cy="2445480"/>
          </a:xfrm>
        </p:grpSpPr>
        <p:grpSp>
          <p:nvGrpSpPr>
            <p:cNvPr id="331" name="组合 11"/>
            <p:cNvGrpSpPr/>
            <p:nvPr/>
          </p:nvGrpSpPr>
          <p:grpSpPr>
            <a:xfrm>
              <a:off x="5771880" y="380880"/>
              <a:ext cx="3060720" cy="2445480"/>
              <a:chOff x="5771880" y="380880"/>
              <a:chExt cx="3060720" cy="2445480"/>
            </a:xfrm>
          </p:grpSpPr>
          <p:grpSp>
            <p:nvGrpSpPr>
              <p:cNvPr id="332" name="组合 14"/>
              <p:cNvGrpSpPr/>
              <p:nvPr/>
            </p:nvGrpSpPr>
            <p:grpSpPr>
              <a:xfrm>
                <a:off x="5771880" y="380880"/>
                <a:ext cx="3060720" cy="2040480"/>
                <a:chOff x="5771880" y="380880"/>
                <a:chExt cx="3060720" cy="2040480"/>
              </a:xfrm>
            </p:grpSpPr>
            <p:graphicFrame>
              <p:nvGraphicFramePr>
                <p:cNvPr id="333" name="图表 32"/>
                <p:cNvGraphicFramePr/>
                <p:nvPr/>
              </p:nvGraphicFramePr>
              <p:xfrm>
                <a:off x="5771880" y="380880"/>
                <a:ext cx="3060720" cy="2040480"/>
              </p:xfrm>
              <a:graphic>
                <a:graphicData uri="http://schemas.openxmlformats.org/drawingml/2006/chart">
                  <c:chart xmlns:c="http://schemas.openxmlformats.org/drawingml/2006/chart" r:id="rId4"/>
                </a:graphicData>
              </a:graphic>
            </p:graphicFrame>
            <p:sp>
              <p:nvSpPr>
                <p:cNvPr id="334" name="椭圆 33"/>
                <p:cNvSpPr/>
                <p:nvPr/>
              </p:nvSpPr>
              <p:spPr>
                <a:xfrm>
                  <a:off x="6582240" y="695880"/>
                  <a:ext cx="1394640" cy="1394640"/>
                </a:xfrm>
                <a:prstGeom prst="ellipse">
                  <a:avLst/>
                </a:prstGeom>
                <a:noFill/>
                <a:ln>
                  <a:solidFill>
                    <a:srgbClr val="E7E6E6">
                      <a:lumMod val="50000"/>
                    </a:srgb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/>
              </p:style>
              <p:txBody>
                <a:bodyPr lIns="90000" tIns="45000" rIns="90000" bIns="45000" anchor="ctr">
                  <a:noAutofit/>
                </a:bodyPr>
                <a:lstStyle/>
                <a:p>
                  <a:pPr algn="ctr" defTabSz="914400">
                    <a:lnSpc>
                      <a:spcPct val="100000"/>
                    </a:lnSpc>
                    <a:tabLst>
                      <a:tab pos="0"/>
                    </a:tabLst>
                  </a:pPr>
                  <a:endParaRPr lang="en-US" sz="1800" b="0" strike="noStrike" spc="-1">
                    <a:solidFill>
                      <a:srgbClr val="FFFFFF"/>
                    </a:solidFill>
                    <a:latin typeface="Arial"/>
                    <a:ea typeface="微软雅黑"/>
                  </a:endParaRPr>
                </a:p>
              </p:txBody>
            </p:sp>
          </p:grpSp>
          <p:sp>
            <p:nvSpPr>
              <p:cNvPr id="335" name="TextBox 24"/>
              <p:cNvSpPr/>
              <p:nvPr/>
            </p:nvSpPr>
            <p:spPr>
              <a:xfrm>
                <a:off x="6809760" y="2309760"/>
                <a:ext cx="1124640" cy="516600"/>
              </a:xfrm>
              <a:prstGeom prst="rect">
                <a:avLst/>
              </a:prstGeom>
              <a:noFill/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lIns="90000" tIns="45000" rIns="90000" bIns="45000" anchor="t">
                <a:spAutoFit/>
              </a:bodyPr>
              <a:lstStyle/>
              <a:p>
                <a:pPr algn="ctr" defTabSz="914400">
                  <a:lnSpc>
                    <a:spcPct val="100000"/>
                  </a:lnSpc>
                  <a:tabLst>
                    <a:tab pos="0"/>
                  </a:tabLst>
                </a:pPr>
                <a:r>
                  <a:rPr lang="en-US" sz="2800" b="1" strike="noStrike" spc="-1">
                    <a:solidFill>
                      <a:srgbClr val="094153"/>
                    </a:solidFill>
                    <a:latin typeface="Arial"/>
                    <a:ea typeface="微软雅黑"/>
                  </a:rPr>
                  <a:t> </a:t>
                </a:r>
                <a:endParaRPr lang="en-US" sz="2800" b="0" strike="noStrike" spc="-1">
                  <a:solidFill>
                    <a:srgbClr val="000000"/>
                  </a:solidFill>
                  <a:latin typeface="Arial"/>
                </a:endParaRPr>
              </a:p>
            </p:txBody>
          </p:sp>
        </p:grpSp>
        <p:grpSp>
          <p:nvGrpSpPr>
            <p:cNvPr id="336" name="Group 65"/>
            <p:cNvGrpSpPr/>
            <p:nvPr/>
          </p:nvGrpSpPr>
          <p:grpSpPr>
            <a:xfrm>
              <a:off x="7055640" y="1229040"/>
              <a:ext cx="479880" cy="476640"/>
              <a:chOff x="7055640" y="1229040"/>
              <a:chExt cx="479880" cy="476640"/>
            </a:xfrm>
          </p:grpSpPr>
          <p:sp>
            <p:nvSpPr>
              <p:cNvPr id="337" name="Freeform 38"/>
              <p:cNvSpPr/>
              <p:nvPr/>
            </p:nvSpPr>
            <p:spPr>
              <a:xfrm>
                <a:off x="7055640" y="1229040"/>
                <a:ext cx="479880" cy="476640"/>
              </a:xfrm>
              <a:custGeom>
                <a:gdLst>
                  <a:gd name="textAreaLeft" fmla="*/ 0 w 479880"/>
                  <a:gd name="textAreaRight" fmla="*/ 480240 w 479880"/>
                  <a:gd name="textAreaTop" fmla="*/ 0 h 476640"/>
                  <a:gd name="textAreaBottom" fmla="*/ 477000 h 476640"/>
                </a:gdLst>
                <a:rect l="textAreaLeft" t="textAreaTop" r="textAreaRight" b="textAreaBottom"/>
                <a:pathLst>
                  <a:path w="122" h="122">
                    <a:moveTo>
                      <a:pt x="61" y="0"/>
                    </a:moveTo>
                    <a:cubicBezTo>
                      <a:pt x="27" y="0"/>
                      <a:pt x="0" y="27"/>
                      <a:pt x="0" y="61"/>
                    </a:cubicBezTo>
                    <a:cubicBezTo>
                      <a:pt x="0" y="95"/>
                      <a:pt x="27" y="122"/>
                      <a:pt x="61" y="122"/>
                    </a:cubicBezTo>
                    <a:cubicBezTo>
                      <a:pt x="94" y="122"/>
                      <a:pt x="122" y="95"/>
                      <a:pt x="122" y="61"/>
                    </a:cubicBezTo>
                    <a:cubicBezTo>
                      <a:pt x="122" y="27"/>
                      <a:pt x="94" y="0"/>
                      <a:pt x="61" y="0"/>
                    </a:cubicBezTo>
                    <a:close/>
                    <a:moveTo>
                      <a:pt x="64" y="109"/>
                    </a:moveTo>
                    <a:cubicBezTo>
                      <a:pt x="64" y="102"/>
                      <a:pt x="64" y="102"/>
                      <a:pt x="64" y="102"/>
                    </a:cubicBezTo>
                    <a:cubicBezTo>
                      <a:pt x="57" y="102"/>
                      <a:pt x="57" y="102"/>
                      <a:pt x="57" y="102"/>
                    </a:cubicBezTo>
                    <a:cubicBezTo>
                      <a:pt x="57" y="109"/>
                      <a:pt x="57" y="109"/>
                      <a:pt x="57" y="109"/>
                    </a:cubicBezTo>
                    <a:cubicBezTo>
                      <a:pt x="46" y="108"/>
                      <a:pt x="37" y="104"/>
                      <a:pt x="29" y="97"/>
                    </a:cubicBezTo>
                    <a:cubicBezTo>
                      <a:pt x="29" y="97"/>
                      <a:pt x="29" y="97"/>
                      <a:pt x="28" y="97"/>
                    </a:cubicBezTo>
                    <a:cubicBezTo>
                      <a:pt x="28" y="96"/>
                      <a:pt x="27" y="96"/>
                      <a:pt x="27" y="95"/>
                    </a:cubicBezTo>
                    <a:cubicBezTo>
                      <a:pt x="26" y="95"/>
                      <a:pt x="25" y="94"/>
                      <a:pt x="25" y="93"/>
                    </a:cubicBezTo>
                    <a:cubicBezTo>
                      <a:pt x="25" y="93"/>
                      <a:pt x="25" y="93"/>
                      <a:pt x="24" y="93"/>
                    </a:cubicBezTo>
                    <a:cubicBezTo>
                      <a:pt x="18" y="85"/>
                      <a:pt x="13" y="75"/>
                      <a:pt x="13" y="65"/>
                    </a:cubicBezTo>
                    <a:cubicBezTo>
                      <a:pt x="20" y="65"/>
                      <a:pt x="20" y="65"/>
                      <a:pt x="20" y="65"/>
                    </a:cubicBezTo>
                    <a:cubicBezTo>
                      <a:pt x="20" y="58"/>
                      <a:pt x="20" y="58"/>
                      <a:pt x="20" y="58"/>
                    </a:cubicBezTo>
                    <a:cubicBezTo>
                      <a:pt x="13" y="58"/>
                      <a:pt x="13" y="58"/>
                      <a:pt x="13" y="58"/>
                    </a:cubicBezTo>
                    <a:cubicBezTo>
                      <a:pt x="15" y="34"/>
                      <a:pt x="33" y="15"/>
                      <a:pt x="57" y="13"/>
                    </a:cubicBezTo>
                    <a:cubicBezTo>
                      <a:pt x="57" y="20"/>
                      <a:pt x="57" y="20"/>
                      <a:pt x="57" y="20"/>
                    </a:cubicBezTo>
                    <a:cubicBezTo>
                      <a:pt x="64" y="20"/>
                      <a:pt x="64" y="20"/>
                      <a:pt x="64" y="20"/>
                    </a:cubicBezTo>
                    <a:cubicBezTo>
                      <a:pt x="64" y="13"/>
                      <a:pt x="64" y="13"/>
                      <a:pt x="64" y="13"/>
                    </a:cubicBezTo>
                    <a:cubicBezTo>
                      <a:pt x="71" y="14"/>
                      <a:pt x="77" y="16"/>
                      <a:pt x="83" y="18"/>
                    </a:cubicBezTo>
                    <a:cubicBezTo>
                      <a:pt x="83" y="19"/>
                      <a:pt x="83" y="19"/>
                      <a:pt x="83" y="19"/>
                    </a:cubicBezTo>
                    <a:cubicBezTo>
                      <a:pt x="84" y="19"/>
                      <a:pt x="85" y="20"/>
                      <a:pt x="86" y="21"/>
                    </a:cubicBezTo>
                    <a:cubicBezTo>
                      <a:pt x="87" y="21"/>
                      <a:pt x="87" y="21"/>
                      <a:pt x="87" y="21"/>
                    </a:cubicBezTo>
                    <a:cubicBezTo>
                      <a:pt x="88" y="22"/>
                      <a:pt x="89" y="22"/>
                      <a:pt x="90" y="23"/>
                    </a:cubicBezTo>
                    <a:cubicBezTo>
                      <a:pt x="90" y="23"/>
                      <a:pt x="91" y="24"/>
                      <a:pt x="91" y="24"/>
                    </a:cubicBezTo>
                    <a:cubicBezTo>
                      <a:pt x="92" y="25"/>
                      <a:pt x="92" y="25"/>
                      <a:pt x="93" y="26"/>
                    </a:cubicBezTo>
                    <a:cubicBezTo>
                      <a:pt x="94" y="26"/>
                      <a:pt x="94" y="27"/>
                      <a:pt x="94" y="27"/>
                    </a:cubicBezTo>
                    <a:cubicBezTo>
                      <a:pt x="95" y="28"/>
                      <a:pt x="96" y="28"/>
                      <a:pt x="96" y="29"/>
                    </a:cubicBezTo>
                    <a:cubicBezTo>
                      <a:pt x="97" y="29"/>
                      <a:pt x="97" y="30"/>
                      <a:pt x="98" y="31"/>
                    </a:cubicBezTo>
                    <a:cubicBezTo>
                      <a:pt x="98" y="31"/>
                      <a:pt x="98" y="32"/>
                      <a:pt x="99" y="32"/>
                    </a:cubicBezTo>
                    <a:cubicBezTo>
                      <a:pt x="99" y="33"/>
                      <a:pt x="100" y="34"/>
                      <a:pt x="101" y="35"/>
                    </a:cubicBezTo>
                    <a:cubicBezTo>
                      <a:pt x="101" y="35"/>
                      <a:pt x="101" y="35"/>
                      <a:pt x="101" y="36"/>
                    </a:cubicBezTo>
                    <a:cubicBezTo>
                      <a:pt x="102" y="37"/>
                      <a:pt x="103" y="38"/>
                      <a:pt x="103" y="39"/>
                    </a:cubicBezTo>
                    <a:cubicBezTo>
                      <a:pt x="103" y="39"/>
                      <a:pt x="103" y="39"/>
                      <a:pt x="103" y="39"/>
                    </a:cubicBezTo>
                    <a:cubicBezTo>
                      <a:pt x="106" y="45"/>
                      <a:pt x="108" y="51"/>
                      <a:pt x="108" y="58"/>
                    </a:cubicBezTo>
                    <a:cubicBezTo>
                      <a:pt x="102" y="58"/>
                      <a:pt x="102" y="58"/>
                      <a:pt x="102" y="58"/>
                    </a:cubicBezTo>
                    <a:cubicBezTo>
                      <a:pt x="102" y="65"/>
                      <a:pt x="102" y="65"/>
                      <a:pt x="102" y="65"/>
                    </a:cubicBezTo>
                    <a:cubicBezTo>
                      <a:pt x="108" y="65"/>
                      <a:pt x="108" y="65"/>
                      <a:pt x="108" y="65"/>
                    </a:cubicBezTo>
                    <a:cubicBezTo>
                      <a:pt x="107" y="88"/>
                      <a:pt x="88" y="107"/>
                      <a:pt x="64" y="109"/>
                    </a:cubicBezTo>
                    <a:close/>
                  </a:path>
                </a:pathLst>
              </a:custGeom>
              <a:solidFill>
                <a:srgbClr val="094153"/>
              </a:solidFill>
              <a:ln w="9525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  <a:tabLst>
                    <a:tab pos="0"/>
                  </a:tabLst>
                </a:pPr>
                <a:endParaRPr lang="en-US" sz="1800" b="0" strike="noStrike" spc="-1">
                  <a:solidFill>
                    <a:srgbClr val="000000"/>
                  </a:solidFill>
                  <a:latin typeface="Arial"/>
                  <a:ea typeface="微软雅黑"/>
                </a:endParaRPr>
              </a:p>
            </p:txBody>
          </p:sp>
          <p:sp>
            <p:nvSpPr>
              <p:cNvPr id="338" name="Freeform 39"/>
              <p:cNvSpPr/>
              <p:nvPr/>
            </p:nvSpPr>
            <p:spPr>
              <a:xfrm>
                <a:off x="7229880" y="1350720"/>
                <a:ext cx="144360" cy="203400"/>
              </a:xfrm>
              <a:custGeom>
                <a:gdLst>
                  <a:gd name="textAreaLeft" fmla="*/ 0 w 144360"/>
                  <a:gd name="textAreaRight" fmla="*/ 144720 w 144360"/>
                  <a:gd name="textAreaTop" fmla="*/ 0 h 203400"/>
                  <a:gd name="textAreaBottom" fmla="*/ 203760 h 203400"/>
                </a:gdLst>
                <a:rect l="textAreaLeft" t="textAreaTop" r="textAreaRight" b="textAreaBottom"/>
                <a:pathLst>
                  <a:path w="36" h="52">
                    <a:moveTo>
                      <a:pt x="9" y="29"/>
                    </a:moveTo>
                    <a:cubicBezTo>
                      <a:pt x="9" y="29"/>
                      <a:pt x="9" y="29"/>
                      <a:pt x="9" y="29"/>
                    </a:cubicBezTo>
                    <a:cubicBezTo>
                      <a:pt x="0" y="52"/>
                      <a:pt x="0" y="52"/>
                      <a:pt x="0" y="52"/>
                    </a:cubicBezTo>
                    <a:cubicBezTo>
                      <a:pt x="20" y="36"/>
                      <a:pt x="20" y="36"/>
                      <a:pt x="20" y="36"/>
                    </a:cubicBezTo>
                    <a:cubicBezTo>
                      <a:pt x="20" y="36"/>
                      <a:pt x="20" y="36"/>
                      <a:pt x="20" y="36"/>
                    </a:cubicBezTo>
                    <a:cubicBezTo>
                      <a:pt x="22" y="35"/>
                      <a:pt x="22" y="33"/>
                      <a:pt x="22" y="32"/>
                    </a:cubicBezTo>
                    <a:cubicBezTo>
                      <a:pt x="36" y="0"/>
                      <a:pt x="36" y="0"/>
                      <a:pt x="36" y="0"/>
                    </a:cubicBezTo>
                    <a:cubicBezTo>
                      <a:pt x="11" y="25"/>
                      <a:pt x="11" y="25"/>
                      <a:pt x="11" y="25"/>
                    </a:cubicBezTo>
                    <a:cubicBezTo>
                      <a:pt x="10" y="26"/>
                      <a:pt x="9" y="27"/>
                      <a:pt x="9" y="29"/>
                    </a:cubicBezTo>
                    <a:close/>
                    <a:moveTo>
                      <a:pt x="16" y="27"/>
                    </a:moveTo>
                    <a:cubicBezTo>
                      <a:pt x="17" y="27"/>
                      <a:pt x="19" y="28"/>
                      <a:pt x="19" y="30"/>
                    </a:cubicBezTo>
                    <a:cubicBezTo>
                      <a:pt x="19" y="32"/>
                      <a:pt x="17" y="33"/>
                      <a:pt x="16" y="33"/>
                    </a:cubicBezTo>
                    <a:cubicBezTo>
                      <a:pt x="14" y="33"/>
                      <a:pt x="13" y="32"/>
                      <a:pt x="13" y="30"/>
                    </a:cubicBezTo>
                    <a:cubicBezTo>
                      <a:pt x="13" y="28"/>
                      <a:pt x="14" y="27"/>
                      <a:pt x="16" y="27"/>
                    </a:cubicBezTo>
                    <a:close/>
                  </a:path>
                </a:pathLst>
              </a:custGeom>
              <a:solidFill>
                <a:srgbClr val="094153"/>
              </a:solidFill>
              <a:ln w="9525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  <a:tabLst>
                    <a:tab pos="0"/>
                  </a:tabLst>
                </a:pPr>
                <a:endParaRPr lang="en-US" sz="1800" b="0" strike="noStrike" spc="-1">
                  <a:solidFill>
                    <a:srgbClr val="000000"/>
                  </a:solidFill>
                  <a:latin typeface="Arial"/>
                  <a:ea typeface="微软雅黑"/>
                </a:endParaRPr>
              </a:p>
            </p:txBody>
          </p:sp>
          <p:sp>
            <p:nvSpPr>
              <p:cNvPr id="339" name="Oval 40"/>
              <p:cNvSpPr/>
              <p:nvPr/>
            </p:nvSpPr>
            <p:spPr>
              <a:xfrm>
                <a:off x="7285680" y="1462320"/>
                <a:ext cx="12960" cy="12960"/>
              </a:xfrm>
              <a:prstGeom prst="ellipse">
                <a:avLst/>
              </a:prstGeom>
              <a:solidFill>
                <a:srgbClr val="143F61"/>
              </a:solidFill>
              <a:ln w="9525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tIns="4680" bIns="4680" numCol="1" spcCol="0" anchor="t">
                <a:noAutofit/>
              </a:bodyPr>
              <a:lstStyle/>
              <a:p>
                <a:pPr defTabSz="914400">
                  <a:lnSpc>
                    <a:spcPct val="100000"/>
                  </a:lnSpc>
                  <a:tabLst>
                    <a:tab pos="0"/>
                  </a:tabLst>
                </a:pPr>
                <a:endParaRPr lang="en-US" sz="1800" b="0" strike="noStrike" spc="-1">
                  <a:solidFill>
                    <a:srgbClr val="000000"/>
                  </a:solidFill>
                  <a:latin typeface="Arial"/>
                  <a:ea typeface="微软雅黑"/>
                </a:endParaRPr>
              </a:p>
            </p:txBody>
          </p:sp>
        </p:grpSp>
      </p:grpSp>
      <p:grpSp>
        <p:nvGrpSpPr>
          <p:cNvPr id="340" name="组合 12"/>
          <p:cNvGrpSpPr/>
          <p:nvPr/>
        </p:nvGrpSpPr>
        <p:grpSpPr>
          <a:xfrm>
            <a:off x="8371800" y="384480"/>
            <a:ext cx="3060720" cy="2445480"/>
            <a:chOff x="8371800" y="384480"/>
            <a:chExt cx="3060720" cy="2445480"/>
          </a:xfrm>
        </p:grpSpPr>
        <p:sp>
          <p:nvSpPr>
            <p:cNvPr id="341" name="Freeform 176"/>
            <p:cNvSpPr/>
            <p:nvPr/>
          </p:nvSpPr>
          <p:spPr>
            <a:xfrm>
              <a:off x="9731880" y="1232640"/>
              <a:ext cx="340920" cy="344160"/>
            </a:xfrm>
            <a:custGeom>
              <a:gdLst>
                <a:gd name="textAreaLeft" fmla="*/ 0 w 340920"/>
                <a:gd name="textAreaRight" fmla="*/ 341280 w 340920"/>
                <a:gd name="textAreaTop" fmla="*/ 0 h 344160"/>
                <a:gd name="textAreaBottom" fmla="*/ 344520 h 344160"/>
              </a:gdLst>
              <a:rect l="textAreaLeft" t="textAreaTop" r="textAreaRight" b="textAreaBottom"/>
              <a:pathLst>
                <a:path w="196" h="197">
                  <a:moveTo>
                    <a:pt x="192" y="173"/>
                  </a:moveTo>
                  <a:cubicBezTo>
                    <a:pt x="192" y="184"/>
                    <a:pt x="183" y="193"/>
                    <a:pt x="172" y="193"/>
                  </a:cubicBezTo>
                  <a:cubicBezTo>
                    <a:pt x="172" y="193"/>
                    <a:pt x="135" y="197"/>
                    <a:pt x="99" y="197"/>
                  </a:cubicBezTo>
                  <a:cubicBezTo>
                    <a:pt x="62" y="197"/>
                    <a:pt x="24" y="193"/>
                    <a:pt x="24" y="193"/>
                  </a:cubicBezTo>
                  <a:cubicBezTo>
                    <a:pt x="13" y="193"/>
                    <a:pt x="4" y="184"/>
                    <a:pt x="4" y="173"/>
                  </a:cubicBezTo>
                  <a:cubicBezTo>
                    <a:pt x="4" y="173"/>
                    <a:pt x="0" y="149"/>
                    <a:pt x="0" y="125"/>
                  </a:cubicBezTo>
                  <a:cubicBezTo>
                    <a:pt x="0" y="101"/>
                    <a:pt x="4" y="77"/>
                    <a:pt x="4" y="77"/>
                  </a:cubicBezTo>
                  <a:cubicBezTo>
                    <a:pt x="4" y="66"/>
                    <a:pt x="9" y="57"/>
                    <a:pt x="24" y="57"/>
                  </a:cubicBezTo>
                  <a:cubicBezTo>
                    <a:pt x="25" y="57"/>
                    <a:pt x="62" y="53"/>
                    <a:pt x="99" y="53"/>
                  </a:cubicBezTo>
                  <a:cubicBezTo>
                    <a:pt x="135" y="53"/>
                    <a:pt x="172" y="57"/>
                    <a:pt x="172" y="57"/>
                  </a:cubicBezTo>
                  <a:cubicBezTo>
                    <a:pt x="183" y="57"/>
                    <a:pt x="192" y="66"/>
                    <a:pt x="192" y="77"/>
                  </a:cubicBezTo>
                  <a:cubicBezTo>
                    <a:pt x="192" y="77"/>
                    <a:pt x="196" y="101"/>
                    <a:pt x="196" y="125"/>
                  </a:cubicBezTo>
                  <a:cubicBezTo>
                    <a:pt x="196" y="149"/>
                    <a:pt x="192" y="173"/>
                    <a:pt x="192" y="173"/>
                  </a:cubicBezTo>
                  <a:close/>
                  <a:moveTo>
                    <a:pt x="148" y="89"/>
                  </a:moveTo>
                  <a:cubicBezTo>
                    <a:pt x="148" y="80"/>
                    <a:pt x="141" y="73"/>
                    <a:pt x="132" y="73"/>
                  </a:cubicBezTo>
                  <a:cubicBezTo>
                    <a:pt x="132" y="73"/>
                    <a:pt x="114" y="69"/>
                    <a:pt x="85" y="69"/>
                  </a:cubicBezTo>
                  <a:cubicBezTo>
                    <a:pt x="55" y="69"/>
                    <a:pt x="34" y="73"/>
                    <a:pt x="33" y="73"/>
                  </a:cubicBezTo>
                  <a:cubicBezTo>
                    <a:pt x="21" y="73"/>
                    <a:pt x="17" y="80"/>
                    <a:pt x="17" y="89"/>
                  </a:cubicBezTo>
                  <a:cubicBezTo>
                    <a:pt x="17" y="89"/>
                    <a:pt x="14" y="108"/>
                    <a:pt x="14" y="127"/>
                  </a:cubicBezTo>
                  <a:cubicBezTo>
                    <a:pt x="14" y="146"/>
                    <a:pt x="17" y="161"/>
                    <a:pt x="17" y="161"/>
                  </a:cubicBezTo>
                  <a:cubicBezTo>
                    <a:pt x="17" y="170"/>
                    <a:pt x="24" y="177"/>
                    <a:pt x="33" y="177"/>
                  </a:cubicBezTo>
                  <a:cubicBezTo>
                    <a:pt x="33" y="177"/>
                    <a:pt x="55" y="181"/>
                    <a:pt x="85" y="181"/>
                  </a:cubicBezTo>
                  <a:cubicBezTo>
                    <a:pt x="114" y="181"/>
                    <a:pt x="132" y="177"/>
                    <a:pt x="132" y="177"/>
                  </a:cubicBezTo>
                  <a:cubicBezTo>
                    <a:pt x="141" y="177"/>
                    <a:pt x="148" y="170"/>
                    <a:pt x="148" y="161"/>
                  </a:cubicBezTo>
                  <a:cubicBezTo>
                    <a:pt x="148" y="161"/>
                    <a:pt x="152" y="146"/>
                    <a:pt x="152" y="127"/>
                  </a:cubicBezTo>
                  <a:cubicBezTo>
                    <a:pt x="152" y="108"/>
                    <a:pt x="148" y="89"/>
                    <a:pt x="148" y="89"/>
                  </a:cubicBezTo>
                  <a:close/>
                  <a:moveTo>
                    <a:pt x="155" y="168"/>
                  </a:moveTo>
                  <a:cubicBezTo>
                    <a:pt x="155" y="176"/>
                    <a:pt x="162" y="182"/>
                    <a:pt x="170" y="182"/>
                  </a:cubicBezTo>
                  <a:cubicBezTo>
                    <a:pt x="178" y="182"/>
                    <a:pt x="184" y="176"/>
                    <a:pt x="184" y="168"/>
                  </a:cubicBezTo>
                  <a:cubicBezTo>
                    <a:pt x="184" y="160"/>
                    <a:pt x="178" y="153"/>
                    <a:pt x="170" y="153"/>
                  </a:cubicBezTo>
                  <a:cubicBezTo>
                    <a:pt x="162" y="153"/>
                    <a:pt x="155" y="160"/>
                    <a:pt x="155" y="168"/>
                  </a:cubicBezTo>
                  <a:close/>
                  <a:moveTo>
                    <a:pt x="185" y="89"/>
                  </a:moveTo>
                  <a:cubicBezTo>
                    <a:pt x="161" y="89"/>
                    <a:pt x="161" y="89"/>
                    <a:pt x="161" y="89"/>
                  </a:cubicBezTo>
                  <a:cubicBezTo>
                    <a:pt x="161" y="97"/>
                    <a:pt x="161" y="97"/>
                    <a:pt x="161" y="97"/>
                  </a:cubicBezTo>
                  <a:cubicBezTo>
                    <a:pt x="185" y="97"/>
                    <a:pt x="185" y="97"/>
                    <a:pt x="185" y="97"/>
                  </a:cubicBezTo>
                  <a:lnTo>
                    <a:pt x="185" y="89"/>
                  </a:lnTo>
                  <a:close/>
                  <a:moveTo>
                    <a:pt x="185" y="105"/>
                  </a:moveTo>
                  <a:cubicBezTo>
                    <a:pt x="161" y="105"/>
                    <a:pt x="161" y="105"/>
                    <a:pt x="161" y="105"/>
                  </a:cubicBezTo>
                  <a:cubicBezTo>
                    <a:pt x="161" y="113"/>
                    <a:pt x="161" y="113"/>
                    <a:pt x="161" y="113"/>
                  </a:cubicBezTo>
                  <a:cubicBezTo>
                    <a:pt x="185" y="113"/>
                    <a:pt x="185" y="113"/>
                    <a:pt x="185" y="113"/>
                  </a:cubicBezTo>
                  <a:lnTo>
                    <a:pt x="185" y="105"/>
                  </a:lnTo>
                  <a:close/>
                  <a:moveTo>
                    <a:pt x="185" y="121"/>
                  </a:moveTo>
                  <a:cubicBezTo>
                    <a:pt x="161" y="121"/>
                    <a:pt x="161" y="121"/>
                    <a:pt x="161" y="121"/>
                  </a:cubicBezTo>
                  <a:cubicBezTo>
                    <a:pt x="161" y="129"/>
                    <a:pt x="161" y="129"/>
                    <a:pt x="161" y="129"/>
                  </a:cubicBezTo>
                  <a:cubicBezTo>
                    <a:pt x="185" y="129"/>
                    <a:pt x="185" y="129"/>
                    <a:pt x="185" y="129"/>
                  </a:cubicBezTo>
                  <a:lnTo>
                    <a:pt x="185" y="121"/>
                  </a:lnTo>
                  <a:close/>
                  <a:moveTo>
                    <a:pt x="179" y="168"/>
                  </a:moveTo>
                  <a:cubicBezTo>
                    <a:pt x="179" y="173"/>
                    <a:pt x="175" y="177"/>
                    <a:pt x="169" y="177"/>
                  </a:cubicBezTo>
                  <a:cubicBezTo>
                    <a:pt x="164" y="177"/>
                    <a:pt x="160" y="173"/>
                    <a:pt x="160" y="168"/>
                  </a:cubicBezTo>
                  <a:cubicBezTo>
                    <a:pt x="160" y="162"/>
                    <a:pt x="164" y="158"/>
                    <a:pt x="169" y="158"/>
                  </a:cubicBezTo>
                  <a:cubicBezTo>
                    <a:pt x="175" y="158"/>
                    <a:pt x="179" y="162"/>
                    <a:pt x="179" y="168"/>
                  </a:cubicBezTo>
                  <a:close/>
                  <a:moveTo>
                    <a:pt x="120" y="173"/>
                  </a:moveTo>
                  <a:cubicBezTo>
                    <a:pt x="40" y="173"/>
                    <a:pt x="40" y="173"/>
                    <a:pt x="40" y="173"/>
                  </a:cubicBezTo>
                  <a:cubicBezTo>
                    <a:pt x="29" y="173"/>
                    <a:pt x="20" y="164"/>
                    <a:pt x="20" y="153"/>
                  </a:cubicBezTo>
                  <a:cubicBezTo>
                    <a:pt x="20" y="97"/>
                    <a:pt x="20" y="97"/>
                    <a:pt x="20" y="97"/>
                  </a:cubicBezTo>
                  <a:cubicBezTo>
                    <a:pt x="20" y="86"/>
                    <a:pt x="29" y="77"/>
                    <a:pt x="40" y="77"/>
                  </a:cubicBezTo>
                  <a:cubicBezTo>
                    <a:pt x="124" y="77"/>
                    <a:pt x="124" y="77"/>
                    <a:pt x="124" y="77"/>
                  </a:cubicBezTo>
                  <a:cubicBezTo>
                    <a:pt x="135" y="77"/>
                    <a:pt x="144" y="86"/>
                    <a:pt x="144" y="97"/>
                  </a:cubicBezTo>
                  <a:cubicBezTo>
                    <a:pt x="144" y="153"/>
                    <a:pt x="144" y="153"/>
                    <a:pt x="144" y="153"/>
                  </a:cubicBezTo>
                  <a:cubicBezTo>
                    <a:pt x="144" y="164"/>
                    <a:pt x="131" y="173"/>
                    <a:pt x="120" y="173"/>
                  </a:cubicBezTo>
                  <a:close/>
                  <a:moveTo>
                    <a:pt x="159" y="13"/>
                  </a:moveTo>
                  <a:cubicBezTo>
                    <a:pt x="158" y="13"/>
                    <a:pt x="158" y="13"/>
                    <a:pt x="157" y="13"/>
                  </a:cubicBezTo>
                  <a:cubicBezTo>
                    <a:pt x="134" y="36"/>
                    <a:pt x="134" y="36"/>
                    <a:pt x="134" y="36"/>
                  </a:cubicBezTo>
                  <a:cubicBezTo>
                    <a:pt x="130" y="32"/>
                    <a:pt x="130" y="32"/>
                    <a:pt x="130" y="32"/>
                  </a:cubicBezTo>
                  <a:cubicBezTo>
                    <a:pt x="153" y="10"/>
                    <a:pt x="153" y="10"/>
                    <a:pt x="153" y="10"/>
                  </a:cubicBezTo>
                  <a:cubicBezTo>
                    <a:pt x="153" y="9"/>
                    <a:pt x="153" y="8"/>
                    <a:pt x="153" y="7"/>
                  </a:cubicBezTo>
                  <a:cubicBezTo>
                    <a:pt x="153" y="3"/>
                    <a:pt x="156" y="0"/>
                    <a:pt x="159" y="0"/>
                  </a:cubicBezTo>
                  <a:cubicBezTo>
                    <a:pt x="163" y="0"/>
                    <a:pt x="166" y="3"/>
                    <a:pt x="166" y="7"/>
                  </a:cubicBezTo>
                  <a:cubicBezTo>
                    <a:pt x="166" y="10"/>
                    <a:pt x="163" y="13"/>
                    <a:pt x="159" y="13"/>
                  </a:cubicBezTo>
                  <a:close/>
                  <a:moveTo>
                    <a:pt x="79" y="33"/>
                  </a:moveTo>
                  <a:cubicBezTo>
                    <a:pt x="115" y="33"/>
                    <a:pt x="115" y="33"/>
                    <a:pt x="115" y="33"/>
                  </a:cubicBezTo>
                  <a:cubicBezTo>
                    <a:pt x="123" y="33"/>
                    <a:pt x="129" y="41"/>
                    <a:pt x="129" y="49"/>
                  </a:cubicBezTo>
                  <a:cubicBezTo>
                    <a:pt x="106" y="49"/>
                    <a:pt x="85" y="49"/>
                    <a:pt x="65" y="49"/>
                  </a:cubicBezTo>
                  <a:cubicBezTo>
                    <a:pt x="65" y="41"/>
                    <a:pt x="71" y="33"/>
                    <a:pt x="79" y="33"/>
                  </a:cubicBezTo>
                  <a:close/>
                  <a:moveTo>
                    <a:pt x="58" y="36"/>
                  </a:moveTo>
                  <a:cubicBezTo>
                    <a:pt x="35" y="13"/>
                    <a:pt x="35" y="13"/>
                    <a:pt x="35" y="13"/>
                  </a:cubicBezTo>
                  <a:cubicBezTo>
                    <a:pt x="35" y="13"/>
                    <a:pt x="34" y="13"/>
                    <a:pt x="33" y="13"/>
                  </a:cubicBezTo>
                  <a:cubicBezTo>
                    <a:pt x="29" y="13"/>
                    <a:pt x="27" y="10"/>
                    <a:pt x="27" y="7"/>
                  </a:cubicBezTo>
                  <a:cubicBezTo>
                    <a:pt x="27" y="3"/>
                    <a:pt x="29" y="0"/>
                    <a:pt x="33" y="0"/>
                  </a:cubicBezTo>
                  <a:cubicBezTo>
                    <a:pt x="37" y="0"/>
                    <a:pt x="40" y="3"/>
                    <a:pt x="40" y="7"/>
                  </a:cubicBezTo>
                  <a:cubicBezTo>
                    <a:pt x="40" y="8"/>
                    <a:pt x="39" y="9"/>
                    <a:pt x="39" y="10"/>
                  </a:cubicBezTo>
                  <a:cubicBezTo>
                    <a:pt x="62" y="32"/>
                    <a:pt x="62" y="32"/>
                    <a:pt x="62" y="32"/>
                  </a:cubicBezTo>
                  <a:lnTo>
                    <a:pt x="58" y="36"/>
                  </a:lnTo>
                  <a:close/>
                </a:path>
              </a:pathLst>
            </a:custGeom>
            <a:solidFill>
              <a:srgbClr val="6DBACE"/>
            </a:solidFill>
            <a:ln w="0">
              <a:noFill/>
            </a:ln>
          </p:spPr>
          <p:style>
            <a:lnRef idx="0"/>
            <a:fillRef idx="0"/>
            <a:effectRef idx="0"/>
            <a:fontRef idx="minor"/>
          </p:style>
          <p:txBody>
            <a:bodyPr numCol="1" spcCol="0" anchor="t">
              <a:noAutofit/>
            </a:bodyPr>
            <a:lstStyle/>
            <a:p>
              <a:pPr defTabSz="914400">
                <a:lnSpc>
                  <a:spcPct val="100000"/>
                </a:lnSpc>
                <a:tabLst>
                  <a:tab pos="0"/>
                </a:tabLst>
              </a:pPr>
              <a:endParaRPr lang="en-US" sz="1800" b="0" strike="noStrike" spc="-1">
                <a:solidFill>
                  <a:srgbClr val="000000"/>
                </a:solidFill>
                <a:latin typeface="Arial"/>
                <a:ea typeface="微软雅黑"/>
              </a:endParaRPr>
            </a:p>
          </p:txBody>
        </p:sp>
        <p:grpSp>
          <p:nvGrpSpPr>
            <p:cNvPr id="342" name="组合 13"/>
            <p:cNvGrpSpPr/>
            <p:nvPr/>
          </p:nvGrpSpPr>
          <p:grpSpPr>
            <a:xfrm>
              <a:off x="8371800" y="384480"/>
              <a:ext cx="3060720" cy="2445480"/>
              <a:chOff x="8371800" y="384480"/>
              <a:chExt cx="3060720" cy="2445480"/>
            </a:xfrm>
          </p:grpSpPr>
          <p:grpSp>
            <p:nvGrpSpPr>
              <p:cNvPr id="343" name="组合 14"/>
              <p:cNvGrpSpPr/>
              <p:nvPr/>
            </p:nvGrpSpPr>
            <p:grpSpPr>
              <a:xfrm>
                <a:off x="8371800" y="384480"/>
                <a:ext cx="3060720" cy="2040480"/>
                <a:chOff x="8371800" y="384480"/>
                <a:chExt cx="3060720" cy="2040480"/>
              </a:xfrm>
            </p:grpSpPr>
            <p:graphicFrame>
              <p:nvGraphicFramePr>
                <p:cNvPr id="344" name="图表 62"/>
                <p:cNvGraphicFramePr/>
                <p:nvPr/>
              </p:nvGraphicFramePr>
              <p:xfrm>
                <a:off x="8371800" y="384480"/>
                <a:ext cx="3060720" cy="2040480"/>
              </p:xfrm>
              <a:graphic>
                <a:graphicData uri="http://schemas.openxmlformats.org/drawingml/2006/chart">
                  <c:chart xmlns:c="http://schemas.openxmlformats.org/drawingml/2006/chart" r:id="rId5"/>
                </a:graphicData>
              </a:graphic>
            </p:graphicFrame>
            <p:sp>
              <p:nvSpPr>
                <p:cNvPr id="345" name="椭圆 63"/>
                <p:cNvSpPr/>
                <p:nvPr/>
              </p:nvSpPr>
              <p:spPr>
                <a:xfrm>
                  <a:off x="9182520" y="699840"/>
                  <a:ext cx="1394640" cy="1394640"/>
                </a:xfrm>
                <a:prstGeom prst="ellipse">
                  <a:avLst/>
                </a:prstGeom>
                <a:noFill/>
                <a:ln>
                  <a:solidFill>
                    <a:srgbClr val="E7E6E6">
                      <a:lumMod val="50000"/>
                    </a:srgb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/>
              </p:style>
              <p:txBody>
                <a:bodyPr lIns="90000" tIns="45000" rIns="90000" bIns="45000" anchor="ctr">
                  <a:noAutofit/>
                </a:bodyPr>
                <a:lstStyle/>
                <a:p>
                  <a:pPr algn="ctr" defTabSz="914400">
                    <a:lnSpc>
                      <a:spcPct val="100000"/>
                    </a:lnSpc>
                    <a:tabLst>
                      <a:tab pos="0"/>
                    </a:tabLst>
                  </a:pPr>
                  <a:endParaRPr lang="en-US" sz="1800" b="0" strike="noStrike" spc="-1">
                    <a:solidFill>
                      <a:srgbClr val="FFFFFF"/>
                    </a:solidFill>
                    <a:latin typeface="Arial"/>
                    <a:ea typeface="微软雅黑"/>
                  </a:endParaRPr>
                </a:p>
              </p:txBody>
            </p:sp>
          </p:grpSp>
          <p:sp>
            <p:nvSpPr>
              <p:cNvPr id="346" name="TextBox 24"/>
              <p:cNvSpPr/>
              <p:nvPr/>
            </p:nvSpPr>
            <p:spPr>
              <a:xfrm>
                <a:off x="9410040" y="2313360"/>
                <a:ext cx="1124640" cy="516600"/>
              </a:xfrm>
              <a:prstGeom prst="rect">
                <a:avLst/>
              </a:prstGeom>
              <a:noFill/>
              <a:ln w="0">
                <a:noFill/>
              </a:ln>
            </p:spPr>
            <p:style>
              <a:lnRef idx="0"/>
              <a:fillRef idx="0"/>
              <a:effectRef idx="0"/>
              <a:fontRef idx="minor"/>
            </p:style>
            <p:txBody>
              <a:bodyPr lIns="90000" tIns="45000" rIns="90000" bIns="45000" anchor="t">
                <a:spAutoFit/>
              </a:bodyPr>
              <a:lstStyle/>
              <a:p>
                <a:pPr algn="ctr" defTabSz="914400">
                  <a:lnSpc>
                    <a:spcPct val="100000"/>
                  </a:lnSpc>
                  <a:tabLst>
                    <a:tab pos="0"/>
                  </a:tabLst>
                </a:pPr>
                <a:r>
                  <a:rPr lang="en-US" sz="2800" b="1" strike="noStrike" spc="-1">
                    <a:solidFill>
                      <a:srgbClr val="6DBACE"/>
                    </a:solidFill>
                    <a:latin typeface="Arial"/>
                    <a:ea typeface="微软雅黑"/>
                  </a:rPr>
                  <a:t>91%</a:t>
                </a:r>
                <a:endParaRPr lang="en-US" sz="2800" b="0" strike="noStrike" spc="-1">
                  <a:solidFill>
                    <a:srgbClr val="000000"/>
                  </a:solidFill>
                  <a:latin typeface="Arial"/>
                </a:endParaRPr>
              </a:p>
            </p:txBody>
          </p:sp>
        </p:grpSp>
      </p:grp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500" fill="hold"/>
                                        <p:tgtEl>
                                          <p:spTgt spid="3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500" fill="hold"/>
                                        <p:tgtEl>
                                          <p:spTgt spid="3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53" presetClass="entr" presetSubtype="16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1" dur="500" fill="hold"/>
                                        <p:tgtEl>
                                          <p:spTgt spid="3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2" dur="500" fill="hold"/>
                                        <p:tgtEl>
                                          <p:spTgt spid="3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13" dur="500"/>
                                        <p:tgtEl>
                                          <p:spTgt spid="3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 nodeType="clickPar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53" presetClass="entr" presetSubtype="16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8" dur="500" fill="hold"/>
                                        <p:tgtEl>
                                          <p:spTgt spid="32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9" dur="500" fill="hold"/>
                                        <p:tgtEl>
                                          <p:spTgt spid="32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20" dur="500"/>
                                        <p:tgtEl>
                                          <p:spTgt spid="3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53" presetClass="entr" presetSubtype="16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23" dur="500" fill="hold"/>
                                        <p:tgtEl>
                                          <p:spTgt spid="33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24" dur="500" fill="hold"/>
                                        <p:tgtEl>
                                          <p:spTgt spid="33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25" dur="500"/>
                                        <p:tgtEl>
                                          <p:spTgt spid="3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53" presetClass="entr" presetSubtype="16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28" dur="500" fill="hold"/>
                                        <p:tgtEl>
                                          <p:spTgt spid="34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29" dur="500" fill="hold"/>
                                        <p:tgtEl>
                                          <p:spTgt spid="34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30" dur="500"/>
                                        <p:tgtEl>
                                          <p:spTgt spid="3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47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671544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人际关系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348" name="content.1.subtitle"/>
          <p:cNvSpPr/>
          <p:nvPr/>
        </p:nvSpPr>
        <p:spPr>
          <a:xfrm>
            <a:off x="13291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Arial"/>
                <a:ea typeface="微软雅黑"/>
              </a:rPr>
              <a:t>帮助个体改善人际关系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49" name="content.1.title"/>
          <p:cNvSpPr/>
          <p:nvPr/>
        </p:nvSpPr>
        <p:spPr>
          <a:xfrm>
            <a:off x="132912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改善人际关系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50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51" name="椭圆 14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52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培养个体良好的沟通技巧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53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沟通技巧培养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54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355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建立健康和谐的人际关系</a:t>
            </a:r>
            <a:endParaRPr lang="en-US" sz="16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56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建立健康关系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57" name="矩形 25"/>
          <p:cNvSpPr/>
          <p:nvPr/>
        </p:nvSpPr>
        <p:spPr>
          <a:xfrm>
            <a:off x="6341040" y="0"/>
            <a:ext cx="5850360" cy="6857640"/>
          </a:xfrm>
          <a:prstGeom prst="rect">
            <a:avLst/>
          </a:prstGeom>
          <a:solidFill>
            <a:srgbClr val="09415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pic>
        <p:nvPicPr>
          <p:cNvPr id="358" name="图片 7"/>
          <p:cNvPicPr/>
          <p:nvPr/>
        </p:nvPicPr>
        <p:blipFill>
          <a:blip r:embed="rId2"/>
          <a:srcRect l="61707" t="1330" r="6548" b="22518"/>
          <a:stretch>
            <a:fillRect/>
          </a:stretch>
        </p:blipFill>
        <p:spPr>
          <a:xfrm>
            <a:off x="42120" y="30600"/>
            <a:ext cx="827280" cy="845280"/>
          </a:xfrm>
          <a:prstGeom prst="rect">
            <a:avLst/>
          </a:prstGeom>
          <a:ln w="0">
            <a:noFill/>
          </a:ln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 additive="repl">
                                        <p:cTn id="7" dur="500"/>
                                        <p:tgtEl>
                                          <p:spTgt spid="35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59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5400360" cy="7189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000000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dk1"/>
                </a:solidFill>
                <a:latin typeface="Arial"/>
                <a:ea typeface="微软雅黑"/>
              </a:rPr>
              <a:t>工作生活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360" name="content"/>
          <p:cNvSpPr/>
          <p:nvPr/>
        </p:nvSpPr>
        <p:spPr>
          <a:xfrm>
            <a:off x="5199840" y="2467440"/>
            <a:ext cx="5336640" cy="3154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工作生活压力是现代社会的普遍问题。通过心理辅导，个体可以学会管理工作压力，找到工作与生活的平衡点。心理辅导可以帮助个体制定有效的时间管理策略，提高工作效率，减轻工作压力，从而更好地享受生活。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pic>
        <p:nvPicPr>
          <p:cNvPr id="361" name="图片 1"/>
          <p:cNvPicPr/>
          <p:nvPr/>
        </p:nvPicPr>
        <p:blipFill>
          <a:blip r:embed="rId3"/>
          <a:srcRect l="5972" t="14324" r="70418" b="15094"/>
          <a:stretch>
            <a:fillRect/>
          </a:stretch>
        </p:blipFill>
        <p:spPr>
          <a:xfrm>
            <a:off x="-96840" y="847800"/>
            <a:ext cx="4601520" cy="5854320"/>
          </a:xfrm>
          <a:prstGeom prst="rect">
            <a:avLst/>
          </a:prstGeom>
          <a:ln w="0">
            <a:noFill/>
          </a:ln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500" fill="hold"/>
                                        <p:tgtEl>
                                          <p:spTgt spid="36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500" fill="hold"/>
                                        <p:tgtEl>
                                          <p:spTgt spid="36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 additive="repl">
                                        <p:cTn id="9" dur="500"/>
                                        <p:tgtEl>
                                          <p:spTgt spid="36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https://d.book118.com/438143061010006050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143</Paragraphs>
  <Slides>19</Slides>
  <Notes>7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19</vt:i4>
      </vt:variant>
    </vt:vector>
  </HeadingPairs>
  <TitlesOfParts>
    <vt:vector baseType="lpstr" size="28">
      <vt:lpstr>Arial</vt:lpstr>
      <vt:lpstr>Calibri</vt:lpstr>
      <vt:lpstr>微软雅黑</vt:lpstr>
      <vt:lpstr>Times New Roman</vt:lpstr>
      <vt:lpstr>Wingdings</vt:lpstr>
      <vt:lpstr>Symbol</vt:lpstr>
      <vt:lpstr>Helvetica Light</vt:lpstr>
      <vt:lpstr>DejaVu Sans</vt:lpstr>
      <vt:lpstr>Office Theme</vt:lpstr>
      <vt:lpstr>心理辅导改变人生轨迹</vt:lpstr>
      <vt:lpstr>目录</vt:lpstr>
      <vt:lpstr>第1章 简介</vt:lpstr>
      <vt:lpstr>研究背景</vt:lpstr>
      <vt:lpstr>心理辅导定义</vt:lpstr>
      <vt:lpstr>心理辅导形式</vt:lpstr>
      <vt:lpstr>心理辅导效果</vt:lpstr>
      <vt:lpstr>第2章 心理辅导的原理</vt:lpstr>
      <vt:lpstr>心理咨询师的角色</vt:lpstr>
      <vt:lpstr>心理辅导理论</vt:lpstr>
      <vt:lpstr>辅导过程</vt:lpstr>
      <vt:lpstr>适用对象</vt:lpstr>
      <vt:lpstr> </vt:lpstr>
      <vt:lpstr>第三章 心理辅导的应用领域</vt:lpstr>
      <vt:lpstr> </vt:lpstr>
      <vt:lpstr>情绪管理</vt:lpstr>
      <vt:lpstr>人际关系</vt:lpstr>
      <vt:lpstr>工作生活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2024-09-29T14:43:50.297</cp:lastPrinted>
  <dcterms:created xsi:type="dcterms:W3CDTF">2024-09-29T06:43:50Z</dcterms:created>
  <dcterms:modified xsi:type="dcterms:W3CDTF">2024-09-29T06:43:53Z</dcterms:modified>
</cp:coreProperties>
</file>