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965B6-627C-485B-A4A5-5610E59F3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48C05-77FE-4E11-A7A3-B944ADF98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25100-B73C-4BC4-87F7-66CFD43C4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A01270-DC6F-4FA4-BC23-67E5F3154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2307EE-B704-48A5-A20C-6CA7B6AE5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8BFF90-D2F2-4E33-A9AA-4C99F21D9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58EFCC-D490-4878-96C7-139B122AE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34B8DE-041F-4FAF-A64D-5097019DD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A3340D-1F18-49DF-967F-198E1B6A0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42AFA-A34F-438E-B061-F44B2C520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6203B-DCD5-4703-A394-F7B9001EB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rgbClr val="4CAA49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rgbClr val="4CAA49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rgbClr val="4CAA49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lnTo>
                  <a:pt x="12192000" y="6858000"/>
                </a:lnTo>
                <a:close/>
              </a:path>
            </a:pathLst>
          </a:custGeom>
          <a:solidFill>
            <a:srgbClr val="A2DD8D">
              <a:alpha val="29803"/>
            </a:srgbClr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7" name="bg object 17"/>
          <p:cNvPicPr/>
          <p:nvPr/>
        </p:nvPicPr>
        <p:blipFill>
          <a:blip r:embed="rId1"/>
          <a:stretch>
            <a:fillRect/>
          </a:stretch>
        </p:blipFill>
        <p:spPr>
          <a:xfrm>
            <a:off x="9080500" y="3594099"/>
            <a:ext cx="2522536" cy="3013075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4813300"/>
            <a:ext cx="12192000" cy="2043113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3"/>
          <a:stretch>
            <a:fillRect/>
          </a:stretch>
        </p:blipFill>
        <p:spPr>
          <a:xfrm>
            <a:off x="7454900" y="0"/>
            <a:ext cx="4737100" cy="2363788"/>
          </a:xfrm>
          <a:prstGeom prst="rect">
            <a:avLst/>
          </a:prstGeom>
        </p:spPr>
      </p:pic>
      <p:sp>
        <p:nvSpPr>
          <p:cNvPr id="20" name="bg object 20"/>
          <p:cNvSpPr/>
          <p:nvPr/>
        </p:nvSpPr>
        <p:spPr>
          <a:xfrm>
            <a:off x="7840627" y="1274808"/>
            <a:ext cx="600075" cy="601345"/>
          </a:xfrm>
          <a:custGeom>
            <a:rect l="l" t="t" r="r" b="b"/>
            <a:pathLst>
              <a:path w="600075" h="601344">
                <a:moveTo>
                  <a:pt x="299753" y="0"/>
                </a:moveTo>
                <a:close/>
              </a:path>
              <a:path w="600075" h="601344">
                <a:moveTo>
                  <a:pt x="599502" y="300467"/>
                </a:moveTo>
                <a:lnTo>
                  <a:pt x="3" y="300467"/>
                </a:lnTo>
                <a:lnTo>
                  <a:pt x="3927" y="251729"/>
                </a:lnTo>
                <a:lnTo>
                  <a:pt x="15285" y="205496"/>
                </a:lnTo>
                <a:lnTo>
                  <a:pt x="33461" y="162385"/>
                </a:lnTo>
                <a:lnTo>
                  <a:pt x="57838" y="123014"/>
                </a:lnTo>
                <a:lnTo>
                  <a:pt x="87798" y="88004"/>
                </a:lnTo>
                <a:lnTo>
                  <a:pt x="122725" y="57972"/>
                </a:lnTo>
                <a:lnTo>
                  <a:pt x="162002" y="33537"/>
                </a:lnTo>
                <a:lnTo>
                  <a:pt x="205010" y="15317"/>
                </a:lnTo>
                <a:lnTo>
                  <a:pt x="251134" y="3932"/>
                </a:lnTo>
                <a:lnTo>
                  <a:pt x="299753" y="0"/>
                </a:lnTo>
                <a:lnTo>
                  <a:pt x="348373" y="3932"/>
                </a:lnTo>
                <a:lnTo>
                  <a:pt x="394497" y="15318"/>
                </a:lnTo>
                <a:lnTo>
                  <a:pt x="437505" y="33537"/>
                </a:lnTo>
                <a:lnTo>
                  <a:pt x="476781" y="57972"/>
                </a:lnTo>
                <a:lnTo>
                  <a:pt x="511708" y="88005"/>
                </a:lnTo>
                <a:lnTo>
                  <a:pt x="541668" y="123015"/>
                </a:lnTo>
                <a:lnTo>
                  <a:pt x="566045" y="162385"/>
                </a:lnTo>
                <a:lnTo>
                  <a:pt x="584221" y="205496"/>
                </a:lnTo>
                <a:lnTo>
                  <a:pt x="595579" y="251730"/>
                </a:lnTo>
                <a:lnTo>
                  <a:pt x="599502" y="300467"/>
                </a:lnTo>
                <a:close/>
              </a:path>
              <a:path w="600075" h="601344">
                <a:moveTo>
                  <a:pt x="299750" y="600934"/>
                </a:moveTo>
                <a:lnTo>
                  <a:pt x="251129" y="597002"/>
                </a:lnTo>
                <a:lnTo>
                  <a:pt x="205006" y="585616"/>
                </a:lnTo>
                <a:lnTo>
                  <a:pt x="161997" y="567397"/>
                </a:lnTo>
                <a:lnTo>
                  <a:pt x="122721" y="542962"/>
                </a:lnTo>
                <a:lnTo>
                  <a:pt x="87794" y="512929"/>
                </a:lnTo>
                <a:lnTo>
                  <a:pt x="57834" y="477919"/>
                </a:lnTo>
                <a:lnTo>
                  <a:pt x="33457" y="438549"/>
                </a:lnTo>
                <a:lnTo>
                  <a:pt x="15281" y="395438"/>
                </a:lnTo>
                <a:lnTo>
                  <a:pt x="3923" y="349204"/>
                </a:lnTo>
                <a:lnTo>
                  <a:pt x="0" y="300467"/>
                </a:lnTo>
                <a:lnTo>
                  <a:pt x="599502" y="300467"/>
                </a:lnTo>
                <a:lnTo>
                  <a:pt x="595578" y="349204"/>
                </a:lnTo>
                <a:lnTo>
                  <a:pt x="584219" y="395438"/>
                </a:lnTo>
                <a:lnTo>
                  <a:pt x="566043" y="438549"/>
                </a:lnTo>
                <a:lnTo>
                  <a:pt x="541666" y="477919"/>
                </a:lnTo>
                <a:lnTo>
                  <a:pt x="511706" y="512929"/>
                </a:lnTo>
                <a:lnTo>
                  <a:pt x="476779" y="542962"/>
                </a:lnTo>
                <a:lnTo>
                  <a:pt x="437503" y="567397"/>
                </a:lnTo>
                <a:lnTo>
                  <a:pt x="394495" y="585616"/>
                </a:lnTo>
                <a:lnTo>
                  <a:pt x="348372" y="597002"/>
                </a:lnTo>
                <a:lnTo>
                  <a:pt x="299750" y="60093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bg object 21"/>
          <p:cNvSpPr/>
          <p:nvPr/>
        </p:nvSpPr>
        <p:spPr>
          <a:xfrm>
            <a:off x="7881231" y="1315506"/>
            <a:ext cx="519430" cy="520700"/>
          </a:xfrm>
          <a:custGeom>
            <a:rect l="l" t="t" r="r" b="b"/>
            <a:pathLst>
              <a:path w="519429" h="520700">
                <a:moveTo>
                  <a:pt x="518933" y="260087"/>
                </a:moveTo>
                <a:lnTo>
                  <a:pt x="1" y="260087"/>
                </a:lnTo>
                <a:lnTo>
                  <a:pt x="4182" y="213335"/>
                </a:lnTo>
                <a:lnTo>
                  <a:pt x="16234" y="169334"/>
                </a:lnTo>
                <a:lnTo>
                  <a:pt x="35426" y="128815"/>
                </a:lnTo>
                <a:lnTo>
                  <a:pt x="61025" y="92515"/>
                </a:lnTo>
                <a:lnTo>
                  <a:pt x="92297" y="61168"/>
                </a:lnTo>
                <a:lnTo>
                  <a:pt x="128511" y="35509"/>
                </a:lnTo>
                <a:lnTo>
                  <a:pt x="168932" y="16271"/>
                </a:lnTo>
                <a:lnTo>
                  <a:pt x="212830" y="4190"/>
                </a:lnTo>
                <a:lnTo>
                  <a:pt x="259467" y="0"/>
                </a:lnTo>
                <a:lnTo>
                  <a:pt x="306106" y="4190"/>
                </a:lnTo>
                <a:lnTo>
                  <a:pt x="350003" y="16271"/>
                </a:lnTo>
                <a:lnTo>
                  <a:pt x="390424" y="35509"/>
                </a:lnTo>
                <a:lnTo>
                  <a:pt x="426638" y="61169"/>
                </a:lnTo>
                <a:lnTo>
                  <a:pt x="457910" y="92516"/>
                </a:lnTo>
                <a:lnTo>
                  <a:pt x="483508" y="128816"/>
                </a:lnTo>
                <a:lnTo>
                  <a:pt x="502700" y="169334"/>
                </a:lnTo>
                <a:lnTo>
                  <a:pt x="514753" y="213336"/>
                </a:lnTo>
                <a:lnTo>
                  <a:pt x="518933" y="260087"/>
                </a:lnTo>
                <a:close/>
              </a:path>
              <a:path w="519429" h="520700">
                <a:moveTo>
                  <a:pt x="259467" y="520174"/>
                </a:moveTo>
                <a:lnTo>
                  <a:pt x="212827" y="515983"/>
                </a:lnTo>
                <a:lnTo>
                  <a:pt x="168930" y="503902"/>
                </a:lnTo>
                <a:lnTo>
                  <a:pt x="128509" y="484664"/>
                </a:lnTo>
                <a:lnTo>
                  <a:pt x="92295" y="459004"/>
                </a:lnTo>
                <a:lnTo>
                  <a:pt x="61023" y="427657"/>
                </a:lnTo>
                <a:lnTo>
                  <a:pt x="35424" y="391358"/>
                </a:lnTo>
                <a:lnTo>
                  <a:pt x="16232" y="350839"/>
                </a:lnTo>
                <a:lnTo>
                  <a:pt x="4180" y="306838"/>
                </a:lnTo>
                <a:lnTo>
                  <a:pt x="0" y="260086"/>
                </a:lnTo>
                <a:lnTo>
                  <a:pt x="518933" y="260087"/>
                </a:lnTo>
                <a:lnTo>
                  <a:pt x="514753" y="306838"/>
                </a:lnTo>
                <a:lnTo>
                  <a:pt x="502700" y="350839"/>
                </a:lnTo>
                <a:lnTo>
                  <a:pt x="483508" y="391358"/>
                </a:lnTo>
                <a:lnTo>
                  <a:pt x="457910" y="427657"/>
                </a:lnTo>
                <a:lnTo>
                  <a:pt x="426637" y="459004"/>
                </a:lnTo>
                <a:lnTo>
                  <a:pt x="390424" y="484664"/>
                </a:lnTo>
                <a:lnTo>
                  <a:pt x="350003" y="503902"/>
                </a:lnTo>
                <a:lnTo>
                  <a:pt x="306106" y="515983"/>
                </a:lnTo>
                <a:lnTo>
                  <a:pt x="259467" y="520174"/>
                </a:lnTo>
                <a:close/>
              </a:path>
            </a:pathLst>
          </a:custGeom>
          <a:solidFill>
            <a:srgbClr val="57AD4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bg object 22"/>
          <p:cNvSpPr/>
          <p:nvPr/>
        </p:nvSpPr>
        <p:spPr>
          <a:xfrm>
            <a:off x="7809541" y="1243648"/>
            <a:ext cx="662305" cy="664210"/>
          </a:xfrm>
          <a:custGeom>
            <a:rect l="l" t="t" r="r" b="b"/>
            <a:pathLst>
              <a:path w="662304" h="664210">
                <a:moveTo>
                  <a:pt x="331155" y="0"/>
                </a:moveTo>
                <a:close/>
              </a:path>
              <a:path w="662304" h="664210">
                <a:moveTo>
                  <a:pt x="662306" y="331945"/>
                </a:moveTo>
                <a:lnTo>
                  <a:pt x="3" y="331945"/>
                </a:lnTo>
                <a:lnTo>
                  <a:pt x="3594" y="282892"/>
                </a:lnTo>
                <a:lnTo>
                  <a:pt x="14024" y="236074"/>
                </a:lnTo>
                <a:lnTo>
                  <a:pt x="30782" y="192005"/>
                </a:lnTo>
                <a:lnTo>
                  <a:pt x="53355" y="151197"/>
                </a:lnTo>
                <a:lnTo>
                  <a:pt x="81230" y="114164"/>
                </a:lnTo>
                <a:lnTo>
                  <a:pt x="113896" y="81420"/>
                </a:lnTo>
                <a:lnTo>
                  <a:pt x="150841" y="53478"/>
                </a:lnTo>
                <a:lnTo>
                  <a:pt x="191552" y="30851"/>
                </a:lnTo>
                <a:lnTo>
                  <a:pt x="235516" y="14054"/>
                </a:lnTo>
                <a:lnTo>
                  <a:pt x="282223" y="3599"/>
                </a:lnTo>
                <a:lnTo>
                  <a:pt x="331155" y="0"/>
                </a:lnTo>
                <a:lnTo>
                  <a:pt x="380090" y="3599"/>
                </a:lnTo>
                <a:lnTo>
                  <a:pt x="426796" y="14054"/>
                </a:lnTo>
                <a:lnTo>
                  <a:pt x="470761" y="30851"/>
                </a:lnTo>
                <a:lnTo>
                  <a:pt x="511471" y="53478"/>
                </a:lnTo>
                <a:lnTo>
                  <a:pt x="548416" y="81420"/>
                </a:lnTo>
                <a:lnTo>
                  <a:pt x="581082" y="114164"/>
                </a:lnTo>
                <a:lnTo>
                  <a:pt x="608957" y="151197"/>
                </a:lnTo>
                <a:lnTo>
                  <a:pt x="631530" y="192005"/>
                </a:lnTo>
                <a:lnTo>
                  <a:pt x="648287" y="236075"/>
                </a:lnTo>
                <a:lnTo>
                  <a:pt x="658717" y="282892"/>
                </a:lnTo>
                <a:lnTo>
                  <a:pt x="662306" y="331945"/>
                </a:lnTo>
                <a:close/>
              </a:path>
              <a:path w="662304" h="664210">
                <a:moveTo>
                  <a:pt x="331153" y="663889"/>
                </a:moveTo>
                <a:lnTo>
                  <a:pt x="282217" y="660290"/>
                </a:lnTo>
                <a:lnTo>
                  <a:pt x="235511" y="649835"/>
                </a:lnTo>
                <a:lnTo>
                  <a:pt x="191547" y="633038"/>
                </a:lnTo>
                <a:lnTo>
                  <a:pt x="150836" y="610411"/>
                </a:lnTo>
                <a:lnTo>
                  <a:pt x="113892" y="582469"/>
                </a:lnTo>
                <a:lnTo>
                  <a:pt x="81226" y="549725"/>
                </a:lnTo>
                <a:lnTo>
                  <a:pt x="53350" y="512692"/>
                </a:lnTo>
                <a:lnTo>
                  <a:pt x="30778" y="471884"/>
                </a:lnTo>
                <a:lnTo>
                  <a:pt x="14020" y="427815"/>
                </a:lnTo>
                <a:lnTo>
                  <a:pt x="3590" y="380997"/>
                </a:lnTo>
                <a:lnTo>
                  <a:pt x="0" y="331944"/>
                </a:lnTo>
                <a:lnTo>
                  <a:pt x="662306" y="331945"/>
                </a:lnTo>
                <a:lnTo>
                  <a:pt x="658716" y="380997"/>
                </a:lnTo>
                <a:lnTo>
                  <a:pt x="648286" y="427815"/>
                </a:lnTo>
                <a:lnTo>
                  <a:pt x="631528" y="471884"/>
                </a:lnTo>
                <a:lnTo>
                  <a:pt x="608956" y="512692"/>
                </a:lnTo>
                <a:lnTo>
                  <a:pt x="581080" y="549725"/>
                </a:lnTo>
                <a:lnTo>
                  <a:pt x="548414" y="582469"/>
                </a:lnTo>
                <a:lnTo>
                  <a:pt x="511470" y="610411"/>
                </a:lnTo>
                <a:lnTo>
                  <a:pt x="470759" y="633038"/>
                </a:lnTo>
                <a:lnTo>
                  <a:pt x="426795" y="649835"/>
                </a:lnTo>
                <a:lnTo>
                  <a:pt x="380089" y="660290"/>
                </a:lnTo>
                <a:lnTo>
                  <a:pt x="331153" y="663889"/>
                </a:lnTo>
                <a:close/>
              </a:path>
            </a:pathLst>
          </a:custGeom>
          <a:solidFill>
            <a:srgbClr val="FFFFFF">
              <a:alpha val="90194"/>
            </a:srgbClr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3" name="bg object 23"/>
          <p:cNvPicPr/>
          <p:nvPr/>
        </p:nvPicPr>
        <p:blipFill>
          <a:blip r:embed="rId4"/>
          <a:stretch>
            <a:fillRect/>
          </a:stretch>
        </p:blipFill>
        <p:spPr>
          <a:xfrm>
            <a:off x="8890000" y="1498600"/>
            <a:ext cx="1758950" cy="1758950"/>
          </a:xfrm>
          <a:prstGeom prst="rect">
            <a:avLst/>
          </a:prstGeom>
        </p:spPr>
      </p:pic>
      <p:pic>
        <p:nvPicPr>
          <p:cNvPr id="24" name="bg object 24"/>
          <p:cNvPicPr/>
          <p:nvPr/>
        </p:nvPicPr>
        <p:blipFill>
          <a:blip r:embed="rId5"/>
          <a:stretch>
            <a:fillRect/>
          </a:stretch>
        </p:blipFill>
        <p:spPr>
          <a:xfrm>
            <a:off x="2184400" y="12700"/>
            <a:ext cx="4011612" cy="1471612"/>
          </a:xfrm>
          <a:prstGeom prst="rect">
            <a:avLst/>
          </a:prstGeom>
        </p:spPr>
      </p:pic>
      <p:sp>
        <p:nvSpPr>
          <p:cNvPr id="25" name="bg object 25"/>
          <p:cNvSpPr/>
          <p:nvPr/>
        </p:nvSpPr>
        <p:spPr>
          <a:xfrm>
            <a:off x="3109320" y="1626595"/>
            <a:ext cx="439420" cy="439420"/>
          </a:xfrm>
          <a:custGeom>
            <a:rect l="l" t="t" r="r" b="b"/>
            <a:pathLst>
              <a:path w="439420" h="439419">
                <a:moveTo>
                  <a:pt x="438869" y="219435"/>
                </a:moveTo>
                <a:lnTo>
                  <a:pt x="0" y="219435"/>
                </a:lnTo>
                <a:lnTo>
                  <a:pt x="4458" y="175210"/>
                </a:lnTo>
                <a:lnTo>
                  <a:pt x="17244" y="134020"/>
                </a:lnTo>
                <a:lnTo>
                  <a:pt x="37476" y="96746"/>
                </a:lnTo>
                <a:lnTo>
                  <a:pt x="64271" y="64270"/>
                </a:lnTo>
                <a:lnTo>
                  <a:pt x="96747" y="37475"/>
                </a:lnTo>
                <a:lnTo>
                  <a:pt x="134022" y="17244"/>
                </a:lnTo>
                <a:lnTo>
                  <a:pt x="175214" y="4458"/>
                </a:lnTo>
                <a:lnTo>
                  <a:pt x="219434" y="0"/>
                </a:lnTo>
                <a:lnTo>
                  <a:pt x="263659" y="4458"/>
                </a:lnTo>
                <a:lnTo>
                  <a:pt x="304849" y="17244"/>
                </a:lnTo>
                <a:lnTo>
                  <a:pt x="342123" y="37476"/>
                </a:lnTo>
                <a:lnTo>
                  <a:pt x="374598" y="64271"/>
                </a:lnTo>
                <a:lnTo>
                  <a:pt x="401393" y="96747"/>
                </a:lnTo>
                <a:lnTo>
                  <a:pt x="421625" y="134021"/>
                </a:lnTo>
                <a:lnTo>
                  <a:pt x="434411" y="175211"/>
                </a:lnTo>
                <a:lnTo>
                  <a:pt x="438869" y="219435"/>
                </a:lnTo>
                <a:close/>
              </a:path>
              <a:path w="439420" h="439419">
                <a:moveTo>
                  <a:pt x="219434" y="438869"/>
                </a:moveTo>
                <a:lnTo>
                  <a:pt x="175211" y="434411"/>
                </a:lnTo>
                <a:lnTo>
                  <a:pt x="134020" y="421625"/>
                </a:lnTo>
                <a:lnTo>
                  <a:pt x="96746" y="401393"/>
                </a:lnTo>
                <a:lnTo>
                  <a:pt x="64271" y="374598"/>
                </a:lnTo>
                <a:lnTo>
                  <a:pt x="37476" y="342122"/>
                </a:lnTo>
                <a:lnTo>
                  <a:pt x="17244" y="304848"/>
                </a:lnTo>
                <a:lnTo>
                  <a:pt x="4458" y="263658"/>
                </a:lnTo>
                <a:lnTo>
                  <a:pt x="0" y="219434"/>
                </a:lnTo>
                <a:lnTo>
                  <a:pt x="438869" y="219435"/>
                </a:lnTo>
                <a:lnTo>
                  <a:pt x="434411" y="263658"/>
                </a:lnTo>
                <a:lnTo>
                  <a:pt x="421624" y="304848"/>
                </a:lnTo>
                <a:lnTo>
                  <a:pt x="401393" y="342122"/>
                </a:lnTo>
                <a:lnTo>
                  <a:pt x="374598" y="374598"/>
                </a:lnTo>
                <a:lnTo>
                  <a:pt x="342122" y="401393"/>
                </a:lnTo>
                <a:lnTo>
                  <a:pt x="304848" y="421625"/>
                </a:lnTo>
                <a:lnTo>
                  <a:pt x="263658" y="434411"/>
                </a:lnTo>
                <a:lnTo>
                  <a:pt x="219434" y="43886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bg object 26"/>
          <p:cNvSpPr/>
          <p:nvPr/>
        </p:nvSpPr>
        <p:spPr>
          <a:xfrm>
            <a:off x="3139040" y="1656317"/>
            <a:ext cx="380365" cy="380365"/>
          </a:xfrm>
          <a:custGeom>
            <a:rect l="l" t="t" r="r" b="b"/>
            <a:pathLst>
              <a:path w="380364" h="380364">
                <a:moveTo>
                  <a:pt x="379889" y="189944"/>
                </a:moveTo>
                <a:lnTo>
                  <a:pt x="1" y="189944"/>
                </a:lnTo>
                <a:lnTo>
                  <a:pt x="6787" y="139449"/>
                </a:lnTo>
                <a:lnTo>
                  <a:pt x="25935" y="94075"/>
                </a:lnTo>
                <a:lnTo>
                  <a:pt x="55635" y="55633"/>
                </a:lnTo>
                <a:lnTo>
                  <a:pt x="94078" y="25932"/>
                </a:lnTo>
                <a:lnTo>
                  <a:pt x="139453" y="6784"/>
                </a:lnTo>
                <a:lnTo>
                  <a:pt x="189946" y="0"/>
                </a:lnTo>
                <a:lnTo>
                  <a:pt x="240440" y="6785"/>
                </a:lnTo>
                <a:lnTo>
                  <a:pt x="285814" y="25933"/>
                </a:lnTo>
                <a:lnTo>
                  <a:pt x="324256" y="55633"/>
                </a:lnTo>
                <a:lnTo>
                  <a:pt x="353957" y="94076"/>
                </a:lnTo>
                <a:lnTo>
                  <a:pt x="373105" y="139450"/>
                </a:lnTo>
                <a:lnTo>
                  <a:pt x="379889" y="189944"/>
                </a:lnTo>
                <a:close/>
              </a:path>
              <a:path w="380364" h="380364">
                <a:moveTo>
                  <a:pt x="189944" y="379888"/>
                </a:moveTo>
                <a:lnTo>
                  <a:pt x="139449" y="373103"/>
                </a:lnTo>
                <a:lnTo>
                  <a:pt x="94075" y="353955"/>
                </a:lnTo>
                <a:lnTo>
                  <a:pt x="55633" y="324255"/>
                </a:lnTo>
                <a:lnTo>
                  <a:pt x="25933" y="285812"/>
                </a:lnTo>
                <a:lnTo>
                  <a:pt x="6785" y="240438"/>
                </a:lnTo>
                <a:lnTo>
                  <a:pt x="0" y="189944"/>
                </a:lnTo>
                <a:lnTo>
                  <a:pt x="379889" y="189944"/>
                </a:lnTo>
                <a:lnTo>
                  <a:pt x="373104" y="240439"/>
                </a:lnTo>
                <a:lnTo>
                  <a:pt x="353956" y="285812"/>
                </a:lnTo>
                <a:lnTo>
                  <a:pt x="324255" y="324255"/>
                </a:lnTo>
                <a:lnTo>
                  <a:pt x="285813" y="353955"/>
                </a:lnTo>
                <a:lnTo>
                  <a:pt x="240439" y="373103"/>
                </a:lnTo>
                <a:lnTo>
                  <a:pt x="189944" y="379888"/>
                </a:lnTo>
                <a:close/>
              </a:path>
            </a:pathLst>
          </a:custGeom>
          <a:solidFill>
            <a:srgbClr val="57AD4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bg object 27"/>
          <p:cNvSpPr/>
          <p:nvPr/>
        </p:nvSpPr>
        <p:spPr>
          <a:xfrm>
            <a:off x="3086561" y="1603839"/>
            <a:ext cx="485140" cy="485140"/>
          </a:xfrm>
          <a:custGeom>
            <a:rect l="l" t="t" r="r" b="b"/>
            <a:pathLst>
              <a:path w="485139" h="485139">
                <a:moveTo>
                  <a:pt x="242423" y="484846"/>
                </a:moveTo>
                <a:lnTo>
                  <a:pt x="193566" y="479920"/>
                </a:lnTo>
                <a:lnTo>
                  <a:pt x="148061" y="465795"/>
                </a:lnTo>
                <a:lnTo>
                  <a:pt x="106882" y="443443"/>
                </a:lnTo>
                <a:lnTo>
                  <a:pt x="71004" y="413841"/>
                </a:lnTo>
                <a:lnTo>
                  <a:pt x="41402" y="377963"/>
                </a:lnTo>
                <a:lnTo>
                  <a:pt x="19050" y="336784"/>
                </a:lnTo>
                <a:lnTo>
                  <a:pt x="4925" y="291279"/>
                </a:lnTo>
                <a:lnTo>
                  <a:pt x="0" y="242423"/>
                </a:lnTo>
                <a:lnTo>
                  <a:pt x="4927" y="193566"/>
                </a:lnTo>
                <a:lnTo>
                  <a:pt x="19052" y="148060"/>
                </a:lnTo>
                <a:lnTo>
                  <a:pt x="41404" y="106881"/>
                </a:lnTo>
                <a:lnTo>
                  <a:pt x="71006" y="71003"/>
                </a:lnTo>
                <a:lnTo>
                  <a:pt x="106884" y="41401"/>
                </a:lnTo>
                <a:lnTo>
                  <a:pt x="148063" y="19050"/>
                </a:lnTo>
                <a:lnTo>
                  <a:pt x="193568" y="4925"/>
                </a:lnTo>
                <a:lnTo>
                  <a:pt x="242423" y="0"/>
                </a:lnTo>
                <a:lnTo>
                  <a:pt x="291280" y="4925"/>
                </a:lnTo>
                <a:lnTo>
                  <a:pt x="336786" y="19050"/>
                </a:lnTo>
                <a:lnTo>
                  <a:pt x="377965" y="41402"/>
                </a:lnTo>
                <a:lnTo>
                  <a:pt x="413843" y="71004"/>
                </a:lnTo>
                <a:lnTo>
                  <a:pt x="443445" y="106882"/>
                </a:lnTo>
                <a:lnTo>
                  <a:pt x="465796" y="148061"/>
                </a:lnTo>
                <a:lnTo>
                  <a:pt x="479921" y="193566"/>
                </a:lnTo>
                <a:lnTo>
                  <a:pt x="484847" y="242423"/>
                </a:lnTo>
                <a:lnTo>
                  <a:pt x="479921" y="291279"/>
                </a:lnTo>
                <a:lnTo>
                  <a:pt x="465795" y="336785"/>
                </a:lnTo>
                <a:lnTo>
                  <a:pt x="443444" y="377964"/>
                </a:lnTo>
                <a:lnTo>
                  <a:pt x="413842" y="413842"/>
                </a:lnTo>
                <a:lnTo>
                  <a:pt x="377964" y="443444"/>
                </a:lnTo>
                <a:lnTo>
                  <a:pt x="336785" y="465795"/>
                </a:lnTo>
                <a:lnTo>
                  <a:pt x="291280" y="479920"/>
                </a:lnTo>
                <a:lnTo>
                  <a:pt x="242423" y="484846"/>
                </a:lnTo>
                <a:close/>
              </a:path>
            </a:pathLst>
          </a:custGeom>
          <a:solidFill>
            <a:srgbClr val="FFFFFF">
              <a:alpha val="9215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bg object 28"/>
          <p:cNvSpPr/>
          <p:nvPr/>
        </p:nvSpPr>
        <p:spPr>
          <a:xfrm>
            <a:off x="7013654" y="1990885"/>
            <a:ext cx="422275" cy="423545"/>
          </a:xfrm>
          <a:custGeom>
            <a:rect l="l" t="t" r="r" b="b"/>
            <a:pathLst>
              <a:path w="422275" h="423544">
                <a:moveTo>
                  <a:pt x="421659" y="211546"/>
                </a:moveTo>
                <a:lnTo>
                  <a:pt x="3" y="211546"/>
                </a:lnTo>
                <a:lnTo>
                  <a:pt x="5572" y="163040"/>
                </a:lnTo>
                <a:lnTo>
                  <a:pt x="21433" y="118513"/>
                </a:lnTo>
                <a:lnTo>
                  <a:pt x="46321" y="79234"/>
                </a:lnTo>
                <a:lnTo>
                  <a:pt x="78970" y="46474"/>
                </a:lnTo>
                <a:lnTo>
                  <a:pt x="118116" y="21501"/>
                </a:lnTo>
                <a:lnTo>
                  <a:pt x="162494" y="5587"/>
                </a:lnTo>
                <a:lnTo>
                  <a:pt x="210832" y="0"/>
                </a:lnTo>
                <a:lnTo>
                  <a:pt x="259173" y="5587"/>
                </a:lnTo>
                <a:lnTo>
                  <a:pt x="303549" y="21502"/>
                </a:lnTo>
                <a:lnTo>
                  <a:pt x="342694" y="46474"/>
                </a:lnTo>
                <a:lnTo>
                  <a:pt x="375344" y="79235"/>
                </a:lnTo>
                <a:lnTo>
                  <a:pt x="400232" y="118514"/>
                </a:lnTo>
                <a:lnTo>
                  <a:pt x="416092" y="163041"/>
                </a:lnTo>
                <a:lnTo>
                  <a:pt x="421659" y="211546"/>
                </a:lnTo>
                <a:close/>
              </a:path>
              <a:path w="422275" h="423544">
                <a:moveTo>
                  <a:pt x="210829" y="423092"/>
                </a:moveTo>
                <a:lnTo>
                  <a:pt x="162488" y="417505"/>
                </a:lnTo>
                <a:lnTo>
                  <a:pt x="118112" y="401591"/>
                </a:lnTo>
                <a:lnTo>
                  <a:pt x="78966" y="376618"/>
                </a:lnTo>
                <a:lnTo>
                  <a:pt x="46316" y="343857"/>
                </a:lnTo>
                <a:lnTo>
                  <a:pt x="21429" y="304579"/>
                </a:lnTo>
                <a:lnTo>
                  <a:pt x="5568" y="260051"/>
                </a:lnTo>
                <a:lnTo>
                  <a:pt x="0" y="211546"/>
                </a:lnTo>
                <a:lnTo>
                  <a:pt x="421659" y="211546"/>
                </a:lnTo>
                <a:lnTo>
                  <a:pt x="416091" y="260052"/>
                </a:lnTo>
                <a:lnTo>
                  <a:pt x="400230" y="304579"/>
                </a:lnTo>
                <a:lnTo>
                  <a:pt x="375342" y="343858"/>
                </a:lnTo>
                <a:lnTo>
                  <a:pt x="342693" y="376618"/>
                </a:lnTo>
                <a:lnTo>
                  <a:pt x="303547" y="401591"/>
                </a:lnTo>
                <a:lnTo>
                  <a:pt x="259171" y="417506"/>
                </a:lnTo>
                <a:lnTo>
                  <a:pt x="210829" y="42309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bg object 29"/>
          <p:cNvSpPr/>
          <p:nvPr/>
        </p:nvSpPr>
        <p:spPr>
          <a:xfrm>
            <a:off x="7042212" y="2019539"/>
            <a:ext cx="365125" cy="366395"/>
          </a:xfrm>
          <a:custGeom>
            <a:rect l="l" t="t" r="r" b="b"/>
            <a:pathLst>
              <a:path w="365125" h="366394">
                <a:moveTo>
                  <a:pt x="364991" y="183116"/>
                </a:moveTo>
                <a:lnTo>
                  <a:pt x="3" y="183116"/>
                </a:lnTo>
                <a:lnTo>
                  <a:pt x="6522" y="134436"/>
                </a:lnTo>
                <a:lnTo>
                  <a:pt x="24920" y="90693"/>
                </a:lnTo>
                <a:lnTo>
                  <a:pt x="53456" y="53633"/>
                </a:lnTo>
                <a:lnTo>
                  <a:pt x="90391" y="25000"/>
                </a:lnTo>
                <a:lnTo>
                  <a:pt x="133986" y="6540"/>
                </a:lnTo>
                <a:lnTo>
                  <a:pt x="182498" y="0"/>
                </a:lnTo>
                <a:lnTo>
                  <a:pt x="231012" y="6541"/>
                </a:lnTo>
                <a:lnTo>
                  <a:pt x="274607" y="25000"/>
                </a:lnTo>
                <a:lnTo>
                  <a:pt x="311541" y="53633"/>
                </a:lnTo>
                <a:lnTo>
                  <a:pt x="340077" y="90694"/>
                </a:lnTo>
                <a:lnTo>
                  <a:pt x="358474" y="134437"/>
                </a:lnTo>
                <a:lnTo>
                  <a:pt x="364991" y="183116"/>
                </a:lnTo>
                <a:close/>
              </a:path>
              <a:path w="365125" h="366394">
                <a:moveTo>
                  <a:pt x="182495" y="366232"/>
                </a:moveTo>
                <a:lnTo>
                  <a:pt x="133981" y="359691"/>
                </a:lnTo>
                <a:lnTo>
                  <a:pt x="90386" y="341231"/>
                </a:lnTo>
                <a:lnTo>
                  <a:pt x="53451" y="312598"/>
                </a:lnTo>
                <a:lnTo>
                  <a:pt x="24915" y="275538"/>
                </a:lnTo>
                <a:lnTo>
                  <a:pt x="6518" y="231795"/>
                </a:lnTo>
                <a:lnTo>
                  <a:pt x="0" y="183115"/>
                </a:lnTo>
                <a:lnTo>
                  <a:pt x="364991" y="183116"/>
                </a:lnTo>
                <a:lnTo>
                  <a:pt x="358472" y="231795"/>
                </a:lnTo>
                <a:lnTo>
                  <a:pt x="340075" y="275538"/>
                </a:lnTo>
                <a:lnTo>
                  <a:pt x="311540" y="312599"/>
                </a:lnTo>
                <a:lnTo>
                  <a:pt x="274605" y="341232"/>
                </a:lnTo>
                <a:lnTo>
                  <a:pt x="231011" y="359691"/>
                </a:lnTo>
                <a:lnTo>
                  <a:pt x="182495" y="366232"/>
                </a:lnTo>
                <a:close/>
              </a:path>
            </a:pathLst>
          </a:custGeom>
          <a:solidFill>
            <a:srgbClr val="57AD4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bg object 30"/>
          <p:cNvSpPr/>
          <p:nvPr/>
        </p:nvSpPr>
        <p:spPr>
          <a:xfrm>
            <a:off x="6991794" y="1968947"/>
            <a:ext cx="466090" cy="467995"/>
          </a:xfrm>
          <a:custGeom>
            <a:rect l="l" t="t" r="r" b="b"/>
            <a:pathLst>
              <a:path w="466090" h="467994">
                <a:moveTo>
                  <a:pt x="465832" y="233708"/>
                </a:moveTo>
                <a:lnTo>
                  <a:pt x="0" y="233708"/>
                </a:lnTo>
                <a:lnTo>
                  <a:pt x="4732" y="186608"/>
                </a:lnTo>
                <a:lnTo>
                  <a:pt x="18304" y="142738"/>
                </a:lnTo>
                <a:lnTo>
                  <a:pt x="39779" y="103039"/>
                </a:lnTo>
                <a:lnTo>
                  <a:pt x="68221" y="68451"/>
                </a:lnTo>
                <a:lnTo>
                  <a:pt x="102692" y="39913"/>
                </a:lnTo>
                <a:lnTo>
                  <a:pt x="142256" y="18365"/>
                </a:lnTo>
                <a:lnTo>
                  <a:pt x="185978" y="4748"/>
                </a:lnTo>
                <a:lnTo>
                  <a:pt x="232916" y="0"/>
                </a:lnTo>
                <a:lnTo>
                  <a:pt x="279857" y="4748"/>
                </a:lnTo>
                <a:lnTo>
                  <a:pt x="323578" y="18366"/>
                </a:lnTo>
                <a:lnTo>
                  <a:pt x="363142" y="39914"/>
                </a:lnTo>
                <a:lnTo>
                  <a:pt x="397613" y="68451"/>
                </a:lnTo>
                <a:lnTo>
                  <a:pt x="426054" y="103040"/>
                </a:lnTo>
                <a:lnTo>
                  <a:pt x="447529" y="142739"/>
                </a:lnTo>
                <a:lnTo>
                  <a:pt x="461100" y="186608"/>
                </a:lnTo>
                <a:lnTo>
                  <a:pt x="465832" y="233708"/>
                </a:lnTo>
                <a:close/>
              </a:path>
              <a:path w="466090" h="467994">
                <a:moveTo>
                  <a:pt x="232916" y="467417"/>
                </a:moveTo>
                <a:lnTo>
                  <a:pt x="185975" y="462668"/>
                </a:lnTo>
                <a:lnTo>
                  <a:pt x="142255" y="449050"/>
                </a:lnTo>
                <a:lnTo>
                  <a:pt x="102690" y="427503"/>
                </a:lnTo>
                <a:lnTo>
                  <a:pt x="68219" y="398965"/>
                </a:lnTo>
                <a:lnTo>
                  <a:pt x="39778" y="364377"/>
                </a:lnTo>
                <a:lnTo>
                  <a:pt x="18303" y="324678"/>
                </a:lnTo>
                <a:lnTo>
                  <a:pt x="4732" y="280808"/>
                </a:lnTo>
                <a:lnTo>
                  <a:pt x="0" y="233708"/>
                </a:lnTo>
                <a:lnTo>
                  <a:pt x="465832" y="233708"/>
                </a:lnTo>
                <a:lnTo>
                  <a:pt x="461100" y="280808"/>
                </a:lnTo>
                <a:lnTo>
                  <a:pt x="447529" y="324678"/>
                </a:lnTo>
                <a:lnTo>
                  <a:pt x="426054" y="364377"/>
                </a:lnTo>
                <a:lnTo>
                  <a:pt x="397613" y="398965"/>
                </a:lnTo>
                <a:lnTo>
                  <a:pt x="363142" y="427503"/>
                </a:lnTo>
                <a:lnTo>
                  <a:pt x="323578" y="449051"/>
                </a:lnTo>
                <a:lnTo>
                  <a:pt x="279857" y="462669"/>
                </a:lnTo>
                <a:lnTo>
                  <a:pt x="232916" y="467417"/>
                </a:lnTo>
                <a:close/>
              </a:path>
            </a:pathLst>
          </a:custGeom>
          <a:solidFill>
            <a:srgbClr val="FFFFFF">
              <a:alpha val="90194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bg object 31"/>
          <p:cNvSpPr/>
          <p:nvPr/>
        </p:nvSpPr>
        <p:spPr>
          <a:xfrm>
            <a:off x="11134611" y="2946287"/>
            <a:ext cx="568325" cy="568325"/>
          </a:xfrm>
          <a:custGeom>
            <a:rect l="l" t="t" r="r" b="b"/>
            <a:pathLst>
              <a:path w="568325" h="568325">
                <a:moveTo>
                  <a:pt x="567949" y="283974"/>
                </a:moveTo>
                <a:lnTo>
                  <a:pt x="0" y="283974"/>
                </a:lnTo>
                <a:lnTo>
                  <a:pt x="3717" y="237911"/>
                </a:lnTo>
                <a:lnTo>
                  <a:pt x="14478" y="194216"/>
                </a:lnTo>
                <a:lnTo>
                  <a:pt x="31697" y="153471"/>
                </a:lnTo>
                <a:lnTo>
                  <a:pt x="54791" y="116262"/>
                </a:lnTo>
                <a:lnTo>
                  <a:pt x="83175" y="83173"/>
                </a:lnTo>
                <a:lnTo>
                  <a:pt x="116264" y="54790"/>
                </a:lnTo>
                <a:lnTo>
                  <a:pt x="153473" y="31696"/>
                </a:lnTo>
                <a:lnTo>
                  <a:pt x="194218" y="14477"/>
                </a:lnTo>
                <a:lnTo>
                  <a:pt x="237916" y="3716"/>
                </a:lnTo>
                <a:lnTo>
                  <a:pt x="283974" y="0"/>
                </a:lnTo>
                <a:lnTo>
                  <a:pt x="330037" y="3716"/>
                </a:lnTo>
                <a:lnTo>
                  <a:pt x="373732" y="14477"/>
                </a:lnTo>
                <a:lnTo>
                  <a:pt x="414477" y="31696"/>
                </a:lnTo>
                <a:lnTo>
                  <a:pt x="451686" y="54790"/>
                </a:lnTo>
                <a:lnTo>
                  <a:pt x="484774" y="83174"/>
                </a:lnTo>
                <a:lnTo>
                  <a:pt x="513158" y="116263"/>
                </a:lnTo>
                <a:lnTo>
                  <a:pt x="536252" y="153472"/>
                </a:lnTo>
                <a:lnTo>
                  <a:pt x="553471" y="194216"/>
                </a:lnTo>
                <a:lnTo>
                  <a:pt x="564232" y="237912"/>
                </a:lnTo>
                <a:lnTo>
                  <a:pt x="567949" y="283974"/>
                </a:lnTo>
                <a:close/>
              </a:path>
              <a:path w="568325" h="568325">
                <a:moveTo>
                  <a:pt x="283974" y="567948"/>
                </a:moveTo>
                <a:lnTo>
                  <a:pt x="237912" y="564230"/>
                </a:lnTo>
                <a:lnTo>
                  <a:pt x="194217" y="553470"/>
                </a:lnTo>
                <a:lnTo>
                  <a:pt x="153472" y="536251"/>
                </a:lnTo>
                <a:lnTo>
                  <a:pt x="116263" y="513157"/>
                </a:lnTo>
                <a:lnTo>
                  <a:pt x="83174" y="484773"/>
                </a:lnTo>
                <a:lnTo>
                  <a:pt x="54790" y="451685"/>
                </a:lnTo>
                <a:lnTo>
                  <a:pt x="31696" y="414476"/>
                </a:lnTo>
                <a:lnTo>
                  <a:pt x="14477" y="373731"/>
                </a:lnTo>
                <a:lnTo>
                  <a:pt x="3716" y="330035"/>
                </a:lnTo>
                <a:lnTo>
                  <a:pt x="0" y="283973"/>
                </a:lnTo>
                <a:lnTo>
                  <a:pt x="567949" y="283974"/>
                </a:lnTo>
                <a:lnTo>
                  <a:pt x="564232" y="330036"/>
                </a:lnTo>
                <a:lnTo>
                  <a:pt x="553471" y="373731"/>
                </a:lnTo>
                <a:lnTo>
                  <a:pt x="536252" y="414476"/>
                </a:lnTo>
                <a:lnTo>
                  <a:pt x="513158" y="451685"/>
                </a:lnTo>
                <a:lnTo>
                  <a:pt x="484774" y="484773"/>
                </a:lnTo>
                <a:lnTo>
                  <a:pt x="451686" y="513157"/>
                </a:lnTo>
                <a:lnTo>
                  <a:pt x="414477" y="536251"/>
                </a:lnTo>
                <a:lnTo>
                  <a:pt x="373732" y="553470"/>
                </a:lnTo>
                <a:lnTo>
                  <a:pt x="330037" y="564231"/>
                </a:lnTo>
                <a:lnTo>
                  <a:pt x="283974" y="56794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bg object 32"/>
          <p:cNvSpPr/>
          <p:nvPr/>
        </p:nvSpPr>
        <p:spPr>
          <a:xfrm>
            <a:off x="11173075" y="2984752"/>
            <a:ext cx="492125" cy="492125"/>
          </a:xfrm>
          <a:custGeom>
            <a:rect l="l" t="t" r="r" b="b"/>
            <a:pathLst>
              <a:path w="492125" h="492125">
                <a:moveTo>
                  <a:pt x="245810" y="0"/>
                </a:moveTo>
                <a:close/>
              </a:path>
              <a:path w="492125" h="492125">
                <a:moveTo>
                  <a:pt x="491621" y="245810"/>
                </a:moveTo>
                <a:lnTo>
                  <a:pt x="0" y="245810"/>
                </a:lnTo>
                <a:lnTo>
                  <a:pt x="4994" y="196270"/>
                </a:lnTo>
                <a:lnTo>
                  <a:pt x="19318" y="150129"/>
                </a:lnTo>
                <a:lnTo>
                  <a:pt x="41981" y="108375"/>
                </a:lnTo>
                <a:lnTo>
                  <a:pt x="71997" y="71995"/>
                </a:lnTo>
                <a:lnTo>
                  <a:pt x="108377" y="41980"/>
                </a:lnTo>
                <a:lnTo>
                  <a:pt x="150131" y="19316"/>
                </a:lnTo>
                <a:lnTo>
                  <a:pt x="196273" y="4993"/>
                </a:lnTo>
                <a:lnTo>
                  <a:pt x="245810" y="0"/>
                </a:lnTo>
                <a:lnTo>
                  <a:pt x="295350" y="4994"/>
                </a:lnTo>
                <a:lnTo>
                  <a:pt x="341491" y="19317"/>
                </a:lnTo>
                <a:lnTo>
                  <a:pt x="383246" y="41980"/>
                </a:lnTo>
                <a:lnTo>
                  <a:pt x="419625" y="71996"/>
                </a:lnTo>
                <a:lnTo>
                  <a:pt x="449640" y="108375"/>
                </a:lnTo>
                <a:lnTo>
                  <a:pt x="472304" y="150130"/>
                </a:lnTo>
                <a:lnTo>
                  <a:pt x="486627" y="196271"/>
                </a:lnTo>
                <a:lnTo>
                  <a:pt x="491621" y="245810"/>
                </a:lnTo>
                <a:close/>
              </a:path>
              <a:path w="492125" h="492125">
                <a:moveTo>
                  <a:pt x="245810" y="491620"/>
                </a:moveTo>
                <a:lnTo>
                  <a:pt x="196271" y="486626"/>
                </a:lnTo>
                <a:lnTo>
                  <a:pt x="150129" y="472303"/>
                </a:lnTo>
                <a:lnTo>
                  <a:pt x="108375" y="449640"/>
                </a:lnTo>
                <a:lnTo>
                  <a:pt x="71996" y="419624"/>
                </a:lnTo>
                <a:lnTo>
                  <a:pt x="41980" y="383245"/>
                </a:lnTo>
                <a:lnTo>
                  <a:pt x="19316" y="341490"/>
                </a:lnTo>
                <a:lnTo>
                  <a:pt x="4993" y="295349"/>
                </a:lnTo>
                <a:lnTo>
                  <a:pt x="0" y="245810"/>
                </a:lnTo>
                <a:lnTo>
                  <a:pt x="491621" y="245810"/>
                </a:lnTo>
                <a:lnTo>
                  <a:pt x="486626" y="295349"/>
                </a:lnTo>
                <a:lnTo>
                  <a:pt x="472303" y="341490"/>
                </a:lnTo>
                <a:lnTo>
                  <a:pt x="449639" y="383245"/>
                </a:lnTo>
                <a:lnTo>
                  <a:pt x="419624" y="419624"/>
                </a:lnTo>
                <a:lnTo>
                  <a:pt x="383245" y="449640"/>
                </a:lnTo>
                <a:lnTo>
                  <a:pt x="341490" y="472303"/>
                </a:lnTo>
                <a:lnTo>
                  <a:pt x="295349" y="486626"/>
                </a:lnTo>
                <a:lnTo>
                  <a:pt x="245810" y="491620"/>
                </a:lnTo>
                <a:close/>
              </a:path>
            </a:pathLst>
          </a:custGeom>
          <a:solidFill>
            <a:srgbClr val="57AD4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bg object 33"/>
          <p:cNvSpPr/>
          <p:nvPr/>
        </p:nvSpPr>
        <p:spPr>
          <a:xfrm>
            <a:off x="11105158" y="2916838"/>
            <a:ext cx="628015" cy="628015"/>
          </a:xfrm>
          <a:custGeom>
            <a:rect l="l" t="t" r="r" b="b"/>
            <a:pathLst>
              <a:path w="628015" h="628014">
                <a:moveTo>
                  <a:pt x="627448" y="313724"/>
                </a:moveTo>
                <a:lnTo>
                  <a:pt x="3" y="313724"/>
                </a:lnTo>
                <a:lnTo>
                  <a:pt x="3405" y="267363"/>
                </a:lnTo>
                <a:lnTo>
                  <a:pt x="13286" y="223116"/>
                </a:lnTo>
                <a:lnTo>
                  <a:pt x="29162" y="181465"/>
                </a:lnTo>
                <a:lnTo>
                  <a:pt x="50547" y="142897"/>
                </a:lnTo>
                <a:lnTo>
                  <a:pt x="76955" y="107897"/>
                </a:lnTo>
                <a:lnTo>
                  <a:pt x="107902" y="76950"/>
                </a:lnTo>
                <a:lnTo>
                  <a:pt x="142902" y="50542"/>
                </a:lnTo>
                <a:lnTo>
                  <a:pt x="181471" y="29158"/>
                </a:lnTo>
                <a:lnTo>
                  <a:pt x="223122" y="13282"/>
                </a:lnTo>
                <a:lnTo>
                  <a:pt x="267372" y="3401"/>
                </a:lnTo>
                <a:lnTo>
                  <a:pt x="313727" y="0"/>
                </a:lnTo>
                <a:lnTo>
                  <a:pt x="360087" y="3401"/>
                </a:lnTo>
                <a:lnTo>
                  <a:pt x="404334" y="13283"/>
                </a:lnTo>
                <a:lnTo>
                  <a:pt x="445984" y="29158"/>
                </a:lnTo>
                <a:lnTo>
                  <a:pt x="484552" y="50543"/>
                </a:lnTo>
                <a:lnTo>
                  <a:pt x="519552" y="76951"/>
                </a:lnTo>
                <a:lnTo>
                  <a:pt x="550499" y="107898"/>
                </a:lnTo>
                <a:lnTo>
                  <a:pt x="576907" y="142898"/>
                </a:lnTo>
                <a:lnTo>
                  <a:pt x="598291" y="181466"/>
                </a:lnTo>
                <a:lnTo>
                  <a:pt x="614167" y="223116"/>
                </a:lnTo>
                <a:lnTo>
                  <a:pt x="624048" y="267364"/>
                </a:lnTo>
                <a:lnTo>
                  <a:pt x="627448" y="313724"/>
                </a:lnTo>
                <a:close/>
              </a:path>
              <a:path w="628015" h="628014">
                <a:moveTo>
                  <a:pt x="313724" y="627447"/>
                </a:moveTo>
                <a:lnTo>
                  <a:pt x="267364" y="624045"/>
                </a:lnTo>
                <a:lnTo>
                  <a:pt x="223116" y="614164"/>
                </a:lnTo>
                <a:lnTo>
                  <a:pt x="181465" y="598289"/>
                </a:lnTo>
                <a:lnTo>
                  <a:pt x="142897" y="576904"/>
                </a:lnTo>
                <a:lnTo>
                  <a:pt x="107897" y="550496"/>
                </a:lnTo>
                <a:lnTo>
                  <a:pt x="76951" y="519549"/>
                </a:lnTo>
                <a:lnTo>
                  <a:pt x="50542" y="484549"/>
                </a:lnTo>
                <a:lnTo>
                  <a:pt x="29158" y="445981"/>
                </a:lnTo>
                <a:lnTo>
                  <a:pt x="13282" y="404331"/>
                </a:lnTo>
                <a:lnTo>
                  <a:pt x="3401" y="360083"/>
                </a:lnTo>
                <a:lnTo>
                  <a:pt x="0" y="313723"/>
                </a:lnTo>
                <a:lnTo>
                  <a:pt x="627448" y="313724"/>
                </a:lnTo>
                <a:lnTo>
                  <a:pt x="624046" y="360083"/>
                </a:lnTo>
                <a:lnTo>
                  <a:pt x="614165" y="404331"/>
                </a:lnTo>
                <a:lnTo>
                  <a:pt x="598290" y="445981"/>
                </a:lnTo>
                <a:lnTo>
                  <a:pt x="576905" y="484549"/>
                </a:lnTo>
                <a:lnTo>
                  <a:pt x="550497" y="519549"/>
                </a:lnTo>
                <a:lnTo>
                  <a:pt x="519550" y="550496"/>
                </a:lnTo>
                <a:lnTo>
                  <a:pt x="484550" y="576904"/>
                </a:lnTo>
                <a:lnTo>
                  <a:pt x="445982" y="598289"/>
                </a:lnTo>
                <a:lnTo>
                  <a:pt x="404332" y="614164"/>
                </a:lnTo>
                <a:lnTo>
                  <a:pt x="360084" y="624046"/>
                </a:lnTo>
                <a:lnTo>
                  <a:pt x="313724" y="627447"/>
                </a:lnTo>
                <a:close/>
              </a:path>
            </a:pathLst>
          </a:custGeom>
          <a:solidFill>
            <a:srgbClr val="FFFFFF">
              <a:alpha val="90194"/>
            </a:srgbClr>
          </a:solidFill>
        </p:spPr>
        <p:txBody>
          <a:bodyPr wrap="square" lIns="0" tIns="0" rIns="0" bIns="0" rtlCol="0"/>
          <a:lstStyle/>
          <a:p/>
        </p:txBody>
      </p:sp>
      <p:pic>
        <p:nvPicPr>
          <p:cNvPr id="34" name="bg object 34"/>
          <p:cNvPicPr/>
          <p:nvPr/>
        </p:nvPicPr>
        <p:blipFill>
          <a:blip r:embed="rId6"/>
          <a:stretch>
            <a:fillRect/>
          </a:stretch>
        </p:blipFill>
        <p:spPr>
          <a:xfrm>
            <a:off x="10325100" y="368300"/>
            <a:ext cx="1366118" cy="504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rgbClr val="4CAA49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488950" y="533399"/>
            <a:ext cx="11214100" cy="5789930"/>
          </a:xfrm>
          <a:custGeom>
            <a:rect l="l" t="t" r="r" b="b"/>
            <a:pathLst>
              <a:path w="11214100" h="5789930">
                <a:moveTo>
                  <a:pt x="11214100" y="5789613"/>
                </a:moveTo>
                <a:lnTo>
                  <a:pt x="0" y="5789613"/>
                </a:lnTo>
                <a:lnTo>
                  <a:pt x="0" y="0"/>
                </a:lnTo>
                <a:lnTo>
                  <a:pt x="11214100" y="0"/>
                </a:lnTo>
                <a:lnTo>
                  <a:pt x="11214100" y="5789613"/>
                </a:lnTo>
                <a:close/>
              </a:path>
            </a:pathLst>
          </a:custGeom>
          <a:solidFill>
            <a:srgbClr val="FFFFFF">
              <a:alpha val="90194"/>
            </a:srgbClr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8" name="bg object 18"/>
          <p:cNvPicPr/>
          <p:nvPr/>
        </p:nvPicPr>
        <p:blipFill>
          <a:blip r:embed="rId7"/>
          <a:stretch>
            <a:fillRect/>
          </a:stretch>
        </p:blipFill>
        <p:spPr>
          <a:xfrm>
            <a:off x="10058400" y="749300"/>
            <a:ext cx="1366325" cy="504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593648" y="1159827"/>
            <a:ext cx="2486025" cy="18954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rgbClr val="4CAA49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450339" y="3227070"/>
            <a:ext cx="9063355" cy="2832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png" /><Relationship Id="rId3" Type="http://schemas.openxmlformats.org/officeDocument/2006/relationships/image" Target="../media/image2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png" /><Relationship Id="rId3" Type="http://schemas.openxmlformats.org/officeDocument/2006/relationships/image" Target="../media/image2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png" /><Relationship Id="rId3" Type="http://schemas.openxmlformats.org/officeDocument/2006/relationships/image" Target="../media/image2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6.png" /><Relationship Id="rId3" Type="http://schemas.openxmlformats.org/officeDocument/2006/relationships/image" Target="../media/image2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9.png" /><Relationship Id="rId3" Type="http://schemas.openxmlformats.org/officeDocument/2006/relationships/image" Target="../media/image3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1.png" /><Relationship Id="rId3" Type="http://schemas.openxmlformats.org/officeDocument/2006/relationships/image" Target="../media/image3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3.png" /><Relationship Id="rId3" Type="http://schemas.openxmlformats.org/officeDocument/2006/relationships/image" Target="../media/image3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00001403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78803" y="593407"/>
            <a:ext cx="35687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290">
                <a:latin typeface="Microsoft JhengHei"/>
                <a:cs typeface="Microsoft JhengHei"/>
              </a:rPr>
              <a:t>根据统编版教材整理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604703" y="593407"/>
            <a:ext cx="28067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310">
                <a:solidFill>
                  <a:srgbClr val="000000"/>
                </a:solidFill>
                <a:latin typeface="Microsoft JhengHei"/>
                <a:cs typeface="Microsoft JhengHei"/>
              </a:rPr>
              <a:t>二年级语文上册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1549400" y="2552700"/>
            <a:ext cx="8260080" cy="147828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06730" y="535939"/>
            <a:ext cx="2471420" cy="737235"/>
          </a:xfrm>
          <a:custGeom>
            <a:rect l="l" t="t" r="r" b="b"/>
            <a:pathLst>
              <a:path w="2471420" h="737235">
                <a:moveTo>
                  <a:pt x="2348545" y="737234"/>
                </a:moveTo>
                <a:lnTo>
                  <a:pt x="122874" y="737234"/>
                </a:lnTo>
                <a:lnTo>
                  <a:pt x="75046" y="727578"/>
                </a:lnTo>
                <a:lnTo>
                  <a:pt x="35989" y="701245"/>
                </a:lnTo>
                <a:lnTo>
                  <a:pt x="9656" y="662188"/>
                </a:lnTo>
                <a:lnTo>
                  <a:pt x="0" y="614360"/>
                </a:lnTo>
                <a:lnTo>
                  <a:pt x="0" y="122874"/>
                </a:lnTo>
                <a:lnTo>
                  <a:pt x="9656" y="75046"/>
                </a:lnTo>
                <a:lnTo>
                  <a:pt x="35989" y="35989"/>
                </a:lnTo>
                <a:lnTo>
                  <a:pt x="75046" y="9656"/>
                </a:lnTo>
                <a:lnTo>
                  <a:pt x="122874" y="0"/>
                </a:lnTo>
                <a:lnTo>
                  <a:pt x="2348544" y="0"/>
                </a:lnTo>
                <a:lnTo>
                  <a:pt x="2396373" y="9656"/>
                </a:lnTo>
                <a:lnTo>
                  <a:pt x="2435430" y="35989"/>
                </a:lnTo>
                <a:lnTo>
                  <a:pt x="2461763" y="75046"/>
                </a:lnTo>
                <a:lnTo>
                  <a:pt x="2471419" y="122874"/>
                </a:lnTo>
                <a:lnTo>
                  <a:pt x="2471419" y="614360"/>
                </a:lnTo>
                <a:lnTo>
                  <a:pt x="2461763" y="662188"/>
                </a:lnTo>
                <a:lnTo>
                  <a:pt x="2435430" y="701245"/>
                </a:lnTo>
                <a:lnTo>
                  <a:pt x="2396373" y="727578"/>
                </a:lnTo>
                <a:lnTo>
                  <a:pt x="2348545" y="737234"/>
                </a:lnTo>
                <a:close/>
              </a:path>
            </a:pathLst>
          </a:custGeom>
          <a:solidFill>
            <a:srgbClr val="C5E0B4">
              <a:alpha val="50195"/>
            </a:srgbClr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447675" y="519112"/>
            <a:ext cx="2602230" cy="777875"/>
            <a:chOff x="447675" y="519112"/>
            <a:chExt cx="2602230" cy="777875"/>
          </a:xfrm>
        </p:grpSpPr>
        <p:sp>
          <p:nvSpPr>
            <p:cNvPr id="4" name="object 4"/>
            <p:cNvSpPr/>
            <p:nvPr/>
          </p:nvSpPr>
          <p:spPr>
            <a:xfrm>
              <a:off x="506730" y="535939"/>
              <a:ext cx="2471420" cy="737235"/>
            </a:xfrm>
            <a:custGeom>
              <a:rect l="l" t="t" r="r" b="b"/>
              <a:pathLst>
                <a:path w="2471420" h="737235">
                  <a:moveTo>
                    <a:pt x="0" y="122875"/>
                  </a:moveTo>
                  <a:lnTo>
                    <a:pt x="9656" y="75046"/>
                  </a:lnTo>
                  <a:lnTo>
                    <a:pt x="35989" y="35989"/>
                  </a:lnTo>
                  <a:lnTo>
                    <a:pt x="75046" y="9656"/>
                  </a:lnTo>
                  <a:lnTo>
                    <a:pt x="122874" y="0"/>
                  </a:lnTo>
                  <a:lnTo>
                    <a:pt x="2348545" y="0"/>
                  </a:lnTo>
                  <a:lnTo>
                    <a:pt x="2396373" y="9656"/>
                  </a:lnTo>
                  <a:lnTo>
                    <a:pt x="2435430" y="35989"/>
                  </a:lnTo>
                  <a:lnTo>
                    <a:pt x="2461763" y="75046"/>
                  </a:lnTo>
                  <a:lnTo>
                    <a:pt x="2471419" y="122874"/>
                  </a:lnTo>
                  <a:lnTo>
                    <a:pt x="2471420" y="614360"/>
                  </a:lnTo>
                  <a:lnTo>
                    <a:pt x="2461763" y="662188"/>
                  </a:lnTo>
                  <a:lnTo>
                    <a:pt x="2435430" y="701245"/>
                  </a:lnTo>
                  <a:lnTo>
                    <a:pt x="2396373" y="727578"/>
                  </a:lnTo>
                  <a:lnTo>
                    <a:pt x="2348545" y="737234"/>
                  </a:lnTo>
                  <a:lnTo>
                    <a:pt x="122875" y="737234"/>
                  </a:lnTo>
                  <a:lnTo>
                    <a:pt x="75046" y="727578"/>
                  </a:lnTo>
                  <a:lnTo>
                    <a:pt x="35989" y="701245"/>
                  </a:lnTo>
                  <a:lnTo>
                    <a:pt x="9656" y="662188"/>
                  </a:lnTo>
                  <a:lnTo>
                    <a:pt x="0" y="614360"/>
                  </a:lnTo>
                  <a:lnTo>
                    <a:pt x="0" y="122875"/>
                  </a:lnTo>
                  <a:close/>
                </a:path>
              </a:pathLst>
            </a:custGeom>
            <a:ln w="12700">
              <a:solidFill>
                <a:srgbClr val="41719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61962" y="533399"/>
              <a:ext cx="2573655" cy="749300"/>
            </a:xfrm>
            <a:custGeom>
              <a:rect l="l" t="t" r="r" b="b"/>
              <a:pathLst>
                <a:path w="2573655" h="749300">
                  <a:moveTo>
                    <a:pt x="0" y="124885"/>
                  </a:moveTo>
                  <a:lnTo>
                    <a:pt x="9814" y="76274"/>
                  </a:lnTo>
                  <a:lnTo>
                    <a:pt x="36578" y="36578"/>
                  </a:lnTo>
                  <a:lnTo>
                    <a:pt x="76274" y="9814"/>
                  </a:lnTo>
                  <a:lnTo>
                    <a:pt x="124885" y="0"/>
                  </a:lnTo>
                  <a:lnTo>
                    <a:pt x="2448452" y="0"/>
                  </a:lnTo>
                  <a:lnTo>
                    <a:pt x="2497063" y="9814"/>
                  </a:lnTo>
                  <a:lnTo>
                    <a:pt x="2536759" y="36578"/>
                  </a:lnTo>
                  <a:lnTo>
                    <a:pt x="2563523" y="76274"/>
                  </a:lnTo>
                  <a:lnTo>
                    <a:pt x="2573338" y="124885"/>
                  </a:lnTo>
                  <a:lnTo>
                    <a:pt x="2573338" y="624414"/>
                  </a:lnTo>
                  <a:lnTo>
                    <a:pt x="2563523" y="673025"/>
                  </a:lnTo>
                  <a:lnTo>
                    <a:pt x="2536759" y="712721"/>
                  </a:lnTo>
                  <a:lnTo>
                    <a:pt x="2497063" y="739485"/>
                  </a:lnTo>
                  <a:lnTo>
                    <a:pt x="2448452" y="749300"/>
                  </a:lnTo>
                  <a:lnTo>
                    <a:pt x="124885" y="749300"/>
                  </a:lnTo>
                  <a:lnTo>
                    <a:pt x="76274" y="739485"/>
                  </a:lnTo>
                  <a:lnTo>
                    <a:pt x="36578" y="712721"/>
                  </a:lnTo>
                  <a:lnTo>
                    <a:pt x="9814" y="673025"/>
                  </a:lnTo>
                  <a:lnTo>
                    <a:pt x="0" y="624414"/>
                  </a:lnTo>
                  <a:lnTo>
                    <a:pt x="0" y="124885"/>
                  </a:lnTo>
                  <a:close/>
                </a:path>
              </a:pathLst>
            </a:custGeom>
            <a:ln w="28574">
              <a:solidFill>
                <a:srgbClr val="91C987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746125" y="588645"/>
            <a:ext cx="18542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>
                <a:solidFill>
                  <a:srgbClr val="4CAA49"/>
                </a:solidFill>
                <a:latin typeface="Microsoft JhengHei"/>
                <a:cs typeface="Microsoft JhengHei"/>
              </a:rPr>
              <a:t>会</a:t>
            </a:r>
            <a:r>
              <a:rPr sz="4000" b="1" spc="200">
                <a:solidFill>
                  <a:srgbClr val="4CAA49"/>
                </a:solidFill>
                <a:latin typeface="Microsoft JhengHei"/>
                <a:cs typeface="Microsoft JhengHei"/>
              </a:rPr>
              <a:t> </a:t>
            </a:r>
            <a:r>
              <a:rPr sz="4000" b="1">
                <a:solidFill>
                  <a:srgbClr val="4CAA49"/>
                </a:solidFill>
                <a:latin typeface="Microsoft JhengHei"/>
                <a:cs typeface="Microsoft JhengHei"/>
              </a:rPr>
              <a:t>写</a:t>
            </a:r>
            <a:r>
              <a:rPr sz="4000" b="1" spc="200">
                <a:solidFill>
                  <a:srgbClr val="4CAA49"/>
                </a:solidFill>
                <a:latin typeface="Microsoft JhengHei"/>
                <a:cs typeface="Microsoft JhengHei"/>
              </a:rPr>
              <a:t> </a:t>
            </a:r>
            <a:r>
              <a:rPr sz="4000" b="1" spc="-50">
                <a:solidFill>
                  <a:srgbClr val="4CAA49"/>
                </a:solidFill>
                <a:latin typeface="Microsoft JhengHei"/>
                <a:cs typeface="Microsoft JhengHei"/>
              </a:rPr>
              <a:t>字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479866" y="1809115"/>
            <a:ext cx="2312670" cy="817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58470">
              <a:lnSpc>
                <a:spcPct val="100000"/>
              </a:lnSpc>
              <a:spcBef>
                <a:spcPts val="100"/>
              </a:spcBef>
            </a:pPr>
            <a:r>
              <a:rPr sz="5200" spc="-20">
                <a:solidFill>
                  <a:srgbClr val="FF0000"/>
                </a:solidFill>
                <a:latin typeface="宋体"/>
                <a:cs typeface="宋体"/>
              </a:rPr>
              <a:t>hóng</a:t>
            </a:r>
            <a:endParaRPr sz="5200">
              <a:latin typeface="宋体"/>
              <a:cs typeface="宋体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1451291" y="1595437"/>
            <a:ext cx="2369820" cy="1212215"/>
            <a:chOff x="1451291" y="1595437"/>
            <a:chExt cx="2369820" cy="1212215"/>
          </a:xfrm>
        </p:grpSpPr>
        <p:sp>
          <p:nvSpPr>
            <p:cNvPr id="9" name="object 9"/>
            <p:cNvSpPr/>
            <p:nvPr/>
          </p:nvSpPr>
          <p:spPr>
            <a:xfrm>
              <a:off x="1457324" y="1627814"/>
              <a:ext cx="2355215" cy="0"/>
            </a:xfrm>
            <a:custGeom>
              <a:rect l="l" t="t" r="r" b="b"/>
              <a:pathLst>
                <a:path w="2355215">
                  <a:moveTo>
                    <a:pt x="0" y="0"/>
                  </a:moveTo>
                  <a:lnTo>
                    <a:pt x="2354897" y="0"/>
                  </a:lnTo>
                </a:path>
              </a:pathLst>
            </a:custGeom>
            <a:ln w="28575">
              <a:solidFill>
                <a:srgbClr val="91C987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457324" y="2025855"/>
              <a:ext cx="2355215" cy="398145"/>
            </a:xfrm>
            <a:custGeom>
              <a:rect l="l" t="t" r="r" b="b"/>
              <a:pathLst>
                <a:path w="2355215" h="398144">
                  <a:moveTo>
                    <a:pt x="0" y="0"/>
                  </a:moveTo>
                  <a:lnTo>
                    <a:pt x="2354897" y="0"/>
                  </a:lnTo>
                </a:path>
                <a:path w="2355215" h="398144">
                  <a:moveTo>
                    <a:pt x="0" y="398040"/>
                  </a:moveTo>
                  <a:lnTo>
                    <a:pt x="2354897" y="398040"/>
                  </a:lnTo>
                </a:path>
              </a:pathLst>
            </a:custGeom>
            <a:ln w="28575">
              <a:solidFill>
                <a:srgbClr val="91C987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 flipH="1">
              <a:off x="1465578" y="1595437"/>
              <a:ext cx="0" cy="1212215"/>
            </a:xfrm>
            <a:custGeom>
              <a:rect l="l" t="t" r="r" b="b"/>
              <a:pathLst>
                <a:path h="1212214">
                  <a:moveTo>
                    <a:pt x="0" y="1211896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91C987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 flipH="1">
              <a:off x="3806508" y="1595437"/>
              <a:ext cx="0" cy="1212215"/>
            </a:xfrm>
            <a:custGeom>
              <a:rect l="l" t="t" r="r" b="b"/>
              <a:pathLst>
                <a:path h="1212214">
                  <a:moveTo>
                    <a:pt x="0" y="1211896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91C987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4391977" y="1352231"/>
            <a:ext cx="2027555" cy="1895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495" marR="5080" indent="-11430">
              <a:lnSpc>
                <a:spcPct val="153400"/>
              </a:lnSpc>
              <a:spcBef>
                <a:spcPts val="100"/>
              </a:spcBef>
            </a:pPr>
            <a:r>
              <a:rPr spc="-210"/>
              <a:t>音序：</a:t>
            </a:r>
            <a:r>
              <a:rPr sz="6000" spc="-922" baseline="-2083">
                <a:solidFill>
                  <a:srgbClr val="FF0000"/>
                </a:solidFill>
                <a:latin typeface="Arial Black"/>
                <a:cs typeface="Arial Black"/>
              </a:rPr>
              <a:t>H</a:t>
            </a:r>
            <a:r>
              <a:rPr sz="4000" spc="-110"/>
              <a:t>偏旁：</a:t>
            </a:r>
            <a:r>
              <a:rPr sz="6000" b="1" spc="-75" baseline="-2083">
                <a:solidFill>
                  <a:srgbClr val="FF0000"/>
                </a:solidFill>
                <a:latin typeface="Microsoft JhengHei"/>
                <a:cs typeface="Microsoft JhengHei"/>
              </a:rPr>
              <a:t>氵</a:t>
            </a:r>
            <a:endParaRPr sz="6000" baseline="-2083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409815" y="1352231"/>
            <a:ext cx="2653030" cy="28321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065" marR="5080" indent="137795" algn="ctr">
              <a:lnSpc>
                <a:spcPct val="153500"/>
              </a:lnSpc>
              <a:spcBef>
                <a:spcPts val="95"/>
              </a:spcBef>
              <a:tabLst>
                <a:tab pos="1536065"/>
              </a:tabLst>
            </a:pPr>
            <a:r>
              <a:rPr sz="4000">
                <a:solidFill>
                  <a:srgbClr val="4CAA49"/>
                </a:solidFill>
                <a:latin typeface="黑体"/>
                <a:cs typeface="黑体"/>
              </a:rPr>
              <a:t>结构</a:t>
            </a:r>
            <a:r>
              <a:rPr sz="4000" spc="-400">
                <a:solidFill>
                  <a:srgbClr val="4CAA49"/>
                </a:solidFill>
                <a:latin typeface="黑体"/>
                <a:cs typeface="黑体"/>
              </a:rPr>
              <a:t>：</a:t>
            </a:r>
            <a:r>
              <a:rPr sz="6000" b="1" baseline="-2083">
                <a:solidFill>
                  <a:srgbClr val="FF0000"/>
                </a:solidFill>
                <a:latin typeface="Microsoft JhengHei"/>
                <a:cs typeface="Microsoft JhengHei"/>
              </a:rPr>
              <a:t>左</a:t>
            </a:r>
            <a:r>
              <a:rPr sz="6000" b="1" spc="-75" baseline="-2083">
                <a:solidFill>
                  <a:srgbClr val="FF0000"/>
                </a:solidFill>
                <a:latin typeface="Microsoft JhengHei"/>
                <a:cs typeface="Microsoft JhengHei"/>
              </a:rPr>
              <a:t>右</a:t>
            </a:r>
            <a:r>
              <a:rPr sz="4000">
                <a:solidFill>
                  <a:srgbClr val="4CAA49"/>
                </a:solidFill>
                <a:latin typeface="黑体"/>
                <a:cs typeface="黑体"/>
              </a:rPr>
              <a:t>笔画数</a:t>
            </a:r>
            <a:r>
              <a:rPr sz="4000" spc="-919">
                <a:solidFill>
                  <a:srgbClr val="4CAA49"/>
                </a:solidFill>
                <a:latin typeface="黑体"/>
                <a:cs typeface="黑体"/>
              </a:rPr>
              <a:t>：</a:t>
            </a:r>
            <a:r>
              <a:rPr sz="6000" b="1" spc="-345" baseline="-2083">
                <a:solidFill>
                  <a:srgbClr val="FF0000"/>
                </a:solidFill>
                <a:latin typeface="Microsoft JhengHei"/>
                <a:cs typeface="Microsoft JhengHei"/>
              </a:rPr>
              <a:t>9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洪</a:t>
            </a: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灾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	山</a:t>
            </a: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洪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531302" y="3227070"/>
            <a:ext cx="7031355" cy="28321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884170" marR="1640839">
              <a:lnSpc>
                <a:spcPct val="152900"/>
              </a:lnSpc>
              <a:spcBef>
                <a:spcPts val="95"/>
              </a:spcBef>
            </a:pPr>
            <a:r>
              <a:rPr sz="4000" spc="-110">
                <a:solidFill>
                  <a:srgbClr val="4CAA49"/>
                </a:solidFill>
                <a:latin typeface="黑体"/>
                <a:cs typeface="黑体"/>
              </a:rPr>
              <a:t>组词：</a:t>
            </a:r>
            <a:r>
              <a:rPr sz="4000" b="1" spc="-25">
                <a:solidFill>
                  <a:srgbClr val="FF0000"/>
                </a:solidFill>
                <a:latin typeface="Microsoft JhengHei"/>
                <a:cs typeface="Microsoft JhengHei"/>
              </a:rPr>
              <a:t>洪水</a:t>
            </a:r>
            <a:r>
              <a:rPr sz="4000" spc="-20">
                <a:solidFill>
                  <a:srgbClr val="4CAA49"/>
                </a:solidFill>
                <a:latin typeface="黑体"/>
                <a:cs typeface="黑体"/>
              </a:rPr>
              <a:t>笔顺：</a:t>
            </a:r>
            <a:endParaRPr sz="40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2625"/>
              </a:spcBef>
            </a:pPr>
            <a:r>
              <a:rPr sz="6000" spc="-427" baseline="4166">
                <a:solidFill>
                  <a:srgbClr val="4CAA49"/>
                </a:solidFill>
                <a:latin typeface="黑体"/>
                <a:cs typeface="黑体"/>
              </a:rPr>
              <a:t>造句：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洪水</a:t>
            </a:r>
            <a:r>
              <a:rPr sz="4000" b="1" spc="-10">
                <a:latin typeface="Microsoft JhengHei"/>
                <a:cs typeface="Microsoft JhengHei"/>
              </a:rPr>
              <a:t>淹没了村庄、田地。</a:t>
            </a:r>
            <a:endParaRPr sz="4000">
              <a:latin typeface="Microsoft JhengHei"/>
              <a:cs typeface="Microsoft JhengHei"/>
            </a:endParaRPr>
          </a:p>
        </p:txBody>
      </p:sp>
      <p:pic>
        <p:nvPicPr>
          <p:cNvPr id="16" name="object 16"/>
          <p:cNvPicPr/>
          <p:nvPr/>
        </p:nvPicPr>
        <p:blipFill>
          <a:blip r:embed="rId2"/>
          <a:stretch>
            <a:fillRect/>
          </a:stretch>
        </p:blipFill>
        <p:spPr>
          <a:xfrm>
            <a:off x="635000" y="2590800"/>
            <a:ext cx="3995420" cy="2797175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3"/>
          <a:stretch>
            <a:fillRect/>
          </a:stretch>
        </p:blipFill>
        <p:spPr>
          <a:xfrm>
            <a:off x="5905500" y="4495800"/>
            <a:ext cx="4998719" cy="57975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99220" y="1662747"/>
            <a:ext cx="2312035" cy="817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41045">
              <a:lnSpc>
                <a:spcPct val="100000"/>
              </a:lnSpc>
              <a:spcBef>
                <a:spcPts val="100"/>
              </a:spcBef>
            </a:pPr>
            <a:r>
              <a:rPr sz="5200" spc="-25">
                <a:solidFill>
                  <a:srgbClr val="FF0000"/>
                </a:solidFill>
                <a:latin typeface="宋体"/>
                <a:cs typeface="宋体"/>
              </a:rPr>
              <a:t>zāi</a:t>
            </a:r>
            <a:endParaRPr sz="5200">
              <a:latin typeface="宋体"/>
              <a:cs typeface="宋体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376680" y="1485248"/>
            <a:ext cx="2354580" cy="0"/>
          </a:xfrm>
          <a:custGeom>
            <a:rect l="l" t="t" r="r" b="b"/>
            <a:pathLst>
              <a:path w="2354579">
                <a:moveTo>
                  <a:pt x="0" y="0"/>
                </a:moveTo>
                <a:lnTo>
                  <a:pt x="2354579" y="0"/>
                </a:lnTo>
              </a:path>
            </a:pathLst>
          </a:custGeom>
          <a:ln w="28575">
            <a:solidFill>
              <a:srgbClr val="91C987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1370645" y="1452880"/>
            <a:ext cx="2369185" cy="1211580"/>
            <a:chOff x="1370645" y="1452880"/>
            <a:chExt cx="2369185" cy="1211580"/>
          </a:xfrm>
        </p:grpSpPr>
        <p:sp>
          <p:nvSpPr>
            <p:cNvPr id="5" name="object 5"/>
            <p:cNvSpPr/>
            <p:nvPr/>
          </p:nvSpPr>
          <p:spPr>
            <a:xfrm>
              <a:off x="1376680" y="1883184"/>
              <a:ext cx="2354580" cy="398145"/>
            </a:xfrm>
            <a:custGeom>
              <a:rect l="l" t="t" r="r" b="b"/>
              <a:pathLst>
                <a:path w="2354579" h="398144">
                  <a:moveTo>
                    <a:pt x="0" y="0"/>
                  </a:moveTo>
                  <a:lnTo>
                    <a:pt x="2354579" y="0"/>
                  </a:lnTo>
                </a:path>
                <a:path w="2354579" h="398144">
                  <a:moveTo>
                    <a:pt x="0" y="397936"/>
                  </a:moveTo>
                  <a:lnTo>
                    <a:pt x="2354579" y="397936"/>
                  </a:lnTo>
                </a:path>
              </a:pathLst>
            </a:custGeom>
            <a:ln w="28575">
              <a:solidFill>
                <a:srgbClr val="91C987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 flipH="1">
              <a:off x="1384932" y="1452880"/>
              <a:ext cx="0" cy="1211580"/>
            </a:xfrm>
            <a:custGeom>
              <a:rect l="l" t="t" r="r" b="b"/>
              <a:pathLst>
                <a:path h="1211580">
                  <a:moveTo>
                    <a:pt x="0" y="1211579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91C987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3725546" y="1452880"/>
              <a:ext cx="0" cy="1211580"/>
            </a:xfrm>
            <a:custGeom>
              <a:rect l="l" t="t" r="r" b="b"/>
              <a:pathLst>
                <a:path h="1211580">
                  <a:moveTo>
                    <a:pt x="0" y="1211579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91C987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450339" y="5322570"/>
            <a:ext cx="753935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-427" baseline="4861">
                <a:solidFill>
                  <a:srgbClr val="4CAA49"/>
                </a:solidFill>
                <a:latin typeface="黑体"/>
                <a:cs typeface="黑体"/>
              </a:rPr>
              <a:t>造句：</a:t>
            </a:r>
            <a:r>
              <a:rPr sz="4000" b="1">
                <a:latin typeface="Microsoft JhengHei"/>
                <a:cs typeface="Microsoft JhengHei"/>
              </a:rPr>
              <a:t>大禹带领人们战胜了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洪灾</a:t>
            </a:r>
            <a:r>
              <a:rPr sz="4000" b="1" spc="-50">
                <a:latin typeface="Microsoft JhengHei"/>
                <a:cs typeface="Microsoft JhengHei"/>
              </a:rPr>
              <a:t>。</a:t>
            </a:r>
            <a:endParaRPr sz="4000">
              <a:latin typeface="Microsoft JhengHei"/>
              <a:cs typeface="Microsoft JhengHei"/>
            </a:endParaRPr>
          </a:p>
        </p:txBody>
      </p:sp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558800" y="2489200"/>
            <a:ext cx="4023994" cy="2818130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/>
          <a:stretch>
            <a:fillRect/>
          </a:stretch>
        </p:blipFill>
        <p:spPr>
          <a:xfrm>
            <a:off x="5740400" y="4406900"/>
            <a:ext cx="3759200" cy="547370"/>
          </a:xfrm>
          <a:prstGeom prst="rect">
            <a:avLst/>
          </a:prstGeom>
        </p:spPr>
      </p:pic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7317740" y="1159827"/>
            <a:ext cx="2663825" cy="28994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8290" marR="5080" indent="27305">
              <a:lnSpc>
                <a:spcPct val="153400"/>
              </a:lnSpc>
              <a:spcBef>
                <a:spcPts val="100"/>
              </a:spcBef>
            </a:pPr>
            <a:r>
              <a:rPr spc="-540"/>
              <a:t>结构：</a:t>
            </a:r>
            <a:r>
              <a:rPr sz="6000" b="1" spc="-37" baseline="2083">
                <a:solidFill>
                  <a:srgbClr val="FF0000"/>
                </a:solidFill>
                <a:latin typeface="Microsoft JhengHei"/>
                <a:cs typeface="Microsoft JhengHei"/>
              </a:rPr>
              <a:t>上下</a:t>
            </a:r>
            <a:r>
              <a:rPr sz="4000" spc="-80"/>
              <a:t>笔画数：</a:t>
            </a:r>
            <a:r>
              <a:rPr sz="4000" b="1" spc="-315">
                <a:solidFill>
                  <a:srgbClr val="FF0000"/>
                </a:solidFill>
                <a:latin typeface="Microsoft JhengHei"/>
                <a:cs typeface="Microsoft JhengHei"/>
              </a:rPr>
              <a:t>7</a:t>
            </a:r>
            <a:endParaRPr sz="4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3100"/>
              </a:spcBef>
              <a:tabLst>
                <a:tab pos="1536065"/>
              </a:tabLst>
            </a:pPr>
            <a:r>
              <a:rPr b="1">
                <a:solidFill>
                  <a:srgbClr val="FF0000"/>
                </a:solidFill>
                <a:latin typeface="Microsoft JhengHei"/>
                <a:cs typeface="Microsoft JhengHei"/>
              </a:rPr>
              <a:t>水</a:t>
            </a:r>
            <a:r>
              <a:rPr b="1" spc="-50">
                <a:solidFill>
                  <a:srgbClr val="FF0000"/>
                </a:solidFill>
                <a:latin typeface="Microsoft JhengHei"/>
                <a:cs typeface="Microsoft JhengHei"/>
              </a:rPr>
              <a:t>灾</a:t>
            </a:r>
            <a:r>
              <a:rPr b="1">
                <a:solidFill>
                  <a:srgbClr val="FF0000"/>
                </a:solidFill>
                <a:latin typeface="Microsoft JhengHei"/>
                <a:cs typeface="Microsoft JhengHei"/>
              </a:rPr>
              <a:t>	火</a:t>
            </a:r>
            <a:r>
              <a:rPr b="1" spc="-50">
                <a:solidFill>
                  <a:srgbClr val="FF0000"/>
                </a:solidFill>
                <a:latin typeface="Microsoft JhengHei"/>
                <a:cs typeface="Microsoft JhengHei"/>
              </a:rPr>
              <a:t>灾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450715" y="1232534"/>
            <a:ext cx="2409825" cy="3740150"/>
          </a:xfrm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/>
          <a:p>
            <a:pPr marL="38100" marR="30480" indent="635">
              <a:lnSpc>
                <a:spcPct val="152000"/>
              </a:lnSpc>
              <a:spcBef>
                <a:spcPts val="165"/>
              </a:spcBef>
            </a:pPr>
            <a:r>
              <a:rPr sz="4000" spc="-480">
                <a:solidFill>
                  <a:srgbClr val="4CAA49"/>
                </a:solidFill>
                <a:latin typeface="黑体"/>
                <a:cs typeface="黑体"/>
              </a:rPr>
              <a:t>音序：</a:t>
            </a:r>
            <a:r>
              <a:rPr sz="6000" spc="-712" baseline="-6250">
                <a:solidFill>
                  <a:srgbClr val="FF0000"/>
                </a:solidFill>
                <a:latin typeface="Arial Black"/>
                <a:cs typeface="Arial Black"/>
              </a:rPr>
              <a:t>Z</a:t>
            </a:r>
            <a:r>
              <a:rPr sz="6000" spc="1500" baseline="-625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4000" spc="-545">
                <a:solidFill>
                  <a:srgbClr val="4CAA49"/>
                </a:solidFill>
                <a:latin typeface="黑体"/>
                <a:cs typeface="黑体"/>
              </a:rPr>
              <a:t>偏旁：</a:t>
            </a:r>
            <a:r>
              <a:rPr sz="6000" b="1" spc="-75" baseline="-3472">
                <a:solidFill>
                  <a:srgbClr val="FF0000"/>
                </a:solidFill>
                <a:latin typeface="Microsoft JhengHei"/>
                <a:cs typeface="Microsoft JhengHei"/>
              </a:rPr>
              <a:t>宀 </a:t>
            </a:r>
            <a:r>
              <a:rPr sz="4000" spc="-575">
                <a:solidFill>
                  <a:srgbClr val="4CAA49"/>
                </a:solidFill>
                <a:latin typeface="黑体"/>
                <a:cs typeface="黑体"/>
              </a:rPr>
              <a:t>组词：</a:t>
            </a:r>
            <a:r>
              <a:rPr sz="4000" b="1" spc="-25">
                <a:solidFill>
                  <a:srgbClr val="FF0000"/>
                </a:solidFill>
                <a:latin typeface="Microsoft JhengHei"/>
                <a:cs typeface="Microsoft JhengHei"/>
              </a:rPr>
              <a:t>灾难</a:t>
            </a:r>
            <a:r>
              <a:rPr sz="4000" spc="-20">
                <a:solidFill>
                  <a:srgbClr val="4CAA49"/>
                </a:solidFill>
                <a:latin typeface="黑体"/>
                <a:cs typeface="黑体"/>
              </a:rPr>
              <a:t>笔顺：</a:t>
            </a:r>
            <a:endParaRPr sz="40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99220" y="1666557"/>
            <a:ext cx="2312035" cy="817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36270">
              <a:lnSpc>
                <a:spcPct val="100000"/>
              </a:lnSpc>
              <a:spcBef>
                <a:spcPts val="100"/>
              </a:spcBef>
            </a:pPr>
            <a:r>
              <a:rPr sz="5200" spc="-25">
                <a:solidFill>
                  <a:srgbClr val="FF0000"/>
                </a:solidFill>
                <a:latin typeface="宋体"/>
                <a:cs typeface="宋体"/>
              </a:rPr>
              <a:t>nàn</a:t>
            </a:r>
            <a:endParaRPr sz="5200">
              <a:latin typeface="宋体"/>
              <a:cs typeface="宋体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376680" y="1485248"/>
            <a:ext cx="2354580" cy="0"/>
          </a:xfrm>
          <a:custGeom>
            <a:rect l="l" t="t" r="r" b="b"/>
            <a:pathLst>
              <a:path w="2354579">
                <a:moveTo>
                  <a:pt x="0" y="0"/>
                </a:moveTo>
                <a:lnTo>
                  <a:pt x="2354579" y="0"/>
                </a:lnTo>
              </a:path>
            </a:pathLst>
          </a:custGeom>
          <a:ln w="28575">
            <a:solidFill>
              <a:srgbClr val="91C987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1370645" y="1452880"/>
            <a:ext cx="2369185" cy="1211580"/>
            <a:chOff x="1370645" y="1452880"/>
            <a:chExt cx="2369185" cy="1211580"/>
          </a:xfrm>
        </p:grpSpPr>
        <p:sp>
          <p:nvSpPr>
            <p:cNvPr id="5" name="object 5"/>
            <p:cNvSpPr/>
            <p:nvPr/>
          </p:nvSpPr>
          <p:spPr>
            <a:xfrm>
              <a:off x="1376680" y="1883184"/>
              <a:ext cx="2354580" cy="398145"/>
            </a:xfrm>
            <a:custGeom>
              <a:rect l="l" t="t" r="r" b="b"/>
              <a:pathLst>
                <a:path w="2354579" h="398144">
                  <a:moveTo>
                    <a:pt x="0" y="0"/>
                  </a:moveTo>
                  <a:lnTo>
                    <a:pt x="2354579" y="0"/>
                  </a:lnTo>
                </a:path>
                <a:path w="2354579" h="398144">
                  <a:moveTo>
                    <a:pt x="0" y="397936"/>
                  </a:moveTo>
                  <a:lnTo>
                    <a:pt x="2354579" y="397936"/>
                  </a:lnTo>
                </a:path>
              </a:pathLst>
            </a:custGeom>
            <a:ln w="28575">
              <a:solidFill>
                <a:srgbClr val="91C987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 flipH="1">
              <a:off x="1384932" y="1452880"/>
              <a:ext cx="0" cy="1211580"/>
            </a:xfrm>
            <a:custGeom>
              <a:rect l="l" t="t" r="r" b="b"/>
              <a:pathLst>
                <a:path h="1211580">
                  <a:moveTo>
                    <a:pt x="0" y="1211579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91C987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3725546" y="1452880"/>
              <a:ext cx="0" cy="1211580"/>
            </a:xfrm>
            <a:custGeom>
              <a:rect l="l" t="t" r="r" b="b"/>
              <a:pathLst>
                <a:path h="1211580">
                  <a:moveTo>
                    <a:pt x="0" y="1211579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91C987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450339" y="3433445"/>
            <a:ext cx="9448800" cy="25241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880100">
              <a:lnSpc>
                <a:spcPct val="100000"/>
              </a:lnSpc>
              <a:spcBef>
                <a:spcPts val="100"/>
              </a:spcBef>
              <a:tabLst>
                <a:tab pos="7403465"/>
              </a:tabLst>
            </a:pP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难</a:t>
            </a: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友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	难兄难</a:t>
            </a: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弟</a:t>
            </a:r>
            <a:endParaRPr sz="4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545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6000" spc="-427" baseline="4861">
                <a:solidFill>
                  <a:srgbClr val="4CAA49"/>
                </a:solidFill>
                <a:latin typeface="黑体"/>
                <a:cs typeface="黑体"/>
              </a:rPr>
              <a:t>造句：</a:t>
            </a:r>
            <a:r>
              <a:rPr sz="4000" b="1">
                <a:latin typeface="Microsoft JhengHei"/>
                <a:cs typeface="Microsoft JhengHei"/>
              </a:rPr>
              <a:t>在这次地震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灾难</a:t>
            </a:r>
            <a:r>
              <a:rPr sz="4000" b="1" spc="-10">
                <a:latin typeface="Microsoft JhengHei"/>
                <a:cs typeface="Microsoft JhengHei"/>
              </a:rPr>
              <a:t>中，他活了下来。</a:t>
            </a:r>
            <a:endParaRPr sz="4000">
              <a:latin typeface="Microsoft JhengHei"/>
              <a:cs typeface="Microsoft JhengHei"/>
            </a:endParaRPr>
          </a:p>
        </p:txBody>
      </p:sp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5892800" y="4368800"/>
            <a:ext cx="4885690" cy="531495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/>
          <a:stretch>
            <a:fillRect/>
          </a:stretch>
        </p:blipFill>
        <p:spPr>
          <a:xfrm>
            <a:off x="546100" y="2463800"/>
            <a:ext cx="4023995" cy="2816860"/>
          </a:xfrm>
          <a:prstGeom prst="rect">
            <a:avLst/>
          </a:prstGeom>
        </p:spPr>
      </p:pic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7593648" y="1159827"/>
            <a:ext cx="2494915" cy="1895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7305">
              <a:lnSpc>
                <a:spcPct val="153400"/>
              </a:lnSpc>
              <a:spcBef>
                <a:spcPts val="100"/>
              </a:spcBef>
            </a:pPr>
            <a:r>
              <a:rPr spc="-380"/>
              <a:t>结构：</a:t>
            </a:r>
            <a:r>
              <a:rPr sz="6000" b="1" spc="-37" baseline="-2083">
                <a:solidFill>
                  <a:srgbClr val="FF0000"/>
                </a:solidFill>
                <a:latin typeface="Microsoft JhengHei"/>
                <a:cs typeface="Microsoft JhengHei"/>
              </a:rPr>
              <a:t>左右</a:t>
            </a:r>
            <a:r>
              <a:rPr sz="4000" spc="-215"/>
              <a:t>笔画数：</a:t>
            </a:r>
            <a:r>
              <a:rPr sz="6000" b="1" spc="-450" baseline="-2083">
                <a:solidFill>
                  <a:srgbClr val="FF0000"/>
                </a:solidFill>
                <a:latin typeface="Microsoft JhengHei"/>
                <a:cs typeface="Microsoft JhengHei"/>
              </a:rPr>
              <a:t>10</a:t>
            </a:r>
            <a:endParaRPr sz="6000" baseline="-2083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476115" y="1226819"/>
            <a:ext cx="2359025" cy="37458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4765" marR="501650" indent="-11430">
              <a:lnSpc>
                <a:spcPct val="154300"/>
              </a:lnSpc>
              <a:spcBef>
                <a:spcPts val="95"/>
              </a:spcBef>
            </a:pPr>
            <a:r>
              <a:rPr sz="4000" spc="-525">
                <a:solidFill>
                  <a:srgbClr val="4CAA49"/>
                </a:solidFill>
                <a:latin typeface="黑体"/>
                <a:cs typeface="黑体"/>
              </a:rPr>
              <a:t>音序：</a:t>
            </a:r>
            <a:r>
              <a:rPr sz="6000" b="1" spc="-1072" baseline="-2083">
                <a:solidFill>
                  <a:srgbClr val="FF0000"/>
                </a:solidFill>
                <a:latin typeface="Georgia"/>
                <a:cs typeface="Georgia"/>
              </a:rPr>
              <a:t>N</a:t>
            </a:r>
            <a:r>
              <a:rPr sz="4000" spc="-545">
                <a:solidFill>
                  <a:srgbClr val="4CAA49"/>
                </a:solidFill>
                <a:latin typeface="黑体"/>
                <a:cs typeface="黑体"/>
              </a:rPr>
              <a:t>偏旁：</a:t>
            </a: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又</a:t>
            </a:r>
            <a:endParaRPr sz="4000">
              <a:latin typeface="Microsoft JhengHei"/>
              <a:cs typeface="Microsoft JhengHei"/>
            </a:endParaRPr>
          </a:p>
          <a:p>
            <a:pPr marL="12700" marR="5080" indent="12065">
              <a:lnSpc>
                <a:spcPts val="7270"/>
              </a:lnSpc>
              <a:spcBef>
                <a:spcPts val="405"/>
              </a:spcBef>
            </a:pPr>
            <a:r>
              <a:rPr sz="4000" spc="-575">
                <a:solidFill>
                  <a:srgbClr val="4CAA49"/>
                </a:solidFill>
                <a:latin typeface="黑体"/>
                <a:cs typeface="黑体"/>
              </a:rPr>
              <a:t>组词：</a:t>
            </a:r>
            <a:r>
              <a:rPr sz="6000" b="1" spc="-37" baseline="-2083">
                <a:solidFill>
                  <a:srgbClr val="FF0000"/>
                </a:solidFill>
                <a:latin typeface="Microsoft JhengHei"/>
                <a:cs typeface="Microsoft JhengHei"/>
              </a:rPr>
              <a:t>难民</a:t>
            </a:r>
            <a:r>
              <a:rPr sz="4000" spc="-20">
                <a:solidFill>
                  <a:srgbClr val="4CAA49"/>
                </a:solidFill>
                <a:latin typeface="黑体"/>
                <a:cs typeface="黑体"/>
              </a:rPr>
              <a:t>笔顺：</a:t>
            </a:r>
            <a:endParaRPr sz="40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99220" y="1666557"/>
            <a:ext cx="2312035" cy="817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27380">
              <a:lnSpc>
                <a:spcPct val="100000"/>
              </a:lnSpc>
              <a:spcBef>
                <a:spcPts val="100"/>
              </a:spcBef>
            </a:pPr>
            <a:r>
              <a:rPr sz="5200" spc="-25">
                <a:solidFill>
                  <a:srgbClr val="FF0000"/>
                </a:solidFill>
                <a:latin typeface="宋体"/>
                <a:cs typeface="宋体"/>
              </a:rPr>
              <a:t>dào</a:t>
            </a:r>
            <a:endParaRPr sz="5200">
              <a:latin typeface="宋体"/>
              <a:cs typeface="宋体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376680" y="1485248"/>
            <a:ext cx="2354580" cy="0"/>
          </a:xfrm>
          <a:custGeom>
            <a:rect l="l" t="t" r="r" b="b"/>
            <a:pathLst>
              <a:path w="2354579">
                <a:moveTo>
                  <a:pt x="0" y="0"/>
                </a:moveTo>
                <a:lnTo>
                  <a:pt x="2354579" y="0"/>
                </a:lnTo>
              </a:path>
            </a:pathLst>
          </a:custGeom>
          <a:ln w="28575">
            <a:solidFill>
              <a:srgbClr val="91C987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1370645" y="1452880"/>
            <a:ext cx="2369185" cy="1211580"/>
            <a:chOff x="1370645" y="1452880"/>
            <a:chExt cx="2369185" cy="1211580"/>
          </a:xfrm>
        </p:grpSpPr>
        <p:sp>
          <p:nvSpPr>
            <p:cNvPr id="5" name="object 5"/>
            <p:cNvSpPr/>
            <p:nvPr/>
          </p:nvSpPr>
          <p:spPr>
            <a:xfrm>
              <a:off x="1376680" y="1883184"/>
              <a:ext cx="2354580" cy="398145"/>
            </a:xfrm>
            <a:custGeom>
              <a:rect l="l" t="t" r="r" b="b"/>
              <a:pathLst>
                <a:path w="2354579" h="398144">
                  <a:moveTo>
                    <a:pt x="0" y="0"/>
                  </a:moveTo>
                  <a:lnTo>
                    <a:pt x="2354579" y="0"/>
                  </a:lnTo>
                </a:path>
                <a:path w="2354579" h="398144">
                  <a:moveTo>
                    <a:pt x="0" y="397936"/>
                  </a:moveTo>
                  <a:lnTo>
                    <a:pt x="2354579" y="397936"/>
                  </a:lnTo>
                </a:path>
              </a:pathLst>
            </a:custGeom>
            <a:ln w="28575">
              <a:solidFill>
                <a:srgbClr val="91C987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 flipH="1">
              <a:off x="1384932" y="1452880"/>
              <a:ext cx="0" cy="1211580"/>
            </a:xfrm>
            <a:custGeom>
              <a:rect l="l" t="t" r="r" b="b"/>
              <a:pathLst>
                <a:path h="1211580">
                  <a:moveTo>
                    <a:pt x="0" y="1211579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91C987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3725546" y="1452880"/>
              <a:ext cx="0" cy="1211580"/>
            </a:xfrm>
            <a:custGeom>
              <a:rect l="l" t="t" r="r" b="b"/>
              <a:pathLst>
                <a:path h="1211580">
                  <a:moveTo>
                    <a:pt x="0" y="1211579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91C987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450339" y="3449954"/>
            <a:ext cx="8432800" cy="25076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  <a:tabLst>
                <a:tab pos="1523365"/>
              </a:tabLst>
            </a:pP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小</a:t>
            </a: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道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	知</a:t>
            </a: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道</a:t>
            </a:r>
            <a:endParaRPr sz="4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5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6000" spc="-427" baseline="4861">
                <a:solidFill>
                  <a:srgbClr val="4CAA49"/>
                </a:solidFill>
                <a:latin typeface="黑体"/>
                <a:cs typeface="黑体"/>
              </a:rPr>
              <a:t>造句：</a:t>
            </a:r>
            <a:r>
              <a:rPr sz="4000" b="1">
                <a:latin typeface="Microsoft JhengHei"/>
                <a:cs typeface="Microsoft JhengHei"/>
              </a:rPr>
              <a:t>他说起话来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头头是道</a:t>
            </a:r>
            <a:r>
              <a:rPr sz="4000" b="1" spc="-50">
                <a:latin typeface="Microsoft JhengHei"/>
                <a:cs typeface="Microsoft JhengHei"/>
              </a:rPr>
              <a:t>。</a:t>
            </a:r>
            <a:endParaRPr sz="4000">
              <a:latin typeface="Microsoft JhengHei"/>
              <a:cs typeface="Microsoft JhengHei"/>
            </a:endParaRPr>
          </a:p>
        </p:txBody>
      </p:sp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533400" y="2438400"/>
            <a:ext cx="4035425" cy="2823845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/>
          <a:stretch>
            <a:fillRect/>
          </a:stretch>
        </p:blipFill>
        <p:spPr>
          <a:xfrm>
            <a:off x="5740400" y="4432300"/>
            <a:ext cx="5676265" cy="533400"/>
          </a:xfrm>
          <a:prstGeom prst="rect">
            <a:avLst/>
          </a:prstGeom>
        </p:spPr>
      </p:pic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7593648" y="1119187"/>
            <a:ext cx="2896235" cy="193611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7305">
              <a:lnSpc>
                <a:spcPct val="156700"/>
              </a:lnSpc>
              <a:spcBef>
                <a:spcPts val="100"/>
              </a:spcBef>
            </a:pPr>
            <a:r>
              <a:rPr sz="6000" spc="-810" baseline="-2083"/>
              <a:t>结构：</a:t>
            </a:r>
            <a:r>
              <a:rPr sz="4000" b="1" spc="-20">
                <a:solidFill>
                  <a:srgbClr val="FF0000"/>
                </a:solidFill>
                <a:latin typeface="Microsoft JhengHei"/>
                <a:cs typeface="Microsoft JhengHei"/>
              </a:rPr>
              <a:t>半包围</a:t>
            </a:r>
            <a:r>
              <a:rPr sz="4000" spc="-240"/>
              <a:t>笔画数：</a:t>
            </a:r>
            <a:r>
              <a:rPr sz="6000" b="1" spc="-442" baseline="-4166">
                <a:solidFill>
                  <a:srgbClr val="FF0000"/>
                </a:solidFill>
                <a:latin typeface="Microsoft JhengHei"/>
                <a:cs typeface="Microsoft JhengHei"/>
              </a:rPr>
              <a:t>12</a:t>
            </a:r>
            <a:endParaRPr sz="6000" baseline="-4166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476115" y="1232534"/>
            <a:ext cx="2359025" cy="3740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765" marR="429259" indent="-11430">
              <a:lnSpc>
                <a:spcPct val="153300"/>
              </a:lnSpc>
              <a:spcBef>
                <a:spcPts val="100"/>
              </a:spcBef>
            </a:pPr>
            <a:r>
              <a:rPr sz="4000" spc="-655">
                <a:solidFill>
                  <a:srgbClr val="4CAA49"/>
                </a:solidFill>
                <a:latin typeface="黑体"/>
                <a:cs typeface="黑体"/>
              </a:rPr>
              <a:t>音序：</a:t>
            </a:r>
            <a:r>
              <a:rPr sz="6000" b="1" spc="-1064" baseline="-3472">
                <a:solidFill>
                  <a:srgbClr val="FF0000"/>
                </a:solidFill>
                <a:latin typeface="Georgia"/>
                <a:cs typeface="Georgia"/>
              </a:rPr>
              <a:t>D</a:t>
            </a:r>
            <a:r>
              <a:rPr sz="4000" spc="-360">
                <a:solidFill>
                  <a:srgbClr val="4CAA49"/>
                </a:solidFill>
                <a:latin typeface="黑体"/>
                <a:cs typeface="黑体"/>
              </a:rPr>
              <a:t>偏旁：</a:t>
            </a:r>
            <a:r>
              <a:rPr sz="6000" b="1" spc="-75" baseline="2777">
                <a:solidFill>
                  <a:srgbClr val="FF0000"/>
                </a:solidFill>
                <a:latin typeface="Microsoft JhengHei"/>
                <a:cs typeface="Microsoft JhengHei"/>
              </a:rPr>
              <a:t>辶</a:t>
            </a:r>
            <a:endParaRPr sz="6000" baseline="2777">
              <a:latin typeface="Microsoft JhengHei"/>
              <a:cs typeface="Microsoft JhengHei"/>
            </a:endParaRPr>
          </a:p>
          <a:p>
            <a:pPr marL="12700" marR="5080" indent="12065">
              <a:lnSpc>
                <a:spcPts val="7270"/>
              </a:lnSpc>
              <a:spcBef>
                <a:spcPts val="450"/>
              </a:spcBef>
            </a:pPr>
            <a:r>
              <a:rPr sz="4000" spc="-575">
                <a:solidFill>
                  <a:srgbClr val="4CAA49"/>
                </a:solidFill>
                <a:latin typeface="黑体"/>
                <a:cs typeface="黑体"/>
              </a:rPr>
              <a:t>组词：</a:t>
            </a:r>
            <a:r>
              <a:rPr sz="6000" b="1" spc="-37" baseline="-4166">
                <a:solidFill>
                  <a:srgbClr val="FF0000"/>
                </a:solidFill>
                <a:latin typeface="Microsoft JhengHei"/>
                <a:cs typeface="Microsoft JhengHei"/>
              </a:rPr>
              <a:t>道理</a:t>
            </a:r>
            <a:r>
              <a:rPr sz="4000" spc="-20">
                <a:solidFill>
                  <a:srgbClr val="4CAA49"/>
                </a:solidFill>
                <a:latin typeface="黑体"/>
                <a:cs typeface="黑体"/>
              </a:rPr>
              <a:t>笔顺：</a:t>
            </a:r>
            <a:endParaRPr sz="40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99220" y="1650682"/>
            <a:ext cx="2312035" cy="817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72135">
              <a:lnSpc>
                <a:spcPct val="100000"/>
              </a:lnSpc>
              <a:spcBef>
                <a:spcPts val="100"/>
              </a:spcBef>
            </a:pPr>
            <a:r>
              <a:rPr sz="5200" spc="-20">
                <a:solidFill>
                  <a:srgbClr val="FF0000"/>
                </a:solidFill>
                <a:latin typeface="宋体"/>
                <a:cs typeface="宋体"/>
              </a:rPr>
              <a:t>nián</a:t>
            </a:r>
            <a:endParaRPr sz="5200">
              <a:latin typeface="宋体"/>
              <a:cs typeface="宋体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376680" y="1485248"/>
            <a:ext cx="2354580" cy="0"/>
          </a:xfrm>
          <a:custGeom>
            <a:rect l="l" t="t" r="r" b="b"/>
            <a:pathLst>
              <a:path w="2354579">
                <a:moveTo>
                  <a:pt x="0" y="0"/>
                </a:moveTo>
                <a:lnTo>
                  <a:pt x="2354579" y="0"/>
                </a:lnTo>
              </a:path>
            </a:pathLst>
          </a:custGeom>
          <a:ln w="28575">
            <a:solidFill>
              <a:srgbClr val="91C987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1370645" y="1452880"/>
            <a:ext cx="2369185" cy="1211580"/>
            <a:chOff x="1370645" y="1452880"/>
            <a:chExt cx="2369185" cy="1211580"/>
          </a:xfrm>
        </p:grpSpPr>
        <p:sp>
          <p:nvSpPr>
            <p:cNvPr id="5" name="object 5"/>
            <p:cNvSpPr/>
            <p:nvPr/>
          </p:nvSpPr>
          <p:spPr>
            <a:xfrm>
              <a:off x="1376680" y="1883184"/>
              <a:ext cx="2354580" cy="398145"/>
            </a:xfrm>
            <a:custGeom>
              <a:rect l="l" t="t" r="r" b="b"/>
              <a:pathLst>
                <a:path w="2354579" h="398144">
                  <a:moveTo>
                    <a:pt x="0" y="0"/>
                  </a:moveTo>
                  <a:lnTo>
                    <a:pt x="2354579" y="0"/>
                  </a:lnTo>
                </a:path>
                <a:path w="2354579" h="398144">
                  <a:moveTo>
                    <a:pt x="0" y="397936"/>
                  </a:moveTo>
                  <a:lnTo>
                    <a:pt x="2354579" y="397936"/>
                  </a:lnTo>
                </a:path>
              </a:pathLst>
            </a:custGeom>
            <a:ln w="28575">
              <a:solidFill>
                <a:srgbClr val="91C987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 flipH="1">
              <a:off x="1384932" y="1452880"/>
              <a:ext cx="0" cy="1211580"/>
            </a:xfrm>
            <a:custGeom>
              <a:rect l="l" t="t" r="r" b="b"/>
              <a:pathLst>
                <a:path h="1211580">
                  <a:moveTo>
                    <a:pt x="0" y="1211579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91C987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3725546" y="1452880"/>
              <a:ext cx="0" cy="1211580"/>
            </a:xfrm>
            <a:custGeom>
              <a:rect l="l" t="t" r="r" b="b"/>
              <a:pathLst>
                <a:path h="1211580">
                  <a:moveTo>
                    <a:pt x="0" y="1211579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91C987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450339" y="5322570"/>
            <a:ext cx="906335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-427" baseline="4861">
                <a:solidFill>
                  <a:srgbClr val="4CAA49"/>
                </a:solidFill>
                <a:latin typeface="黑体"/>
                <a:cs typeface="黑体"/>
              </a:rPr>
              <a:t>造句：</a:t>
            </a:r>
            <a:r>
              <a:rPr sz="4000" b="1">
                <a:latin typeface="Microsoft JhengHei"/>
                <a:cs typeface="Microsoft JhengHei"/>
              </a:rPr>
              <a:t>我们的新年是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每年</a:t>
            </a:r>
            <a:r>
              <a:rPr sz="4000" b="1" spc="-10">
                <a:latin typeface="Microsoft JhengHei"/>
                <a:cs typeface="Microsoft JhengHei"/>
              </a:rPr>
              <a:t>农历正月初一。</a:t>
            </a:r>
            <a:endParaRPr sz="4000">
              <a:latin typeface="Microsoft JhengHei"/>
              <a:cs typeface="Microsoft JhengHei"/>
            </a:endParaRPr>
          </a:p>
        </p:txBody>
      </p:sp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546100" y="2489200"/>
            <a:ext cx="4006215" cy="2802255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/>
          <a:stretch>
            <a:fillRect/>
          </a:stretch>
        </p:blipFill>
        <p:spPr>
          <a:xfrm>
            <a:off x="5842000" y="4406900"/>
            <a:ext cx="3775075" cy="602615"/>
          </a:xfrm>
          <a:prstGeom prst="rect">
            <a:avLst/>
          </a:prstGeom>
        </p:spPr>
      </p:pic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7390130" y="1154430"/>
            <a:ext cx="2591435" cy="29305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15900" marR="5080" indent="27305">
              <a:lnSpc>
                <a:spcPct val="154300"/>
              </a:lnSpc>
              <a:spcBef>
                <a:spcPts val="95"/>
              </a:spcBef>
            </a:pPr>
            <a:r>
              <a:rPr spc="-540"/>
              <a:t>结构：</a:t>
            </a:r>
            <a:r>
              <a:rPr sz="6000" b="1" spc="-37" baseline="2083">
                <a:solidFill>
                  <a:srgbClr val="FF0000"/>
                </a:solidFill>
                <a:latin typeface="Microsoft JhengHei"/>
                <a:cs typeface="Microsoft JhengHei"/>
              </a:rPr>
              <a:t>独体</a:t>
            </a:r>
            <a:r>
              <a:rPr sz="4000" spc="-10"/>
              <a:t>笔画数：</a:t>
            </a:r>
            <a:r>
              <a:rPr sz="4000" b="1" spc="-25">
                <a:solidFill>
                  <a:srgbClr val="FF0000"/>
                </a:solidFill>
                <a:latin typeface="Microsoft JhengHei"/>
                <a:cs typeface="Microsoft JhengHei"/>
              </a:rPr>
              <a:t>6</a:t>
            </a:r>
            <a:endParaRPr sz="4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3265"/>
              </a:spcBef>
              <a:tabLst>
                <a:tab pos="1536065"/>
              </a:tabLst>
            </a:pPr>
            <a:r>
              <a:rPr b="1">
                <a:solidFill>
                  <a:srgbClr val="FF0000"/>
                </a:solidFill>
                <a:latin typeface="Microsoft JhengHei"/>
                <a:cs typeface="Microsoft JhengHei"/>
              </a:rPr>
              <a:t>年</a:t>
            </a:r>
            <a:r>
              <a:rPr b="1" spc="-50">
                <a:solidFill>
                  <a:srgbClr val="FF0000"/>
                </a:solidFill>
                <a:latin typeface="Microsoft JhengHei"/>
                <a:cs typeface="Microsoft JhengHei"/>
              </a:rPr>
              <a:t>轻</a:t>
            </a:r>
            <a:r>
              <a:rPr b="1">
                <a:solidFill>
                  <a:srgbClr val="FF0000"/>
                </a:solidFill>
                <a:latin typeface="Microsoft JhengHei"/>
                <a:cs typeface="Microsoft JhengHei"/>
              </a:rPr>
              <a:t>	新</a:t>
            </a:r>
            <a:r>
              <a:rPr b="1" spc="-50">
                <a:solidFill>
                  <a:srgbClr val="FF0000"/>
                </a:solidFill>
                <a:latin typeface="Microsoft JhengHei"/>
                <a:cs typeface="Microsoft JhengHei"/>
              </a:rPr>
              <a:t>年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476115" y="1232534"/>
            <a:ext cx="2431415" cy="3740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765" marR="512445" indent="-11430">
              <a:lnSpc>
                <a:spcPct val="153300"/>
              </a:lnSpc>
              <a:spcBef>
                <a:spcPts val="100"/>
              </a:spcBef>
            </a:pPr>
            <a:r>
              <a:rPr sz="4000" spc="-290">
                <a:solidFill>
                  <a:srgbClr val="4CAA49"/>
                </a:solidFill>
                <a:latin typeface="黑体"/>
                <a:cs typeface="黑体"/>
              </a:rPr>
              <a:t>音序：</a:t>
            </a:r>
            <a:r>
              <a:rPr sz="6000" b="1" spc="-1289" baseline="-4861">
                <a:solidFill>
                  <a:srgbClr val="FF0000"/>
                </a:solidFill>
                <a:latin typeface="Georgia"/>
                <a:cs typeface="Georgia"/>
              </a:rPr>
              <a:t>N</a:t>
            </a:r>
            <a:r>
              <a:rPr sz="4000" spc="-385">
                <a:solidFill>
                  <a:srgbClr val="4CAA49"/>
                </a:solidFill>
                <a:latin typeface="黑体"/>
                <a:cs typeface="黑体"/>
              </a:rPr>
              <a:t>偏旁：</a:t>
            </a:r>
            <a:r>
              <a:rPr sz="6000" b="1" spc="-75" baseline="-2083">
                <a:solidFill>
                  <a:srgbClr val="FF0000"/>
                </a:solidFill>
                <a:latin typeface="Microsoft JhengHei"/>
                <a:cs typeface="Microsoft JhengHei"/>
              </a:rPr>
              <a:t>丿</a:t>
            </a:r>
            <a:endParaRPr sz="6000" baseline="-2083">
              <a:latin typeface="Microsoft JhengHei"/>
              <a:cs typeface="Microsoft JhengHei"/>
            </a:endParaRPr>
          </a:p>
          <a:p>
            <a:pPr marL="12700" marR="5080" indent="12065">
              <a:lnSpc>
                <a:spcPts val="7270"/>
              </a:lnSpc>
              <a:spcBef>
                <a:spcPts val="450"/>
              </a:spcBef>
            </a:pPr>
            <a:r>
              <a:rPr sz="4000" spc="-385">
                <a:solidFill>
                  <a:srgbClr val="4CAA49"/>
                </a:solidFill>
                <a:latin typeface="黑体"/>
                <a:cs typeface="黑体"/>
              </a:rPr>
              <a:t>组词：</a:t>
            </a:r>
            <a:r>
              <a:rPr sz="6000" b="1" spc="-37" baseline="-4166">
                <a:solidFill>
                  <a:srgbClr val="FF0000"/>
                </a:solidFill>
                <a:latin typeface="Microsoft JhengHei"/>
                <a:cs typeface="Microsoft JhengHei"/>
              </a:rPr>
              <a:t>过年</a:t>
            </a:r>
            <a:r>
              <a:rPr sz="4000" spc="-20">
                <a:solidFill>
                  <a:srgbClr val="4CAA49"/>
                </a:solidFill>
                <a:latin typeface="黑体"/>
                <a:cs typeface="黑体"/>
              </a:rPr>
              <a:t>笔顺：</a:t>
            </a:r>
            <a:endParaRPr sz="40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99220" y="1650682"/>
            <a:ext cx="2312035" cy="817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61365">
              <a:lnSpc>
                <a:spcPct val="100000"/>
              </a:lnSpc>
              <a:spcBef>
                <a:spcPts val="100"/>
              </a:spcBef>
            </a:pPr>
            <a:r>
              <a:rPr sz="5200" spc="-25">
                <a:solidFill>
                  <a:srgbClr val="FF0000"/>
                </a:solidFill>
                <a:latin typeface="宋体"/>
                <a:cs typeface="宋体"/>
              </a:rPr>
              <a:t>rèn</a:t>
            </a:r>
            <a:endParaRPr sz="5200">
              <a:latin typeface="宋体"/>
              <a:cs typeface="宋体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376680" y="1485248"/>
            <a:ext cx="2354580" cy="0"/>
          </a:xfrm>
          <a:custGeom>
            <a:rect l="l" t="t" r="r" b="b"/>
            <a:pathLst>
              <a:path w="2354579">
                <a:moveTo>
                  <a:pt x="0" y="0"/>
                </a:moveTo>
                <a:lnTo>
                  <a:pt x="2354579" y="0"/>
                </a:lnTo>
              </a:path>
            </a:pathLst>
          </a:custGeom>
          <a:ln w="28575">
            <a:solidFill>
              <a:srgbClr val="91C987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1370645" y="1452880"/>
            <a:ext cx="2369185" cy="1211580"/>
            <a:chOff x="1370645" y="1452880"/>
            <a:chExt cx="2369185" cy="1211580"/>
          </a:xfrm>
        </p:grpSpPr>
        <p:sp>
          <p:nvSpPr>
            <p:cNvPr id="5" name="object 5"/>
            <p:cNvSpPr/>
            <p:nvPr/>
          </p:nvSpPr>
          <p:spPr>
            <a:xfrm>
              <a:off x="1376680" y="1883184"/>
              <a:ext cx="2354580" cy="398145"/>
            </a:xfrm>
            <a:custGeom>
              <a:rect l="l" t="t" r="r" b="b"/>
              <a:pathLst>
                <a:path w="2354579" h="398144">
                  <a:moveTo>
                    <a:pt x="0" y="0"/>
                  </a:moveTo>
                  <a:lnTo>
                    <a:pt x="2354579" y="0"/>
                  </a:lnTo>
                </a:path>
                <a:path w="2354579" h="398144">
                  <a:moveTo>
                    <a:pt x="0" y="397936"/>
                  </a:moveTo>
                  <a:lnTo>
                    <a:pt x="2354579" y="397936"/>
                  </a:lnTo>
                </a:path>
              </a:pathLst>
            </a:custGeom>
            <a:ln w="28575">
              <a:solidFill>
                <a:srgbClr val="91C987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 flipH="1">
              <a:off x="1384932" y="1452880"/>
              <a:ext cx="0" cy="1211580"/>
            </a:xfrm>
            <a:custGeom>
              <a:rect l="l" t="t" r="r" b="b"/>
              <a:pathLst>
                <a:path h="1211580">
                  <a:moveTo>
                    <a:pt x="0" y="1211579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91C987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3725546" y="1452880"/>
              <a:ext cx="0" cy="1211580"/>
            </a:xfrm>
            <a:custGeom>
              <a:rect l="l" t="t" r="r" b="b"/>
              <a:pathLst>
                <a:path h="1211580">
                  <a:moveTo>
                    <a:pt x="0" y="1211579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91C987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450339" y="5322570"/>
            <a:ext cx="753935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-427" baseline="4861">
                <a:solidFill>
                  <a:srgbClr val="4CAA49"/>
                </a:solidFill>
                <a:latin typeface="黑体"/>
                <a:cs typeface="黑体"/>
              </a:rPr>
              <a:t>造句：</a:t>
            </a:r>
            <a:r>
              <a:rPr sz="4000" b="1">
                <a:latin typeface="Microsoft JhengHei"/>
                <a:cs typeface="Microsoft JhengHei"/>
              </a:rPr>
              <a:t>他的话得到了妈妈的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认可</a:t>
            </a:r>
            <a:r>
              <a:rPr sz="4000" b="1" spc="-50">
                <a:latin typeface="Microsoft JhengHei"/>
                <a:cs typeface="Microsoft JhengHei"/>
              </a:rPr>
              <a:t>。</a:t>
            </a:r>
            <a:endParaRPr sz="4000">
              <a:latin typeface="Microsoft JhengHei"/>
              <a:cs typeface="Microsoft JhengHei"/>
            </a:endParaRPr>
          </a:p>
        </p:txBody>
      </p:sp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558800" y="2489200"/>
            <a:ext cx="4036695" cy="2824480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/>
          <a:stretch>
            <a:fillRect/>
          </a:stretch>
        </p:blipFill>
        <p:spPr>
          <a:xfrm>
            <a:off x="5880100" y="4381500"/>
            <a:ext cx="2284095" cy="553720"/>
          </a:xfrm>
          <a:prstGeom prst="rect">
            <a:avLst/>
          </a:prstGeom>
        </p:spPr>
      </p:pic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7317740" y="1159827"/>
            <a:ext cx="2663825" cy="2916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8290" marR="5080" indent="27305">
              <a:lnSpc>
                <a:spcPct val="153400"/>
              </a:lnSpc>
              <a:spcBef>
                <a:spcPts val="100"/>
              </a:spcBef>
            </a:pPr>
            <a:r>
              <a:rPr spc="-540"/>
              <a:t>结构：</a:t>
            </a:r>
            <a:r>
              <a:rPr sz="6000" b="1" spc="-37" baseline="2083">
                <a:solidFill>
                  <a:srgbClr val="FF0000"/>
                </a:solidFill>
                <a:latin typeface="Microsoft JhengHei"/>
                <a:cs typeface="Microsoft JhengHei"/>
              </a:rPr>
              <a:t>左右</a:t>
            </a:r>
            <a:r>
              <a:rPr sz="4000" spc="-10"/>
              <a:t>笔画数：</a:t>
            </a:r>
            <a:r>
              <a:rPr sz="6000" b="1" spc="-37" baseline="-1388">
                <a:solidFill>
                  <a:srgbClr val="FF0000"/>
                </a:solidFill>
                <a:latin typeface="Microsoft JhengHei"/>
                <a:cs typeface="Microsoft JhengHei"/>
              </a:rPr>
              <a:t>4</a:t>
            </a:r>
            <a:endParaRPr sz="6000" baseline="-1388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3235"/>
              </a:spcBef>
              <a:tabLst>
                <a:tab pos="1536065"/>
              </a:tabLst>
            </a:pPr>
            <a:r>
              <a:rPr b="1">
                <a:solidFill>
                  <a:srgbClr val="FF0000"/>
                </a:solidFill>
                <a:latin typeface="Microsoft JhengHei"/>
                <a:cs typeface="Microsoft JhengHei"/>
              </a:rPr>
              <a:t>认</a:t>
            </a:r>
            <a:r>
              <a:rPr b="1" spc="-50">
                <a:solidFill>
                  <a:srgbClr val="FF0000"/>
                </a:solidFill>
                <a:latin typeface="Microsoft JhengHei"/>
                <a:cs typeface="Microsoft JhengHei"/>
              </a:rPr>
              <a:t>真</a:t>
            </a:r>
            <a:r>
              <a:rPr b="1">
                <a:solidFill>
                  <a:srgbClr val="FF0000"/>
                </a:solidFill>
                <a:latin typeface="Microsoft JhengHei"/>
                <a:cs typeface="Microsoft JhengHei"/>
              </a:rPr>
              <a:t>	相</a:t>
            </a:r>
            <a:r>
              <a:rPr b="1" spc="-50">
                <a:solidFill>
                  <a:srgbClr val="FF0000"/>
                </a:solidFill>
                <a:latin typeface="Microsoft JhengHei"/>
                <a:cs typeface="Microsoft JhengHei"/>
              </a:rPr>
              <a:t>认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450715" y="1223009"/>
            <a:ext cx="2409825" cy="3749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0165" marR="404495" indent="-11430">
              <a:lnSpc>
                <a:spcPct val="154900"/>
              </a:lnSpc>
              <a:spcBef>
                <a:spcPts val="100"/>
              </a:spcBef>
            </a:pPr>
            <a:r>
              <a:rPr sz="4000" spc="-495">
                <a:solidFill>
                  <a:srgbClr val="4CAA49"/>
                </a:solidFill>
                <a:latin typeface="黑体"/>
                <a:cs typeface="黑体"/>
              </a:rPr>
              <a:t>音序：</a:t>
            </a:r>
            <a:r>
              <a:rPr sz="6000" b="1" spc="-944" baseline="-8333">
                <a:solidFill>
                  <a:srgbClr val="FF0000"/>
                </a:solidFill>
                <a:latin typeface="Georgia"/>
                <a:cs typeface="Georgia"/>
              </a:rPr>
              <a:t>R</a:t>
            </a:r>
            <a:r>
              <a:rPr sz="4000" spc="-225">
                <a:solidFill>
                  <a:srgbClr val="4CAA49"/>
                </a:solidFill>
                <a:latin typeface="黑体"/>
                <a:cs typeface="黑体"/>
              </a:rPr>
              <a:t>偏旁：</a:t>
            </a: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讠</a:t>
            </a:r>
            <a:endParaRPr sz="4000">
              <a:latin typeface="Microsoft JhengHei"/>
              <a:cs typeface="Microsoft JhengHei"/>
            </a:endParaRPr>
          </a:p>
          <a:p>
            <a:pPr marL="38100" marR="30480" indent="12065">
              <a:lnSpc>
                <a:spcPts val="7270"/>
              </a:lnSpc>
              <a:spcBef>
                <a:spcPts val="370"/>
              </a:spcBef>
            </a:pPr>
            <a:r>
              <a:rPr sz="4000" spc="-575">
                <a:solidFill>
                  <a:srgbClr val="4CAA49"/>
                </a:solidFill>
                <a:latin typeface="黑体"/>
                <a:cs typeface="黑体"/>
              </a:rPr>
              <a:t>组词：</a:t>
            </a:r>
            <a:r>
              <a:rPr sz="6000" b="1" spc="-37" baseline="-2777">
                <a:solidFill>
                  <a:srgbClr val="FF0000"/>
                </a:solidFill>
                <a:latin typeface="Microsoft JhengHei"/>
                <a:cs typeface="Microsoft JhengHei"/>
              </a:rPr>
              <a:t>认识</a:t>
            </a:r>
            <a:r>
              <a:rPr sz="4000" spc="-20">
                <a:solidFill>
                  <a:srgbClr val="4CAA49"/>
                </a:solidFill>
                <a:latin typeface="黑体"/>
                <a:cs typeface="黑体"/>
              </a:rPr>
              <a:t>笔顺：</a:t>
            </a:r>
            <a:endParaRPr sz="40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99220" y="1650682"/>
            <a:ext cx="2312035" cy="817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51840">
              <a:lnSpc>
                <a:spcPct val="100000"/>
              </a:lnSpc>
              <a:spcBef>
                <a:spcPts val="100"/>
              </a:spcBef>
            </a:pPr>
            <a:r>
              <a:rPr sz="5200" spc="-25">
                <a:solidFill>
                  <a:srgbClr val="FF0000"/>
                </a:solidFill>
                <a:latin typeface="宋体"/>
                <a:cs typeface="宋体"/>
              </a:rPr>
              <a:t>bèi</a:t>
            </a:r>
            <a:endParaRPr sz="5200">
              <a:latin typeface="宋体"/>
              <a:cs typeface="宋体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376680" y="1485248"/>
            <a:ext cx="2354580" cy="0"/>
          </a:xfrm>
          <a:custGeom>
            <a:rect l="l" t="t" r="r" b="b"/>
            <a:pathLst>
              <a:path w="2354579">
                <a:moveTo>
                  <a:pt x="0" y="0"/>
                </a:moveTo>
                <a:lnTo>
                  <a:pt x="2354579" y="0"/>
                </a:lnTo>
              </a:path>
            </a:pathLst>
          </a:custGeom>
          <a:ln w="28575">
            <a:solidFill>
              <a:srgbClr val="91C987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1370645" y="1452880"/>
            <a:ext cx="2369185" cy="1211580"/>
            <a:chOff x="1370645" y="1452880"/>
            <a:chExt cx="2369185" cy="1211580"/>
          </a:xfrm>
        </p:grpSpPr>
        <p:sp>
          <p:nvSpPr>
            <p:cNvPr id="5" name="object 5"/>
            <p:cNvSpPr/>
            <p:nvPr/>
          </p:nvSpPr>
          <p:spPr>
            <a:xfrm>
              <a:off x="1376680" y="1883184"/>
              <a:ext cx="2354580" cy="398145"/>
            </a:xfrm>
            <a:custGeom>
              <a:rect l="l" t="t" r="r" b="b"/>
              <a:pathLst>
                <a:path w="2354579" h="398144">
                  <a:moveTo>
                    <a:pt x="0" y="0"/>
                  </a:moveTo>
                  <a:lnTo>
                    <a:pt x="2354579" y="0"/>
                  </a:lnTo>
                </a:path>
                <a:path w="2354579" h="398144">
                  <a:moveTo>
                    <a:pt x="0" y="397936"/>
                  </a:moveTo>
                  <a:lnTo>
                    <a:pt x="2354579" y="397936"/>
                  </a:lnTo>
                </a:path>
              </a:pathLst>
            </a:custGeom>
            <a:ln w="28575">
              <a:solidFill>
                <a:srgbClr val="91C987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 flipH="1">
              <a:off x="1384932" y="1452880"/>
              <a:ext cx="0" cy="1211580"/>
            </a:xfrm>
            <a:custGeom>
              <a:rect l="l" t="t" r="r" b="b"/>
              <a:pathLst>
                <a:path h="1211580">
                  <a:moveTo>
                    <a:pt x="0" y="1211579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91C987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3725546" y="1452880"/>
              <a:ext cx="0" cy="1211580"/>
            </a:xfrm>
            <a:custGeom>
              <a:rect l="l" t="t" r="r" b="b"/>
              <a:pathLst>
                <a:path h="1211580">
                  <a:moveTo>
                    <a:pt x="0" y="1211579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91C987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450339" y="3448685"/>
            <a:ext cx="8432800" cy="25088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  <a:tabLst>
                <a:tab pos="1523365"/>
              </a:tabLst>
            </a:pP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被</a:t>
            </a: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动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	被</a:t>
            </a: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子</a:t>
            </a:r>
            <a:endParaRPr sz="4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5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6000" spc="-427" baseline="4861">
                <a:solidFill>
                  <a:srgbClr val="4CAA49"/>
                </a:solidFill>
                <a:latin typeface="黑体"/>
                <a:cs typeface="黑体"/>
              </a:rPr>
              <a:t>造句：</a:t>
            </a:r>
            <a:r>
              <a:rPr sz="4000" b="1">
                <a:latin typeface="Microsoft JhengHei"/>
                <a:cs typeface="Microsoft JhengHei"/>
              </a:rPr>
              <a:t>妈妈为我做了一床新夹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被</a:t>
            </a:r>
            <a:r>
              <a:rPr sz="4000" b="1" spc="-50">
                <a:latin typeface="Microsoft JhengHei"/>
                <a:cs typeface="Microsoft JhengHei"/>
              </a:rPr>
              <a:t>。</a:t>
            </a:r>
            <a:endParaRPr sz="4000">
              <a:latin typeface="Microsoft JhengHei"/>
              <a:cs typeface="Microsoft JhengHei"/>
            </a:endParaRPr>
          </a:p>
        </p:txBody>
      </p:sp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5778500" y="4394200"/>
            <a:ext cx="4815205" cy="556260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/>
          <a:stretch>
            <a:fillRect/>
          </a:stretch>
        </p:blipFill>
        <p:spPr>
          <a:xfrm>
            <a:off x="520700" y="2489199"/>
            <a:ext cx="4077969" cy="2855594"/>
          </a:xfrm>
          <a:prstGeom prst="rect">
            <a:avLst/>
          </a:prstGeom>
        </p:spPr>
      </p:pic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7593648" y="1159827"/>
            <a:ext cx="2458720" cy="1895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7305">
              <a:lnSpc>
                <a:spcPct val="153400"/>
              </a:lnSpc>
              <a:spcBef>
                <a:spcPts val="100"/>
              </a:spcBef>
            </a:pPr>
            <a:r>
              <a:rPr spc="-475"/>
              <a:t>结构：</a:t>
            </a:r>
            <a:r>
              <a:rPr sz="6000" b="1" spc="-37" baseline="-2777">
                <a:solidFill>
                  <a:srgbClr val="FF0000"/>
                </a:solidFill>
                <a:latin typeface="Microsoft JhengHei"/>
                <a:cs typeface="Microsoft JhengHei"/>
              </a:rPr>
              <a:t>左右</a:t>
            </a:r>
            <a:r>
              <a:rPr sz="4000" spc="-285"/>
              <a:t>笔画数：</a:t>
            </a:r>
            <a:r>
              <a:rPr sz="4000" b="1" spc="-300">
                <a:solidFill>
                  <a:srgbClr val="FF0000"/>
                </a:solidFill>
                <a:latin typeface="Microsoft JhengHei"/>
                <a:cs typeface="Microsoft JhengHei"/>
              </a:rPr>
              <a:t>10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476115" y="1232534"/>
            <a:ext cx="2359025" cy="3740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765" marR="427990" indent="-11430">
              <a:lnSpc>
                <a:spcPct val="153300"/>
              </a:lnSpc>
              <a:spcBef>
                <a:spcPts val="100"/>
              </a:spcBef>
            </a:pPr>
            <a:r>
              <a:rPr sz="4000" spc="-440">
                <a:solidFill>
                  <a:srgbClr val="4CAA49"/>
                </a:solidFill>
                <a:latin typeface="黑体"/>
                <a:cs typeface="黑体"/>
              </a:rPr>
              <a:t>音序：</a:t>
            </a:r>
            <a:r>
              <a:rPr sz="6000" b="1" spc="-810" baseline="-3472">
                <a:solidFill>
                  <a:srgbClr val="FF0000"/>
                </a:solidFill>
                <a:latin typeface="Georgia"/>
                <a:cs typeface="Georgia"/>
              </a:rPr>
              <a:t>B</a:t>
            </a:r>
            <a:r>
              <a:rPr sz="4000" spc="-355">
                <a:solidFill>
                  <a:srgbClr val="4CAA49"/>
                </a:solidFill>
                <a:latin typeface="黑体"/>
                <a:cs typeface="黑体"/>
              </a:rPr>
              <a:t>偏旁：</a:t>
            </a:r>
            <a:r>
              <a:rPr sz="6000" b="1" spc="-75" baseline="-1388">
                <a:solidFill>
                  <a:srgbClr val="FF0000"/>
                </a:solidFill>
                <a:latin typeface="Microsoft JhengHei"/>
                <a:cs typeface="Microsoft JhengHei"/>
              </a:rPr>
              <a:t>衤</a:t>
            </a:r>
            <a:endParaRPr sz="6000" baseline="-1388">
              <a:latin typeface="Microsoft JhengHei"/>
              <a:cs typeface="Microsoft JhengHei"/>
            </a:endParaRPr>
          </a:p>
          <a:p>
            <a:pPr marL="12700" marR="5080" indent="12065">
              <a:lnSpc>
                <a:spcPts val="7270"/>
              </a:lnSpc>
              <a:spcBef>
                <a:spcPts val="450"/>
              </a:spcBef>
            </a:pPr>
            <a:r>
              <a:rPr sz="4000" spc="-575">
                <a:solidFill>
                  <a:srgbClr val="4CAA49"/>
                </a:solidFill>
                <a:latin typeface="黑体"/>
                <a:cs typeface="黑体"/>
              </a:rPr>
              <a:t>组词：</a:t>
            </a:r>
            <a:r>
              <a:rPr sz="6000" b="1" spc="-37" baseline="-3472">
                <a:solidFill>
                  <a:srgbClr val="FF0000"/>
                </a:solidFill>
                <a:latin typeface="Microsoft JhengHei"/>
                <a:cs typeface="Microsoft JhengHei"/>
              </a:rPr>
              <a:t>棉被</a:t>
            </a:r>
            <a:r>
              <a:rPr sz="4000" spc="-20">
                <a:solidFill>
                  <a:srgbClr val="4CAA49"/>
                </a:solidFill>
                <a:latin typeface="黑体"/>
                <a:cs typeface="黑体"/>
              </a:rPr>
              <a:t>笔顺：</a:t>
            </a:r>
            <a:endParaRPr sz="40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99220" y="1650682"/>
            <a:ext cx="2312035" cy="817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" algn="ctr">
              <a:lnSpc>
                <a:spcPct val="100000"/>
              </a:lnSpc>
              <a:spcBef>
                <a:spcPts val="100"/>
              </a:spcBef>
            </a:pPr>
            <a:r>
              <a:rPr sz="5200" spc="-25">
                <a:solidFill>
                  <a:srgbClr val="FF0000"/>
                </a:solidFill>
                <a:latin typeface="宋体"/>
                <a:cs typeface="宋体"/>
              </a:rPr>
              <a:t>yè</a:t>
            </a:r>
            <a:endParaRPr sz="5200">
              <a:latin typeface="宋体"/>
              <a:cs typeface="宋体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376680" y="1485248"/>
            <a:ext cx="2354580" cy="0"/>
          </a:xfrm>
          <a:custGeom>
            <a:rect l="l" t="t" r="r" b="b"/>
            <a:pathLst>
              <a:path w="2354579">
                <a:moveTo>
                  <a:pt x="0" y="0"/>
                </a:moveTo>
                <a:lnTo>
                  <a:pt x="2354579" y="0"/>
                </a:lnTo>
              </a:path>
            </a:pathLst>
          </a:custGeom>
          <a:ln w="28575">
            <a:solidFill>
              <a:srgbClr val="91C987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1370645" y="1452880"/>
            <a:ext cx="2369185" cy="1211580"/>
            <a:chOff x="1370645" y="1452880"/>
            <a:chExt cx="2369185" cy="1211580"/>
          </a:xfrm>
        </p:grpSpPr>
        <p:sp>
          <p:nvSpPr>
            <p:cNvPr id="5" name="object 5"/>
            <p:cNvSpPr/>
            <p:nvPr/>
          </p:nvSpPr>
          <p:spPr>
            <a:xfrm>
              <a:off x="1376680" y="1883184"/>
              <a:ext cx="2354580" cy="398145"/>
            </a:xfrm>
            <a:custGeom>
              <a:rect l="l" t="t" r="r" b="b"/>
              <a:pathLst>
                <a:path w="2354579" h="398144">
                  <a:moveTo>
                    <a:pt x="0" y="0"/>
                  </a:moveTo>
                  <a:lnTo>
                    <a:pt x="2354579" y="0"/>
                  </a:lnTo>
                </a:path>
                <a:path w="2354579" h="398144">
                  <a:moveTo>
                    <a:pt x="0" y="397936"/>
                  </a:moveTo>
                  <a:lnTo>
                    <a:pt x="2354579" y="397936"/>
                  </a:lnTo>
                </a:path>
              </a:pathLst>
            </a:custGeom>
            <a:ln w="28575">
              <a:solidFill>
                <a:srgbClr val="91C987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 flipH="1">
              <a:off x="1384932" y="1452880"/>
              <a:ext cx="0" cy="1211580"/>
            </a:xfrm>
            <a:custGeom>
              <a:rect l="l" t="t" r="r" b="b"/>
              <a:pathLst>
                <a:path h="1211580">
                  <a:moveTo>
                    <a:pt x="0" y="1211579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91C987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3725546" y="1452880"/>
              <a:ext cx="0" cy="1211580"/>
            </a:xfrm>
            <a:custGeom>
              <a:rect l="l" t="t" r="r" b="b"/>
              <a:pathLst>
                <a:path h="1211580">
                  <a:moveTo>
                    <a:pt x="0" y="1211579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91C987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450339" y="3427095"/>
            <a:ext cx="8432800" cy="2530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  <a:tabLst>
                <a:tab pos="1523365"/>
              </a:tabLst>
            </a:pP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事</a:t>
            </a: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业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	农</a:t>
            </a: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业</a:t>
            </a:r>
            <a:endParaRPr sz="4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55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6000" spc="-427" baseline="4861">
                <a:solidFill>
                  <a:srgbClr val="4CAA49"/>
                </a:solidFill>
                <a:latin typeface="黑体"/>
                <a:cs typeface="黑体"/>
              </a:rPr>
              <a:t>造句：</a:t>
            </a:r>
            <a:r>
              <a:rPr sz="4000" b="1">
                <a:latin typeface="Microsoft JhengHei"/>
                <a:cs typeface="Microsoft JhengHei"/>
              </a:rPr>
              <a:t>今天的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作业</a:t>
            </a:r>
            <a:r>
              <a:rPr sz="4000" b="1" spc="-10">
                <a:latin typeface="Microsoft JhengHei"/>
                <a:cs typeface="Microsoft JhengHei"/>
              </a:rPr>
              <a:t>我已经做完了。</a:t>
            </a:r>
            <a:endParaRPr sz="4000">
              <a:latin typeface="Microsoft JhengHei"/>
              <a:cs typeface="Microsoft JhengHei"/>
            </a:endParaRPr>
          </a:p>
        </p:txBody>
      </p:sp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546100" y="2451100"/>
            <a:ext cx="4032884" cy="2822575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/>
          <a:stretch>
            <a:fillRect/>
          </a:stretch>
        </p:blipFill>
        <p:spPr>
          <a:xfrm>
            <a:off x="5778500" y="4356100"/>
            <a:ext cx="2693987" cy="547370"/>
          </a:xfrm>
          <a:prstGeom prst="rect">
            <a:avLst/>
          </a:prstGeom>
        </p:spPr>
      </p:pic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27305">
              <a:lnSpc>
                <a:spcPct val="152800"/>
              </a:lnSpc>
              <a:spcBef>
                <a:spcPts val="95"/>
              </a:spcBef>
            </a:pPr>
            <a:r>
              <a:rPr sz="4000" spc="-285"/>
              <a:t>结构：</a:t>
            </a:r>
            <a:r>
              <a:rPr sz="4000" b="1" spc="-25">
                <a:solidFill>
                  <a:srgbClr val="FF0000"/>
                </a:solidFill>
                <a:latin typeface="Microsoft JhengHei"/>
                <a:cs typeface="Microsoft JhengHei"/>
              </a:rPr>
              <a:t>独体</a:t>
            </a:r>
            <a:r>
              <a:rPr sz="4000" spc="-80"/>
              <a:t>笔画数：</a:t>
            </a:r>
            <a:r>
              <a:rPr sz="6000" b="1" spc="-465" baseline="-2083">
                <a:solidFill>
                  <a:srgbClr val="FF0000"/>
                </a:solidFill>
                <a:latin typeface="Microsoft JhengHei"/>
                <a:cs typeface="Microsoft JhengHei"/>
              </a:rPr>
              <a:t>5</a:t>
            </a:r>
            <a:endParaRPr sz="6000" baseline="-2083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476115" y="1232534"/>
            <a:ext cx="2359025" cy="3740150"/>
          </a:xfrm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/>
          <a:p>
            <a:pPr marL="12700" marR="5080" indent="635">
              <a:lnSpc>
                <a:spcPct val="152000"/>
              </a:lnSpc>
              <a:spcBef>
                <a:spcPts val="165"/>
              </a:spcBef>
            </a:pPr>
            <a:r>
              <a:rPr sz="4000" spc="-245">
                <a:solidFill>
                  <a:srgbClr val="4CAA49"/>
                </a:solidFill>
                <a:latin typeface="黑体"/>
                <a:cs typeface="黑体"/>
              </a:rPr>
              <a:t>音序：</a:t>
            </a:r>
            <a:r>
              <a:rPr sz="6000" b="1" spc="-1095" baseline="-4861">
                <a:solidFill>
                  <a:srgbClr val="FF0000"/>
                </a:solidFill>
                <a:latin typeface="Georgia"/>
                <a:cs typeface="Georgia"/>
              </a:rPr>
              <a:t>Y</a:t>
            </a:r>
            <a:r>
              <a:rPr sz="6000" b="1" spc="1500" baseline="-4861">
                <a:solidFill>
                  <a:srgbClr val="FF0000"/>
                </a:solidFill>
                <a:latin typeface="Georgia"/>
                <a:cs typeface="Georgia"/>
              </a:rPr>
              <a:t> </a:t>
            </a:r>
            <a:r>
              <a:rPr sz="4000" spc="-420">
                <a:solidFill>
                  <a:srgbClr val="4CAA49"/>
                </a:solidFill>
                <a:latin typeface="黑体"/>
                <a:cs typeface="黑体"/>
              </a:rPr>
              <a:t>偏旁：</a:t>
            </a:r>
            <a:r>
              <a:rPr sz="6000" b="1" spc="-75" baseline="-1388">
                <a:solidFill>
                  <a:srgbClr val="FF0000"/>
                </a:solidFill>
                <a:latin typeface="Microsoft JhengHei"/>
                <a:cs typeface="Microsoft JhengHei"/>
              </a:rPr>
              <a:t>业</a:t>
            </a:r>
            <a:r>
              <a:rPr sz="6000" spc="-862" baseline="1388">
                <a:solidFill>
                  <a:srgbClr val="4CAA49"/>
                </a:solidFill>
                <a:latin typeface="黑体"/>
                <a:cs typeface="黑体"/>
              </a:rPr>
              <a:t>组词：</a:t>
            </a:r>
            <a:r>
              <a:rPr sz="4000" b="1" spc="-25">
                <a:solidFill>
                  <a:srgbClr val="FF0000"/>
                </a:solidFill>
                <a:latin typeface="Microsoft JhengHei"/>
                <a:cs typeface="Microsoft JhengHei"/>
              </a:rPr>
              <a:t>作业</a:t>
            </a:r>
            <a:r>
              <a:rPr sz="4000" spc="-20">
                <a:solidFill>
                  <a:srgbClr val="4CAA49"/>
                </a:solidFill>
                <a:latin typeface="黑体"/>
                <a:cs typeface="黑体"/>
              </a:rPr>
              <a:t>笔顺：</a:t>
            </a:r>
            <a:endParaRPr sz="40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99220" y="1666557"/>
            <a:ext cx="2312035" cy="817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4184">
              <a:lnSpc>
                <a:spcPct val="100000"/>
              </a:lnSpc>
              <a:spcBef>
                <a:spcPts val="100"/>
              </a:spcBef>
            </a:pPr>
            <a:r>
              <a:rPr sz="5200" spc="-20">
                <a:solidFill>
                  <a:srgbClr val="FF0000"/>
                </a:solidFill>
                <a:latin typeface="宋体"/>
                <a:cs typeface="宋体"/>
              </a:rPr>
              <a:t>chǎn</a:t>
            </a:r>
            <a:endParaRPr sz="5200">
              <a:latin typeface="宋体"/>
              <a:cs typeface="宋体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362392" y="1438592"/>
            <a:ext cx="2383155" cy="1240155"/>
            <a:chOff x="1362392" y="1438592"/>
            <a:chExt cx="2383155" cy="1240155"/>
          </a:xfrm>
        </p:grpSpPr>
        <p:sp>
          <p:nvSpPr>
            <p:cNvPr id="4" name="object 4"/>
            <p:cNvSpPr/>
            <p:nvPr/>
          </p:nvSpPr>
          <p:spPr>
            <a:xfrm>
              <a:off x="1376680" y="1485248"/>
              <a:ext cx="2354580" cy="0"/>
            </a:xfrm>
            <a:custGeom>
              <a:rect l="l" t="t" r="r" b="b"/>
              <a:pathLst>
                <a:path w="2354579">
                  <a:moveTo>
                    <a:pt x="0" y="0"/>
                  </a:moveTo>
                  <a:lnTo>
                    <a:pt x="2354579" y="0"/>
                  </a:lnTo>
                </a:path>
              </a:pathLst>
            </a:custGeom>
            <a:ln w="28575">
              <a:solidFill>
                <a:srgbClr val="91C987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376680" y="1883184"/>
              <a:ext cx="2354580" cy="398145"/>
            </a:xfrm>
            <a:custGeom>
              <a:rect l="l" t="t" r="r" b="b"/>
              <a:pathLst>
                <a:path w="2354579" h="398144">
                  <a:moveTo>
                    <a:pt x="0" y="0"/>
                  </a:moveTo>
                  <a:lnTo>
                    <a:pt x="2354579" y="0"/>
                  </a:lnTo>
                </a:path>
                <a:path w="2354579" h="398144">
                  <a:moveTo>
                    <a:pt x="0" y="397936"/>
                  </a:moveTo>
                  <a:lnTo>
                    <a:pt x="2354579" y="397936"/>
                  </a:lnTo>
                </a:path>
              </a:pathLst>
            </a:custGeom>
            <a:ln w="28575">
              <a:solidFill>
                <a:srgbClr val="91C987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 flipH="1">
              <a:off x="1384932" y="1452880"/>
              <a:ext cx="0" cy="1211580"/>
            </a:xfrm>
            <a:custGeom>
              <a:rect l="l" t="t" r="r" b="b"/>
              <a:pathLst>
                <a:path h="1211580">
                  <a:moveTo>
                    <a:pt x="0" y="1211579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91C987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3725546" y="1452880"/>
              <a:ext cx="0" cy="1211580"/>
            </a:xfrm>
            <a:custGeom>
              <a:rect l="l" t="t" r="r" b="b"/>
              <a:pathLst>
                <a:path h="1211580">
                  <a:moveTo>
                    <a:pt x="0" y="1211579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91C987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412239" y="3434715"/>
            <a:ext cx="10155555" cy="2418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930265">
              <a:lnSpc>
                <a:spcPct val="100000"/>
              </a:lnSpc>
              <a:spcBef>
                <a:spcPts val="100"/>
              </a:spcBef>
              <a:tabLst>
                <a:tab pos="7453630"/>
              </a:tabLst>
            </a:pP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产</a:t>
            </a: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生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	生</a:t>
            </a: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产</a:t>
            </a:r>
            <a:endParaRPr sz="4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5000">
              <a:latin typeface="Microsoft JhengHei"/>
              <a:cs typeface="Microsoft JhengHei"/>
            </a:endParaRPr>
          </a:p>
          <a:p>
            <a:pPr marL="50800">
              <a:lnSpc>
                <a:spcPct val="100000"/>
              </a:lnSpc>
            </a:pPr>
            <a:r>
              <a:rPr sz="6000" spc="-419" baseline="-6250">
                <a:solidFill>
                  <a:srgbClr val="4CAA49"/>
                </a:solidFill>
                <a:latin typeface="黑体"/>
                <a:cs typeface="黑体"/>
              </a:rPr>
              <a:t>造句：</a:t>
            </a:r>
            <a:r>
              <a:rPr sz="4000" b="1">
                <a:latin typeface="Microsoft JhengHei"/>
                <a:cs typeface="Microsoft JhengHei"/>
              </a:rPr>
              <a:t>不知什么时候，他对画画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产生</a:t>
            </a:r>
            <a:r>
              <a:rPr sz="4000" b="1" spc="-15">
                <a:latin typeface="Microsoft JhengHei"/>
                <a:cs typeface="Microsoft JhengHei"/>
              </a:rPr>
              <a:t>了兴趣。</a:t>
            </a:r>
            <a:endParaRPr sz="4000">
              <a:latin typeface="Microsoft JhengHei"/>
              <a:cs typeface="Microsoft JhengHei"/>
            </a:endParaRPr>
          </a:p>
        </p:txBody>
      </p:sp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5727700" y="4406900"/>
            <a:ext cx="3639185" cy="58610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/>
          <a:stretch>
            <a:fillRect/>
          </a:stretch>
        </p:blipFill>
        <p:spPr>
          <a:xfrm>
            <a:off x="546100" y="2451100"/>
            <a:ext cx="4029075" cy="2820670"/>
          </a:xfrm>
          <a:prstGeom prst="rect">
            <a:avLst/>
          </a:prstGeom>
        </p:spPr>
      </p:pic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7593648" y="1159827"/>
            <a:ext cx="2460625" cy="1895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7305">
              <a:lnSpc>
                <a:spcPct val="153400"/>
              </a:lnSpc>
              <a:spcBef>
                <a:spcPts val="100"/>
              </a:spcBef>
            </a:pPr>
            <a:r>
              <a:rPr spc="-350"/>
              <a:t>结构：</a:t>
            </a:r>
            <a:r>
              <a:rPr sz="6000" b="1" spc="-37" baseline="-2083">
                <a:solidFill>
                  <a:srgbClr val="FF0000"/>
                </a:solidFill>
                <a:latin typeface="Microsoft JhengHei"/>
                <a:cs typeface="Microsoft JhengHei"/>
              </a:rPr>
              <a:t>独体</a:t>
            </a:r>
            <a:r>
              <a:rPr sz="4000" spc="-10"/>
              <a:t>笔画数：</a:t>
            </a:r>
            <a:r>
              <a:rPr sz="4000" b="1" spc="-25">
                <a:solidFill>
                  <a:srgbClr val="FF0000"/>
                </a:solidFill>
                <a:latin typeface="Microsoft JhengHei"/>
                <a:cs typeface="Microsoft JhengHei"/>
              </a:rPr>
              <a:t>6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476115" y="1235709"/>
            <a:ext cx="2371090" cy="3736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765" marR="465455" indent="-11430">
              <a:lnSpc>
                <a:spcPct val="153500"/>
              </a:lnSpc>
              <a:spcBef>
                <a:spcPts val="100"/>
              </a:spcBef>
            </a:pPr>
            <a:r>
              <a:rPr sz="4000" spc="-380">
                <a:solidFill>
                  <a:srgbClr val="4CAA49"/>
                </a:solidFill>
                <a:latin typeface="黑体"/>
                <a:cs typeface="黑体"/>
              </a:rPr>
              <a:t>音序：</a:t>
            </a:r>
            <a:r>
              <a:rPr sz="4000" b="1" spc="-470">
                <a:solidFill>
                  <a:srgbClr val="FF0000"/>
                </a:solidFill>
                <a:latin typeface="Georgia"/>
                <a:cs typeface="Georgia"/>
              </a:rPr>
              <a:t>C</a:t>
            </a:r>
            <a:r>
              <a:rPr sz="4000" spc="-420">
                <a:solidFill>
                  <a:srgbClr val="4CAA49"/>
                </a:solidFill>
                <a:latin typeface="黑体"/>
                <a:cs typeface="黑体"/>
              </a:rPr>
              <a:t>偏旁：</a:t>
            </a: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立</a:t>
            </a:r>
            <a:endParaRPr sz="4000">
              <a:latin typeface="Microsoft JhengHei"/>
              <a:cs typeface="Microsoft JhengHei"/>
            </a:endParaRPr>
          </a:p>
          <a:p>
            <a:pPr marL="12700" marR="5080" indent="12065">
              <a:lnSpc>
                <a:spcPts val="7270"/>
              </a:lnSpc>
              <a:spcBef>
                <a:spcPts val="405"/>
              </a:spcBef>
            </a:pPr>
            <a:r>
              <a:rPr sz="4000" spc="-545">
                <a:solidFill>
                  <a:srgbClr val="4CAA49"/>
                </a:solidFill>
                <a:latin typeface="黑体"/>
                <a:cs typeface="黑体"/>
              </a:rPr>
              <a:t>组词：</a:t>
            </a:r>
            <a:r>
              <a:rPr sz="6000" b="1" spc="-37" baseline="-2083">
                <a:solidFill>
                  <a:srgbClr val="FF0000"/>
                </a:solidFill>
                <a:latin typeface="Microsoft JhengHei"/>
                <a:cs typeface="Microsoft JhengHei"/>
              </a:rPr>
              <a:t>产品</a:t>
            </a:r>
            <a:r>
              <a:rPr sz="4000" spc="-20">
                <a:solidFill>
                  <a:srgbClr val="4CAA49"/>
                </a:solidFill>
                <a:latin typeface="黑体"/>
                <a:cs typeface="黑体"/>
              </a:rPr>
              <a:t>笔顺：</a:t>
            </a:r>
            <a:endParaRPr sz="40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78803" y="593407"/>
            <a:ext cx="35687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290">
                <a:latin typeface="Microsoft JhengHei"/>
                <a:cs typeface="Microsoft JhengHei"/>
              </a:rPr>
              <a:t>根据统编版教材整理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604703" y="593407"/>
            <a:ext cx="28067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310">
                <a:solidFill>
                  <a:srgbClr val="000000"/>
                </a:solidFill>
                <a:latin typeface="Microsoft JhengHei"/>
                <a:cs typeface="Microsoft JhengHei"/>
              </a:rPr>
              <a:t>二年级语文上册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1409700" y="2679700"/>
            <a:ext cx="8260080" cy="14859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06730" y="535939"/>
            <a:ext cx="2471420" cy="737235"/>
          </a:xfrm>
          <a:custGeom>
            <a:rect l="l" t="t" r="r" b="b"/>
            <a:pathLst>
              <a:path w="2471420" h="737235">
                <a:moveTo>
                  <a:pt x="2348545" y="737234"/>
                </a:moveTo>
                <a:lnTo>
                  <a:pt x="122874" y="737234"/>
                </a:lnTo>
                <a:lnTo>
                  <a:pt x="75046" y="727578"/>
                </a:lnTo>
                <a:lnTo>
                  <a:pt x="35989" y="701245"/>
                </a:lnTo>
                <a:lnTo>
                  <a:pt x="9656" y="662188"/>
                </a:lnTo>
                <a:lnTo>
                  <a:pt x="0" y="614360"/>
                </a:lnTo>
                <a:lnTo>
                  <a:pt x="0" y="122874"/>
                </a:lnTo>
                <a:lnTo>
                  <a:pt x="9656" y="75046"/>
                </a:lnTo>
                <a:lnTo>
                  <a:pt x="35989" y="35989"/>
                </a:lnTo>
                <a:lnTo>
                  <a:pt x="75046" y="9656"/>
                </a:lnTo>
                <a:lnTo>
                  <a:pt x="122874" y="0"/>
                </a:lnTo>
                <a:lnTo>
                  <a:pt x="2348544" y="0"/>
                </a:lnTo>
                <a:lnTo>
                  <a:pt x="2396373" y="9656"/>
                </a:lnTo>
                <a:lnTo>
                  <a:pt x="2435430" y="35989"/>
                </a:lnTo>
                <a:lnTo>
                  <a:pt x="2461763" y="75046"/>
                </a:lnTo>
                <a:lnTo>
                  <a:pt x="2471419" y="122874"/>
                </a:lnTo>
                <a:lnTo>
                  <a:pt x="2471419" y="614360"/>
                </a:lnTo>
                <a:lnTo>
                  <a:pt x="2461763" y="662188"/>
                </a:lnTo>
                <a:lnTo>
                  <a:pt x="2435430" y="701245"/>
                </a:lnTo>
                <a:lnTo>
                  <a:pt x="2396373" y="727578"/>
                </a:lnTo>
                <a:lnTo>
                  <a:pt x="2348545" y="737234"/>
                </a:lnTo>
                <a:close/>
              </a:path>
            </a:pathLst>
          </a:custGeom>
          <a:solidFill>
            <a:srgbClr val="C5E0B4">
              <a:alpha val="50195"/>
            </a:srgbClr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447675" y="519112"/>
            <a:ext cx="2602230" cy="777875"/>
            <a:chOff x="447675" y="519112"/>
            <a:chExt cx="2602230" cy="777875"/>
          </a:xfrm>
        </p:grpSpPr>
        <p:sp>
          <p:nvSpPr>
            <p:cNvPr id="4" name="object 4"/>
            <p:cNvSpPr/>
            <p:nvPr/>
          </p:nvSpPr>
          <p:spPr>
            <a:xfrm>
              <a:off x="506730" y="535939"/>
              <a:ext cx="2471420" cy="737235"/>
            </a:xfrm>
            <a:custGeom>
              <a:rect l="l" t="t" r="r" b="b"/>
              <a:pathLst>
                <a:path w="2471420" h="737235">
                  <a:moveTo>
                    <a:pt x="0" y="122875"/>
                  </a:moveTo>
                  <a:lnTo>
                    <a:pt x="9656" y="75046"/>
                  </a:lnTo>
                  <a:lnTo>
                    <a:pt x="35989" y="35989"/>
                  </a:lnTo>
                  <a:lnTo>
                    <a:pt x="75046" y="9656"/>
                  </a:lnTo>
                  <a:lnTo>
                    <a:pt x="122874" y="0"/>
                  </a:lnTo>
                  <a:lnTo>
                    <a:pt x="2348545" y="0"/>
                  </a:lnTo>
                  <a:lnTo>
                    <a:pt x="2396373" y="9656"/>
                  </a:lnTo>
                  <a:lnTo>
                    <a:pt x="2435430" y="35989"/>
                  </a:lnTo>
                  <a:lnTo>
                    <a:pt x="2461763" y="75046"/>
                  </a:lnTo>
                  <a:lnTo>
                    <a:pt x="2471419" y="122874"/>
                  </a:lnTo>
                  <a:lnTo>
                    <a:pt x="2471420" y="614360"/>
                  </a:lnTo>
                  <a:lnTo>
                    <a:pt x="2461763" y="662188"/>
                  </a:lnTo>
                  <a:lnTo>
                    <a:pt x="2435430" y="701245"/>
                  </a:lnTo>
                  <a:lnTo>
                    <a:pt x="2396373" y="727578"/>
                  </a:lnTo>
                  <a:lnTo>
                    <a:pt x="2348545" y="737234"/>
                  </a:lnTo>
                  <a:lnTo>
                    <a:pt x="122875" y="737234"/>
                  </a:lnTo>
                  <a:lnTo>
                    <a:pt x="75046" y="727578"/>
                  </a:lnTo>
                  <a:lnTo>
                    <a:pt x="35989" y="701245"/>
                  </a:lnTo>
                  <a:lnTo>
                    <a:pt x="9656" y="662188"/>
                  </a:lnTo>
                  <a:lnTo>
                    <a:pt x="0" y="614360"/>
                  </a:lnTo>
                  <a:lnTo>
                    <a:pt x="0" y="122875"/>
                  </a:lnTo>
                  <a:close/>
                </a:path>
              </a:pathLst>
            </a:custGeom>
            <a:ln w="12700">
              <a:solidFill>
                <a:srgbClr val="41719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61962" y="533399"/>
              <a:ext cx="2573655" cy="749300"/>
            </a:xfrm>
            <a:custGeom>
              <a:rect l="l" t="t" r="r" b="b"/>
              <a:pathLst>
                <a:path w="2573655" h="749300">
                  <a:moveTo>
                    <a:pt x="0" y="124885"/>
                  </a:moveTo>
                  <a:lnTo>
                    <a:pt x="9814" y="76274"/>
                  </a:lnTo>
                  <a:lnTo>
                    <a:pt x="36578" y="36578"/>
                  </a:lnTo>
                  <a:lnTo>
                    <a:pt x="76274" y="9814"/>
                  </a:lnTo>
                  <a:lnTo>
                    <a:pt x="124885" y="0"/>
                  </a:lnTo>
                  <a:lnTo>
                    <a:pt x="2448452" y="0"/>
                  </a:lnTo>
                  <a:lnTo>
                    <a:pt x="2497063" y="9814"/>
                  </a:lnTo>
                  <a:lnTo>
                    <a:pt x="2536759" y="36578"/>
                  </a:lnTo>
                  <a:lnTo>
                    <a:pt x="2563523" y="76274"/>
                  </a:lnTo>
                  <a:lnTo>
                    <a:pt x="2573338" y="124885"/>
                  </a:lnTo>
                  <a:lnTo>
                    <a:pt x="2573338" y="624414"/>
                  </a:lnTo>
                  <a:lnTo>
                    <a:pt x="2563523" y="673025"/>
                  </a:lnTo>
                  <a:lnTo>
                    <a:pt x="2536759" y="712721"/>
                  </a:lnTo>
                  <a:lnTo>
                    <a:pt x="2497063" y="739485"/>
                  </a:lnTo>
                  <a:lnTo>
                    <a:pt x="2448452" y="749300"/>
                  </a:lnTo>
                  <a:lnTo>
                    <a:pt x="124885" y="749300"/>
                  </a:lnTo>
                  <a:lnTo>
                    <a:pt x="76274" y="739485"/>
                  </a:lnTo>
                  <a:lnTo>
                    <a:pt x="36578" y="712721"/>
                  </a:lnTo>
                  <a:lnTo>
                    <a:pt x="9814" y="673025"/>
                  </a:lnTo>
                  <a:lnTo>
                    <a:pt x="0" y="624414"/>
                  </a:lnTo>
                  <a:lnTo>
                    <a:pt x="0" y="124885"/>
                  </a:lnTo>
                  <a:close/>
                </a:path>
              </a:pathLst>
            </a:custGeom>
            <a:ln w="28574">
              <a:solidFill>
                <a:srgbClr val="91C987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746125" y="588645"/>
            <a:ext cx="18542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>
                <a:solidFill>
                  <a:srgbClr val="4CAA49"/>
                </a:solidFill>
                <a:latin typeface="Microsoft JhengHei"/>
                <a:cs typeface="Microsoft JhengHei"/>
              </a:rPr>
              <a:t>会</a:t>
            </a:r>
            <a:r>
              <a:rPr sz="4000" b="1" spc="200">
                <a:solidFill>
                  <a:srgbClr val="4CAA49"/>
                </a:solidFill>
                <a:latin typeface="Microsoft JhengHei"/>
                <a:cs typeface="Microsoft JhengHei"/>
              </a:rPr>
              <a:t> </a:t>
            </a:r>
            <a:r>
              <a:rPr sz="4000" b="1">
                <a:solidFill>
                  <a:srgbClr val="4CAA49"/>
                </a:solidFill>
                <a:latin typeface="Microsoft JhengHei"/>
                <a:cs typeface="Microsoft JhengHei"/>
              </a:rPr>
              <a:t>写</a:t>
            </a:r>
            <a:r>
              <a:rPr sz="4000" b="1" spc="200">
                <a:solidFill>
                  <a:srgbClr val="4CAA49"/>
                </a:solidFill>
                <a:latin typeface="Microsoft JhengHei"/>
                <a:cs typeface="Microsoft JhengHei"/>
              </a:rPr>
              <a:t> </a:t>
            </a:r>
            <a:r>
              <a:rPr sz="4000" b="1" spc="-50">
                <a:solidFill>
                  <a:srgbClr val="4CAA49"/>
                </a:solidFill>
                <a:latin typeface="Microsoft JhengHei"/>
                <a:cs typeface="Microsoft JhengHei"/>
              </a:rPr>
              <a:t>字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479866" y="1791970"/>
            <a:ext cx="2312670" cy="817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68960">
              <a:lnSpc>
                <a:spcPct val="100000"/>
              </a:lnSpc>
              <a:spcBef>
                <a:spcPts val="100"/>
              </a:spcBef>
            </a:pPr>
            <a:r>
              <a:rPr sz="5200" spc="-20">
                <a:solidFill>
                  <a:srgbClr val="FF0000"/>
                </a:solidFill>
                <a:latin typeface="宋体"/>
                <a:cs typeface="宋体"/>
              </a:rPr>
              <a:t>biǎn</a:t>
            </a:r>
            <a:endParaRPr sz="5200">
              <a:latin typeface="宋体"/>
              <a:cs typeface="宋体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1451291" y="1595437"/>
            <a:ext cx="2369820" cy="1212215"/>
            <a:chOff x="1451291" y="1595437"/>
            <a:chExt cx="2369820" cy="1212215"/>
          </a:xfrm>
        </p:grpSpPr>
        <p:sp>
          <p:nvSpPr>
            <p:cNvPr id="9" name="object 9"/>
            <p:cNvSpPr/>
            <p:nvPr/>
          </p:nvSpPr>
          <p:spPr>
            <a:xfrm>
              <a:off x="1457324" y="1627814"/>
              <a:ext cx="2355215" cy="0"/>
            </a:xfrm>
            <a:custGeom>
              <a:rect l="l" t="t" r="r" b="b"/>
              <a:pathLst>
                <a:path w="2355215">
                  <a:moveTo>
                    <a:pt x="0" y="0"/>
                  </a:moveTo>
                  <a:lnTo>
                    <a:pt x="2354897" y="0"/>
                  </a:lnTo>
                </a:path>
              </a:pathLst>
            </a:custGeom>
            <a:ln w="28575">
              <a:solidFill>
                <a:srgbClr val="91C987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457324" y="2025855"/>
              <a:ext cx="2355215" cy="398145"/>
            </a:xfrm>
            <a:custGeom>
              <a:rect l="l" t="t" r="r" b="b"/>
              <a:pathLst>
                <a:path w="2355215" h="398144">
                  <a:moveTo>
                    <a:pt x="0" y="0"/>
                  </a:moveTo>
                  <a:lnTo>
                    <a:pt x="2354897" y="0"/>
                  </a:lnTo>
                </a:path>
                <a:path w="2355215" h="398144">
                  <a:moveTo>
                    <a:pt x="0" y="398040"/>
                  </a:moveTo>
                  <a:lnTo>
                    <a:pt x="2354897" y="398040"/>
                  </a:lnTo>
                </a:path>
              </a:pathLst>
            </a:custGeom>
            <a:ln w="28575">
              <a:solidFill>
                <a:srgbClr val="91C987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 flipH="1">
              <a:off x="1465578" y="1595437"/>
              <a:ext cx="0" cy="1212215"/>
            </a:xfrm>
            <a:custGeom>
              <a:rect l="l" t="t" r="r" b="b"/>
              <a:pathLst>
                <a:path h="1212214">
                  <a:moveTo>
                    <a:pt x="0" y="1211896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91C987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 flipH="1">
              <a:off x="3806508" y="1595437"/>
              <a:ext cx="0" cy="1212215"/>
            </a:xfrm>
            <a:custGeom>
              <a:rect l="l" t="t" r="r" b="b"/>
              <a:pathLst>
                <a:path h="1212214">
                  <a:moveTo>
                    <a:pt x="0" y="1211896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91C987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4391977" y="1352231"/>
            <a:ext cx="2027555" cy="1895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495" marR="5080" indent="-11430">
              <a:lnSpc>
                <a:spcPct val="153400"/>
              </a:lnSpc>
              <a:spcBef>
                <a:spcPts val="100"/>
              </a:spcBef>
            </a:pPr>
            <a:r>
              <a:rPr spc="-155"/>
              <a:t>音序：</a:t>
            </a:r>
            <a:r>
              <a:rPr sz="6000" b="1" spc="-690" baseline="-2083">
                <a:solidFill>
                  <a:srgbClr val="FF0000"/>
                </a:solidFill>
                <a:latin typeface="Georgia"/>
                <a:cs typeface="Georgia"/>
              </a:rPr>
              <a:t>B</a:t>
            </a:r>
            <a:r>
              <a:rPr sz="4000" spc="-110"/>
              <a:t>偏旁：</a:t>
            </a:r>
            <a:r>
              <a:rPr sz="6000" b="1" spc="-75" baseline="-2083">
                <a:solidFill>
                  <a:srgbClr val="FF0000"/>
                </a:solidFill>
                <a:latin typeface="Microsoft JhengHei"/>
                <a:cs typeface="Microsoft JhengHei"/>
              </a:rPr>
              <a:t>户</a:t>
            </a:r>
            <a:endParaRPr sz="6000" baseline="-2083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409815" y="1352231"/>
            <a:ext cx="3161030" cy="2832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0020" marR="5080" indent="-9525">
              <a:lnSpc>
                <a:spcPct val="153400"/>
              </a:lnSpc>
              <a:spcBef>
                <a:spcPts val="100"/>
              </a:spcBef>
            </a:pPr>
            <a:r>
              <a:rPr sz="4000" spc="-135">
                <a:solidFill>
                  <a:srgbClr val="4CAA49"/>
                </a:solidFill>
                <a:latin typeface="黑体"/>
                <a:cs typeface="黑体"/>
              </a:rPr>
              <a:t>结构：</a:t>
            </a:r>
            <a:r>
              <a:rPr sz="6000" b="1" spc="-30" baseline="-2083">
                <a:solidFill>
                  <a:srgbClr val="FF0000"/>
                </a:solidFill>
                <a:latin typeface="Microsoft JhengHei"/>
                <a:cs typeface="Microsoft JhengHei"/>
              </a:rPr>
              <a:t>半包围</a:t>
            </a:r>
            <a:r>
              <a:rPr sz="4000" spc="-229">
                <a:solidFill>
                  <a:srgbClr val="4CAA49"/>
                </a:solidFill>
                <a:latin typeface="黑体"/>
                <a:cs typeface="黑体"/>
              </a:rPr>
              <a:t>笔画数：</a:t>
            </a:r>
            <a:r>
              <a:rPr sz="6000" b="1" spc="-345" baseline="-2083">
                <a:solidFill>
                  <a:srgbClr val="FF0000"/>
                </a:solidFill>
                <a:latin typeface="Microsoft JhengHei"/>
                <a:cs typeface="Microsoft JhengHei"/>
              </a:rPr>
              <a:t>9</a:t>
            </a:r>
            <a:endParaRPr sz="6000" baseline="-2083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575"/>
              </a:spcBef>
              <a:tabLst>
                <a:tab pos="1536065"/>
              </a:tabLst>
            </a:pP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扁</a:t>
            </a: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豆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	扁</a:t>
            </a: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担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531302" y="3227070"/>
            <a:ext cx="8047355" cy="28321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884170" marR="2656840">
              <a:lnSpc>
                <a:spcPct val="152900"/>
              </a:lnSpc>
              <a:spcBef>
                <a:spcPts val="95"/>
              </a:spcBef>
            </a:pPr>
            <a:r>
              <a:rPr sz="4000" spc="-110">
                <a:solidFill>
                  <a:srgbClr val="4CAA49"/>
                </a:solidFill>
                <a:latin typeface="黑体"/>
                <a:cs typeface="黑体"/>
              </a:rPr>
              <a:t>组词：</a:t>
            </a:r>
            <a:r>
              <a:rPr sz="4000" b="1" spc="-25">
                <a:solidFill>
                  <a:srgbClr val="FF0000"/>
                </a:solidFill>
                <a:latin typeface="Microsoft JhengHei"/>
                <a:cs typeface="Microsoft JhengHei"/>
              </a:rPr>
              <a:t>扁平</a:t>
            </a:r>
            <a:r>
              <a:rPr sz="4000" spc="-20">
                <a:solidFill>
                  <a:srgbClr val="4CAA49"/>
                </a:solidFill>
                <a:latin typeface="黑体"/>
                <a:cs typeface="黑体"/>
              </a:rPr>
              <a:t>笔顺：</a:t>
            </a:r>
            <a:endParaRPr sz="40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2625"/>
              </a:spcBef>
            </a:pPr>
            <a:r>
              <a:rPr sz="6000" spc="-427" baseline="4166">
                <a:solidFill>
                  <a:srgbClr val="4CAA49"/>
                </a:solidFill>
                <a:latin typeface="黑体"/>
                <a:cs typeface="黑体"/>
              </a:rPr>
              <a:t>造句：</a:t>
            </a:r>
            <a:r>
              <a:rPr sz="4000" b="1">
                <a:latin typeface="Microsoft JhengHei"/>
                <a:cs typeface="Microsoft JhengHei"/>
              </a:rPr>
              <a:t>河水里有许多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扁平</a:t>
            </a:r>
            <a:r>
              <a:rPr sz="4000" b="1" spc="-10">
                <a:latin typeface="Microsoft JhengHei"/>
                <a:cs typeface="Microsoft JhengHei"/>
              </a:rPr>
              <a:t>的小石子。</a:t>
            </a:r>
            <a:endParaRPr sz="4000">
              <a:latin typeface="Microsoft JhengHei"/>
              <a:cs typeface="Microsoft JhengHei"/>
            </a:endParaRPr>
          </a:p>
        </p:txBody>
      </p:sp>
      <p:pic>
        <p:nvPicPr>
          <p:cNvPr id="16" name="object 16"/>
          <p:cNvPicPr/>
          <p:nvPr/>
        </p:nvPicPr>
        <p:blipFill>
          <a:blip r:embed="rId2"/>
          <a:stretch>
            <a:fillRect/>
          </a:stretch>
        </p:blipFill>
        <p:spPr>
          <a:xfrm>
            <a:off x="5753100" y="4483100"/>
            <a:ext cx="5241925" cy="609600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3"/>
          <a:stretch>
            <a:fillRect/>
          </a:stretch>
        </p:blipFill>
        <p:spPr>
          <a:xfrm>
            <a:off x="609600" y="2552700"/>
            <a:ext cx="4071620" cy="28511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99220" y="1650682"/>
            <a:ext cx="2312035" cy="817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37540">
              <a:lnSpc>
                <a:spcPct val="100000"/>
              </a:lnSpc>
              <a:spcBef>
                <a:spcPts val="100"/>
              </a:spcBef>
            </a:pPr>
            <a:r>
              <a:rPr sz="5200" spc="-25">
                <a:solidFill>
                  <a:srgbClr val="FF0000"/>
                </a:solidFill>
                <a:latin typeface="宋体"/>
                <a:cs typeface="宋体"/>
              </a:rPr>
              <a:t>dàn</a:t>
            </a:r>
            <a:endParaRPr sz="5200">
              <a:latin typeface="宋体"/>
              <a:cs typeface="宋体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376680" y="1485248"/>
            <a:ext cx="2354580" cy="0"/>
          </a:xfrm>
          <a:custGeom>
            <a:rect l="l" t="t" r="r" b="b"/>
            <a:pathLst>
              <a:path w="2354579">
                <a:moveTo>
                  <a:pt x="0" y="0"/>
                </a:moveTo>
                <a:lnTo>
                  <a:pt x="2354579" y="0"/>
                </a:lnTo>
              </a:path>
            </a:pathLst>
          </a:custGeom>
          <a:ln w="28575">
            <a:solidFill>
              <a:srgbClr val="91C987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1370645" y="1452880"/>
            <a:ext cx="2369185" cy="1211580"/>
            <a:chOff x="1370645" y="1452880"/>
            <a:chExt cx="2369185" cy="1211580"/>
          </a:xfrm>
        </p:grpSpPr>
        <p:sp>
          <p:nvSpPr>
            <p:cNvPr id="5" name="object 5"/>
            <p:cNvSpPr/>
            <p:nvPr/>
          </p:nvSpPr>
          <p:spPr>
            <a:xfrm>
              <a:off x="1376680" y="1883184"/>
              <a:ext cx="2354580" cy="398145"/>
            </a:xfrm>
            <a:custGeom>
              <a:rect l="l" t="t" r="r" b="b"/>
              <a:pathLst>
                <a:path w="2354579" h="398144">
                  <a:moveTo>
                    <a:pt x="0" y="0"/>
                  </a:moveTo>
                  <a:lnTo>
                    <a:pt x="2354579" y="0"/>
                  </a:lnTo>
                </a:path>
                <a:path w="2354579" h="398144">
                  <a:moveTo>
                    <a:pt x="0" y="397936"/>
                  </a:moveTo>
                  <a:lnTo>
                    <a:pt x="2354579" y="397936"/>
                  </a:lnTo>
                </a:path>
              </a:pathLst>
            </a:custGeom>
            <a:ln w="28575">
              <a:solidFill>
                <a:srgbClr val="91C987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 flipH="1">
              <a:off x="1384932" y="1452880"/>
              <a:ext cx="0" cy="1211580"/>
            </a:xfrm>
            <a:custGeom>
              <a:rect l="l" t="t" r="r" b="b"/>
              <a:pathLst>
                <a:path h="1211580">
                  <a:moveTo>
                    <a:pt x="0" y="1211579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91C987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3725546" y="1452880"/>
              <a:ext cx="0" cy="1211580"/>
            </a:xfrm>
            <a:custGeom>
              <a:rect l="l" t="t" r="r" b="b"/>
              <a:pathLst>
                <a:path h="1211580">
                  <a:moveTo>
                    <a:pt x="0" y="1211579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91C987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450339" y="3418204"/>
            <a:ext cx="9063355" cy="25393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880100">
              <a:lnSpc>
                <a:spcPct val="100000"/>
              </a:lnSpc>
              <a:spcBef>
                <a:spcPts val="100"/>
              </a:spcBef>
              <a:tabLst>
                <a:tab pos="7403465"/>
              </a:tabLst>
            </a:pP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扁</a:t>
            </a: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担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	挑</a:t>
            </a: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担</a:t>
            </a:r>
            <a:endParaRPr sz="4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55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6000" spc="-427" baseline="4861">
                <a:solidFill>
                  <a:srgbClr val="4CAA49"/>
                </a:solidFill>
                <a:latin typeface="黑体"/>
                <a:cs typeface="黑体"/>
              </a:rPr>
              <a:t>造句：</a:t>
            </a:r>
            <a:r>
              <a:rPr sz="4000" b="1">
                <a:latin typeface="Microsoft JhengHei"/>
                <a:cs typeface="Microsoft JhengHei"/>
              </a:rPr>
              <a:t>我们不怕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担子</a:t>
            </a:r>
            <a:r>
              <a:rPr sz="4000" b="1" spc="-10">
                <a:latin typeface="Microsoft JhengHei"/>
                <a:cs typeface="Microsoft JhengHei"/>
              </a:rPr>
              <a:t>重，决心勇往直前。</a:t>
            </a:r>
            <a:endParaRPr sz="4000">
              <a:latin typeface="Microsoft JhengHei"/>
              <a:cs typeface="Microsoft JhengHei"/>
            </a:endParaRPr>
          </a:p>
        </p:txBody>
      </p:sp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533400" y="2425700"/>
            <a:ext cx="4051300" cy="2837180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/>
          <a:stretch>
            <a:fillRect/>
          </a:stretch>
        </p:blipFill>
        <p:spPr>
          <a:xfrm>
            <a:off x="5854700" y="4343400"/>
            <a:ext cx="4958715" cy="596900"/>
          </a:xfrm>
          <a:prstGeom prst="rect">
            <a:avLst/>
          </a:prstGeom>
        </p:spPr>
      </p:pic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7305">
              <a:lnSpc>
                <a:spcPct val="153400"/>
              </a:lnSpc>
              <a:spcBef>
                <a:spcPts val="100"/>
              </a:spcBef>
            </a:pPr>
            <a:r>
              <a:rPr spc="-285"/>
              <a:t>结构：</a:t>
            </a:r>
            <a:r>
              <a:rPr sz="6000" b="1" spc="-37" baseline="-2083">
                <a:solidFill>
                  <a:srgbClr val="FF0000"/>
                </a:solidFill>
                <a:latin typeface="Microsoft JhengHei"/>
                <a:cs typeface="Microsoft JhengHei"/>
              </a:rPr>
              <a:t>左右</a:t>
            </a:r>
            <a:r>
              <a:rPr sz="4000" spc="-320"/>
              <a:t>笔画数： </a:t>
            </a:r>
            <a:r>
              <a:rPr sz="6000" b="1" spc="-690" baseline="-2083">
                <a:solidFill>
                  <a:srgbClr val="FF0000"/>
                </a:solidFill>
                <a:latin typeface="Microsoft JhengHei"/>
                <a:cs typeface="Microsoft JhengHei"/>
              </a:rPr>
              <a:t>8</a:t>
            </a:r>
            <a:endParaRPr sz="6000" baseline="-2083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476115" y="1232534"/>
            <a:ext cx="2359025" cy="3740150"/>
          </a:xfrm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/>
          <a:p>
            <a:pPr marL="12700" marR="5080" indent="635">
              <a:lnSpc>
                <a:spcPct val="152000"/>
              </a:lnSpc>
              <a:spcBef>
                <a:spcPts val="165"/>
              </a:spcBef>
            </a:pPr>
            <a:r>
              <a:rPr sz="4000" spc="-204">
                <a:solidFill>
                  <a:srgbClr val="4CAA49"/>
                </a:solidFill>
                <a:latin typeface="黑体"/>
                <a:cs typeface="黑体"/>
              </a:rPr>
              <a:t>音序：</a:t>
            </a:r>
            <a:r>
              <a:rPr sz="6000" b="1" spc="-914" baseline="-4861">
                <a:solidFill>
                  <a:srgbClr val="FF0000"/>
                </a:solidFill>
                <a:latin typeface="Times New Roman"/>
                <a:cs typeface="Times New Roman"/>
              </a:rPr>
              <a:t>D</a:t>
            </a:r>
            <a:r>
              <a:rPr sz="6000" b="1" spc="1500" baseline="-4861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4000" spc="-200">
                <a:solidFill>
                  <a:srgbClr val="4CAA49"/>
                </a:solidFill>
                <a:latin typeface="黑体"/>
                <a:cs typeface="黑体"/>
              </a:rPr>
              <a:t>偏旁：</a:t>
            </a:r>
            <a:r>
              <a:rPr sz="4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扌</a:t>
            </a:r>
            <a:r>
              <a:rPr sz="4000" spc="-575">
                <a:solidFill>
                  <a:srgbClr val="4CAA49"/>
                </a:solidFill>
                <a:latin typeface="黑体"/>
                <a:cs typeface="黑体"/>
              </a:rPr>
              <a:t>组词：</a:t>
            </a:r>
            <a:r>
              <a:rPr sz="4000" b="1" spc="-25">
                <a:solidFill>
                  <a:srgbClr val="FF0000"/>
                </a:solidFill>
                <a:latin typeface="Microsoft JhengHei"/>
                <a:cs typeface="Microsoft JhengHei"/>
              </a:rPr>
              <a:t>重担</a:t>
            </a:r>
            <a:r>
              <a:rPr sz="4000" spc="-20">
                <a:solidFill>
                  <a:srgbClr val="4CAA49"/>
                </a:solidFill>
                <a:latin typeface="黑体"/>
                <a:cs typeface="黑体"/>
              </a:rPr>
              <a:t>笔顺：</a:t>
            </a:r>
            <a:endParaRPr sz="40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99220" y="1650682"/>
            <a:ext cx="2312035" cy="817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37565">
              <a:lnSpc>
                <a:spcPct val="100000"/>
              </a:lnSpc>
              <a:spcBef>
                <a:spcPts val="100"/>
              </a:spcBef>
            </a:pPr>
            <a:r>
              <a:rPr sz="5200" spc="-25">
                <a:solidFill>
                  <a:srgbClr val="FF0000"/>
                </a:solidFill>
                <a:latin typeface="宋体"/>
                <a:cs typeface="宋体"/>
              </a:rPr>
              <a:t>zhì</a:t>
            </a:r>
            <a:endParaRPr sz="5200">
              <a:latin typeface="宋体"/>
              <a:cs typeface="宋体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376680" y="1485248"/>
            <a:ext cx="2354580" cy="0"/>
          </a:xfrm>
          <a:custGeom>
            <a:rect l="l" t="t" r="r" b="b"/>
            <a:pathLst>
              <a:path w="2354579">
                <a:moveTo>
                  <a:pt x="0" y="0"/>
                </a:moveTo>
                <a:lnTo>
                  <a:pt x="2354579" y="0"/>
                </a:lnTo>
              </a:path>
            </a:pathLst>
          </a:custGeom>
          <a:ln w="28575">
            <a:solidFill>
              <a:srgbClr val="91C987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1370645" y="1452880"/>
            <a:ext cx="2369185" cy="1211580"/>
            <a:chOff x="1370645" y="1452880"/>
            <a:chExt cx="2369185" cy="1211580"/>
          </a:xfrm>
        </p:grpSpPr>
        <p:sp>
          <p:nvSpPr>
            <p:cNvPr id="5" name="object 5"/>
            <p:cNvSpPr/>
            <p:nvPr/>
          </p:nvSpPr>
          <p:spPr>
            <a:xfrm>
              <a:off x="1376680" y="1883184"/>
              <a:ext cx="2354580" cy="398145"/>
            </a:xfrm>
            <a:custGeom>
              <a:rect l="l" t="t" r="r" b="b"/>
              <a:pathLst>
                <a:path w="2354579" h="398144">
                  <a:moveTo>
                    <a:pt x="0" y="0"/>
                  </a:moveTo>
                  <a:lnTo>
                    <a:pt x="2354579" y="0"/>
                  </a:lnTo>
                </a:path>
                <a:path w="2354579" h="398144">
                  <a:moveTo>
                    <a:pt x="0" y="397936"/>
                  </a:moveTo>
                  <a:lnTo>
                    <a:pt x="2354579" y="397936"/>
                  </a:lnTo>
                </a:path>
              </a:pathLst>
            </a:custGeom>
            <a:ln w="28575">
              <a:solidFill>
                <a:srgbClr val="91C987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 flipH="1">
              <a:off x="1384932" y="1452880"/>
              <a:ext cx="0" cy="1211580"/>
            </a:xfrm>
            <a:custGeom>
              <a:rect l="l" t="t" r="r" b="b"/>
              <a:pathLst>
                <a:path h="1211580">
                  <a:moveTo>
                    <a:pt x="0" y="1211579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91C987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3725546" y="1452880"/>
              <a:ext cx="0" cy="1211580"/>
            </a:xfrm>
            <a:custGeom>
              <a:rect l="l" t="t" r="r" b="b"/>
              <a:pathLst>
                <a:path h="1211580">
                  <a:moveTo>
                    <a:pt x="0" y="1211579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91C987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450339" y="5322570"/>
            <a:ext cx="703135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-427" baseline="4861">
                <a:solidFill>
                  <a:srgbClr val="4CAA49"/>
                </a:solidFill>
                <a:latin typeface="黑体"/>
                <a:cs typeface="黑体"/>
              </a:rPr>
              <a:t>造句：</a:t>
            </a:r>
            <a:r>
              <a:rPr sz="4000" b="1">
                <a:latin typeface="Microsoft JhengHei"/>
                <a:cs typeface="Microsoft JhengHei"/>
              </a:rPr>
              <a:t>他的</a:t>
            </a: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志向</a:t>
            </a:r>
            <a:r>
              <a:rPr sz="4000" b="1" spc="-10">
                <a:latin typeface="Microsoft JhengHei"/>
                <a:cs typeface="Microsoft JhengHei"/>
              </a:rPr>
              <a:t>是当一名医生。</a:t>
            </a:r>
            <a:endParaRPr sz="4000">
              <a:latin typeface="Microsoft JhengHei"/>
              <a:cs typeface="Microsoft JhengHei"/>
            </a:endParaRPr>
          </a:p>
        </p:txBody>
      </p:sp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5829300" y="4343400"/>
            <a:ext cx="4069079" cy="603250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/>
          <a:stretch>
            <a:fillRect/>
          </a:stretch>
        </p:blipFill>
        <p:spPr>
          <a:xfrm>
            <a:off x="546100" y="2451100"/>
            <a:ext cx="4064634" cy="2844800"/>
          </a:xfrm>
          <a:prstGeom prst="rect">
            <a:avLst/>
          </a:prstGeom>
        </p:spPr>
      </p:pic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7353934" y="1163319"/>
            <a:ext cx="2663825" cy="28886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2095" marR="5080" indent="27305">
              <a:lnSpc>
                <a:spcPct val="153400"/>
              </a:lnSpc>
              <a:spcBef>
                <a:spcPts val="100"/>
              </a:spcBef>
            </a:pPr>
            <a:r>
              <a:rPr sz="4000" spc="-445"/>
              <a:t>结构：</a:t>
            </a:r>
            <a:r>
              <a:rPr sz="4000" b="1" spc="-25">
                <a:solidFill>
                  <a:srgbClr val="FF0000"/>
                </a:solidFill>
                <a:latin typeface="Microsoft JhengHei"/>
                <a:cs typeface="Microsoft JhengHei"/>
              </a:rPr>
              <a:t>上下</a:t>
            </a:r>
            <a:r>
              <a:rPr sz="4000" spc="-10"/>
              <a:t>笔画数：</a:t>
            </a:r>
            <a:r>
              <a:rPr sz="4000" b="1" spc="-25">
                <a:solidFill>
                  <a:srgbClr val="FF0000"/>
                </a:solidFill>
                <a:latin typeface="Microsoft JhengHei"/>
                <a:cs typeface="Microsoft JhengHei"/>
              </a:rPr>
              <a:t>7</a:t>
            </a:r>
            <a:endParaRPr sz="4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3015"/>
              </a:spcBef>
              <a:tabLst>
                <a:tab pos="1536065"/>
              </a:tabLst>
            </a:pPr>
            <a:r>
              <a:rPr b="1">
                <a:solidFill>
                  <a:srgbClr val="FF0000"/>
                </a:solidFill>
                <a:latin typeface="Microsoft JhengHei"/>
                <a:cs typeface="Microsoft JhengHei"/>
              </a:rPr>
              <a:t>志</a:t>
            </a:r>
            <a:r>
              <a:rPr b="1" spc="-50">
                <a:solidFill>
                  <a:srgbClr val="FF0000"/>
                </a:solidFill>
                <a:latin typeface="Microsoft JhengHei"/>
                <a:cs typeface="Microsoft JhengHei"/>
              </a:rPr>
              <a:t>士</a:t>
            </a:r>
            <a:r>
              <a:rPr b="1">
                <a:solidFill>
                  <a:srgbClr val="FF0000"/>
                </a:solidFill>
                <a:latin typeface="Microsoft JhengHei"/>
                <a:cs typeface="Microsoft JhengHei"/>
              </a:rPr>
              <a:t>	志</a:t>
            </a:r>
            <a:r>
              <a:rPr b="1" spc="-50">
                <a:solidFill>
                  <a:srgbClr val="FF0000"/>
                </a:solidFill>
                <a:latin typeface="Microsoft JhengHei"/>
                <a:cs typeface="Microsoft JhengHei"/>
              </a:rPr>
              <a:t>向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476115" y="1232534"/>
            <a:ext cx="2395220" cy="3740150"/>
          </a:xfrm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/>
          <a:p>
            <a:pPr marL="12700" marR="5080" indent="635">
              <a:lnSpc>
                <a:spcPct val="152000"/>
              </a:lnSpc>
              <a:spcBef>
                <a:spcPts val="165"/>
              </a:spcBef>
            </a:pPr>
            <a:r>
              <a:rPr sz="4000" spc="-155">
                <a:solidFill>
                  <a:srgbClr val="4CAA49"/>
                </a:solidFill>
                <a:latin typeface="黑体"/>
                <a:cs typeface="黑体"/>
              </a:rPr>
              <a:t>音序：</a:t>
            </a:r>
            <a:r>
              <a:rPr sz="6000" b="1" spc="-697" baseline="-4861">
                <a:solidFill>
                  <a:srgbClr val="FF0000"/>
                </a:solidFill>
                <a:latin typeface="Times New Roman"/>
                <a:cs typeface="Times New Roman"/>
              </a:rPr>
              <a:t>Z</a:t>
            </a:r>
            <a:r>
              <a:rPr sz="6000" b="1" spc="1500" baseline="-4861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4000" spc="-290">
                <a:solidFill>
                  <a:srgbClr val="4CAA49"/>
                </a:solidFill>
                <a:latin typeface="黑体"/>
                <a:cs typeface="黑体"/>
              </a:rPr>
              <a:t>偏旁：</a:t>
            </a:r>
            <a:r>
              <a:rPr sz="6000" b="1" spc="-75" baseline="4166">
                <a:solidFill>
                  <a:srgbClr val="FF0000"/>
                </a:solidFill>
                <a:latin typeface="Microsoft JhengHei"/>
                <a:cs typeface="Microsoft JhengHei"/>
              </a:rPr>
              <a:t>士</a:t>
            </a:r>
            <a:r>
              <a:rPr sz="4000" spc="-480">
                <a:solidFill>
                  <a:srgbClr val="4CAA49"/>
                </a:solidFill>
                <a:latin typeface="黑体"/>
                <a:cs typeface="黑体"/>
              </a:rPr>
              <a:t>组词：</a:t>
            </a:r>
            <a:r>
              <a:rPr sz="4000" b="1" spc="-25">
                <a:solidFill>
                  <a:srgbClr val="FF0000"/>
                </a:solidFill>
                <a:latin typeface="Microsoft JhengHei"/>
                <a:cs typeface="Microsoft JhengHei"/>
              </a:rPr>
              <a:t>志气</a:t>
            </a:r>
            <a:r>
              <a:rPr sz="4000" spc="-20">
                <a:solidFill>
                  <a:srgbClr val="4CAA49"/>
                </a:solidFill>
                <a:latin typeface="黑体"/>
                <a:cs typeface="黑体"/>
              </a:rPr>
              <a:t>笔顺：</a:t>
            </a:r>
            <a:endParaRPr sz="40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https://d.book118.com/445000014033011041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黑体</vt:lpstr>
      <vt:lpstr>Microsoft JhengHei</vt:lpstr>
      <vt:lpstr>宋体</vt:lpstr>
      <vt:lpstr>Arial Black</vt:lpstr>
      <vt:lpstr>Georgia</vt:lpstr>
      <vt:lpstr>Times New Roman</vt:lpstr>
      <vt:lpstr>Office Theme</vt:lpstr>
      <vt:lpstr>二年级语文上册</vt:lpstr>
      <vt:lpstr>音序：H偏旁：氵</vt:lpstr>
      <vt:lpstr>结构：上下笔画数：7
水灾	火灾</vt:lpstr>
      <vt:lpstr>结构：左右笔画数：10</vt:lpstr>
      <vt:lpstr>结构：半包围笔画数：12</vt:lpstr>
      <vt:lpstr>结构：独体笔画数：6
年轻	新年</vt:lpstr>
      <vt:lpstr>结构：左右笔画数：4
认真	相认</vt:lpstr>
      <vt:lpstr>结构：左右笔画数：10</vt:lpstr>
      <vt:lpstr>结构：独体笔画数：5</vt:lpstr>
      <vt:lpstr>结构：独体笔画数：6</vt:lpstr>
      <vt:lpstr>二年级语文上册</vt:lpstr>
      <vt:lpstr>音序：B偏旁：户</vt:lpstr>
      <vt:lpstr>结构：左右笔画数： 8</vt:lpstr>
      <vt:lpstr>结构：上下笔画数：7
志士	志向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2024-09-01T15:34:54.914</cp:lastPrinted>
  <dcterms:created xsi:type="dcterms:W3CDTF">2024-09-01T07:34:54Z</dcterms:created>
  <dcterms:modified xsi:type="dcterms:W3CDTF">2024-09-01T07:34:56Z</dcterms:modified>
</cp:coreProperties>
</file>