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CE1EF1-56C8-4F2A-84CE-57161B483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B239E8-5FCB-437D-B786-C02AFDC88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512555-0E42-43A8-9AD2-9C51D1841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1A7CAF-36B5-49B7-B678-F59ADDF55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B270CD-30B0-4811-8B31-9841525DD4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215F8E-7E41-46BC-9F4A-140F3C00E9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9417C6-A762-424C-B171-C4BB7953F9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35052-9929-4876-9770-AEF2E9B61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D6E0CC-FA21-4A6D-84D9-C8F13E312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4DFB1-DA27-44D0-88BF-A1D3CA6AB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79494E-E91A-4BAD-9AF7-610A2FD57E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9724"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4" name="页脚占位符 3"/>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灯片编号占位符 4"/>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3" name="页脚占位符 2"/>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4" name="灯片编号占位符 3"/>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716657" cy="54864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标题 1025"/>
          <p:cNvSpPr>
            <a:spLocks noGrp="1"/>
          </p:cNvSpPr>
          <p:nvPr>
            <p:ph type="title"/>
          </p:nvPr>
        </p:nvSpPr>
        <p:spPr>
          <a:xfrm>
            <a:off x="685800" y="609600"/>
            <a:ext cx="77724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1026"/>
          <p:cNvSpPr>
            <a:spLocks noGrp="1"/>
          </p:cNvSpPr>
          <p:nvPr>
            <p:ph type="body" idx="1"/>
          </p:nvPr>
        </p:nvSpPr>
        <p:spPr>
          <a:xfrm>
            <a:off x="685800" y="19812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a:spLocks noGrp="1"/>
          </p:cNvSpPr>
          <p:nvPr>
            <p:ph type="dt" sz="half" idx="2"/>
          </p:nvPr>
        </p:nvSpPr>
        <p:spPr>
          <a:xfrm>
            <a:off x="685800" y="6248400"/>
            <a:ext cx="1905000" cy="457200"/>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2000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1029" name="页脚占位符 1028"/>
          <p:cNvSpPr>
            <a:spLocks noGrp="1"/>
          </p:cNvSpPr>
          <p:nvPr>
            <p:ph type="ftr" sz="quarter" idx="3"/>
          </p:nvPr>
        </p:nvSpPr>
        <p:spPr>
          <a:xfrm>
            <a:off x="3124200" y="6248400"/>
            <a:ext cx="2895600" cy="457200"/>
          </a:xfrm>
          <a:prstGeom prst="rect">
            <a:avLst/>
          </a:prstGeom>
          <a:noFill/>
          <a:ln w="9525">
            <a:noFill/>
          </a:ln>
        </p:spPr>
        <p:txBody>
          <a:bodyPr/>
          <a:lstStyle>
            <a:defPPr>
              <a:defRPr lang="en-US"/>
            </a:defPPr>
            <a:lvl1pPr marL="0" lvl="0" indent="0" algn="ctr" defTabSz="914400" rtl="0" eaLnBrk="1" fontAlgn="base" latinLnBrk="0" hangingPunct="1">
              <a:lnSpc>
                <a:spcPct val="100000"/>
              </a:lnSpc>
              <a:spcBef>
                <a:spcPct val="2000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spcBef>
                <a:spcPct val="0"/>
              </a:spcBef>
            </a:pPr>
            <a:endParaRPr lang="zh-CN" altLang="en-US">
              <a:latin typeface="Times New Roman" panose="02020603050405020304" pitchFamily="18" charset="0"/>
              <a:ea typeface="宋体" panose="02010600030101010101" pitchFamily="2" charset="-122"/>
            </a:endParaRPr>
          </a:p>
        </p:txBody>
      </p:sp>
      <p:sp>
        <p:nvSpPr>
          <p:cNvPr id="1030" name="灯片编号占位符 1029"/>
          <p:cNvSpPr>
            <a:spLocks noGrp="1"/>
          </p:cNvSpPr>
          <p:nvPr>
            <p:ph type="sldNum" sz="quarter" idx="4"/>
          </p:nvPr>
        </p:nvSpPr>
        <p:spPr>
          <a:xfrm>
            <a:off x="6553200" y="6248400"/>
            <a:ext cx="1905000" cy="457200"/>
          </a:xfrm>
          <a:prstGeom prst="rect">
            <a:avLst/>
          </a:prstGeom>
          <a:noFill/>
          <a:ln w="9525">
            <a:noFill/>
          </a:ln>
        </p:spPr>
        <p:txBody>
          <a:bodyPr/>
          <a:lstStyle>
            <a:defPPr>
              <a:defRPr lang="en-US"/>
            </a:defPPr>
            <a:lvl1pPr marL="0" lvl="0" indent="0" algn="r" defTabSz="914400" rtl="0" eaLnBrk="1" fontAlgn="base" latinLnBrk="0" hangingPunct="1">
              <a:lnSpc>
                <a:spcPct val="100000"/>
              </a:lnSpc>
              <a:spcBef>
                <a:spcPct val="2000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spcBef>
                <a:spcPct val="0"/>
              </a:spcBef>
            </a:pPr>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file:///E:\01&#21407;&#21019;&#21147;&#19978;&#20256;\http:\www.ye2000.com\xllj\img\02040842-5.jpg" TargetMode="External" /><Relationship Id="rId3" Type="http://schemas.openxmlformats.org/officeDocument/2006/relationships/image" Target="../media/image1.jpeg" /><Relationship Id="rId4" Type="http://schemas.openxmlformats.org/officeDocument/2006/relationships/oleObject" Target="../embeddings/oleObject1.bin" TargetMode="Internal" /><Relationship Id="rId5" Type="http://schemas.openxmlformats.org/officeDocument/2006/relationships/image" Target="../media/image2.wmf" /><Relationship Id="rId6"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2.bin" TargetMode="Internal" /><Relationship Id="rId3" Type="http://schemas.openxmlformats.org/officeDocument/2006/relationships/image" Target="../media/image3.wmf" /><Relationship Id="rId4" Type="http://schemas.openxmlformats.org/officeDocument/2006/relationships/vmlDrawing" Target="../drawings/vmlDrawing2.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1011311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4097"/>
          <p:cNvSpPr>
            <a:spLocks noGrp="1"/>
          </p:cNvSpPr>
          <p:nvPr>
            <p:ph type="ctrTitle"/>
          </p:nvPr>
        </p:nvSpPr>
        <p:spPr>
          <a:xfrm>
            <a:off x="762000" y="1600200"/>
            <a:ext cx="7772400" cy="1143000"/>
          </a:xfrm>
        </p:spPr>
        <p:txBody>
          <a:bodyPr anchor="ctr" anchorCtr="0"/>
          <a:lstStyle/>
          <a:p>
            <a:pPr defTabSz="914400">
              <a:buClrTx/>
              <a:buSzTx/>
              <a:buFontTx/>
              <a:buNone/>
            </a:pPr>
            <a:r>
              <a:rPr lang="zh-CN" altLang="en-US" sz="4400" kern="1200" baseline="0">
                <a:latin typeface="Times New Roman" panose="02020603050405020304" pitchFamily="18" charset="0"/>
                <a:ea typeface="宋体" panose="02010600030101010101" pitchFamily="2" charset="-122"/>
              </a:rPr>
              <a:t>接插件基础知识培训资料</a:t>
            </a:r>
            <a:endParaRPr lang="zh-CN" altLang="en-US" sz="4400" kern="1200" baseline="0">
              <a:latin typeface="Times New Roman" panose="02020603050405020304" pitchFamily="18" charset="0"/>
              <a:ea typeface="宋体" panose="02010600030101010101" pitchFamily="2" charset="-122"/>
            </a:endParaRPr>
          </a:p>
        </p:txBody>
      </p:sp>
      <p:sp>
        <p:nvSpPr>
          <p:cNvPr id="4099" name="副标题 4098"/>
          <p:cNvSpPr>
            <a:spLocks noGrp="1"/>
          </p:cNvSpPr>
          <p:nvPr>
            <p:ph type="subTitle" idx="1"/>
          </p:nvPr>
        </p:nvSpPr>
        <p:spPr>
          <a:xfrm>
            <a:off x="990600" y="3352800"/>
            <a:ext cx="7467600" cy="2438400"/>
          </a:xfrm>
        </p:spPr>
        <p:txBody>
          <a:bodyPr/>
          <a:lstStyle/>
          <a:p>
            <a:pPr defTabSz="914400">
              <a:buClrTx/>
              <a:buSzTx/>
              <a:buFontTx/>
            </a:pPr>
            <a:r>
              <a:rPr lang="zh-CN" altLang="en-US" sz="3200" kern="1200" baseline="0">
                <a:latin typeface="Times New Roman" panose="02020603050405020304" pitchFamily="18" charset="0"/>
                <a:ea typeface="宋体" panose="02010600030101010101" pitchFamily="2" charset="-122"/>
              </a:rPr>
              <a:t>型式实验中心     程才权 </a:t>
            </a:r>
            <a:endParaRPr lang="zh-CN" altLang="en-US" sz="3200" kern="1200" baseline="0">
              <a:latin typeface="Times New Roman" panose="02020603050405020304" pitchFamily="18" charset="0"/>
              <a:ea typeface="宋体" panose="02010600030101010101" pitchFamily="2" charset="-122"/>
            </a:endParaRPr>
          </a:p>
        </p:txBody>
      </p:sp>
      <p:sp>
        <p:nvSpPr>
          <p:cNvPr id="4100" name="TextBox 4099"/>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标题 6145"/>
          <p:cNvSpPr>
            <a:spLocks noGrp="1"/>
          </p:cNvSpPr>
          <p:nvPr>
            <p:ph type="title"/>
          </p:nvPr>
        </p:nvSpPr>
        <p:spPr/>
        <p:txBody>
          <a:bodyPr anchor="ctr" anchorCtr="0"/>
          <a:lstStyle/>
          <a:p>
            <a:r>
              <a:rPr lang="zh-CN" altLang="en-US"/>
              <a:t>接插件定义</a:t>
            </a:r>
            <a:endParaRPr lang="zh-CN" altLang="en-US"/>
          </a:p>
        </p:txBody>
      </p:sp>
      <p:sp>
        <p:nvSpPr>
          <p:cNvPr id="6147" name="文本占位符 6146"/>
          <p:cNvSpPr>
            <a:spLocks noGrp="1"/>
          </p:cNvSpPr>
          <p:nvPr>
            <p:ph type="body" idx="4294967295"/>
          </p:nvPr>
        </p:nvSpPr>
        <p:spPr>
          <a:xfrm>
            <a:off x="685800" y="1981200"/>
            <a:ext cx="7772400" cy="4114800"/>
          </a:xfrm>
        </p:spPr>
        <p:txBody>
          <a:bodyPr/>
          <a:lstStyle/>
          <a:p>
            <a:r>
              <a:rPr lang="zh-CN" altLang="en-US"/>
              <a:t>接插件是通过改变其接触对的接触状态来实现其所连接电路之间转换的目的，其在电路中起连接线路的作用。接插件每组接触对都存在固定的对应关系。接插件也被称之为连接器。 </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标题 38913"/>
          <p:cNvSpPr>
            <a:spLocks noGrp="1"/>
          </p:cNvSpPr>
          <p:nvPr>
            <p:ph type="title"/>
          </p:nvPr>
        </p:nvSpPr>
        <p:spPr>
          <a:xfrm>
            <a:off x="0" y="0"/>
            <a:ext cx="7772400" cy="685800"/>
          </a:xfrm>
        </p:spPr>
        <p:txBody>
          <a:bodyPr anchor="ctr" anchorCtr="0"/>
          <a:lstStyle/>
          <a:p>
            <a:pPr algn="l"/>
            <a:r>
              <a:rPr lang="zh-CN" altLang="en-US"/>
              <a:t>接插件工作原理</a:t>
            </a:r>
            <a:endParaRPr lang="zh-CN" altLang="en-US"/>
          </a:p>
        </p:txBody>
      </p:sp>
      <p:sp>
        <p:nvSpPr>
          <p:cNvPr id="38915" name="文本占位符 38914"/>
          <p:cNvSpPr>
            <a:spLocks noGrp="1"/>
          </p:cNvSpPr>
          <p:nvPr>
            <p:ph type="body" idx="4294967295"/>
          </p:nvPr>
        </p:nvSpPr>
        <p:spPr>
          <a:xfrm>
            <a:off x="0" y="762000"/>
            <a:ext cx="9144000" cy="5334000"/>
          </a:xfrm>
        </p:spPr>
        <p:txBody>
          <a:bodyPr/>
          <a:lstStyle/>
          <a:p>
            <a:pPr>
              <a:buNone/>
            </a:pPr>
            <a:r>
              <a:rPr lang="zh-CN" altLang="en-US"/>
              <a:t>一、力学模型</a:t>
            </a:r>
            <a:endParaRPr lang="zh-CN" altLang="en-US"/>
          </a:p>
          <a:p>
            <a:pPr>
              <a:buNone/>
            </a:pPr>
            <a:r>
              <a:rPr lang="zh-CN" altLang="en-US"/>
              <a:t>接插件接触对工作时就是</a:t>
            </a:r>
            <a:endParaRPr lang="zh-CN" altLang="en-US"/>
          </a:p>
          <a:p>
            <a:pPr>
              <a:buNone/>
            </a:pPr>
            <a:r>
              <a:rPr lang="zh-CN" altLang="en-US"/>
              <a:t>一个悬臂梁的力学模型</a:t>
            </a:r>
            <a:endParaRPr lang="zh-CN" altLang="en-US"/>
          </a:p>
          <a:p>
            <a:pPr>
              <a:buNone/>
            </a:pPr>
            <a:endParaRPr lang="zh-CN" altLang="en-US"/>
          </a:p>
          <a:p>
            <a:endParaRPr lang="zh-CN" altLang="en-US"/>
          </a:p>
        </p:txBody>
      </p:sp>
      <p:sp>
        <p:nvSpPr>
          <p:cNvPr id="38919" name="矩形 38918"/>
          <p:cNvSpPr/>
          <p:nvPr/>
        </p:nvSpPr>
        <p:spPr>
          <a:xfrm>
            <a:off x="3590925" y="2909888"/>
            <a:ext cx="9144000" cy="0"/>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pic>
        <p:nvPicPr>
          <p:cNvPr id="38918" name="图片 38917" descr="E:/01原创力上传/http:/www.ye2000.com/xllj/img/02040842-5.jpg"/>
          <p:cNvPicPr>
            <a:picLocks noChangeAspect="1"/>
          </p:cNvPicPr>
          <p:nvPr/>
        </p:nvPicPr>
        <p:blipFill>
          <a:blip r:embed="rId3" r:link="rId2"/>
          <a:stretch>
            <a:fillRect/>
          </a:stretch>
        </p:blipFill>
        <p:spPr>
          <a:xfrm>
            <a:off x="152400" y="3352800"/>
            <a:ext cx="6096000" cy="3225800"/>
          </a:xfrm>
          <a:prstGeom prst="rect">
            <a:avLst/>
          </a:prstGeom>
          <a:noFill/>
          <a:ln w="9525">
            <a:noFill/>
          </a:ln>
        </p:spPr>
      </p:pic>
      <p:graphicFrame>
        <p:nvGraphicFramePr>
          <p:cNvPr id="38920" name="对象 38919"/>
          <p:cNvGraphicFramePr>
            <a:graphicFrameLocks noChangeAspect="1"/>
          </p:cNvGraphicFramePr>
          <p:nvPr/>
        </p:nvGraphicFramePr>
        <p:xfrm>
          <a:off x="5334000" y="1143000"/>
          <a:ext cx="3432175" cy="2362200"/>
        </p:xfrm>
        <a:graphic>
          <a:graphicData uri="http://schemas.openxmlformats.org/presentationml/2006/ole">
            <mc:AlternateContent>
              <mc:Choice xmlns:v="urn:schemas-microsoft-com:vml" Requires="v">
                <p:oleObj spid="_x0000_s1038" r:id="rId4" imgW="1180465" imgH="812165" progId="Equation.3">
                  <p:embed/>
                </p:oleObj>
              </mc:Choice>
              <mc:Fallback>
                <p:oleObj r:id="rId4" imgW="1180465" imgH="812165" progId="Equation.3">
                  <p:embed/>
                  <p:pic>
                    <p:nvPicPr>
                      <p:cNvPr id="0" name="OLE substitute image"/>
                      <p:cNvPicPr/>
                      <p:nvPr/>
                    </p:nvPicPr>
                    <p:blipFill>
                      <a:blip r:embed="rId5">
                        <a:clrChange>
                          <a:clrFrom>
                            <a:srgbClr val="000000"/>
                          </a:clrFrom>
                          <a:clrTo>
                            <a:srgbClr val="000000"/>
                          </a:clrTo>
                        </a:clrChange>
                      </a:blip>
                      <a:stretch>
                        <a:fillRect/>
                      </a:stretch>
                    </p:blipFill>
                    <p:spPr>
                      <a:xfrm>
                        <a:off x="5334000" y="1143000"/>
                        <a:ext cx="3432175" cy="2362200"/>
                      </a:xfrm>
                      <a:prstGeom prst="rect">
                        <a:avLst/>
                      </a:prstGeom>
                      <a:noFill/>
                      <a:ln w="38100">
                        <a:noFill/>
                        <a:miter/>
                      </a:ln>
                    </p:spPr>
                  </p:pic>
                </p:oleObj>
              </mc:Fallback>
            </mc:AlternateContent>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标题 39937"/>
          <p:cNvSpPr>
            <a:spLocks noGrp="1"/>
          </p:cNvSpPr>
          <p:nvPr>
            <p:ph type="title"/>
          </p:nvPr>
        </p:nvSpPr>
        <p:spPr>
          <a:xfrm>
            <a:off x="762000" y="304800"/>
            <a:ext cx="7772400" cy="1143000"/>
          </a:xfrm>
        </p:spPr>
        <p:txBody>
          <a:bodyPr anchor="ctr" anchorCtr="0"/>
          <a:lstStyle/>
          <a:p>
            <a:pPr algn="l"/>
            <a:r>
              <a:rPr lang="zh-CN" altLang="en-US"/>
              <a:t>二、接触理论</a:t>
            </a:r>
            <a:endParaRPr lang="en-US" altLang="zh-CN"/>
          </a:p>
        </p:txBody>
      </p:sp>
      <p:graphicFrame>
        <p:nvGraphicFramePr>
          <p:cNvPr id="39940" name="文本占位符 39939"/>
          <p:cNvGraphicFramePr>
            <a:graphicFrameLocks noChangeAspect="1"/>
          </p:cNvGraphicFramePr>
          <p:nvPr>
            <p:ph type="body" idx="4294967295"/>
          </p:nvPr>
        </p:nvGraphicFramePr>
        <p:xfrm>
          <a:off x="533400" y="2819400"/>
          <a:ext cx="7772400" cy="3632200"/>
        </p:xfrm>
        <a:graphic>
          <a:graphicData uri="http://schemas.openxmlformats.org/presentationml/2006/ole">
            <mc:AlternateContent>
              <mc:Choice xmlns:v="urn:schemas-microsoft-com:vml" Requires="v">
                <p:oleObj spid="_x0000_s1039" r:id="rId2" imgW="11477625" imgH="5362575" progId="AutoCAD.Drawing.16">
                  <p:embed/>
                </p:oleObj>
              </mc:Choice>
              <mc:Fallback>
                <p:oleObj r:id="rId2" imgW="11477625" imgH="5362575" progId="AutoCAD.Drawing.16">
                  <p:embed/>
                  <p:pic>
                    <p:nvPicPr>
                      <p:cNvPr id="0" name="OLE substitute image"/>
                      <p:cNvPicPr/>
                      <p:nvPr/>
                    </p:nvPicPr>
                    <p:blipFill>
                      <a:blip r:embed="rId3">
                        <a:lum contrast="6000"/>
                      </a:blip>
                      <a:srcRect l="28334" t="30324" r="26770" b="16556"/>
                      <a:stretch>
                        <a:fillRect/>
                      </a:stretch>
                    </p:blipFill>
                    <p:spPr>
                      <a:xfrm>
                        <a:off x="533400" y="2819400"/>
                        <a:ext cx="7772400" cy="3632200"/>
                      </a:xfrm>
                      <a:prstGeom prst="rect">
                        <a:avLst/>
                      </a:prstGeom>
                      <a:noFill/>
                      <a:ln w="38100">
                        <a:miter/>
                      </a:ln>
                    </p:spPr>
                  </p:pic>
                </p:oleObj>
              </mc:Fallback>
            </mc:AlternateContent>
          </a:graphicData>
        </a:graphic>
      </p:graphicFrame>
      <p:sp>
        <p:nvSpPr>
          <p:cNvPr id="39941" name="矩形 39940"/>
          <p:cNvSpPr/>
          <p:nvPr/>
        </p:nvSpPr>
        <p:spPr>
          <a:xfrm>
            <a:off x="609600" y="1524000"/>
            <a:ext cx="1652588" cy="701675"/>
          </a:xfrm>
          <a:prstGeom prst="rect">
            <a:avLst/>
          </a:prstGeom>
          <a:noFill/>
          <a:ln w="9525">
            <a:noFill/>
          </a:ln>
        </p:spPr>
        <p:txBody>
          <a:bodyPr wrap="none" anchor="t" anchorCtr="0">
            <a:spAutoFit/>
          </a:bodyPr>
          <a:lstStyle>
            <a:defPPr>
              <a:defRPr lang="en-US"/>
            </a:defPPr>
            <a:lvl1pPr marL="0" lvl="0"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0"/>
              </a:spcBef>
            </a:pPr>
            <a:r>
              <a:rPr lang="en-US" altLang="zh-CN" sz="4000" b="1" err="1">
                <a:latin typeface="PMingLiU" pitchFamily="18" charset="-120"/>
                <a:ea typeface="PMingLiU" pitchFamily="18" charset="-120"/>
              </a:rPr>
              <a:t>Ie=C*F</a:t>
            </a:r>
            <a:endParaRPr lang="zh-CN" altLang="en-US" sz="4000" b="1">
              <a:latin typeface="PMingLiU" pitchFamily="18" charset="-120"/>
              <a:ea typeface="PMingLiU" pitchFamily="18" charset="-120"/>
            </a:endParaRPr>
          </a:p>
        </p:txBody>
      </p:sp>
      <p:sp>
        <p:nvSpPr>
          <p:cNvPr id="39942" name="矩形 39941"/>
          <p:cNvSpPr/>
          <p:nvPr/>
        </p:nvSpPr>
        <p:spPr>
          <a:xfrm>
            <a:off x="685800" y="2133600"/>
            <a:ext cx="3898900" cy="457200"/>
          </a:xfrm>
          <a:prstGeom prst="rect">
            <a:avLst/>
          </a:prstGeom>
          <a:noFill/>
          <a:ln w="9525">
            <a:noFill/>
          </a:ln>
        </p:spPr>
        <p:txBody>
          <a:bodyPr wrap="none" anchor="t" anchorCtr="0">
            <a:spAutoFit/>
          </a:bodyPr>
          <a:lstStyle>
            <a:defPPr>
              <a:defRPr lang="en-US"/>
            </a:defPPr>
            <a:lvl1pPr marL="0" lvl="0"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20000"/>
              </a:spcBef>
              <a:spcAft>
                <a:spcPct val="0"/>
              </a:spcAft>
              <a:buNone/>
              <a:defRPr sz="32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0"/>
              </a:spcBef>
            </a:pPr>
            <a:r>
              <a:rPr lang="en-US" altLang="zh-CN" sz="2400" b="1" err="1">
                <a:latin typeface="PMingLiU" pitchFamily="18" charset="-120"/>
                <a:ea typeface="PMingLiU" pitchFamily="18" charset="-120"/>
              </a:rPr>
              <a:t>Ie:</a:t>
            </a:r>
            <a:r>
              <a:rPr lang="zh-CN" altLang="en-US" sz="2400" b="1">
                <a:latin typeface="PMingLiU" pitchFamily="18" charset="-120"/>
                <a:ea typeface="PMingLiU" pitchFamily="18" charset="-120"/>
              </a:rPr>
              <a:t>导电指标</a:t>
            </a:r>
            <a:r>
              <a:rPr lang="en-US" altLang="zh-CN" sz="2400" b="1">
                <a:latin typeface="PMingLiU" pitchFamily="18" charset="-120"/>
                <a:ea typeface="PMingLiU" pitchFamily="18" charset="-120"/>
              </a:rPr>
              <a:t>;F:</a:t>
            </a:r>
            <a:r>
              <a:rPr lang="zh-CN" altLang="en-US" sz="2400" b="1">
                <a:latin typeface="PMingLiU" pitchFamily="18" charset="-120"/>
                <a:ea typeface="PMingLiU" pitchFamily="18" charset="-120"/>
              </a:rPr>
              <a:t>正向力</a:t>
            </a:r>
            <a:r>
              <a:rPr lang="en-US" altLang="zh-CN" sz="2400" b="1">
                <a:latin typeface="PMingLiU" pitchFamily="18" charset="-120"/>
                <a:ea typeface="PMingLiU" pitchFamily="18" charset="-120"/>
              </a:rPr>
              <a:t>;C:</a:t>
            </a:r>
            <a:r>
              <a:rPr lang="zh-CN" altLang="en-US" sz="2400" b="1">
                <a:latin typeface="PMingLiU" pitchFamily="18" charset="-120"/>
                <a:ea typeface="PMingLiU" pitchFamily="18" charset="-120"/>
              </a:rPr>
              <a:t>常数</a:t>
            </a:r>
            <a:endParaRPr lang="zh-CN" altLang="en-US" sz="2400" b="1">
              <a:latin typeface="PMingLiU" pitchFamily="18" charset="-120"/>
              <a:ea typeface="PMingLiU" pitchFamily="18" charset="-12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标题 40961"/>
          <p:cNvSpPr>
            <a:spLocks noGrp="1"/>
          </p:cNvSpPr>
          <p:nvPr>
            <p:ph type="title"/>
          </p:nvPr>
        </p:nvSpPr>
        <p:spPr/>
        <p:txBody>
          <a:bodyPr anchor="ctr" anchorCtr="0"/>
          <a:lstStyle/>
          <a:p>
            <a:pPr algn="l"/>
            <a:r>
              <a:rPr lang="zh-CN" altLang="en-US"/>
              <a:t>二、接触理论</a:t>
            </a:r>
            <a:endParaRPr lang="zh-CN" altLang="en-US"/>
          </a:p>
        </p:txBody>
      </p:sp>
      <p:sp>
        <p:nvSpPr>
          <p:cNvPr id="40963" name="文本占位符 40962"/>
          <p:cNvSpPr>
            <a:spLocks noGrp="1"/>
          </p:cNvSpPr>
          <p:nvPr>
            <p:ph type="body" idx="4294967295"/>
          </p:nvPr>
        </p:nvSpPr>
        <p:spPr>
          <a:xfrm>
            <a:off x="685800" y="1981200"/>
            <a:ext cx="7772400" cy="4114800"/>
          </a:xfrm>
        </p:spPr>
        <p:txBody>
          <a:bodyPr/>
          <a:lstStyle/>
          <a:p>
            <a:r>
              <a:rPr lang="zh-CN" altLang="en-US"/>
              <a:t>接触对表面在微观上存在一定的粗糙度，因此需要有一定力的作用才能增加更多触点。</a:t>
            </a:r>
            <a:r>
              <a:rPr lang="zh-TW" altLang="en-US">
                <a:latin typeface="Tahoma" panose="020b0604030504040204" pitchFamily="34" charset="0"/>
                <a:ea typeface="PMingLiU" pitchFamily="18" charset="-120"/>
              </a:rPr>
              <a:t>鍍金端子正向力：80~ 100 </a:t>
            </a:r>
            <a:r>
              <a:rPr lang="en-US" altLang="zh-TW">
                <a:latin typeface="Tahoma" panose="020b0604030504040204" pitchFamily="34" charset="0"/>
                <a:ea typeface="PMingLiU" pitchFamily="18" charset="-120"/>
              </a:rPr>
              <a:t>g</a:t>
            </a:r>
            <a:r>
              <a:rPr lang="en-US" altLang="zh-CN">
                <a:latin typeface="Tahoma" panose="020b0604030504040204" pitchFamily="34" charset="0"/>
              </a:rPr>
              <a:t>，</a:t>
            </a:r>
            <a:r>
              <a:rPr lang="zh-TW" altLang="en-US">
                <a:latin typeface="Tahoma" panose="020b0604030504040204" pitchFamily="34" charset="0"/>
                <a:ea typeface="PMingLiU" pitchFamily="18" charset="-120"/>
              </a:rPr>
              <a:t>鍍錫鉛端子正向力必須大於 150 </a:t>
            </a:r>
            <a:r>
              <a:rPr lang="en-US" altLang="zh-TW">
                <a:latin typeface="Tahoma" panose="020b0604030504040204" pitchFamily="34" charset="0"/>
                <a:ea typeface="PMingLiU" pitchFamily="18" charset="-120"/>
              </a:rPr>
              <a:t>g</a:t>
            </a:r>
            <a:endParaRPr lang="zh-CN" altLang="en-US"/>
          </a:p>
          <a:p>
            <a:r>
              <a:rPr lang="zh-CN" altLang="en-US"/>
              <a:t>接触对不仅要提供一定的正向力，而且要能持续稳定。</a:t>
            </a:r>
            <a:endParaRPr lang="zh-CN" altLang="en-US"/>
          </a:p>
          <a:p>
            <a:r>
              <a:rPr lang="zh-CN" altLang="en-US"/>
              <a:t>导电常数</a:t>
            </a:r>
            <a:r>
              <a:rPr lang="en-US" altLang="zh-CN"/>
              <a:t>C</a:t>
            </a:r>
            <a:r>
              <a:rPr lang="zh-CN" altLang="en-US"/>
              <a:t>与接触对材质、表面镀层有关</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标题 7169"/>
          <p:cNvSpPr>
            <a:spLocks noGrp="1"/>
          </p:cNvSpPr>
          <p:nvPr>
            <p:ph type="title"/>
          </p:nvPr>
        </p:nvSpPr>
        <p:spPr>
          <a:xfrm>
            <a:off x="533400" y="304800"/>
            <a:ext cx="7772400" cy="1143000"/>
          </a:xfrm>
        </p:spPr>
        <p:txBody>
          <a:bodyPr anchor="ctr" anchorCtr="0"/>
          <a:lstStyle/>
          <a:p>
            <a:r>
              <a:rPr lang="zh-CN" altLang="en-US"/>
              <a:t>接插件分类</a:t>
            </a:r>
            <a:endParaRPr lang="zh-CN" altLang="en-US"/>
          </a:p>
        </p:txBody>
      </p:sp>
      <p:sp>
        <p:nvSpPr>
          <p:cNvPr id="7171" name="文本占位符 7170"/>
          <p:cNvSpPr>
            <a:spLocks noGrp="1"/>
          </p:cNvSpPr>
          <p:nvPr>
            <p:ph type="body" idx="4294967295"/>
          </p:nvPr>
        </p:nvSpPr>
        <p:spPr>
          <a:xfrm>
            <a:off x="685800" y="1676400"/>
            <a:ext cx="7772400" cy="4114800"/>
          </a:xfrm>
        </p:spPr>
        <p:txBody>
          <a:bodyPr/>
          <a:lstStyle/>
          <a:p>
            <a:pPr>
              <a:lnSpc>
                <a:spcPct val="90000"/>
              </a:lnSpc>
              <a:buNone/>
            </a:pPr>
            <a:r>
              <a:rPr lang="zh-CN" altLang="en-US" sz="2800"/>
              <a:t>目前行业分类</a:t>
            </a:r>
            <a:endParaRPr lang="zh-CN" altLang="en-US" sz="2800"/>
          </a:p>
          <a:p>
            <a:pPr>
              <a:lnSpc>
                <a:spcPct val="90000"/>
              </a:lnSpc>
            </a:pPr>
            <a:r>
              <a:rPr lang="zh-CN" altLang="en-US" sz="2800"/>
              <a:t>0级：</a:t>
            </a:r>
            <a:r>
              <a:rPr lang="en-US" altLang="zh-CN" sz="2800"/>
              <a:t>IC</a:t>
            </a:r>
            <a:r>
              <a:rPr lang="zh-CN" altLang="en-US" sz="2800"/>
              <a:t>芯片或芯片到封装的连接器。实际上就是集成电路芯片</a:t>
            </a:r>
            <a:endParaRPr lang="zh-CN" altLang="en-US" sz="2800"/>
          </a:p>
          <a:p>
            <a:pPr>
              <a:lnSpc>
                <a:spcPct val="90000"/>
              </a:lnSpc>
            </a:pPr>
            <a:r>
              <a:rPr lang="zh-CN" altLang="en-US" sz="2800"/>
              <a:t>1级：</a:t>
            </a:r>
            <a:r>
              <a:rPr lang="en-US" altLang="zh-CN" sz="2800"/>
              <a:t>IC</a:t>
            </a:r>
            <a:r>
              <a:rPr lang="zh-CN" altLang="en-US" sz="2800"/>
              <a:t>组件或组件到（线路）板的连接器。当</a:t>
            </a:r>
            <a:r>
              <a:rPr lang="en-US" altLang="zh-CN" sz="2800"/>
              <a:t>IC</a:t>
            </a:r>
            <a:r>
              <a:rPr lang="zh-CN" altLang="en-US" sz="2800"/>
              <a:t>芯片安装在电路板的插座时就是1级连接</a:t>
            </a:r>
            <a:endParaRPr lang="zh-CN" altLang="en-US" sz="2800"/>
          </a:p>
          <a:p>
            <a:pPr>
              <a:lnSpc>
                <a:spcPct val="90000"/>
              </a:lnSpc>
            </a:pPr>
            <a:r>
              <a:rPr lang="zh-CN" altLang="en-US" sz="2800"/>
              <a:t>2级：</a:t>
            </a:r>
            <a:r>
              <a:rPr lang="en-US" altLang="zh-CN" sz="2800"/>
              <a:t>PCB</a:t>
            </a:r>
            <a:r>
              <a:rPr lang="zh-CN" altLang="en-US" sz="2800"/>
              <a:t>板到</a:t>
            </a:r>
            <a:r>
              <a:rPr lang="en-US" altLang="zh-CN" sz="2800"/>
              <a:t>PCB</a:t>
            </a:r>
            <a:r>
              <a:rPr lang="zh-CN" altLang="en-US" sz="2800"/>
              <a:t>板的连接器</a:t>
            </a:r>
            <a:endParaRPr lang="zh-CN" altLang="en-US" sz="2800"/>
          </a:p>
          <a:p>
            <a:pPr>
              <a:lnSpc>
                <a:spcPct val="90000"/>
              </a:lnSpc>
            </a:pPr>
            <a:r>
              <a:rPr lang="zh-CN" altLang="en-US" sz="2800"/>
              <a:t>3级：导线到电路板或分组合到分组合的连接器</a:t>
            </a:r>
            <a:endParaRPr lang="zh-CN" altLang="en-US" sz="2800"/>
          </a:p>
          <a:p>
            <a:pPr>
              <a:lnSpc>
                <a:spcPct val="90000"/>
              </a:lnSpc>
            </a:pPr>
            <a:r>
              <a:rPr lang="zh-CN" altLang="en-US" sz="2800"/>
              <a:t>4级：机箱到机箱或输入／输出连接器</a:t>
            </a:r>
            <a:endParaRPr lang="zh-CN" altLang="en-US" sz="2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标题 8193"/>
          <p:cNvSpPr>
            <a:spLocks noGrp="1"/>
          </p:cNvSpPr>
          <p:nvPr>
            <p:ph type="title"/>
          </p:nvPr>
        </p:nvSpPr>
        <p:spPr/>
        <p:txBody>
          <a:bodyPr anchor="ctr" anchorCtr="0"/>
          <a:lstStyle/>
          <a:p>
            <a:r>
              <a:rPr lang="zh-CN" altLang="en-US"/>
              <a:t>接插件的主要组成部分</a:t>
            </a:r>
            <a:endParaRPr lang="zh-CN" altLang="en-US"/>
          </a:p>
        </p:txBody>
      </p:sp>
      <p:sp>
        <p:nvSpPr>
          <p:cNvPr id="8195" name="文本占位符 8194"/>
          <p:cNvSpPr>
            <a:spLocks noGrp="1"/>
          </p:cNvSpPr>
          <p:nvPr>
            <p:ph type="body" idx="4294967295"/>
          </p:nvPr>
        </p:nvSpPr>
        <p:spPr>
          <a:xfrm>
            <a:off x="685800" y="1981200"/>
            <a:ext cx="7772400" cy="4114800"/>
          </a:xfrm>
        </p:spPr>
        <p:txBody>
          <a:bodyPr/>
          <a:lstStyle/>
          <a:p>
            <a:r>
              <a:rPr lang="zh-CN" altLang="en-US" sz="2800"/>
              <a:t>接触件：接插件中的导电部分，接触结构和端接结构有很多种。信号连接的作用</a:t>
            </a:r>
            <a:endParaRPr lang="zh-CN" altLang="en-US" sz="2800"/>
          </a:p>
          <a:p>
            <a:r>
              <a:rPr lang="zh-CN" altLang="en-US" sz="2800"/>
              <a:t>绝缘件：使接触件保持正确地位置排列，并使接触件之间以及接触件与外壳间绝缘</a:t>
            </a:r>
            <a:endParaRPr lang="zh-CN" altLang="en-US" sz="2800"/>
          </a:p>
          <a:p>
            <a:r>
              <a:rPr lang="zh-CN" altLang="en-US" sz="2800"/>
              <a:t>壳体：接插件的外罩。为接触件提供精确的对中和保护，也有部分起屏蔽的功能 </a:t>
            </a:r>
            <a:endParaRPr lang="zh-CN" altLang="en-US" sz="2800"/>
          </a:p>
          <a:p>
            <a:r>
              <a:rPr lang="zh-CN" altLang="en-US" sz="2800"/>
              <a:t>其它辅助机构：定位扣等</a:t>
            </a:r>
            <a:endParaRPr lang="zh-CN" altLang="en-US" sz="2800"/>
          </a:p>
          <a:p>
            <a:endParaRPr lang="zh-CN" altLang="en-US" sz="2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标题 9217"/>
          <p:cNvSpPr>
            <a:spLocks noGrp="1"/>
          </p:cNvSpPr>
          <p:nvPr>
            <p:ph type="title"/>
          </p:nvPr>
        </p:nvSpPr>
        <p:spPr>
          <a:xfrm>
            <a:off x="685800" y="381000"/>
            <a:ext cx="7772400" cy="1143000"/>
          </a:xfrm>
        </p:spPr>
        <p:txBody>
          <a:bodyPr anchor="ctr" anchorCtr="0"/>
          <a:lstStyle/>
          <a:p>
            <a:r>
              <a:rPr lang="zh-CN" altLang="en-US"/>
              <a:t>接插件常用材料</a:t>
            </a:r>
            <a:endParaRPr lang="zh-CN" altLang="en-US"/>
          </a:p>
        </p:txBody>
      </p:sp>
      <p:sp>
        <p:nvSpPr>
          <p:cNvPr id="9219" name="文本占位符 9218"/>
          <p:cNvSpPr>
            <a:spLocks noGrp="1"/>
          </p:cNvSpPr>
          <p:nvPr>
            <p:ph type="body" idx="4294967295"/>
          </p:nvPr>
        </p:nvSpPr>
        <p:spPr>
          <a:xfrm>
            <a:off x="685800" y="1981200"/>
            <a:ext cx="7772400" cy="4114800"/>
          </a:xfrm>
        </p:spPr>
        <p:txBody>
          <a:bodyPr/>
          <a:lstStyle/>
          <a:p>
            <a:pPr>
              <a:lnSpc>
                <a:spcPct val="90000"/>
              </a:lnSpc>
              <a:buNone/>
            </a:pPr>
            <a:r>
              <a:rPr lang="zh-CN" altLang="en-US"/>
              <a:t>一、接触件</a:t>
            </a:r>
            <a:endParaRPr lang="zh-CN" altLang="en-US"/>
          </a:p>
          <a:p>
            <a:pPr>
              <a:lnSpc>
                <a:spcPct val="90000"/>
              </a:lnSpc>
              <a:buNone/>
            </a:pPr>
            <a:r>
              <a:rPr lang="zh-CN" altLang="en-US" sz="2400"/>
              <a:t>接触件目前用的都是铜合金，主要有以下三种：黄铜、磷青铜、铍青铜</a:t>
            </a:r>
            <a:endParaRPr lang="zh-CN" altLang="en-US" sz="2400"/>
          </a:p>
          <a:p>
            <a:pPr>
              <a:lnSpc>
                <a:spcPct val="90000"/>
              </a:lnSpc>
              <a:buNone/>
            </a:pPr>
            <a:r>
              <a:rPr lang="zh-CN" altLang="en-US" sz="2400"/>
              <a:t>1、黄铜：导电性能良好，多次重复弯曲后容易变形和永久疲劳。通常在便宜的接插件上座接触件使用或充当其它零件适用</a:t>
            </a:r>
            <a:endParaRPr lang="zh-CN" altLang="en-US" sz="2400"/>
          </a:p>
          <a:p>
            <a:pPr>
              <a:lnSpc>
                <a:spcPct val="90000"/>
              </a:lnSpc>
              <a:buNone/>
            </a:pPr>
            <a:r>
              <a:rPr lang="zh-CN" altLang="en-US" sz="2000"/>
              <a:t>2、磷青铜：硬度高于黄铜且保持较长时间的弹性。常用的接触件材料。</a:t>
            </a:r>
            <a:endParaRPr lang="zh-CN" altLang="en-US" sz="2000"/>
          </a:p>
          <a:p>
            <a:pPr>
              <a:lnSpc>
                <a:spcPct val="90000"/>
              </a:lnSpc>
              <a:buNone/>
            </a:pPr>
            <a:r>
              <a:rPr lang="zh-CN" altLang="en-US" sz="2000"/>
              <a:t>3、铍铜：机械性能远远好于黄铜和磷青铜。在插拔频繁和要求高可靠的应用场合，目前在手机产品的电池连接器以及</a:t>
            </a:r>
            <a:r>
              <a:rPr lang="en-US" altLang="zh-CN" sz="2000"/>
              <a:t>SIM</a:t>
            </a:r>
            <a:r>
              <a:rPr lang="zh-CN" altLang="en-US" sz="2000"/>
              <a:t>卡坐等上有使用。</a:t>
            </a:r>
            <a:endParaRPr lang="zh-CN" altLang="en-US" sz="2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标题 35841"/>
          <p:cNvSpPr>
            <a:spLocks noGrp="1"/>
          </p:cNvSpPr>
          <p:nvPr>
            <p:ph type="title"/>
          </p:nvPr>
        </p:nvSpPr>
        <p:spPr/>
        <p:txBody>
          <a:bodyPr anchor="ctr" anchorCtr="0"/>
          <a:lstStyle/>
          <a:p>
            <a:pPr algn="l"/>
            <a:r>
              <a:rPr lang="zh-CN" altLang="en-US"/>
              <a:t>二、塑料</a:t>
            </a:r>
            <a:endParaRPr lang="zh-CN" altLang="en-US"/>
          </a:p>
        </p:txBody>
      </p:sp>
      <p:sp>
        <p:nvSpPr>
          <p:cNvPr id="35843" name="文本占位符 35842"/>
          <p:cNvSpPr>
            <a:spLocks noGrp="1"/>
          </p:cNvSpPr>
          <p:nvPr>
            <p:ph type="body" idx="4294967295"/>
          </p:nvPr>
        </p:nvSpPr>
        <p:spPr>
          <a:xfrm>
            <a:off x="685800" y="1981200"/>
            <a:ext cx="7772400" cy="4114800"/>
          </a:xfrm>
        </p:spPr>
        <p:txBody>
          <a:bodyPr/>
          <a:lstStyle/>
          <a:p>
            <a:pPr>
              <a:buNone/>
            </a:pPr>
            <a:r>
              <a:rPr lang="zh-CN" altLang="en-US" sz="2800"/>
              <a:t>尼龙：强度高、韧性好，易吸潮造成尺寸不稳定及机械和电气性能降低</a:t>
            </a:r>
            <a:endParaRPr lang="zh-CN" altLang="en-US" sz="2800"/>
          </a:p>
          <a:p>
            <a:pPr>
              <a:buNone/>
            </a:pPr>
            <a:r>
              <a:rPr lang="zh-CN" altLang="en-US" sz="2800">
                <a:latin typeface="宋体" panose="02010600030101010101" pitchFamily="2" charset="-122"/>
              </a:rPr>
              <a:t>高温尼龙</a:t>
            </a:r>
            <a:r>
              <a:rPr lang="zh-CN" altLang="en-US" sz="2800"/>
              <a:t> ：高强度、高韧性和优异的延展性，适合</a:t>
            </a:r>
            <a:r>
              <a:rPr lang="en-US" altLang="zh-CN" sz="2800"/>
              <a:t>SMT。</a:t>
            </a:r>
            <a:r>
              <a:rPr lang="zh-CN" altLang="en-US" sz="2800"/>
              <a:t>易吸潮造成尺寸不稳定及机械和电气性能降低。成本较尼龙高。</a:t>
            </a:r>
            <a:endParaRPr lang="zh-CN" altLang="en-US" sz="2800"/>
          </a:p>
          <a:p>
            <a:pPr>
              <a:buNone/>
            </a:pPr>
            <a:r>
              <a:rPr lang="zh-CN" altLang="en-US" sz="2800"/>
              <a:t>聚酯-</a:t>
            </a:r>
            <a:r>
              <a:rPr lang="en-US" altLang="zh-CN" sz="2800"/>
              <a:t>PBT ：</a:t>
            </a:r>
            <a:r>
              <a:rPr lang="zh-CN" altLang="en-US" sz="2800"/>
              <a:t>尺寸稳定、强度高，不适合</a:t>
            </a:r>
            <a:r>
              <a:rPr lang="en-US" altLang="zh-CN" sz="2800"/>
              <a:t>SMT。</a:t>
            </a:r>
            <a:endParaRPr lang="en-US" altLang="zh-CN" sz="2800"/>
          </a:p>
          <a:p>
            <a:pPr>
              <a:buNone/>
            </a:pPr>
            <a:r>
              <a:rPr lang="en-US" altLang="zh-CN" sz="2800"/>
              <a:t>PPS（</a:t>
            </a:r>
            <a:r>
              <a:rPr lang="zh-CN" altLang="en-US" sz="2800"/>
              <a:t>聚苯硫醚） ：尺寸稳定、易碎。强度高、刚性强。</a:t>
            </a:r>
            <a:endParaRPr lang="en-US" altLang="zh-CN"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标题 47105"/>
          <p:cNvSpPr>
            <a:spLocks noGrp="1"/>
          </p:cNvSpPr>
          <p:nvPr>
            <p:ph type="title"/>
          </p:nvPr>
        </p:nvSpPr>
        <p:spPr/>
        <p:txBody>
          <a:bodyPr anchor="ctr" anchorCtr="0"/>
          <a:lstStyle/>
          <a:p>
            <a:r>
              <a:rPr lang="zh-CN" altLang="en-US"/>
              <a:t>接插件电镀知识概述</a:t>
            </a:r>
            <a:endParaRPr lang="zh-CN" altLang="en-US"/>
          </a:p>
        </p:txBody>
      </p:sp>
      <p:sp>
        <p:nvSpPr>
          <p:cNvPr id="47107" name="文本占位符 47106"/>
          <p:cNvSpPr>
            <a:spLocks noGrp="1"/>
          </p:cNvSpPr>
          <p:nvPr>
            <p:ph type="body" idx="4294967295"/>
          </p:nvPr>
        </p:nvSpPr>
        <p:spPr>
          <a:xfrm>
            <a:off x="685800" y="1981200"/>
            <a:ext cx="7772400" cy="4114800"/>
          </a:xfrm>
        </p:spPr>
        <p:txBody>
          <a:bodyPr/>
          <a:lstStyle/>
          <a:p>
            <a:pPr>
              <a:buNone/>
            </a:pPr>
            <a:r>
              <a:rPr lang="zh-CN" altLang="en-US"/>
              <a:t>一、使用接触镀层的原因</a:t>
            </a:r>
            <a:endParaRPr lang="zh-CN" altLang="en-US"/>
          </a:p>
          <a:p>
            <a:pPr>
              <a:buNone/>
            </a:pPr>
            <a:r>
              <a:rPr lang="zh-CN" altLang="en-US"/>
              <a:t>1、保护接触弹片的基体金属不受腐蚀</a:t>
            </a:r>
            <a:endParaRPr lang="zh-CN" altLang="en-US"/>
          </a:p>
          <a:p>
            <a:pPr>
              <a:buNone/>
            </a:pPr>
            <a:r>
              <a:rPr lang="zh-CN" altLang="en-US"/>
              <a:t>2、优化接触界面的性质，尤其是机械性能</a:t>
            </a:r>
            <a:endParaRPr lang="zh-CN" altLang="en-US"/>
          </a:p>
          <a:p>
            <a:pPr>
              <a:buNone/>
            </a:pPr>
            <a:r>
              <a:rPr lang="zh-CN" altLang="en-US"/>
              <a:t>电气性能</a:t>
            </a:r>
            <a:endParaRPr lang="zh-CN" altLang="en-US"/>
          </a:p>
          <a:p>
            <a:pPr>
              <a:buNone/>
            </a:pP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标题 48129"/>
          <p:cNvSpPr>
            <a:spLocks noGrp="1"/>
          </p:cNvSpPr>
          <p:nvPr>
            <p:ph type="title"/>
          </p:nvPr>
        </p:nvSpPr>
        <p:spPr/>
        <p:txBody>
          <a:bodyPr anchor="ctr" anchorCtr="0"/>
          <a:lstStyle/>
          <a:p>
            <a:pPr algn="l"/>
            <a:r>
              <a:rPr lang="zh-CN" altLang="en-US"/>
              <a:t>二、对电镀材料的要求</a:t>
            </a:r>
            <a:endParaRPr lang="zh-CN" altLang="en-US"/>
          </a:p>
        </p:txBody>
      </p:sp>
      <p:sp>
        <p:nvSpPr>
          <p:cNvPr id="48131" name="文本占位符 48130"/>
          <p:cNvSpPr>
            <a:spLocks noGrp="1"/>
          </p:cNvSpPr>
          <p:nvPr>
            <p:ph type="body" idx="4294967295"/>
          </p:nvPr>
        </p:nvSpPr>
        <p:spPr>
          <a:xfrm>
            <a:off x="685800" y="1981200"/>
            <a:ext cx="7772400" cy="4114800"/>
          </a:xfrm>
        </p:spPr>
        <p:txBody>
          <a:bodyPr/>
          <a:lstStyle/>
          <a:p>
            <a:pPr>
              <a:buNone/>
            </a:pPr>
            <a:r>
              <a:rPr lang="zh-CN" altLang="en-US"/>
              <a:t>低电阻率</a:t>
            </a:r>
            <a:endParaRPr lang="zh-CN" altLang="en-US"/>
          </a:p>
          <a:p>
            <a:pPr>
              <a:buNone/>
            </a:pPr>
            <a:r>
              <a:rPr lang="zh-CN" altLang="en-US"/>
              <a:t>耐磨性</a:t>
            </a:r>
            <a:endParaRPr lang="zh-CN" altLang="en-US"/>
          </a:p>
          <a:p>
            <a:pPr>
              <a:buNone/>
            </a:pPr>
            <a:r>
              <a:rPr lang="zh-CN" altLang="en-US"/>
              <a:t>耐腐蚀性</a:t>
            </a:r>
            <a:endParaRPr lang="zh-CN" altLang="en-US"/>
          </a:p>
          <a:p>
            <a:pPr>
              <a:buNone/>
            </a:pPr>
            <a:r>
              <a:rPr lang="zh-CN" altLang="en-US"/>
              <a:t>与基体金属的附着能力强</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4" name="标题 49153"/>
          <p:cNvSpPr>
            <a:spLocks noGrp="1"/>
          </p:cNvSpPr>
          <p:nvPr>
            <p:ph type="title"/>
          </p:nvPr>
        </p:nvSpPr>
        <p:spPr>
          <a:xfrm>
            <a:off x="609600" y="609600"/>
            <a:ext cx="7848600" cy="685800"/>
          </a:xfrm>
        </p:spPr>
        <p:txBody>
          <a:bodyPr anchor="ctr" anchorCtr="0"/>
          <a:lstStyle/>
          <a:p>
            <a:pPr algn="l"/>
            <a:r>
              <a:rPr lang="zh-CN" altLang="en-US"/>
              <a:t>三、常用镀层种类</a:t>
            </a:r>
            <a:endParaRPr lang="zh-CN" altLang="en-US"/>
          </a:p>
        </p:txBody>
      </p:sp>
      <p:sp>
        <p:nvSpPr>
          <p:cNvPr id="49155" name="文本占位符 49154"/>
          <p:cNvSpPr>
            <a:spLocks noGrp="1"/>
          </p:cNvSpPr>
          <p:nvPr>
            <p:ph type="body" idx="4294967295"/>
          </p:nvPr>
        </p:nvSpPr>
        <p:spPr>
          <a:xfrm>
            <a:off x="609600" y="1752600"/>
            <a:ext cx="7772400" cy="4114800"/>
          </a:xfrm>
        </p:spPr>
        <p:txBody>
          <a:bodyPr/>
          <a:lstStyle/>
          <a:p>
            <a:pPr>
              <a:buNone/>
            </a:pPr>
            <a:r>
              <a:rPr lang="zh-CN" altLang="en-US"/>
              <a:t>1、目前应用最广泛的材料是金及其合金；</a:t>
            </a:r>
            <a:endParaRPr lang="zh-CN" altLang="en-US"/>
          </a:p>
          <a:p>
            <a:pPr>
              <a:buNone/>
            </a:pPr>
            <a:r>
              <a:rPr lang="zh-CN" altLang="en-US"/>
              <a:t>银及其合金；钯、铑、锡、镍等</a:t>
            </a:r>
            <a:endParaRPr lang="zh-CN" altLang="en-US"/>
          </a:p>
          <a:p>
            <a:pPr>
              <a:buNone/>
            </a:pPr>
            <a:r>
              <a:rPr lang="zh-CN" altLang="en-US"/>
              <a:t>2、通常为了节约贵金属，常选用选择性电</a:t>
            </a:r>
            <a:endParaRPr lang="zh-CN" altLang="en-US"/>
          </a:p>
          <a:p>
            <a:pPr>
              <a:buNone/>
            </a:pPr>
            <a:r>
              <a:rPr lang="zh-CN" altLang="en-US"/>
              <a:t>镀的方法，只在电接触处镀贵金属，其它</a:t>
            </a:r>
            <a:endParaRPr lang="zh-CN" altLang="en-US"/>
          </a:p>
          <a:p>
            <a:pPr>
              <a:buNone/>
            </a:pPr>
            <a:r>
              <a:rPr lang="zh-CN" altLang="en-US"/>
              <a:t>部位则镀一般材料</a:t>
            </a: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标题 50177"/>
          <p:cNvSpPr>
            <a:spLocks noGrp="1"/>
          </p:cNvSpPr>
          <p:nvPr>
            <p:ph type="title"/>
          </p:nvPr>
        </p:nvSpPr>
        <p:spPr/>
        <p:txBody>
          <a:bodyPr anchor="ctr" anchorCtr="0"/>
          <a:lstStyle/>
          <a:p>
            <a:r>
              <a:rPr lang="zh-CN" altLang="en-US"/>
              <a:t>接插件常用镀层--金及其合金</a:t>
            </a:r>
            <a:endParaRPr lang="zh-CN" altLang="en-US"/>
          </a:p>
        </p:txBody>
      </p:sp>
      <p:sp>
        <p:nvSpPr>
          <p:cNvPr id="50179" name="文本占位符 50178"/>
          <p:cNvSpPr>
            <a:spLocks noGrp="1"/>
          </p:cNvSpPr>
          <p:nvPr>
            <p:ph type="body" idx="4294967295"/>
          </p:nvPr>
        </p:nvSpPr>
        <p:spPr>
          <a:xfrm>
            <a:off x="685800" y="1981200"/>
            <a:ext cx="7772400" cy="4114800"/>
          </a:xfrm>
        </p:spPr>
        <p:txBody>
          <a:bodyPr/>
          <a:lstStyle/>
          <a:p>
            <a:pPr marL="609600" indent="-609600">
              <a:buNone/>
            </a:pPr>
            <a:r>
              <a:rPr lang="zh-CN" altLang="en-US"/>
              <a:t>一、金及其合金特点</a:t>
            </a:r>
            <a:endParaRPr lang="zh-CN" altLang="en-US"/>
          </a:p>
          <a:p>
            <a:pPr marL="990600" lvl="1" indent="-533400">
              <a:buFontTx/>
              <a:buAutoNum type="arabicPeriod"/>
            </a:pPr>
            <a:r>
              <a:rPr lang="zh-CN" altLang="en-US"/>
              <a:t>优点：电阻率低、抗腐蚀、易焊接、与基体材料如铜及其合金、镍等都有良好的附着性。</a:t>
            </a:r>
            <a:endParaRPr lang="zh-CN" altLang="en-US"/>
          </a:p>
          <a:p>
            <a:pPr marL="990600" lvl="1" indent="-533400">
              <a:buFontTx/>
              <a:buAutoNum type="arabicPeriod"/>
            </a:pPr>
            <a:r>
              <a:rPr lang="zh-CN" altLang="en-US"/>
              <a:t>缺点：价格昂贵、电镀层比较薄、微孔问题突出。纯金属硬度低，易粘结磨损，宜用</a:t>
            </a:r>
            <a:r>
              <a:rPr lang="en-US" altLang="zh-CN"/>
              <a:t>Au	-Co</a:t>
            </a:r>
            <a:r>
              <a:rPr lang="zh-CN" altLang="en-US"/>
              <a:t>合金。</a:t>
            </a: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标题 51201"/>
          <p:cNvSpPr>
            <a:spLocks noGrp="1"/>
          </p:cNvSpPr>
          <p:nvPr>
            <p:ph type="title"/>
          </p:nvPr>
        </p:nvSpPr>
        <p:spPr/>
        <p:txBody>
          <a:bodyPr anchor="ctr" anchorCtr="0"/>
          <a:lstStyle/>
          <a:p>
            <a:pPr algn="l"/>
            <a:r>
              <a:rPr lang="zh-CN" altLang="en-US">
                <a:latin typeface="宋体" panose="02010600030101010101" pitchFamily="2" charset="-122"/>
              </a:rPr>
              <a:t>二、镀金层微孔问题</a:t>
            </a:r>
            <a:endParaRPr lang="zh-CN" altLang="en-US">
              <a:latin typeface="宋体" panose="02010600030101010101" pitchFamily="2" charset="-122"/>
            </a:endParaRPr>
          </a:p>
        </p:txBody>
      </p:sp>
      <p:sp>
        <p:nvSpPr>
          <p:cNvPr id="51203" name="文本占位符 51202"/>
          <p:cNvSpPr>
            <a:spLocks noGrp="1"/>
          </p:cNvSpPr>
          <p:nvPr>
            <p:ph type="body" idx="4294967295"/>
          </p:nvPr>
        </p:nvSpPr>
        <p:spPr>
          <a:xfrm>
            <a:off x="685800" y="1600200"/>
            <a:ext cx="7772400" cy="4495800"/>
          </a:xfrm>
        </p:spPr>
        <p:txBody>
          <a:bodyPr/>
          <a:lstStyle/>
          <a:p>
            <a:pPr marL="609600" indent="-609600">
              <a:buFontTx/>
              <a:buAutoNum type="arabicPeriod"/>
            </a:pPr>
            <a:r>
              <a:rPr lang="zh-CN" altLang="en-US" sz="2400"/>
              <a:t>微孔的形成：</a:t>
            </a:r>
            <a:endParaRPr lang="zh-CN" altLang="en-US" sz="2400"/>
          </a:p>
          <a:p>
            <a:pPr marL="609600" indent="-609600">
              <a:buNone/>
            </a:pPr>
            <a:r>
              <a:rPr lang="zh-CN" altLang="en-US" sz="2000">
                <a:latin typeface="宋体" panose="02010600030101010101" pitchFamily="2" charset="-122"/>
              </a:rPr>
              <a:t>	在电镀过程中，溶液中的金还原沉积在基底材料表面时，首先呈核状，然后逐渐扩展，在颗粒之间不可避免地要出现间隙。</a:t>
            </a:r>
            <a:r>
              <a:rPr lang="zh-CN" altLang="en-US" sz="2000"/>
              <a:t>表现为金镀层通往基底金属的微孔。</a:t>
            </a:r>
            <a:endParaRPr lang="zh-CN" altLang="en-US" sz="1600">
              <a:latin typeface="宋体" panose="02010600030101010101" pitchFamily="2" charset="-122"/>
            </a:endParaRPr>
          </a:p>
          <a:p>
            <a:pPr marL="609600" indent="-609600">
              <a:buFontTx/>
              <a:buAutoNum type="arabicPeriod" startAt="2"/>
            </a:pPr>
            <a:r>
              <a:rPr lang="zh-CN" altLang="en-US" sz="2400">
                <a:latin typeface="宋体" panose="02010600030101010101" pitchFamily="2" charset="-122"/>
              </a:rPr>
              <a:t>镀金表面微孔的形貌,见附图</a:t>
            </a:r>
            <a:endParaRPr lang="en-US" altLang="zh-CN" sz="2400">
              <a:latin typeface="宋体" panose="02010600030101010101" pitchFamily="2" charset="-122"/>
            </a:endParaRPr>
          </a:p>
          <a:p>
            <a:pPr marL="609600" indent="-609600">
              <a:buFontTx/>
              <a:buAutoNum type="arabicPeriod" startAt="2"/>
            </a:pPr>
            <a:r>
              <a:rPr lang="zh-CN" altLang="en-US" sz="2400">
                <a:latin typeface="宋体" panose="02010600030101010101" pitchFamily="2" charset="-122"/>
              </a:rPr>
              <a:t>微孔对电接触的影响</a:t>
            </a:r>
            <a:endParaRPr lang="zh-CN" altLang="en-US" sz="2400">
              <a:latin typeface="宋体" panose="02010600030101010101" pitchFamily="2" charset="-122"/>
            </a:endParaRPr>
          </a:p>
          <a:p>
            <a:pPr marL="609600" indent="-609600">
              <a:buNone/>
            </a:pPr>
            <a:r>
              <a:rPr lang="zh-CN" altLang="en-US" sz="2000">
                <a:latin typeface="宋体" panose="02010600030101010101" pitchFamily="2" charset="-122"/>
              </a:rPr>
              <a:t>	大气中的腐蚀性潮湿性气体将由微孔的毛细孔作用而进入并接触基底金属而成为沉积在内的电解液。由于金的电极电位高，呈阴极，基底铜的电极电位低呈阳极。因此在金和铜之间形成微电池腐蚀，基底材料铜被腐蚀。腐蚀生成物的体积远大于被腐蚀的金属体积，因此腐蚀物就会沿微孔蔓延至镀层表面，造成接触不良。</a:t>
            </a:r>
            <a:endParaRPr lang="zh-CN" altLang="en-US" sz="1800">
              <a:latin typeface="宋体" panose="02010600030101010101" pitchFamily="2" charset="-122"/>
            </a:endParaRPr>
          </a:p>
          <a:p>
            <a:pPr marL="609600" indent="-609600"/>
            <a:endParaRPr lang="zh-CN" altLang="en-US" sz="28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标题 52225"/>
          <p:cNvSpPr>
            <a:spLocks noGrp="1"/>
          </p:cNvSpPr>
          <p:nvPr>
            <p:ph type="title"/>
          </p:nvPr>
        </p:nvSpPr>
        <p:spPr/>
        <p:txBody>
          <a:bodyPr anchor="ctr" anchorCtr="0"/>
          <a:lstStyle/>
          <a:p>
            <a:pPr algn="l"/>
            <a:r>
              <a:rPr lang="zh-CN" altLang="en-US"/>
              <a:t>镀金微孔</a:t>
            </a:r>
            <a:endParaRPr lang="zh-CN" altLang="en-US"/>
          </a:p>
        </p:txBody>
      </p:sp>
      <p:pic>
        <p:nvPicPr>
          <p:cNvPr id="52228" name="文本占位符 52227" descr="SP-bf5-3"/>
          <p:cNvPicPr>
            <a:picLocks noChangeAspect="1"/>
          </p:cNvPicPr>
          <p:nvPr>
            <p:ph type="body" idx="4294967295"/>
          </p:nvPr>
        </p:nvPicPr>
        <p:blipFill>
          <a:blip r:embed="rId2"/>
          <a:stretch>
            <a:fillRect/>
          </a:stretch>
        </p:blipFill>
        <p:spPr>
          <a:xfrm>
            <a:off x="228600" y="1752600"/>
            <a:ext cx="4310063" cy="4114800"/>
          </a:xfrm>
        </p:spPr>
      </p:pic>
      <p:pic>
        <p:nvPicPr>
          <p:cNvPr id="52229" name="图片 52228" descr="SP-bf5-1"/>
          <p:cNvPicPr>
            <a:picLocks noChangeAspect="1"/>
          </p:cNvPicPr>
          <p:nvPr/>
        </p:nvPicPr>
        <p:blipFill>
          <a:blip r:embed="rId3"/>
          <a:stretch>
            <a:fillRect/>
          </a:stretch>
        </p:blipFill>
        <p:spPr>
          <a:xfrm>
            <a:off x="4572000" y="1752600"/>
            <a:ext cx="3959225" cy="3778250"/>
          </a:xfrm>
          <a:prstGeom prst="rect">
            <a:avLst/>
          </a:prstGeom>
          <a:noFill/>
          <a:ln w="9525">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3257" name="文本占位符 53256"/>
          <p:cNvPicPr>
            <a:picLocks noChangeAspect="1"/>
          </p:cNvPicPr>
          <p:nvPr>
            <p:ph type="body" idx="4294967295"/>
          </p:nvPr>
        </p:nvPicPr>
        <p:blipFill>
          <a:blip r:embed="rId2"/>
          <a:stretch>
            <a:fillRect/>
          </a:stretch>
        </p:blipFill>
        <p:spPr>
          <a:xfrm>
            <a:off x="457200" y="0"/>
            <a:ext cx="7772400" cy="2667000"/>
          </a:xfrm>
        </p:spPr>
      </p:pic>
      <p:pic>
        <p:nvPicPr>
          <p:cNvPr id="53258" name="图片 53257"/>
          <p:cNvPicPr>
            <a:picLocks noChangeAspect="1"/>
          </p:cNvPicPr>
          <p:nvPr/>
        </p:nvPicPr>
        <p:blipFill>
          <a:blip r:embed="rId3"/>
          <a:stretch>
            <a:fillRect/>
          </a:stretch>
        </p:blipFill>
        <p:spPr>
          <a:xfrm>
            <a:off x="533400" y="2874963"/>
            <a:ext cx="8180388" cy="3983037"/>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标题 54273"/>
          <p:cNvSpPr>
            <a:spLocks noGrp="1"/>
          </p:cNvSpPr>
          <p:nvPr>
            <p:ph type="title"/>
          </p:nvPr>
        </p:nvSpPr>
        <p:spPr/>
        <p:txBody>
          <a:bodyPr anchor="ctr" anchorCtr="0"/>
          <a:lstStyle/>
          <a:p>
            <a:pPr algn="l"/>
            <a:r>
              <a:rPr lang="zh-CN" altLang="en-US">
                <a:latin typeface="宋体" panose="02010600030101010101" pitchFamily="2" charset="-122"/>
              </a:rPr>
              <a:t>二、镀金层微孔问题</a:t>
            </a:r>
            <a:endParaRPr lang="zh-CN" altLang="en-US">
              <a:latin typeface="宋体" panose="02010600030101010101" pitchFamily="2" charset="-122"/>
            </a:endParaRPr>
          </a:p>
        </p:txBody>
      </p:sp>
      <p:sp>
        <p:nvSpPr>
          <p:cNvPr id="54275" name="文本占位符 54274"/>
          <p:cNvSpPr>
            <a:spLocks noGrp="1"/>
          </p:cNvSpPr>
          <p:nvPr>
            <p:ph type="body" idx="4294967295"/>
          </p:nvPr>
        </p:nvSpPr>
        <p:spPr>
          <a:xfrm>
            <a:off x="685800" y="1981200"/>
            <a:ext cx="7772400" cy="4114800"/>
          </a:xfrm>
        </p:spPr>
        <p:txBody>
          <a:bodyPr/>
          <a:lstStyle/>
          <a:p>
            <a:pPr marL="609600" indent="-609600">
              <a:lnSpc>
                <a:spcPct val="90000"/>
              </a:lnSpc>
              <a:buFontTx/>
              <a:buAutoNum type="arabicPeriod" startAt="4"/>
            </a:pPr>
            <a:r>
              <a:rPr lang="zh-CN" altLang="en-US" sz="2800"/>
              <a:t>微孔形成的原因</a:t>
            </a:r>
            <a:endParaRPr lang="zh-CN" altLang="en-US" sz="2800"/>
          </a:p>
          <a:p>
            <a:pPr marL="990600" lvl="1" indent="-533400">
              <a:lnSpc>
                <a:spcPct val="90000"/>
              </a:lnSpc>
              <a:buFontTx/>
              <a:buAutoNum type="circleNumDbPlain"/>
            </a:pPr>
            <a:r>
              <a:rPr lang="zh-CN" altLang="en-US" sz="2400"/>
              <a:t>电镀工艺：电流、时间、镀层厚度造成的颗粒沉积状态</a:t>
            </a:r>
            <a:endParaRPr lang="zh-CN" altLang="en-US" sz="2400"/>
          </a:p>
          <a:p>
            <a:pPr marL="990600" lvl="1" indent="-533400">
              <a:lnSpc>
                <a:spcPct val="90000"/>
              </a:lnSpc>
              <a:buFontTx/>
              <a:buAutoNum type="circleNumDbPlain"/>
            </a:pPr>
            <a:r>
              <a:rPr lang="zh-CN" altLang="en-US" sz="2400"/>
              <a:t>电镀过程中沉积在被镀表面的</a:t>
            </a:r>
            <a:r>
              <a:rPr lang="zh-CN" altLang="en-US" sz="2400">
                <a:solidFill>
                  <a:srgbClr val="FF0000"/>
                </a:solidFill>
              </a:rPr>
              <a:t>绝缘颗粒</a:t>
            </a:r>
            <a:endParaRPr lang="zh-CN" altLang="en-US" sz="2400"/>
          </a:p>
          <a:p>
            <a:pPr marL="1371600" lvl="2" indent="-457200">
              <a:lnSpc>
                <a:spcPct val="90000"/>
              </a:lnSpc>
            </a:pPr>
            <a:r>
              <a:rPr lang="zh-CN" altLang="en-US" sz="2000"/>
              <a:t>如灰尘、被氧化或腐蚀的金属颗粒、镀液中的绝缘杂质和有机污染物颗粒等，造成金离子无法在其上面取得电子还原成金颗粒而形成孔隙。</a:t>
            </a:r>
            <a:endParaRPr lang="zh-CN" altLang="en-US" sz="2000"/>
          </a:p>
          <a:p>
            <a:pPr marL="990600" lvl="1" indent="-533400">
              <a:lnSpc>
                <a:spcPct val="90000"/>
              </a:lnSpc>
              <a:buFontTx/>
              <a:buAutoNum type="circleNumDbPlain"/>
            </a:pPr>
            <a:r>
              <a:rPr lang="zh-CN" altLang="en-US" sz="2400"/>
              <a:t>基底材料</a:t>
            </a:r>
            <a:r>
              <a:rPr lang="zh-CN" altLang="en-US" sz="2400">
                <a:solidFill>
                  <a:srgbClr val="FF0000"/>
                </a:solidFill>
              </a:rPr>
              <a:t>粗糙度</a:t>
            </a:r>
            <a:r>
              <a:rPr lang="zh-CN" altLang="en-US" sz="2400"/>
              <a:t>的影响</a:t>
            </a:r>
            <a:endParaRPr lang="zh-CN" altLang="en-US" sz="2400"/>
          </a:p>
          <a:p>
            <a:pPr marL="1371600" lvl="2" indent="-457200">
              <a:lnSpc>
                <a:spcPct val="90000"/>
              </a:lnSpc>
            </a:pPr>
            <a:r>
              <a:rPr lang="zh-CN" altLang="en-US" sz="2000"/>
              <a:t>用微孔率（个/平方厘米）来表明微孔程度。实验表明，微观表面越粗糙，微孔率越高。这是因为表面越粗糙，金离子还原成金颗粒越不均匀，出现孔隙的机会越多。</a:t>
            </a:r>
            <a:endParaRPr lang="zh-CN" altLang="en-US" sz="20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https://d.book118.com/445010113111011044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0000FF"/>
        </a:lt1>
        <a:dk2>
          <a:srgbClr val="FFFF00"/>
        </a:dk2>
        <a:lt2>
          <a:srgbClr val="000000"/>
        </a:lt2>
        <a:accent1>
          <a:srgbClr val="FF9900"/>
        </a:accent1>
        <a:accent2>
          <a:srgbClr val="00FFFF"/>
        </a:accent2>
        <a:accent3>
          <a:srgbClr val="AAAAFF"/>
        </a:accent3>
        <a:accent4>
          <a:srgbClr val="DCDCDC"/>
        </a:accent4>
        <a:accent5>
          <a:srgbClr val="FFCAAA"/>
        </a:accent5>
        <a:accent6>
          <a:srgbClr val="00E5E5"/>
        </a:accent6>
        <a:hlink>
          <a:srgbClr val="FF0000"/>
        </a:hlink>
        <a:folHlink>
          <a:srgbClr val="969696"/>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2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27272"/>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9"/>
        </a:accent5>
        <a:accent6>
          <a:srgbClr val="0000E5"/>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BE5"/>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9E5B7"/>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Times New Roman</vt:lpstr>
      <vt:lpstr>宋体</vt:lpstr>
      <vt:lpstr>PMingLiU</vt:lpstr>
      <vt:lpstr>Tahoma</vt:lpstr>
      <vt:lpstr>Office Theme</vt:lpstr>
      <vt:lpstr>接插件基础知识培训资料</vt:lpstr>
      <vt:lpstr>接插件定义</vt:lpstr>
      <vt:lpstr>接插件工作原理</vt:lpstr>
      <vt:lpstr>二、接触理论</vt:lpstr>
      <vt:lpstr>二、接触理论</vt:lpstr>
      <vt:lpstr>接插件分类</vt:lpstr>
      <vt:lpstr>接插件的主要组成部分</vt:lpstr>
      <vt:lpstr>接插件常用材料</vt:lpstr>
      <vt:lpstr>二、塑料</vt:lpstr>
      <vt:lpstr>接插件电镀知识概述</vt:lpstr>
      <vt:lpstr>二、对电镀材料的要求</vt:lpstr>
      <vt:lpstr>三、常用镀层种类</vt:lpstr>
      <vt:lpstr>接插件常用镀层--金及其合金</vt:lpstr>
      <vt:lpstr>二、镀金层微孔问题</vt:lpstr>
      <vt:lpstr>镀金微孔</vt:lpstr>
      <vt:lpstr>PowerPoint Presentation</vt:lpstr>
      <vt:lpstr>二、镀金层微孔问题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2024-09-06T15:06:16.367</cp:lastPrinted>
  <dcterms:created xsi:type="dcterms:W3CDTF">2024-09-06T07:06:16Z</dcterms:created>
  <dcterms:modified xsi:type="dcterms:W3CDTF">2024-09-06T07:06:17Z</dcterms:modified>
</cp:coreProperties>
</file>