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1" r:id="rId35"/>
  </p:sldIdLst>
  <p:sldSz cx="9144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tags" Target="tags/tag1.xml" /><Relationship Id="rId37" Type="http://schemas.openxmlformats.org/officeDocument/2006/relationships/presProps" Target="presProps.xml" /><Relationship Id="rId38" Type="http://schemas.openxmlformats.org/officeDocument/2006/relationships/viewProps" Target="viewProps.xml" /><Relationship Id="rId39" Type="http://schemas.openxmlformats.org/officeDocument/2006/relationships/theme" Target="theme/theme1.xml" /><Relationship Id="rId4" Type="http://schemas.openxmlformats.org/officeDocument/2006/relationships/slide" Target="slides/slide1.xml" /><Relationship Id="rId40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19B4A1-4157-45B1-8E16-3F049F940A54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20C7E8-39DC-47E7-A0EE-F55FD77E7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203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31888" y="685800"/>
            <a:ext cx="4679950" cy="3509963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988" y="4425950"/>
            <a:ext cx="5114925" cy="419735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  <p:txBody>
          <a:bodyPr lIns="91280" tIns="45639" rIns="91280" bIns="45639"/>
          <a:lstStyle/>
          <a:p>
            <a:endParaRPr lang="zh-CN" altLang="zh-CN" smtClean="0"/>
          </a:p>
        </p:txBody>
      </p:sp>
    </p:spTree>
    <p:extLst>
      <p:ext uri="{BB962C8B-B14F-4D97-AF65-F5344CB8AC3E}">
        <p14:creationId xmlns:p14="http://schemas.microsoft.com/office/powerpoint/2010/main" val="1661680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77925" y="695325"/>
            <a:ext cx="4643438" cy="3482975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0088" y="4411663"/>
            <a:ext cx="5599112" cy="41783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312" tIns="45656" rIns="91312" bIns="45656" anchor="ctr"/>
          <a:lstStyle/>
          <a:p>
            <a:endParaRPr lang="zh-CN" altLang="zh-CN" smtClean="0"/>
          </a:p>
        </p:txBody>
      </p:sp>
    </p:spTree>
    <p:extLst>
      <p:ext uri="{BB962C8B-B14F-4D97-AF65-F5344CB8AC3E}">
        <p14:creationId xmlns:p14="http://schemas.microsoft.com/office/powerpoint/2010/main" val="7971079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菜单区、文件管理器、图形显示区、对象控制区、</a:t>
            </a:r>
            <a:r>
              <a:rPr lang="en-US" altLang="zh-CN" smtClean="0"/>
              <a:t>fish</a:t>
            </a:r>
            <a:r>
              <a:rPr lang="zh-CN" altLang="en-US" smtClean="0"/>
              <a:t>函数显示区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20C7E8-39DC-47E7-A0EE-F55FD77E763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1581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77925" y="695325"/>
            <a:ext cx="4643438" cy="3482975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0088" y="4411663"/>
            <a:ext cx="5599112" cy="41783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312" tIns="45656" rIns="91312" bIns="45656" anchor="ctr"/>
          <a:lstStyle/>
          <a:p>
            <a:endParaRPr lang="zh-CN" altLang="zh-CN" smtClean="0"/>
          </a:p>
        </p:txBody>
      </p:sp>
    </p:spTree>
    <p:extLst>
      <p:ext uri="{BB962C8B-B14F-4D97-AF65-F5344CB8AC3E}">
        <p14:creationId xmlns:p14="http://schemas.microsoft.com/office/powerpoint/2010/main" val="36641041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77925" y="696913"/>
            <a:ext cx="4641850" cy="3481387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3450" y="4410075"/>
            <a:ext cx="5130800" cy="4176713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  <p:txBody>
          <a:bodyPr lIns="93031" tIns="46516" rIns="93031" bIns="46516"/>
          <a:lstStyle/>
          <a:p>
            <a:endParaRPr lang="zh-CN" altLang="zh-CN" smtClean="0"/>
          </a:p>
        </p:txBody>
      </p:sp>
    </p:spTree>
    <p:extLst>
      <p:ext uri="{BB962C8B-B14F-4D97-AF65-F5344CB8AC3E}">
        <p14:creationId xmlns:p14="http://schemas.microsoft.com/office/powerpoint/2010/main" val="5318113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77925" y="695325"/>
            <a:ext cx="4643438" cy="3482975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0088" y="4411663"/>
            <a:ext cx="5599112" cy="41783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312" tIns="45656" rIns="91312" bIns="45656" anchor="ctr"/>
          <a:lstStyle/>
          <a:p>
            <a:endParaRPr lang="zh-CN" altLang="zh-CN" smtClean="0"/>
          </a:p>
        </p:txBody>
      </p:sp>
    </p:spTree>
    <p:extLst>
      <p:ext uri="{BB962C8B-B14F-4D97-AF65-F5344CB8AC3E}">
        <p14:creationId xmlns:p14="http://schemas.microsoft.com/office/powerpoint/2010/main" val="4302105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Clump rotate</a:t>
            </a:r>
            <a:r>
              <a:rPr lang="zh-CN" altLang="en-US" smtClean="0"/>
              <a:t>：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20C7E8-39DC-47E7-A0EE-F55FD77E763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99703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8BDF0-EFD8-4E55-8B88-C3545B291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67F15-C7A1-4928-AF0C-C5E0FA36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41B9E-D976-4E92-BD43-20F72C9A6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B5FCF-A427-4DDA-93F6-7ED96A619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4140D-7658-4C75-9D39-7E8D120BC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C707A-7D0F-4ED4-8F46-25A26B80F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A8123E-FD4C-46CA-B382-0FAB353D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46D24-1CDF-4063-8CAC-450B8E82B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08C8F-7A65-470D-A022-5EC94F8ED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54D1A-1C05-4D15-AA5D-32D34CAA8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F819E-3F7D-4450-B994-F12C93639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2130425"/>
            <a:ext cx="8001000" cy="1470025"/>
          </a:xfrm>
        </p:spPr>
        <p:txBody>
          <a:bodyPr/>
          <a:lstStyle>
            <a:lvl1pPr>
              <a:defRPr b="1" cap="all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72" y="576072"/>
            <a:ext cx="80010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6072" y="1719072"/>
            <a:ext cx="38862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90872" y="1719072"/>
            <a:ext cx="38862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72" y="576072"/>
            <a:ext cx="8001000" cy="9144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72" y="1719072"/>
            <a:ext cx="3886200" cy="643128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6072" y="2362200"/>
            <a:ext cx="3886200" cy="347167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90872" y="1719072"/>
            <a:ext cx="3886200" cy="643128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0872" y="2362200"/>
            <a:ext cx="3886200" cy="347167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extBox 6"/>
          <p:cNvSpPr txBox="1"/>
          <p:nvPr userDrawn="1"/>
        </p:nvSpPr>
        <p:spPr>
          <a:xfrm>
            <a:off x="395536" y="24879"/>
            <a:ext cx="87129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smtClean="0">
                <a:solidFill>
                  <a:schemeClr val="bg1"/>
                </a:solidFill>
              </a:rPr>
              <a:t>www.itascacg.com</a:t>
            </a:r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7" name="TextBox 7"/>
          <p:cNvSpPr txBox="1"/>
          <p:nvPr userDrawn="1"/>
        </p:nvSpPr>
        <p:spPr>
          <a:xfrm>
            <a:off x="323528" y="6577607"/>
            <a:ext cx="87129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mtClean="0">
                <a:solidFill>
                  <a:schemeClr val="bg1"/>
                </a:solidFill>
              </a:rPr>
              <a:t>www.itasca.cn			2014			Slide </a:t>
            </a:r>
            <a:fld id="{97EAEEFA-9A92-4888-8A59-B14FE4EBBC38}" type="slidenum">
              <a:rPr lang="en-US" altLang="zh-CN" sz="1400" smtClean="0">
                <a:solidFill>
                  <a:schemeClr val="bg1"/>
                </a:solidFill>
              </a:rPr>
              <a:t>‹#›</a:t>
            </a:fld>
            <a:endParaRPr lang="en-US" altLang="zh-CN" sz="14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72" y="576072"/>
            <a:ext cx="2514600" cy="118872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9272" y="576072"/>
            <a:ext cx="5257800" cy="5257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6072" y="1764792"/>
            <a:ext cx="2514600" cy="40690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6072" y="6096000"/>
            <a:ext cx="2133600" cy="365125"/>
          </a:xfrm>
        </p:spPr>
        <p:txBody>
          <a:bodyPr/>
          <a:lstStyle/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096000"/>
            <a:ext cx="2895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443472" y="6096000"/>
            <a:ext cx="2133600" cy="365125"/>
          </a:xfrm>
        </p:spPr>
        <p:txBody>
          <a:bodyPr/>
          <a:lstStyle/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462272"/>
            <a:ext cx="5486400" cy="566928"/>
          </a:xfrm>
        </p:spPr>
        <p:txBody>
          <a:bodyPr anchor="b">
            <a:normAutofit/>
          </a:bodyPr>
          <a:lstStyle>
            <a:lvl1pPr algn="l">
              <a:defRPr sz="24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576072"/>
            <a:ext cx="5486400" cy="377647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029200"/>
            <a:ext cx="5486400" cy="804862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4EEA4-3A05-416E-877F-577A8CD69E07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0464336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3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76072" y="576072"/>
            <a:ext cx="8001000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72" y="1719072"/>
            <a:ext cx="80010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6072" y="609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7EB3D11-2231-40CB-977E-F2809FA72177}" type="datetimeFigureOut">
              <a:rPr lang="en-US" smtClean="0"/>
              <a:t>6/19/2014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0960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3472" y="609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182A17-01A2-4A12-9F27-7BBA8B1B24A6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hyperlink" Target="../../itasca%20products/pfc2d500_gui_64%20-%20&#24555;&#25463;&#26041;&#24335;.lnk" TargetMode="Ex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hyperlink" Target="mk:@MSITStore:C:\Program%20Files\Itasca\PFC500\pfchelp.chm::/docproject/source/manual/utilities/tokens.html#token:range" TargetMode="Ex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hyperlink" Target="mk:@MSITStore:C:\Program%20Files\Itasca\PFC500\pfchelp.chm::/docproject/source/manual/utilities/types.html#type:str" TargetMode="External" /><Relationship Id="rId3" Type="http://schemas.openxmlformats.org/officeDocument/2006/relationships/hyperlink" Target="mk:@MSITStore:C:\Program%20Files\Itasca\PFC500\pfchelp.chm::/docproject/source/manual/utilities/types.html#type:int" TargetMode="External" /><Relationship Id="rId4" Type="http://schemas.openxmlformats.org/officeDocument/2006/relationships/hyperlink" Target="mk:@MSITStore:C:\Program%20Files\Itasca\PFC500\pfchelp.chm::/docproject/source/manual/utilities/tokens.html#token:range" TargetMode="Externa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4.png" /><Relationship Id="rId3" Type="http://schemas.openxmlformats.org/officeDocument/2006/relationships/hyperlink" Target="support_files/body.png" TargetMode="External" /><Relationship Id="rId4" Type="http://schemas.openxmlformats.org/officeDocument/2006/relationships/image" Target="../media/image15.png" /><Relationship Id="rId5" Type="http://schemas.openxmlformats.org/officeDocument/2006/relationships/hyperlink" Target="support_files/piece.png" TargetMode="External" /><Relationship Id="rId6" Type="http://schemas.openxmlformats.org/officeDocument/2006/relationships/image" Target="../media/image16.png" /><Relationship Id="rId7" Type="http://schemas.openxmlformats.org/officeDocument/2006/relationships/hyperlink" Target="support_files/facet.png" TargetMode="Ex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7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Relationship Id="rId8" Type="http://schemas.openxmlformats.org/officeDocument/2006/relationships/image" Target="../media/image25.png" /><Relationship Id="rId9" Type="http://schemas.openxmlformats.org/officeDocument/2006/relationships/image" Target="../media/image26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8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0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png" /><Relationship Id="rId3" Type="http://schemas.openxmlformats.org/officeDocument/2006/relationships/image" Target="../media/image34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0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6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7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110441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1524000"/>
            <a:ext cx="7848600" cy="4800600"/>
          </a:xfrm>
        </p:spPr>
        <p:txBody>
          <a:bodyPr>
            <a:noAutofit/>
          </a:bodyPr>
          <a:lstStyle/>
          <a:p>
            <a:r>
              <a:rPr lang="en-US" altLang="zh-CN" sz="4000" smtClean="0"/>
              <a:t>PFC 5.0</a:t>
            </a:r>
            <a:br>
              <a:rPr lang="en-US" altLang="zh-CN" sz="4000" smtClean="0"/>
            </a:br>
            <a:r>
              <a:rPr lang="zh-CN" altLang="en-US" sz="4000" smtClean="0"/>
              <a:t>用户界面和建模流程介绍</a:t>
            </a:r>
            <a:br>
              <a:rPr lang="en-US" sz="2400" smtClean="0"/>
            </a:br>
            <a:br>
              <a:rPr lang="en-US" sz="2400" smtClean="0"/>
            </a:br>
            <a:br>
              <a:rPr lang="en-US" sz="2400" smtClean="0"/>
            </a:br>
            <a:r>
              <a:rPr lang="en-US" sz="2400" smtClean="0"/>
              <a:t>2014</a:t>
            </a:r>
            <a:br>
              <a:rPr lang="en-US" sz="2400" smtClean="0"/>
            </a:br>
            <a:br>
              <a:rPr lang="en-US" sz="2400" smtClean="0"/>
            </a:br>
            <a:r>
              <a:rPr lang="en-US" altLang="zh-CN" sz="2400" smtClean="0"/>
              <a:t>Itasca(</a:t>
            </a:r>
            <a:r>
              <a:rPr lang="zh-CN" altLang="en-US" sz="2400" smtClean="0"/>
              <a:t>武汉</a:t>
            </a:r>
            <a:r>
              <a:rPr lang="en-US" altLang="zh-CN" sz="2400" smtClean="0"/>
              <a:t>)</a:t>
            </a:r>
            <a:r>
              <a:rPr lang="zh-CN" altLang="en-US" sz="2400" smtClean="0"/>
              <a:t>咨询有限公司</a:t>
            </a:r>
            <a:endParaRPr lang="en-US" sz="2400"/>
          </a:p>
        </p:txBody>
      </p:sp>
    </p:spTree>
  </p:cSld>
  <p:clrMapOvr>
    <a:masterClrMapping/>
  </p:clrMapOvr>
  <p:transition advClick="0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2113" y="549275"/>
            <a:ext cx="8302625" cy="822325"/>
          </a:xfrm>
        </p:spPr>
        <p:txBody>
          <a:bodyPr>
            <a:normAutofit fontScale="90000"/>
          </a:bodyPr>
          <a:lstStyle/>
          <a:p>
            <a:r>
              <a:rPr lang="en-US" altLang="zh-CN" sz="3600" b="1" smtClean="0">
                <a:solidFill>
                  <a:schemeClr val="tx1"/>
                </a:solidFill>
                <a:ea typeface="宋体" panose="02010600030101010101" pitchFamily="2" charset="-122"/>
              </a:rPr>
              <a:t>Training Schedule</a:t>
            </a:r>
            <a:br>
              <a:rPr lang="en-US" altLang="zh-CN" sz="3600" b="1" smtClean="0">
                <a:solidFill>
                  <a:schemeClr val="tx1"/>
                </a:solidFill>
                <a:ea typeface="宋体" panose="02010600030101010101" pitchFamily="2" charset="-122"/>
              </a:rPr>
            </a:br>
            <a:endParaRPr lang="en-US" altLang="zh-CN" sz="2400" b="1" smtClean="0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457200" y="1600200"/>
            <a:ext cx="8231188" cy="2939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457200" indent="-45720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914400" indent="-45720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371600" indent="-4572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828800" indent="-4572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286000" indent="-4572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743200" indent="-457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6pPr>
            <a:lvl7pPr marL="3200400" indent="-457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7pPr>
            <a:lvl8pPr marL="3657600" indent="-457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8pPr>
            <a:lvl9pPr marL="4114800" indent="-457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30000"/>
              </a:spcBef>
              <a:buFontTx/>
              <a:buNone/>
            </a:pPr>
            <a:r>
              <a:rPr lang="en-US" altLang="zh-CN" sz="1600" i="1">
                <a:latin typeface="Arial" pitchFamily="34" charset="0"/>
                <a:ea typeface="宋体" panose="02010600030101010101" pitchFamily="2" charset="-122"/>
              </a:rPr>
              <a:t>	</a:t>
            </a:r>
            <a:r>
              <a:rPr lang="en-US" altLang="zh-CN" sz="1600" b="1" i="1" smtClean="0">
                <a:latin typeface="Arial" pitchFamily="34" charset="0"/>
                <a:ea typeface="宋体" panose="02010600030101010101" pitchFamily="2" charset="-122"/>
              </a:rPr>
              <a:t>PFC 5.0 </a:t>
            </a:r>
            <a:r>
              <a:rPr lang="en-US" altLang="zh-CN" sz="1600" b="1" i="1">
                <a:latin typeface="Arial" pitchFamily="34" charset="0"/>
                <a:ea typeface="宋体" panose="02010600030101010101" pitchFamily="2" charset="-122"/>
              </a:rPr>
              <a:t>Graphical Interface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1600" b="1" i="1">
                <a:latin typeface="Arial" pitchFamily="34" charset="0"/>
                <a:ea typeface="宋体" panose="02010600030101010101" pitchFamily="2" charset="-122"/>
              </a:rPr>
              <a:t>			</a:t>
            </a:r>
            <a:r>
              <a:rPr lang="en-US" altLang="zh-CN" sz="1600" i="1">
                <a:latin typeface="Arial" pitchFamily="34" charset="0"/>
                <a:ea typeface="宋体" panose="02010600030101010101" pitchFamily="2" charset="-122"/>
              </a:rPr>
              <a:t>   -  The new graphical interface for creating and manipulating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1600" i="1">
                <a:latin typeface="Arial" pitchFamily="34" charset="0"/>
                <a:ea typeface="宋体" panose="02010600030101010101" pitchFamily="2" charset="-122"/>
              </a:rPr>
              <a:t>        </a:t>
            </a:r>
            <a:r>
              <a:rPr lang="es-ES_tradnl" altLang="zh-CN" sz="1600" b="1" i="1" smtClean="0">
                <a:latin typeface="Arial" pitchFamily="34" charset="0"/>
                <a:ea typeface="宋体" panose="02010600030101010101" pitchFamily="2" charset="-122"/>
              </a:rPr>
              <a:t>PFC </a:t>
            </a:r>
            <a:r>
              <a:rPr lang="es-ES_tradnl" altLang="zh-CN" sz="1600" b="1" i="1">
                <a:latin typeface="Arial" pitchFamily="34" charset="0"/>
                <a:ea typeface="宋体" panose="02010600030101010101" pitchFamily="2" charset="-122"/>
              </a:rPr>
              <a:t>5.0 Files</a:t>
            </a:r>
            <a:r>
              <a:rPr lang="en-US" altLang="zh-CN" sz="1600" b="1" i="1">
                <a:latin typeface="Arial" pitchFamily="34" charset="0"/>
                <a:ea typeface="宋体" panose="02010600030101010101" pitchFamily="2" charset="-122"/>
              </a:rPr>
              <a:t> 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1600" b="1" i="1">
                <a:latin typeface="Arial" pitchFamily="34" charset="0"/>
                <a:ea typeface="宋体" panose="02010600030101010101" pitchFamily="2" charset="-122"/>
              </a:rPr>
              <a:t>	</a:t>
            </a:r>
            <a:r>
              <a:rPr lang="en-US" altLang="zh-CN" sz="1600" b="1" i="1" smtClean="0">
                <a:latin typeface="Arial" pitchFamily="34" charset="0"/>
                <a:ea typeface="宋体" panose="02010600030101010101" pitchFamily="2" charset="-122"/>
              </a:rPr>
              <a:t>PFC 5.0 </a:t>
            </a:r>
            <a:r>
              <a:rPr lang="en-US" altLang="zh-CN" sz="1600" b="1" i="1">
                <a:latin typeface="Arial" pitchFamily="34" charset="0"/>
                <a:ea typeface="宋体" panose="02010600030101010101" pitchFamily="2" charset="-122"/>
              </a:rPr>
              <a:t>Model Creation and Solution 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1600" i="1">
                <a:latin typeface="Arial" pitchFamily="34" charset="0"/>
                <a:ea typeface="宋体" panose="02010600030101010101" pitchFamily="2" charset="-122"/>
              </a:rPr>
              <a:t>			   -  Outline 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1600" i="1">
                <a:latin typeface="Arial" pitchFamily="34" charset="0"/>
                <a:ea typeface="宋体" panose="02010600030101010101" pitchFamily="2" charset="-122"/>
              </a:rPr>
              <a:t>                                   -  Simple </a:t>
            </a:r>
            <a:r>
              <a:rPr lang="en-US" altLang="zh-CN" sz="1600" i="1" smtClean="0">
                <a:latin typeface="Arial" pitchFamily="34" charset="0"/>
                <a:ea typeface="宋体" panose="02010600030101010101" pitchFamily="2" charset="-122"/>
              </a:rPr>
              <a:t>introduction</a:t>
            </a:r>
            <a:endParaRPr lang="en-US" altLang="zh-CN" sz="1600" i="1"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1600" i="1">
                <a:latin typeface="Arial" pitchFamily="34" charset="0"/>
                <a:ea typeface="宋体" panose="02010600030101010101" pitchFamily="2" charset="-122"/>
              </a:rPr>
              <a:t>			</a:t>
            </a:r>
          </a:p>
          <a:p>
            <a:pPr>
              <a:spcBef>
                <a:spcPct val="30000"/>
              </a:spcBef>
              <a:buFontTx/>
              <a:buNone/>
            </a:pPr>
            <a:endParaRPr lang="en-US" altLang="zh-CN" sz="1600" i="1"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1800" i="1">
                <a:latin typeface="Arial" pitchFamily="34" charset="0"/>
                <a:ea typeface="宋体" panose="02010600030101010101" pitchFamily="2" charset="-122"/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3696979149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276350"/>
            <a:ext cx="7772400" cy="1238250"/>
          </a:xfr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normAutofit fontScale="90000"/>
          </a:bodyPr>
          <a:lstStyle/>
          <a:p>
            <a:pPr defTabSz="457200">
              <a:lnSpc>
                <a:spcPct val="95000"/>
              </a:lnSpc>
              <a:buClr>
                <a:srgbClr val="000000"/>
              </a:buClr>
              <a:buSzPct val="45000"/>
              <a:buFont typeface="Wingdings" panose="05000000000000000000" pitchFamily="2" charset="2"/>
              <a:buNone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</a:pPr>
            <a:r>
              <a:rPr lang="en-GB" altLang="zh-CN" i="1" smtClean="0">
                <a:solidFill>
                  <a:srgbClr val="000000"/>
                </a:solidFill>
                <a:ea typeface="宋体" panose="02010600030101010101" pitchFamily="2" charset="-122"/>
              </a:rPr>
              <a:t>PFC</a:t>
            </a:r>
            <a:r>
              <a:rPr lang="en-GB" altLang="zh-CN" smtClean="0">
                <a:solidFill>
                  <a:srgbClr val="000000"/>
                </a:solidFill>
                <a:ea typeface="宋体" panose="02010600030101010101" pitchFamily="2" charset="-122"/>
              </a:rPr>
              <a:t> 5.0</a:t>
            </a:r>
            <a:br>
              <a:rPr lang="en-GB" altLang="zh-CN" smtClean="0">
                <a:solidFill>
                  <a:srgbClr val="000000"/>
                </a:solidFill>
                <a:ea typeface="宋体" panose="02010600030101010101" pitchFamily="2" charset="-122"/>
              </a:rPr>
            </a:br>
            <a:r>
              <a:rPr lang="en-GB" altLang="zh-CN" smtClean="0">
                <a:solidFill>
                  <a:srgbClr val="000000"/>
                </a:solidFill>
                <a:ea typeface="宋体" panose="02010600030101010101" pitchFamily="2" charset="-122"/>
              </a:rPr>
              <a:t>Graphics Capabilities</a:t>
            </a:r>
          </a:p>
        </p:txBody>
      </p:sp>
    </p:spTree>
    <p:extLst>
      <p:ext uri="{BB962C8B-B14F-4D97-AF65-F5344CB8AC3E}">
        <p14:creationId xmlns:p14="http://schemas.microsoft.com/office/powerpoint/2010/main" val="3320908162"/>
      </p:ext>
    </p:ext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0" y="304800"/>
            <a:ext cx="9296400" cy="1143000"/>
          </a:xfrm>
        </p:spPr>
        <p:txBody>
          <a:bodyPr/>
          <a:lstStyle/>
          <a:p>
            <a:r>
              <a:rPr lang="en-US" altLang="zh-CN" smtClean="0">
                <a:ea typeface="宋体" panose="02010600030101010101" pitchFamily="2" charset="-122"/>
              </a:rPr>
              <a:t>User Interface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2" name="图片 1">
            <a:hlinkClick r:id="rId4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200" y="1447800"/>
            <a:ext cx="7200000" cy="3879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183743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591403"/>
            <a:ext cx="4320000" cy="4940467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3352800" y="5638800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Layout of UI</a:t>
            </a:r>
          </a:p>
        </p:txBody>
      </p:sp>
    </p:spTree>
    <p:extLst>
      <p:ext uri="{BB962C8B-B14F-4D97-AF65-F5344CB8AC3E}">
        <p14:creationId xmlns:p14="http://schemas.microsoft.com/office/powerpoint/2010/main" val="130542634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276350"/>
            <a:ext cx="7772400" cy="1238250"/>
          </a:xfr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normAutofit fontScale="90000"/>
          </a:bodyPr>
          <a:lstStyle/>
          <a:p>
            <a:pPr defTabSz="457200">
              <a:lnSpc>
                <a:spcPct val="95000"/>
              </a:lnSpc>
              <a:buClr>
                <a:srgbClr val="000000"/>
              </a:buClr>
              <a:buSzPct val="45000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</a:pPr>
            <a:r>
              <a:rPr lang="en-GB" altLang="zh-CN" i="1" smtClean="0">
                <a:solidFill>
                  <a:srgbClr val="000000"/>
                </a:solidFill>
                <a:ea typeface="宋体" panose="02010600030101010101" pitchFamily="2" charset="-122"/>
              </a:rPr>
              <a:t>PFC</a:t>
            </a:r>
            <a:r>
              <a:rPr lang="en-GB" altLang="zh-CN" smtClean="0">
                <a:solidFill>
                  <a:srgbClr val="000000"/>
                </a:solidFill>
                <a:ea typeface="宋体" panose="02010600030101010101" pitchFamily="2" charset="-122"/>
              </a:rPr>
              <a:t> 5.0 </a:t>
            </a:r>
            <a:br>
              <a:rPr lang="en-GB" altLang="zh-CN" smtClean="0">
                <a:solidFill>
                  <a:srgbClr val="000000"/>
                </a:solidFill>
                <a:ea typeface="宋体" panose="02010600030101010101" pitchFamily="2" charset="-122"/>
              </a:rPr>
            </a:br>
            <a:r>
              <a:rPr lang="es-ES_tradnl" altLang="zh-CN" smtClean="0">
                <a:solidFill>
                  <a:srgbClr val="000000"/>
                </a:solidFill>
                <a:ea typeface="宋体" panose="02010600030101010101" pitchFamily="2" charset="-122"/>
              </a:rPr>
              <a:t>File types</a:t>
            </a:r>
            <a:endParaRPr lang="en-GB" altLang="zh-CN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38382475"/>
      </p:ext>
    </p:ext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865188" y="1574800"/>
            <a:ext cx="6951662" cy="15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457200" indent="-45720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914400" indent="-45720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371600" indent="-4572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828800" indent="-4572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286000" indent="-4572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743200" indent="-457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6pPr>
            <a:lvl7pPr marL="3200400" indent="-457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7pPr>
            <a:lvl8pPr marL="3657600" indent="-457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8pPr>
            <a:lvl9pPr marL="4114800" indent="-457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30000"/>
              </a:spcBef>
              <a:buFont typeface="Wingdings" panose="05000000000000000000" pitchFamily="2" charset="2"/>
              <a:buAutoNum type="arabicPeriod"/>
            </a:pPr>
            <a:endParaRPr lang="en-US" altLang="zh-CN" sz="2000">
              <a:ea typeface="宋体" panose="02010600030101010101" pitchFamily="2" charset="-122"/>
            </a:endParaRPr>
          </a:p>
          <a:p>
            <a:pPr>
              <a:spcBef>
                <a:spcPct val="30000"/>
              </a:spcBef>
              <a:buFont typeface="Wingdings" panose="05000000000000000000" pitchFamily="2" charset="2"/>
              <a:buNone/>
            </a:pPr>
            <a:endParaRPr lang="en-US" altLang="zh-CN" sz="2000">
              <a:ea typeface="宋体" panose="02010600030101010101" pitchFamily="2" charset="-122"/>
            </a:endParaRPr>
          </a:p>
          <a:p>
            <a:pPr>
              <a:spcBef>
                <a:spcPct val="30000"/>
              </a:spcBef>
              <a:buFont typeface="Wingdings" panose="05000000000000000000" pitchFamily="2" charset="2"/>
              <a:buNone/>
            </a:pPr>
            <a:endParaRPr lang="en-US" altLang="zh-CN" sz="2000">
              <a:ea typeface="宋体" panose="02010600030101010101" pitchFamily="2" charset="-122"/>
            </a:endParaRPr>
          </a:p>
          <a:p>
            <a:pPr>
              <a:spcBef>
                <a:spcPct val="30000"/>
              </a:spcBef>
              <a:buFont typeface="Wingdings" panose="05000000000000000000" pitchFamily="2" charset="2"/>
              <a:buNone/>
            </a:pPr>
            <a:endParaRPr lang="en-US" altLang="zh-CN" sz="2000">
              <a:ea typeface="宋体" panose="02010600030101010101" pitchFamily="2" charset="-122"/>
            </a:endParaRP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228600" y="914400"/>
            <a:ext cx="8686800" cy="483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30000"/>
              </a:spcBef>
              <a:buFontTx/>
              <a:buNone/>
            </a:pPr>
            <a:r>
              <a:rPr lang="en-US" altLang="zh-CN" sz="2000" b="1" i="1">
                <a:ea typeface="宋体" panose="02010600030101010101" pitchFamily="2" charset="-122"/>
              </a:rPr>
              <a:t>Project File </a:t>
            </a:r>
            <a:r>
              <a:rPr lang="en-US" altLang="zh-CN" sz="2000" b="1" i="1" smtClean="0">
                <a:ea typeface="宋体" panose="02010600030101010101" pitchFamily="2" charset="-122"/>
              </a:rPr>
              <a:t>(*.p2prj</a:t>
            </a:r>
            <a:r>
              <a:rPr lang="en-US" altLang="zh-CN" sz="2000" b="1" i="1">
                <a:ea typeface="宋体" panose="02010600030101010101" pitchFamily="2" charset="-122"/>
              </a:rPr>
              <a:t>) –   </a:t>
            </a:r>
            <a:r>
              <a:rPr lang="en-US" altLang="zh-CN" sz="2000" b="1">
                <a:ea typeface="宋体" panose="02010600030101010101" pitchFamily="2" charset="-122"/>
              </a:rPr>
              <a:t>The project file contains information related to a 			            specific </a:t>
            </a:r>
            <a:r>
              <a:rPr lang="en-US" altLang="zh-CN" sz="2000" b="1" i="1" smtClean="0">
                <a:ea typeface="宋体" panose="02010600030101010101" pitchFamily="2" charset="-122"/>
              </a:rPr>
              <a:t>PFC</a:t>
            </a:r>
            <a:r>
              <a:rPr lang="en-US" altLang="zh-CN" sz="2000" b="1" smtClean="0">
                <a:ea typeface="宋体" panose="02010600030101010101" pitchFamily="2" charset="-122"/>
              </a:rPr>
              <a:t> </a:t>
            </a:r>
            <a:r>
              <a:rPr lang="en-US" altLang="zh-CN" sz="2000" b="1">
                <a:ea typeface="宋体" panose="02010600030101010101" pitchFamily="2" charset="-122"/>
              </a:rPr>
              <a:t>project.  This includes links to the data 		            file and save file related to the project, the plot views 		            generated</a:t>
            </a:r>
            <a:r>
              <a:rPr lang="en-US" altLang="zh-CN" sz="2000" b="1" i="1">
                <a:ea typeface="宋体" panose="02010600030101010101" pitchFamily="2" charset="-122"/>
              </a:rPr>
              <a:t> </a:t>
            </a:r>
            <a:r>
              <a:rPr lang="en-US" altLang="zh-CN" sz="2000" b="1">
                <a:ea typeface="宋体" panose="02010600030101010101" pitchFamily="2" charset="-122"/>
              </a:rPr>
              <a:t>for the project and the gui layout.</a:t>
            </a:r>
            <a:endParaRPr lang="en-US" altLang="zh-CN" sz="2000" b="1" i="1">
              <a:ea typeface="宋体" panose="02010600030101010101" pitchFamily="2" charset="-122"/>
            </a:endParaRP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2000" b="1" i="1">
                <a:ea typeface="宋体" panose="02010600030101010101" pitchFamily="2" charset="-122"/>
              </a:rPr>
              <a:t>Data File </a:t>
            </a:r>
            <a:r>
              <a:rPr lang="en-US" altLang="zh-CN" sz="2000" b="1" i="1" smtClean="0">
                <a:ea typeface="宋体" panose="02010600030101010101" pitchFamily="2" charset="-122"/>
              </a:rPr>
              <a:t>(*.p2dat</a:t>
            </a:r>
            <a:r>
              <a:rPr lang="en-US" altLang="zh-CN" sz="2000" b="1" i="1">
                <a:ea typeface="宋体" panose="02010600030101010101" pitchFamily="2" charset="-122"/>
              </a:rPr>
              <a:t>)     –   </a:t>
            </a:r>
            <a:r>
              <a:rPr lang="en-US" altLang="zh-CN" sz="2000" b="1">
                <a:ea typeface="宋体" panose="02010600030101010101" pitchFamily="2" charset="-122"/>
              </a:rPr>
              <a:t>ASCII file listing </a:t>
            </a:r>
            <a:r>
              <a:rPr lang="en-US" altLang="zh-CN" sz="2000" b="1" i="1" smtClean="0">
                <a:ea typeface="宋体" panose="02010600030101010101" pitchFamily="2" charset="-122"/>
              </a:rPr>
              <a:t>PFC</a:t>
            </a:r>
            <a:r>
              <a:rPr lang="en-US" altLang="zh-CN" sz="2000" b="1" smtClean="0">
                <a:ea typeface="宋体" panose="02010600030101010101" pitchFamily="2" charset="-122"/>
              </a:rPr>
              <a:t> </a:t>
            </a:r>
            <a:r>
              <a:rPr lang="en-US" altLang="zh-CN" sz="2000" b="1">
                <a:ea typeface="宋体" panose="02010600030101010101" pitchFamily="2" charset="-122"/>
              </a:rPr>
              <a:t>commands that represent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2000" b="1">
                <a:ea typeface="宋体" panose="02010600030101010101" pitchFamily="2" charset="-122"/>
              </a:rPr>
              <a:t>                                          the problem being analyzed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2000" b="1" i="1">
                <a:ea typeface="宋体" panose="02010600030101010101" pitchFamily="2" charset="-122"/>
              </a:rPr>
              <a:t>Save File </a:t>
            </a:r>
            <a:r>
              <a:rPr lang="en-US" altLang="zh-CN" sz="2000" b="1" i="1" smtClean="0">
                <a:ea typeface="宋体" panose="02010600030101010101" pitchFamily="2" charset="-122"/>
              </a:rPr>
              <a:t>(*.p2sav</a:t>
            </a:r>
            <a:r>
              <a:rPr lang="en-US" altLang="zh-CN" sz="2000" b="1" i="1">
                <a:ea typeface="宋体" panose="02010600030101010101" pitchFamily="2" charset="-122"/>
              </a:rPr>
              <a:t>)     –  </a:t>
            </a:r>
            <a:r>
              <a:rPr lang="en-US" altLang="zh-CN" sz="2000" b="1">
                <a:ea typeface="宋体" panose="02010600030101010101" pitchFamily="2" charset="-122"/>
              </a:rPr>
              <a:t>Binary file containing values of all state variables 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2000" b="1">
                <a:ea typeface="宋体" panose="02010600030101010101" pitchFamily="2" charset="-122"/>
              </a:rPr>
              <a:t>                                         and user-defined conditions at stage that file is saved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2000" b="1" smtClean="0">
                <a:ea typeface="宋体" panose="02010600030101010101" pitchFamily="2" charset="-122"/>
              </a:rPr>
              <a:t>Log File </a:t>
            </a:r>
            <a:r>
              <a:rPr lang="en-US" altLang="zh-CN" sz="2000" b="1" i="1" smtClean="0">
                <a:ea typeface="宋体" panose="02010600030101010101" pitchFamily="2" charset="-122"/>
              </a:rPr>
              <a:t>(*.log</a:t>
            </a:r>
            <a:r>
              <a:rPr lang="en-US" altLang="zh-CN" sz="2000" b="1" smtClean="0">
                <a:ea typeface="宋体" panose="02010600030101010101" pitchFamily="2" charset="-122"/>
              </a:rPr>
              <a:t>)           </a:t>
            </a:r>
            <a:r>
              <a:rPr lang="en-US" altLang="zh-CN" sz="2000" b="1" i="1" smtClean="0">
                <a:ea typeface="宋体" panose="02010600030101010101" pitchFamily="2" charset="-122"/>
              </a:rPr>
              <a:t>–  </a:t>
            </a:r>
            <a:r>
              <a:rPr lang="en-US" altLang="zh-CN" sz="2000" b="1" smtClean="0">
                <a:ea typeface="宋体" panose="02010600030101010101" pitchFamily="2" charset="-122"/>
              </a:rPr>
              <a:t>ASCII file</a:t>
            </a:r>
            <a:r>
              <a:rPr lang="en-US" altLang="zh-CN" sz="2000" b="1" i="1" smtClean="0">
                <a:ea typeface="宋体" panose="02010600030101010101" pitchFamily="2" charset="-122"/>
              </a:rPr>
              <a:t> </a:t>
            </a:r>
            <a:r>
              <a:rPr lang="en-US" altLang="zh-CN" sz="2000" b="1" smtClean="0">
                <a:ea typeface="宋体" panose="02010600030101010101" pitchFamily="2" charset="-122"/>
              </a:rPr>
              <a:t>that records text appearing on the screen 		             into a log file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2000" b="1" i="1" smtClean="0">
                <a:ea typeface="宋体" panose="02010600030101010101" pitchFamily="2" charset="-122"/>
              </a:rPr>
              <a:t>History File (*.his)    –    </a:t>
            </a:r>
            <a:r>
              <a:rPr lang="en-US" altLang="zh-CN" sz="2000" b="1" smtClean="0">
                <a:ea typeface="宋体" panose="02010600030101010101" pitchFamily="2" charset="-122"/>
              </a:rPr>
              <a:t>ASCII file record of input or output history values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2000" b="1" i="1" smtClean="0">
                <a:ea typeface="宋体" panose="02010600030101010101" pitchFamily="2" charset="-122"/>
              </a:rPr>
              <a:t>Plot </a:t>
            </a:r>
            <a:r>
              <a:rPr lang="en-US" altLang="zh-CN" sz="2000" b="1" i="1">
                <a:ea typeface="宋体" panose="02010600030101010101" pitchFamily="2" charset="-122"/>
              </a:rPr>
              <a:t>File                      –   </a:t>
            </a:r>
            <a:r>
              <a:rPr lang="en-US" altLang="zh-CN" sz="2000" b="1">
                <a:ea typeface="宋体" panose="02010600030101010101" pitchFamily="2" charset="-122"/>
              </a:rPr>
              <a:t>Graphics plot file (in various standard formats)</a:t>
            </a:r>
          </a:p>
          <a:p>
            <a:pPr>
              <a:spcBef>
                <a:spcPct val="30000"/>
              </a:spcBef>
              <a:buFontTx/>
              <a:buNone/>
            </a:pPr>
            <a:endParaRPr lang="en-US" altLang="zh-CN" sz="2000" b="1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22071689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14400"/>
            <a:ext cx="7772400" cy="1238250"/>
          </a:xfr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normAutofit fontScale="90000"/>
          </a:bodyPr>
          <a:lstStyle/>
          <a:p>
            <a:pPr defTabSz="457200">
              <a:lnSpc>
                <a:spcPct val="95000"/>
              </a:lnSpc>
              <a:buClr>
                <a:srgbClr val="000000"/>
              </a:buClr>
              <a:buSzPct val="45000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</a:pPr>
            <a:r>
              <a:rPr lang="en-US" altLang="zh-CN" i="1" smtClean="0">
                <a:solidFill>
                  <a:srgbClr val="000000"/>
                </a:solidFill>
                <a:ea typeface="宋体" panose="02010600030101010101" pitchFamily="2" charset="-122"/>
              </a:rPr>
              <a:t>PFC </a:t>
            </a:r>
            <a:r>
              <a:rPr lang="en-US" altLang="zh-CN" i="1">
                <a:solidFill>
                  <a:srgbClr val="000000"/>
                </a:solidFill>
                <a:ea typeface="宋体" panose="02010600030101010101" pitchFamily="2" charset="-122"/>
              </a:rPr>
              <a:t>5.0 </a:t>
            </a:r>
            <a:br>
              <a:rPr lang="en-US" altLang="zh-CN" i="1" smtClean="0">
                <a:solidFill>
                  <a:srgbClr val="000000"/>
                </a:solidFill>
                <a:ea typeface="宋体" panose="02010600030101010101" pitchFamily="2" charset="-122"/>
              </a:rPr>
            </a:b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</a:rPr>
              <a:t>Model 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Creation and Solution</a:t>
            </a:r>
            <a:r>
              <a:rPr lang="en-US" altLang="zh-CN" i="1">
                <a:solidFill>
                  <a:srgbClr val="000000"/>
                </a:solidFill>
                <a:ea typeface="宋体" panose="02010600030101010101" pitchFamily="2" charset="-122"/>
              </a:rPr>
              <a:t> </a:t>
            </a:r>
            <a:br>
              <a:rPr lang="en-US" altLang="zh-CN" i="1">
                <a:solidFill>
                  <a:srgbClr val="000000"/>
                </a:solidFill>
                <a:ea typeface="宋体" panose="02010600030101010101" pitchFamily="2" charset="-122"/>
              </a:rPr>
            </a:b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</a:rPr>
              <a:t> </a:t>
            </a:r>
            <a:endParaRPr lang="en-GB" altLang="zh-CN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2200" y="2152650"/>
            <a:ext cx="48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021125"/>
      </p:ext>
    </p:ext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"/>
          <p:cNvSpPr>
            <a:spLocks noGrp="1"/>
          </p:cNvSpPr>
          <p:nvPr>
            <p:ph type="title"/>
          </p:nvPr>
        </p:nvSpPr>
        <p:spPr>
          <a:xfrm>
            <a:off x="0" y="304800"/>
            <a:ext cx="9296400" cy="1143000"/>
          </a:xfrm>
        </p:spPr>
        <p:txBody>
          <a:bodyPr/>
          <a:lstStyle/>
          <a:p>
            <a:r>
              <a:rPr lang="en-US" altLang="zh-CN" smtClean="0">
                <a:ea typeface="宋体" panose="02010600030101010101" pitchFamily="2" charset="-122"/>
              </a:rPr>
              <a:t>Outline of Steps Recommanded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685800" y="1276350"/>
            <a:ext cx="8686800" cy="3877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Model generation: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Choice of </a:t>
            </a:r>
            <a:r>
              <a:rPr lang="en-US" altLang="zh-CN" sz="2000" b="1" err="1" smtClean="0">
                <a:ea typeface="宋体" panose="02010600030101010101" pitchFamily="2" charset="-122"/>
              </a:rPr>
              <a:t>constituitive models and contanct types ;</a:t>
            </a:r>
            <a:endParaRPr lang="en-US" altLang="zh-CN" sz="2000" b="1"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Choice of </a:t>
            </a:r>
            <a:r>
              <a:rPr lang="en-US" altLang="zh-CN" sz="2000" b="1" smtClean="0">
                <a:ea typeface="宋体" panose="02010600030101010101" pitchFamily="2" charset="-122"/>
              </a:rPr>
              <a:t>material </a:t>
            </a:r>
            <a:r>
              <a:rPr lang="en-US" altLang="zh-CN" sz="2000" b="1">
                <a:ea typeface="宋体" panose="02010600030101010101" pitchFamily="2" charset="-122"/>
              </a:rPr>
              <a:t>properties;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Boundary and initial conditions ;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/>
              <a:t>Perform</a:t>
            </a:r>
            <a:r>
              <a:rPr lang="en-US" altLang="zh-CN" sz="2000"/>
              <a:t> </a:t>
            </a:r>
            <a:r>
              <a:rPr lang="en-US" altLang="zh-CN" sz="2000" b="1"/>
              <a:t>alterations</a:t>
            </a:r>
            <a:r>
              <a:rPr lang="en-US" altLang="zh-CN" sz="2000"/>
              <a:t> </a:t>
            </a:r>
            <a:r>
              <a:rPr lang="en-US" altLang="zh-CN" sz="2000" b="1"/>
              <a:t>and</a:t>
            </a:r>
            <a:r>
              <a:rPr lang="en-US" altLang="zh-CN" sz="2000"/>
              <a:t> </a:t>
            </a:r>
            <a:r>
              <a:rPr lang="en-US" altLang="zh-CN" sz="2000" b="1"/>
              <a:t>solve</a:t>
            </a:r>
            <a:r>
              <a:rPr lang="en-US" altLang="zh-CN" sz="2000"/>
              <a:t> </a:t>
            </a:r>
            <a:r>
              <a:rPr lang="en-US" altLang="zh-CN" sz="2000" b="1"/>
              <a:t>the</a:t>
            </a:r>
            <a:r>
              <a:rPr lang="en-US" altLang="zh-CN" sz="2000"/>
              <a:t> </a:t>
            </a:r>
            <a:r>
              <a:rPr lang="en-US" altLang="zh-CN" sz="2000" b="1"/>
              <a:t>system</a:t>
            </a:r>
            <a:r>
              <a:rPr lang="en-US" altLang="zh-CN" sz="2000" b="1" smtClean="0"/>
              <a:t>;</a:t>
            </a:r>
            <a:endParaRPr lang="en-US" altLang="zh-CN" sz="2000" b="1"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Ways to improve modeling efficiency ; 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Interpretation of results .</a:t>
            </a:r>
          </a:p>
        </p:txBody>
      </p:sp>
      <p:cxnSp>
        <p:nvCxnSpPr>
          <p:cNvPr id="4" name="Straight Connector 18"/>
          <p:cNvCxnSpPr/>
          <p:nvPr/>
        </p:nvCxnSpPr>
        <p:spPr bwMode="auto">
          <a:xfrm>
            <a:off x="838200" y="1773238"/>
            <a:ext cx="7315200" cy="0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313498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 txBox="1"/>
          <p:nvPr/>
        </p:nvSpPr>
        <p:spPr>
          <a:xfrm>
            <a:off x="0" y="304800"/>
            <a:ext cx="9296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ea typeface="宋体" panose="02010600030101010101" pitchFamily="2" charset="-122"/>
              </a:rPr>
              <a:t>Model Generation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6" name="矩形 4"/>
          <p:cNvSpPr>
            <a:spLocks noChangeArrowheads="1"/>
          </p:cNvSpPr>
          <p:nvPr/>
        </p:nvSpPr>
        <p:spPr bwMode="auto">
          <a:xfrm>
            <a:off x="1066800" y="1619071"/>
            <a:ext cx="6400800" cy="417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sz="1600" b="1" smtClean="0">
                <a:solidFill>
                  <a:schemeClr val="accent2"/>
                </a:solidFill>
                <a:ea typeface="宋体" panose="02010600030101010101" pitchFamily="2" charset="-122"/>
              </a:rPr>
              <a:t>Ball</a:t>
            </a:r>
            <a:r>
              <a:rPr lang="en-US" altLang="zh-CN" sz="1600" smtClean="0">
                <a:solidFill>
                  <a:schemeClr val="tx2"/>
                </a:solidFill>
                <a:ea typeface="宋体" panose="02010600030101010101" pitchFamily="2" charset="-122"/>
              </a:rPr>
              <a:t> </a:t>
            </a:r>
            <a:endParaRPr lang="zh-CN" altLang="en-US" sz="16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2743200" y="1619071"/>
            <a:ext cx="308930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285750" indent="-28575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600" smtClean="0">
                <a:solidFill>
                  <a:schemeClr val="tx2"/>
                </a:solidFill>
              </a:rPr>
              <a:t>ball </a:t>
            </a:r>
            <a:r>
              <a:rPr lang="en-US" altLang="zh-CN" sz="1600">
                <a:solidFill>
                  <a:schemeClr val="tx2"/>
                </a:solidFill>
              </a:rPr>
              <a:t>create keyword ... </a:t>
            </a:r>
            <a:endParaRPr lang="en-US" altLang="zh-CN" sz="1600">
              <a:solidFill>
                <a:schemeClr val="tx2"/>
              </a:solidFill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1600">
                <a:solidFill>
                  <a:schemeClr val="tx2"/>
                </a:solidFill>
              </a:rPr>
              <a:t>ball distribute keyword ... &lt;range&gt; </a:t>
            </a:r>
            <a:endParaRPr lang="en-US" altLang="zh-CN" sz="160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1600">
                <a:solidFill>
                  <a:schemeClr val="tx2"/>
                </a:solidFill>
              </a:rPr>
              <a:t>ball generate keyword ... &lt;range&gt; 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l="31248" t="10412" r="8091" b="8328"/>
          <a:stretch>
            <a:fillRect/>
          </a:stretch>
        </p:blipFill>
        <p:spPr>
          <a:xfrm>
            <a:off x="1056564" y="3414519"/>
            <a:ext cx="1791593" cy="18000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rcRect l="35942" t="16668" r="15615" b="19782"/>
          <a:stretch>
            <a:fillRect/>
          </a:stretch>
        </p:blipFill>
        <p:spPr>
          <a:xfrm>
            <a:off x="3443785" y="3234519"/>
            <a:ext cx="2195410" cy="216000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rcRect l="37531" t="15057" r="10875" b="13505"/>
          <a:stretch>
            <a:fillRect/>
          </a:stretch>
        </p:blipFill>
        <p:spPr>
          <a:xfrm>
            <a:off x="6567985" y="3200400"/>
            <a:ext cx="2079999" cy="21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848499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990600" y="1763973"/>
            <a:ext cx="5105400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ts val="1600"/>
              <a:buFont typeface="Wingdings" panose="05000000000000000000" pitchFamily="2" charset="2"/>
              <a:buChar char="Ø"/>
            </a:pPr>
            <a:r>
              <a:rPr lang="en-US" altLang="zh-CN" b="1">
                <a:solidFill>
                  <a:srgbClr val="C0504D"/>
                </a:solidFill>
                <a:latin typeface="Calibri" panose="020f0502020204030204" pitchFamily="34" charset="0"/>
              </a:rPr>
              <a:t>Wall</a:t>
            </a:r>
            <a:endParaRPr lang="zh-CN" altLang="en-US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endParaRPr lang="zh-CN" altLang="en-US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 smtClean="0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 smtClean="0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 smtClean="0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 smtClean="0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 smtClean="0">
              <a:solidFill>
                <a:srgbClr val="C0504D"/>
              </a:solidFill>
              <a:latin typeface="Calibri" panose="020f0502020204030204" pitchFamily="34" charset="0"/>
            </a:endParaRPr>
          </a:p>
        </p:txBody>
      </p:sp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2386573" y="1753737"/>
            <a:ext cx="2349939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285750" indent="-28575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600" smtClean="0">
                <a:solidFill>
                  <a:schemeClr val="tx2"/>
                </a:solidFill>
              </a:rPr>
              <a:t>Wall </a:t>
            </a:r>
            <a:r>
              <a:rPr lang="en-US" altLang="zh-CN" sz="1600">
                <a:solidFill>
                  <a:schemeClr val="tx2"/>
                </a:solidFill>
              </a:rPr>
              <a:t>create keyword </a:t>
            </a:r>
            <a:r>
              <a:rPr lang="en-US" altLang="zh-CN" sz="1600" smtClean="0">
                <a:solidFill>
                  <a:schemeClr val="tx2"/>
                </a:solidFill>
              </a:rPr>
              <a:t>...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600" smtClean="0">
                <a:solidFill>
                  <a:schemeClr val="tx2"/>
                </a:solidFill>
              </a:rPr>
              <a:t>Wall </a:t>
            </a:r>
            <a:r>
              <a:rPr lang="en-US" altLang="zh-CN" sz="1600">
                <a:solidFill>
                  <a:schemeClr val="tx2"/>
                </a:solidFill>
              </a:rPr>
              <a:t>generate keyword </a:t>
            </a:r>
            <a:r>
              <a:rPr lang="en-US" altLang="zh-CN" sz="1600" smtClean="0">
                <a:solidFill>
                  <a:schemeClr val="tx2"/>
                </a:solidFill>
              </a:rPr>
              <a:t>...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600" smtClean="0">
                <a:solidFill>
                  <a:schemeClr val="tx2"/>
                </a:solidFill>
              </a:rPr>
              <a:t>Wall import keyword…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600" smtClean="0">
                <a:solidFill>
                  <a:schemeClr val="tx2"/>
                </a:solidFill>
              </a:rPr>
              <a:t> 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600" smtClean="0">
                <a:solidFill>
                  <a:schemeClr val="tx2"/>
                </a:solidFill>
              </a:rPr>
              <a:t> </a:t>
            </a:r>
            <a:endParaRPr lang="en-US" altLang="zh-CN" sz="1600">
              <a:solidFill>
                <a:schemeClr val="tx2"/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2895767"/>
            <a:ext cx="3580952" cy="2885714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rcRect l="28174" t="34001" r="40075" b="30280"/>
          <a:stretch>
            <a:fillRect/>
          </a:stretch>
        </p:blipFill>
        <p:spPr>
          <a:xfrm>
            <a:off x="5267140" y="3505200"/>
            <a:ext cx="2438400" cy="2057400"/>
          </a:xfrm>
          <a:prstGeom prst="rect">
            <a:avLst/>
          </a:prstGeom>
        </p:spPr>
      </p:pic>
      <p:sp>
        <p:nvSpPr>
          <p:cNvPr id="9" name="标题 1"/>
          <p:cNvSpPr txBox="1"/>
          <p:nvPr/>
        </p:nvSpPr>
        <p:spPr>
          <a:xfrm>
            <a:off x="0" y="304800"/>
            <a:ext cx="9296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ea typeface="宋体" panose="02010600030101010101" pitchFamily="2" charset="-122"/>
              </a:rPr>
              <a:t>Model Generation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114203" y="1820524"/>
            <a:ext cx="42672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墙体运动分为柔性运动和刚性运动：</a:t>
            </a:r>
            <a:endParaRPr lang="en-US" altLang="zh-CN" sz="150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zh-CN" altLang="en-US" sz="1500">
                <a:solidFill>
                  <a:schemeClr val="accent5">
                    <a:lumMod val="60000"/>
                    <a:lumOff val="40000"/>
                  </a:schemeClr>
                </a:solidFill>
              </a:rPr>
              <a:t>柔性</a:t>
            </a:r>
            <a:r>
              <a:rPr lang="zh-CN" altLang="en-US" sz="150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运动指墙体各点能以不同速度运动</a:t>
            </a:r>
            <a:endParaRPr lang="en-US" altLang="zh-CN" sz="150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zh-CN" altLang="en-US" sz="1500">
                <a:solidFill>
                  <a:schemeClr val="accent5">
                    <a:lumMod val="60000"/>
                    <a:lumOff val="40000"/>
                  </a:schemeClr>
                </a:solidFill>
              </a:rPr>
              <a:t>刚性</a:t>
            </a:r>
            <a:r>
              <a:rPr lang="zh-CN" altLang="en-US" sz="150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运动指墙体各点以相同速度运动</a:t>
            </a:r>
            <a:endParaRPr lang="zh-CN" altLang="en-US" sz="150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572000" y="2550172"/>
            <a:ext cx="4572000" cy="3231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solidFill>
                  <a:schemeClr val="accent5">
                    <a:lumMod val="60000"/>
                    <a:lumOff val="40000"/>
                  </a:schemeClr>
                </a:solidFill>
              </a:rPr>
              <a:t>默认墙体两侧都是</a:t>
            </a:r>
            <a:r>
              <a:rPr lang="en-US" altLang="zh-CN" sz="1500">
                <a:solidFill>
                  <a:schemeClr val="accent5">
                    <a:lumMod val="60000"/>
                    <a:lumOff val="40000"/>
                  </a:schemeClr>
                </a:solidFill>
              </a:rPr>
              <a:t>active</a:t>
            </a:r>
            <a:r>
              <a:rPr lang="zh-CN" altLang="en-US" sz="1500">
                <a:solidFill>
                  <a:schemeClr val="accent5">
                    <a:lumMod val="60000"/>
                    <a:lumOff val="40000"/>
                  </a:schemeClr>
                </a:solidFill>
              </a:rPr>
              <a:t>面，人为设置颗粒生成面</a:t>
            </a:r>
            <a:endParaRPr lang="en-US" altLang="zh-CN" sz="150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8662518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198595" y="1515322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r>
              <a:rPr lang="en-US" altLang="zh-CN" b="1" smtClean="0">
                <a:solidFill>
                  <a:srgbClr val="C0504D"/>
                </a:solidFill>
                <a:latin typeface="Calibri" panose="020f0502020204030204" pitchFamily="34" charset="0"/>
              </a:rPr>
              <a:t>Clump</a:t>
            </a: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 smtClean="0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 smtClean="0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endParaRPr lang="zh-CN" altLang="en-US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r>
              <a:rPr lang="en-US" altLang="zh-CN" b="1" smtClean="0">
                <a:solidFill>
                  <a:srgbClr val="C0504D"/>
                </a:solidFill>
                <a:latin typeface="Calibri" panose="020f0502020204030204" pitchFamily="34" charset="0"/>
              </a:rPr>
              <a:t>Joint</a:t>
            </a: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zh-CN" altLang="en-US" b="1">
              <a:solidFill>
                <a:srgbClr val="C0504D"/>
              </a:solidFill>
              <a:latin typeface="Calibri" panose="020f0502020204030204" pitchFamily="34" charset="0"/>
            </a:endParaRPr>
          </a:p>
        </p:txBody>
      </p:sp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2424807" y="2048722"/>
            <a:ext cx="3334567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285750" indent="-28575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600">
                <a:solidFill>
                  <a:schemeClr val="tx2"/>
                </a:solidFill>
              </a:rPr>
              <a:t>clump create keyword ... 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600">
                <a:solidFill>
                  <a:schemeClr val="tx2"/>
                </a:solidFill>
              </a:rPr>
              <a:t>clump generate keyword ... &lt;range&gt;  </a:t>
            </a:r>
            <a:endParaRPr lang="en-US" altLang="zh-CN" sz="1600" smtClean="0">
              <a:solidFill>
                <a:schemeClr val="tx2"/>
              </a:solidFill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600">
                <a:solidFill>
                  <a:schemeClr val="tx2"/>
                </a:solidFill>
              </a:rPr>
              <a:t>clump </a:t>
            </a:r>
            <a:r>
              <a:rPr lang="en-US" altLang="zh-CN" sz="1600" smtClean="0">
                <a:solidFill>
                  <a:schemeClr val="tx2"/>
                </a:solidFill>
              </a:rPr>
              <a:t>distribute </a:t>
            </a:r>
            <a:r>
              <a:rPr lang="en-US" altLang="zh-CN" sz="1600">
                <a:solidFill>
                  <a:schemeClr val="tx2"/>
                </a:solidFill>
              </a:rPr>
              <a:t>keyword ... &lt;range</a:t>
            </a:r>
            <a:r>
              <a:rPr lang="en-US" altLang="zh-CN" sz="1600" smtClean="0">
                <a:solidFill>
                  <a:schemeClr val="tx2"/>
                </a:solidFill>
              </a:rPr>
              <a:t>&gt;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600">
                <a:solidFill>
                  <a:schemeClr val="tx2"/>
                </a:solidFill>
              </a:rPr>
              <a:t>c</a:t>
            </a:r>
            <a:r>
              <a:rPr lang="en-US" altLang="zh-CN" sz="1600" smtClean="0">
                <a:solidFill>
                  <a:schemeClr val="tx2"/>
                </a:solidFill>
              </a:rPr>
              <a:t>lump template keyword …  </a:t>
            </a:r>
            <a:endParaRPr lang="en-US" altLang="zh-CN" sz="1600">
              <a:solidFill>
                <a:schemeClr val="tx2"/>
              </a:solidFill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endParaRPr lang="en-US" altLang="zh-CN" sz="1600">
              <a:solidFill>
                <a:schemeClr val="tx2"/>
              </a:solidFill>
            </a:endParaRPr>
          </a:p>
        </p:txBody>
      </p:sp>
      <p:sp>
        <p:nvSpPr>
          <p:cNvPr id="6" name="标题 1"/>
          <p:cNvSpPr txBox="1"/>
          <p:nvPr/>
        </p:nvSpPr>
        <p:spPr>
          <a:xfrm>
            <a:off x="0" y="304800"/>
            <a:ext cx="9296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ea typeface="宋体" panose="02010600030101010101" pitchFamily="2" charset="-122"/>
              </a:rPr>
              <a:t>Model Generation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2424807" y="3254276"/>
            <a:ext cx="5352747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endParaRPr lang="zh-CN" altLang="zh-CN" sz="16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zh-CN" sz="16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dfn addfracture &lt;keyword</a:t>
            </a:r>
            <a:r>
              <a:rPr lang="zh-CN" altLang="zh-CN" sz="160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&gt;</a:t>
            </a:r>
            <a:endParaRPr lang="en-US" altLang="zh-CN" sz="1600" smtClean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zh-CN" sz="160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dfn generate </a:t>
            </a:r>
            <a:r>
              <a:rPr lang="en-US" altLang="zh-CN" sz="160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keyword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zh-CN" sz="160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dfn gimport keyword &lt;</a:t>
            </a:r>
            <a:r>
              <a:rPr lang="en-US" altLang="zh-CN" sz="160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action="ppaction://hlinkfile" tooltip="token:range"/>
              </a:rPr>
              <a:t>range</a:t>
            </a:r>
            <a:r>
              <a:rPr lang="en-US" altLang="zh-CN" sz="160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US" altLang="zh-CN" sz="16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edges/polygons in </a:t>
            </a:r>
            <a:r>
              <a:rPr lang="en-US" altLang="zh-CN" sz="1600" err="1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dd 2D/3D</a:t>
            </a:r>
            <a:r>
              <a:rPr lang="en-US" altLang="zh-CN" sz="16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&gt;  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zh-CN" sz="16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endParaRPr lang="zh-CN" altLang="zh-CN" sz="16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268740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33400" y="1143000"/>
            <a:ext cx="4724400" cy="51480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clump replicate </a:t>
            </a:r>
            <a:r>
              <a:rPr lang="en-US" altLang="zh-CN" sz="1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Create a clump from a template. </a:t>
            </a:r>
            <a:endParaRPr lang="en-US" altLang="zh-CN" sz="20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clump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property </a:t>
            </a:r>
            <a:r>
              <a:rPr lang="en-US" altLang="zh-CN" sz="1200">
                <a:latin typeface="Times New Roman" panose="02020603050405020304" pitchFamily="18" charset="0"/>
                <a:cs typeface="Times New Roman" panose="02020603050405020304" pitchFamily="18" charset="0"/>
              </a:rPr>
              <a:t>Assign clump pebble surface </a:t>
            </a:r>
            <a:r>
              <a:rPr lang="en-US" altLang="zh-CN" sz="12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properties</a:t>
            </a:r>
          </a:p>
          <a:p>
            <a:pPr marL="0" indent="0">
              <a:buNone/>
            </a:pP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clump initialize </a:t>
            </a:r>
            <a:r>
              <a:rPr lang="en-US" altLang="zh-CN" sz="1200">
                <a:latin typeface="Times New Roman" panose="02020603050405020304" pitchFamily="18" charset="0"/>
                <a:cs typeface="Times New Roman" panose="02020603050405020304" pitchFamily="18" charset="0"/>
              </a:rPr>
              <a:t>Modify clump attributes. </a:t>
            </a:r>
          </a:p>
          <a:p>
            <a:pPr marL="0" indent="0">
              <a:buNone/>
            </a:pPr>
            <a:r>
              <a:rPr lang="en-US" altLang="zh-CN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clump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extra </a:t>
            </a:r>
            <a:r>
              <a:rPr lang="en-US" altLang="zh-CN" sz="1200">
                <a:latin typeface="Times New Roman" panose="02020603050405020304" pitchFamily="18" charset="0"/>
                <a:cs typeface="Times New Roman" panose="02020603050405020304" pitchFamily="18" charset="0"/>
              </a:rPr>
              <a:t>Set clump or pebble extra variables. </a:t>
            </a:r>
          </a:p>
          <a:p>
            <a:pPr marL="0" indent="0">
              <a:buNone/>
            </a:pP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clump fix </a:t>
            </a:r>
            <a:r>
              <a:rPr lang="en-US" altLang="zh-CN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Fix the specified clump velocities. </a:t>
            </a:r>
          </a:p>
          <a:p>
            <a:pPr marL="0" indent="0">
              <a:buNone/>
            </a:pP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clump free </a:t>
            </a:r>
            <a:r>
              <a:rPr lang="en-US" altLang="zh-CN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Free the specified clump velocities. </a:t>
            </a:r>
          </a:p>
          <a:p>
            <a:pPr marL="0" indent="0">
              <a:buNone/>
            </a:pPr>
            <a:r>
              <a:rPr lang="en-US" altLang="zh-CN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clump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group </a:t>
            </a:r>
            <a:r>
              <a:rPr lang="en-US" altLang="zh-CN" sz="1200">
                <a:latin typeface="Times New Roman" panose="02020603050405020304" pitchFamily="18" charset="0"/>
                <a:cs typeface="Times New Roman" panose="02020603050405020304" pitchFamily="18" charset="0"/>
              </a:rPr>
              <a:t>Specify clump or pebble group names. </a:t>
            </a:r>
            <a:endParaRPr lang="en-US" altLang="zh-CN" sz="12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clump history </a:t>
            </a:r>
            <a:r>
              <a:rPr lang="en-US" altLang="zh-CN" sz="1200">
                <a:latin typeface="Times New Roman" panose="02020603050405020304" pitchFamily="18" charset="0"/>
                <a:cs typeface="Times New Roman" panose="02020603050405020304" pitchFamily="18" charset="0"/>
              </a:rPr>
              <a:t>Add a clump history. </a:t>
            </a:r>
          </a:p>
          <a:p>
            <a:pPr marL="0" indent="0">
              <a:buNone/>
            </a:pPr>
            <a:r>
              <a:rPr lang="en-US" altLang="zh-CN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clump 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delete </a:t>
            </a:r>
            <a:r>
              <a:rPr lang="en-US" altLang="zh-CN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Delete clumps. </a:t>
            </a:r>
            <a:endParaRPr lang="en-US" altLang="zh-CN" sz="12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clump template </a:t>
            </a:r>
            <a:r>
              <a:rPr lang="en-US" altLang="zh-CN" sz="1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Operate on a single clump template. </a:t>
            </a:r>
          </a:p>
          <a:p>
            <a:pPr marL="0" indent="0">
              <a:buNone/>
            </a:pPr>
            <a:endParaRPr lang="en-US" altLang="zh-CN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altLang="zh-CN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内容占位符 2"/>
          <p:cNvSpPr txBox="1"/>
          <p:nvPr/>
        </p:nvSpPr>
        <p:spPr>
          <a:xfrm>
            <a:off x="4648200" y="1158376"/>
            <a:ext cx="4724400" cy="51480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US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altLang="zh-CN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clump list </a:t>
            </a:r>
            <a:r>
              <a:rPr lang="en-US" altLang="zh-CN" sz="120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List clump information. </a:t>
            </a:r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clump result </a:t>
            </a:r>
            <a:r>
              <a:rPr lang="en-US" altLang="zh-CN" sz="12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Modify the usage of the clump result logic. </a:t>
            </a:r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clump rotate </a:t>
            </a:r>
            <a:r>
              <a:rPr lang="en-US" altLang="zh-CN" sz="120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Rotate clumps. </a:t>
            </a:r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clump scale </a:t>
            </a:r>
            <a:r>
              <a:rPr lang="en-US" altLang="zh-CN" sz="120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Scale clumps. </a:t>
            </a:r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clump tolerance </a:t>
            </a:r>
            <a:r>
              <a:rPr lang="en-US" altLang="zh-CN" sz="12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Set contact detection tolerances. </a:t>
            </a:r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clump trace</a:t>
            </a:r>
          </a:p>
          <a:p>
            <a:pPr marL="0" indent="0">
              <a:buNone/>
            </a:pP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clump order </a:t>
            </a:r>
            <a:r>
              <a:rPr lang="en-US" altLang="zh-CN" sz="1200">
                <a:latin typeface="Times New Roman" panose="02020603050405020304" pitchFamily="18" charset="0"/>
                <a:cs typeface="Times New Roman" panose="02020603050405020304" pitchFamily="18" charset="0"/>
              </a:rPr>
              <a:t>Set the rotational EOM order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74" b="8560"/>
          <a:stretch>
            <a:fillRect/>
          </a:stretch>
        </p:blipFill>
        <p:spPr>
          <a:xfrm>
            <a:off x="5562600" y="4290481"/>
            <a:ext cx="2019048" cy="1729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98232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"/>
          <p:cNvSpPr>
            <a:spLocks noGrp="1"/>
          </p:cNvSpPr>
          <p:nvPr>
            <p:ph type="title"/>
          </p:nvPr>
        </p:nvSpPr>
        <p:spPr>
          <a:xfrm>
            <a:off x="0" y="304800"/>
            <a:ext cx="9296400" cy="1143000"/>
          </a:xfrm>
        </p:spPr>
        <p:txBody>
          <a:bodyPr/>
          <a:lstStyle/>
          <a:p>
            <a:r>
              <a:rPr lang="en-US" altLang="zh-CN" smtClean="0">
                <a:ea typeface="宋体" panose="02010600030101010101" pitchFamily="2" charset="-122"/>
              </a:rPr>
              <a:t>Outline of Steps Recommanded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685800" y="1276350"/>
            <a:ext cx="8686800" cy="3878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Model generation: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Choice of </a:t>
            </a:r>
            <a:r>
              <a:rPr lang="en-US" altLang="zh-CN" sz="2000" b="1" err="1" smtClean="0">
                <a:ea typeface="宋体" panose="02010600030101010101" pitchFamily="2" charset="-122"/>
              </a:rPr>
              <a:t>constituitive models and contanct types </a:t>
            </a:r>
            <a:r>
              <a:rPr lang="en-US" altLang="zh-CN" sz="2000" b="1">
                <a:ea typeface="宋体" panose="02010600030101010101" pitchFamily="2" charset="-122"/>
              </a:rPr>
              <a:t>;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Choice of </a:t>
            </a:r>
            <a:r>
              <a:rPr lang="en-US" altLang="zh-CN" sz="2000" b="1" smtClean="0">
                <a:ea typeface="宋体" panose="02010600030101010101" pitchFamily="2" charset="-122"/>
              </a:rPr>
              <a:t>material </a:t>
            </a:r>
            <a:r>
              <a:rPr lang="en-US" altLang="zh-CN" sz="2000" b="1">
                <a:ea typeface="宋体" panose="02010600030101010101" pitchFamily="2" charset="-122"/>
              </a:rPr>
              <a:t>properties;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Boundary and initial conditions ;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Loading and sequential modeling;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Ways to improve modeling efficiency ; 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>
                <a:ea typeface="宋体" panose="02010600030101010101" pitchFamily="2" charset="-122"/>
              </a:rPr>
              <a:t>Interpretation of results .</a:t>
            </a:r>
          </a:p>
        </p:txBody>
      </p:sp>
      <p:cxnSp>
        <p:nvCxnSpPr>
          <p:cNvPr id="4" name="Straight Connector 18"/>
          <p:cNvCxnSpPr/>
          <p:nvPr/>
        </p:nvCxnSpPr>
        <p:spPr bwMode="auto">
          <a:xfrm>
            <a:off x="838200" y="2362200"/>
            <a:ext cx="7315200" cy="0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67194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198595" y="167640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r>
              <a:rPr lang="en-US" altLang="zh-CN" b="1" smtClean="0">
                <a:solidFill>
                  <a:srgbClr val="C0504D"/>
                </a:solidFill>
                <a:latin typeface="Calibri" panose="020f0502020204030204" pitchFamily="34" charset="0"/>
              </a:rPr>
              <a:t>Contact</a:t>
            </a: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 smtClean="0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 smtClean="0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  <a:buFont typeface="Wingdings" panose="05000000000000000000" pitchFamily="2" charset="2"/>
              <a:buChar char="Ø"/>
            </a:pPr>
            <a:endParaRPr lang="en-US" altLang="zh-CN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endParaRPr lang="zh-CN" altLang="en-US" b="1">
              <a:solidFill>
                <a:srgbClr val="C0504D"/>
              </a:solidFill>
              <a:latin typeface="Calibri" panose="020f0502020204030204" pitchFamily="34" charset="0"/>
            </a:endParaRPr>
          </a:p>
          <a:p>
            <a:pPr>
              <a:buSzPts val="1600"/>
            </a:pPr>
            <a:endParaRPr lang="zh-CN" altLang="en-US" b="1">
              <a:solidFill>
                <a:srgbClr val="C0504D"/>
              </a:solidFill>
              <a:latin typeface="Calibri" panose="020f0502020204030204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450081" y="2438400"/>
            <a:ext cx="4387740" cy="107721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cmat &lt;</a:t>
            </a:r>
            <a:r>
              <a:rPr lang="en-US" altLang="zh-CN" sz="1600" err="1">
                <a:latin typeface="Times New Roman" panose="02020603050405020304" pitchFamily="18" charset="0"/>
                <a:cs typeface="Times New Roman" panose="02020603050405020304" pitchFamily="18" charset="0"/>
                <a:hlinkClick r:id="rId2" action="ppaction://hlinkfile" tooltip="type:str"/>
              </a:rPr>
              <a:t>sprocess</a:t>
            </a:r>
            <a:r>
              <a:rPr lang="en-US" altLang="zh-CN" sz="1600">
                <a:latin typeface="Times New Roman" panose="02020603050405020304" pitchFamily="18" charset="0"/>
                <a:cs typeface="Times New Roman" panose="02020603050405020304" pitchFamily="18" charset="0"/>
              </a:rPr>
              <a:t>&gt; add &lt;</a:t>
            </a:r>
            <a:r>
              <a:rPr lang="en-US" altLang="zh-CN" sz="1600" err="1">
                <a:latin typeface="Times New Roman" panose="02020603050405020304" pitchFamily="18" charset="0"/>
                <a:cs typeface="Times New Roman" panose="02020603050405020304" pitchFamily="18" charset="0"/>
                <a:hlinkClick r:id="rId3" action="ppaction://hlinkfile" tooltip="type:int"/>
              </a:rPr>
              <a:t>i </a:t>
            </a:r>
            <a:r>
              <a:rPr lang="en-US" altLang="zh-CN" sz="1600">
                <a:latin typeface="Times New Roman" panose="02020603050405020304" pitchFamily="18" charset="0"/>
                <a:cs typeface="Times New Roman" panose="02020603050405020304" pitchFamily="18" charset="0"/>
              </a:rPr>
              <a:t>&gt; keyword ... </a:t>
            </a:r>
            <a:r>
              <a:rPr lang="en-US" altLang="zh-CN" sz="1600" smtClean="0">
                <a:latin typeface="Times New Roman" panose="02020603050405020304" pitchFamily="18" charset="0"/>
                <a:cs typeface="Times New Roman" panose="02020603050405020304" pitchFamily="18" charset="0"/>
                <a:hlinkClick r:id="rId4" action="ppaction://hlinkfile" tooltip="token:range"/>
              </a:rPr>
              <a:t>Range</a:t>
            </a:r>
            <a:endParaRPr lang="en-US" altLang="zh-CN" sz="16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cmat &lt;</a:t>
            </a:r>
            <a:r>
              <a:rPr lang="en-US" altLang="zh-CN" sz="1600" err="1">
                <a:latin typeface="Times New Roman" panose="02020603050405020304" pitchFamily="18" charset="0"/>
                <a:cs typeface="Times New Roman" panose="02020603050405020304" pitchFamily="18" charset="0"/>
                <a:hlinkClick r:id="rId2" action="ppaction://hlinkfile" tooltip="type:str"/>
              </a:rPr>
              <a:t>sprocess</a:t>
            </a:r>
            <a:r>
              <a:rPr lang="en-US" altLang="zh-CN" sz="1600">
                <a:latin typeface="Times New Roman" panose="02020603050405020304" pitchFamily="18" charset="0"/>
                <a:cs typeface="Times New Roman" panose="02020603050405020304" pitchFamily="18" charset="0"/>
              </a:rPr>
              <a:t>&gt; apply &lt;</a:t>
            </a:r>
            <a:r>
              <a:rPr lang="en-US" altLang="zh-CN" sz="1600">
                <a:latin typeface="Times New Roman" panose="02020603050405020304" pitchFamily="18" charset="0"/>
                <a:cs typeface="Times New Roman" panose="02020603050405020304" pitchFamily="18" charset="0"/>
                <a:hlinkClick r:id="rId4" action="ppaction://hlinkfile" tooltip="token:range"/>
              </a:rPr>
              <a:t>range</a:t>
            </a:r>
            <a:r>
              <a:rPr lang="en-US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&gt;</a:t>
            </a:r>
          </a:p>
          <a:p>
            <a:r>
              <a:rPr lang="en-US" altLang="zh-CN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cmat &lt;sprocess&gt; default &lt;type stype &gt; keyword ... </a:t>
            </a:r>
            <a:endParaRPr lang="en-US" altLang="zh-CN" sz="16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cmat &lt;sprocess&gt; modify i keyword </a:t>
            </a:r>
            <a:endParaRPr lang="zh-CN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490632" y="3731061"/>
            <a:ext cx="4310795" cy="83099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contact &lt;sprocess&gt; model smodel &lt;range</a:t>
            </a:r>
            <a:r>
              <a:rPr lang="zh-CN" altLang="en-US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&gt;</a:t>
            </a:r>
            <a:endParaRPr lang="en-US" altLang="zh-CN" sz="16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1600">
                <a:latin typeface="Times New Roman" panose="02020603050405020304" pitchFamily="18" charset="0"/>
                <a:cs typeface="Times New Roman" panose="02020603050405020304" pitchFamily="18" charset="0"/>
              </a:rPr>
              <a:t>contact &lt;sprocess&gt; method sm &lt;sa a&gt; ... &lt;range&gt; </a:t>
            </a:r>
          </a:p>
          <a:p>
            <a:r>
              <a:rPr lang="zh-CN" altLang="en-US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412550" y="5029200"/>
            <a:ext cx="4389087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0070C0"/>
                </a:solidFill>
              </a:rPr>
              <a:t>Ball-ball</a:t>
            </a:r>
            <a:r>
              <a:rPr lang="zh-CN" altLang="en-US">
                <a:solidFill>
                  <a:srgbClr val="0070C0"/>
                </a:solidFill>
              </a:rPr>
              <a:t>、</a:t>
            </a:r>
            <a:r>
              <a:rPr lang="en-US" altLang="zh-CN">
                <a:solidFill>
                  <a:srgbClr val="0070C0"/>
                </a:solidFill>
              </a:rPr>
              <a:t>Ball-wall </a:t>
            </a:r>
            <a:r>
              <a:rPr lang="zh-CN" altLang="en-US">
                <a:solidFill>
                  <a:srgbClr val="0070C0"/>
                </a:solidFill>
              </a:rPr>
              <a:t>、</a:t>
            </a:r>
            <a:r>
              <a:rPr lang="en-US" altLang="zh-CN" smtClean="0">
                <a:solidFill>
                  <a:srgbClr val="0070C0"/>
                </a:solidFill>
              </a:rPr>
              <a:t>Ball-facet (piece-piece)</a:t>
            </a:r>
            <a:endParaRPr lang="zh-CN" altLang="en-US">
              <a:solidFill>
                <a:srgbClr val="0070C0"/>
              </a:solidFill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0" y="381000"/>
            <a:ext cx="9296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ea typeface="宋体" panose="02010600030101010101" pitchFamily="2" charset="-122"/>
              </a:rPr>
              <a:t>Model Generation</a:t>
            </a:r>
            <a:endParaRPr lang="zh-CN" altLang="en-US" smtClean="0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7279818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Constituitive 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models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2819400" y="2057400"/>
            <a:ext cx="8686800" cy="2769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342900" indent="-34290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9pPr>
          </a:lstStyle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 smtClean="0">
                <a:ea typeface="宋体" panose="02010600030101010101" pitchFamily="2" charset="-122"/>
              </a:rPr>
              <a:t>Contact model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 smtClean="0">
                <a:ea typeface="宋体" panose="02010600030101010101" pitchFamily="2" charset="-122"/>
              </a:rPr>
              <a:t>Contact model method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 smtClean="0">
                <a:ea typeface="宋体" panose="02010600030101010101" pitchFamily="2" charset="-122"/>
              </a:rPr>
              <a:t>Contact model energy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r>
              <a:rPr lang="en-US" altLang="zh-CN" sz="2000" b="1" smtClean="0">
                <a:ea typeface="宋体" panose="02010600030101010101" pitchFamily="2" charset="-122"/>
              </a:rPr>
              <a:t>Callbacks events</a:t>
            </a:r>
          </a:p>
          <a:p>
            <a:pPr>
              <a:lnSpc>
                <a:spcPct val="150000"/>
              </a:lnSpc>
              <a:spcBef>
                <a:spcPct val="30000"/>
              </a:spcBef>
              <a:buSzPct val="80000"/>
              <a:buFont typeface="Wingdings" panose="05000000000000000000" pitchFamily="2" charset="2"/>
              <a:buChar char="l"/>
            </a:pPr>
            <a:endParaRPr lang="en-US" altLang="zh-CN" sz="2000" b="1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05219283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44"/>
          <a:stretch>
            <a:fillRect/>
          </a:stretch>
        </p:blipFill>
        <p:spPr>
          <a:xfrm>
            <a:off x="1828800" y="990600"/>
            <a:ext cx="4767020" cy="46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574510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Contact types</a:t>
            </a:r>
            <a:endParaRPr lang="zh-CN" altLang="en-US"/>
          </a:p>
        </p:txBody>
      </p:sp>
      <p:pic>
        <p:nvPicPr>
          <p:cNvPr id="3" name="图片 2">
            <a:hlinkClick r:id="rId3" action="ppaction://hlinkfile"/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445353"/>
            <a:ext cx="3310800" cy="2091823"/>
          </a:xfrm>
          <a:prstGeom prst="rect">
            <a:avLst/>
          </a:prstGeom>
        </p:spPr>
      </p:pic>
      <p:pic>
        <p:nvPicPr>
          <p:cNvPr id="4" name="图片 3">
            <a:hlinkClick r:id="rId5" action="ppaction://hlinkfile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3810000"/>
            <a:ext cx="2964462" cy="2057133"/>
          </a:xfrm>
          <a:prstGeom prst="rect">
            <a:avLst/>
          </a:prstGeom>
        </p:spPr>
      </p:pic>
      <p:pic>
        <p:nvPicPr>
          <p:cNvPr id="5" name="图片 4">
            <a:hlinkClick r:id="rId7" action="ppaction://hlinkfile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406"/>
          <a:stretch>
            <a:fillRect/>
          </a:stretch>
        </p:blipFill>
        <p:spPr>
          <a:xfrm>
            <a:off x="4412262" y="3787106"/>
            <a:ext cx="3741138" cy="2080027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5334000" y="1752600"/>
            <a:ext cx="2057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u="sng" smtClean="0"/>
              <a:t>Ball-ball</a:t>
            </a:r>
          </a:p>
          <a:p>
            <a:r>
              <a:rPr lang="en-US" altLang="zh-CN" u="sng" smtClean="0"/>
              <a:t>Ball-pebble</a:t>
            </a:r>
          </a:p>
          <a:p>
            <a:r>
              <a:rPr lang="en-US" altLang="zh-CN" u="sng" smtClean="0"/>
              <a:t>Pebble-pebble</a:t>
            </a:r>
          </a:p>
          <a:p>
            <a:r>
              <a:rPr lang="en-US" altLang="zh-CN" u="sng" smtClean="0"/>
              <a:t>Ball-facet</a:t>
            </a:r>
          </a:p>
          <a:p>
            <a:r>
              <a:rPr lang="en-US" altLang="zh-CN" u="sng" smtClean="0"/>
              <a:t>Pebble-facet</a:t>
            </a:r>
          </a:p>
        </p:txBody>
      </p:sp>
    </p:spTree>
    <p:extLst>
      <p:ext uri="{BB962C8B-B14F-4D97-AF65-F5344CB8AC3E}">
        <p14:creationId xmlns:p14="http://schemas.microsoft.com/office/powerpoint/2010/main" val="95494551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76072" y="762000"/>
            <a:ext cx="8001000" cy="5071872"/>
          </a:xfrm>
        </p:spPr>
        <p:txBody>
          <a:bodyPr/>
          <a:lstStyle/>
          <a:p>
            <a:pPr marL="514350" indent="-514350">
              <a:buFont typeface="+mj-ea"/>
              <a:buAutoNum type="circleNumDbPlain"/>
            </a:pPr>
            <a:r>
              <a:rPr lang="en-US" altLang="zh-CN" sz="2000" smtClean="0"/>
              <a:t>Linear contact model</a:t>
            </a:r>
          </a:p>
          <a:p>
            <a:pPr marL="0" indent="0">
              <a:buNone/>
            </a:pPr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2286" y="2874754"/>
            <a:ext cx="4228571" cy="2295238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762000" y="1186733"/>
            <a:ext cx="7951943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/>
              <a:t>The linear model reproduces the mechanical behavior of an infinitesimal, linear elastic and frictional interface that carries a point force. The interface does not resist relative rotation and optional viscous dashpots may be activated. 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1900537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128" y="-457200"/>
            <a:ext cx="8500872" cy="7167403"/>
          </a:xfrm>
        </p:spPr>
      </p:pic>
    </p:spTree>
    <p:extLst>
      <p:ext uri="{BB962C8B-B14F-4D97-AF65-F5344CB8AC3E}">
        <p14:creationId xmlns:p14="http://schemas.microsoft.com/office/powerpoint/2010/main" val="3219579442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2493" y="1717893"/>
            <a:ext cx="1628571" cy="409524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5066" y="1511116"/>
            <a:ext cx="1666667" cy="609524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2413072"/>
            <a:ext cx="1638095" cy="1000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268" y="2262749"/>
            <a:ext cx="4771429" cy="68571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868" y="3050017"/>
            <a:ext cx="3704762" cy="552381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838" y="4038403"/>
            <a:ext cx="1104762" cy="428571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002" y="4483036"/>
            <a:ext cx="4361905" cy="58095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6344" y="5317812"/>
            <a:ext cx="4523809" cy="590476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8336" y="3589888"/>
            <a:ext cx="1380952" cy="4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053950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490472"/>
            <a:ext cx="8001000" cy="3006321"/>
          </a:xfrm>
        </p:spPr>
      </p:pic>
    </p:spTree>
    <p:extLst>
      <p:ext uri="{BB962C8B-B14F-4D97-AF65-F5344CB8AC3E}">
        <p14:creationId xmlns:p14="http://schemas.microsoft.com/office/powerpoint/2010/main" val="1035496165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Contact model method </a:t>
            </a:r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438400"/>
            <a:ext cx="7980952" cy="1476190"/>
          </a:xfrm>
        </p:spPr>
      </p:pic>
      <p:sp>
        <p:nvSpPr>
          <p:cNvPr id="5" name="矩形 4"/>
          <p:cNvSpPr/>
          <p:nvPr/>
        </p:nvSpPr>
        <p:spPr>
          <a:xfrm>
            <a:off x="859248" y="4495800"/>
            <a:ext cx="795194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/>
              <a:t>CMAT</a:t>
            </a:r>
            <a:r>
              <a:rPr lang="zh-CN" altLang="en-US" smtClean="0"/>
              <a:t>的补充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7607791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内容占位符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009" y="2198220"/>
            <a:ext cx="7285714" cy="1066667"/>
          </a:xfrm>
        </p:spPr>
      </p:pic>
      <p:sp>
        <p:nvSpPr>
          <p:cNvPr id="4" name="标题 1"/>
          <p:cNvSpPr txBox="1"/>
          <p:nvPr/>
        </p:nvSpPr>
        <p:spPr>
          <a:xfrm>
            <a:off x="728472" y="728472"/>
            <a:ext cx="8001000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Contact model energy </a:t>
            </a:r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936009" y="3820235"/>
            <a:ext cx="7815072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/>
              <a:t>Energy tracking is enabled with the </a:t>
            </a:r>
            <a:r>
              <a:rPr lang="en-US" altLang="zh-CN">
                <a:solidFill>
                  <a:srgbClr val="FF0000"/>
                </a:solidFill>
              </a:rPr>
              <a:t>set energy </a:t>
            </a:r>
            <a:r>
              <a:rPr lang="en-US" altLang="zh-CN"/>
              <a:t>command. Energies are accumulated each cycle for balls, clumps, walls and contacts. Mechanical energies fall into two categories: body energies and contact energies. These can be retrieved via the </a:t>
            </a:r>
            <a:r>
              <a:rPr lang="en-US" altLang="zh-CN" err="1">
                <a:solidFill>
                  <a:srgbClr val="FF0000"/>
                </a:solidFill>
              </a:rPr>
              <a:t>ball.energy, clump.energy, wall.energy </a:t>
            </a:r>
            <a:r>
              <a:rPr lang="en-US" altLang="zh-CN"/>
              <a:t>and </a:t>
            </a:r>
            <a:r>
              <a:rPr lang="en-US" altLang="zh-CN" err="1">
                <a:solidFill>
                  <a:srgbClr val="FF0000"/>
                </a:solidFill>
              </a:rPr>
              <a:t>contact.energy</a:t>
            </a:r>
            <a:r>
              <a:rPr lang="en-US" altLang="zh-CN"/>
              <a:t> FISH functions. The total energies falling into each category can be retrieved with the </a:t>
            </a:r>
            <a:r>
              <a:rPr lang="en-US" altLang="zh-CN" err="1">
                <a:solidFill>
                  <a:srgbClr val="FF0000"/>
                </a:solidFill>
              </a:rPr>
              <a:t>mech.energy</a:t>
            </a:r>
            <a:r>
              <a:rPr lang="en-US" altLang="zh-CN"/>
              <a:t> FISH function.</a:t>
            </a:r>
          </a:p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76375404"/>
      </p:ext>
    </p:ext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Callback events</a:t>
            </a:r>
            <a:endParaRPr lang="zh-CN" altLang="en-US"/>
          </a:p>
        </p:txBody>
      </p:sp>
      <p:pic>
        <p:nvPicPr>
          <p:cNvPr id="7" name="内容占位符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000" y="2188398"/>
            <a:ext cx="7057143" cy="1990476"/>
          </a:xfrm>
        </p:spPr>
      </p:pic>
      <p:sp>
        <p:nvSpPr>
          <p:cNvPr id="3" name="矩形 2"/>
          <p:cNvSpPr/>
          <p:nvPr/>
        </p:nvSpPr>
        <p:spPr>
          <a:xfrm>
            <a:off x="1828800" y="4648200"/>
            <a:ext cx="6519672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set fish callback contact_activated @catch_contacts 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828800" y="5115938"/>
            <a:ext cx="4800600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set fish callback -11.0 @add_ball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31541275"/>
      </p:ext>
    </p:ext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76072" y="-228600"/>
            <a:ext cx="8001000" cy="6172200"/>
          </a:xfrm>
        </p:spPr>
        <p:txBody>
          <a:bodyPr/>
          <a:lstStyle/>
          <a:p>
            <a:pPr marL="514350" indent="-514350">
              <a:buFont typeface="+mj-ea"/>
              <a:buAutoNum type="circleNumDbPlain"/>
            </a:pPr>
            <a:endParaRPr lang="en-US" altLang="zh-CN" sz="2000" smtClean="0"/>
          </a:p>
          <a:p>
            <a:pPr marL="0" indent="0">
              <a:buNone/>
            </a:pPr>
            <a:endParaRPr lang="en-US" altLang="zh-CN" sz="2000" smtClean="0"/>
          </a:p>
          <a:p>
            <a:pPr marL="457200" indent="-457200">
              <a:buAutoNum type="circleNumDbPlain" startAt="3"/>
            </a:pPr>
            <a:r>
              <a:rPr lang="en-US" altLang="zh-CN" sz="2000" smtClean="0"/>
              <a:t>Linear CBond </a:t>
            </a:r>
            <a:r>
              <a:rPr lang="en-US" altLang="zh-CN" sz="2000"/>
              <a:t>Contact </a:t>
            </a:r>
            <a:r>
              <a:rPr lang="en-US" altLang="zh-CN" sz="2000" smtClean="0"/>
              <a:t>Model</a:t>
            </a:r>
          </a:p>
          <a:p>
            <a:pPr marL="457200" indent="-457200">
              <a:buAutoNum type="circleNumDbPlain" startAt="3"/>
            </a:pPr>
            <a:endParaRPr lang="en-US" altLang="zh-CN" sz="2000" smtClean="0"/>
          </a:p>
          <a:p>
            <a:pPr marL="0" indent="0">
              <a:buNone/>
            </a:pPr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838200" y="871940"/>
            <a:ext cx="7315200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/>
              <a:t>The linear contact bond model provides the behavior of an infinitesimal, linear elastic, and either frictional or bonded interface, that carries a point force and does not resist relative rotation. </a:t>
            </a: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65" b="18865"/>
          <a:stretch>
            <a:fillRect/>
          </a:stretch>
        </p:blipFill>
        <p:spPr>
          <a:xfrm>
            <a:off x="4733794" y="2513002"/>
            <a:ext cx="3240000" cy="217666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" r="52475" b="20615"/>
          <a:stretch>
            <a:fillRect/>
          </a:stretch>
        </p:blipFill>
        <p:spPr>
          <a:xfrm>
            <a:off x="907576" y="2514600"/>
            <a:ext cx="3240000" cy="2175064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981200" y="5214934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err="1" smtClean="0"/>
              <a:t>unbond</a:t>
            </a:r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5791200" y="5193268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bond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8694574"/>
      </p:ext>
    </p:ext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15" r="47102" b="8900"/>
          <a:stretch>
            <a:fillRect/>
          </a:stretch>
        </p:blipFill>
        <p:spPr>
          <a:xfrm>
            <a:off x="-281781" y="838200"/>
            <a:ext cx="4613573" cy="4952999"/>
          </a:xfr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78" r="46491"/>
          <a:stretch>
            <a:fillRect/>
          </a:stretch>
        </p:blipFill>
        <p:spPr>
          <a:xfrm>
            <a:off x="4418931" y="838202"/>
            <a:ext cx="4828894" cy="4815542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672"/>
          <a:stretch>
            <a:fillRect/>
          </a:stretch>
        </p:blipFill>
        <p:spPr>
          <a:xfrm>
            <a:off x="1474966" y="1283710"/>
            <a:ext cx="6428571" cy="314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104294"/>
      </p:ext>
    </p:ext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内容占位符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236" y="728472"/>
            <a:ext cx="7828572" cy="5105591"/>
          </a:xfrm>
        </p:spPr>
      </p:pic>
      <p:sp>
        <p:nvSpPr>
          <p:cNvPr id="4" name="标题 1"/>
          <p:cNvSpPr txBox="1"/>
          <p:nvPr/>
        </p:nvSpPr>
        <p:spPr>
          <a:xfrm>
            <a:off x="526474" y="0"/>
            <a:ext cx="8001000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Contact model method 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0602954"/>
      </p:ext>
    </p:ext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728472" y="728472"/>
            <a:ext cx="8001000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Contact model energy </a:t>
            </a:r>
            <a:endParaRPr lang="zh-CN" altLang="en-US"/>
          </a:p>
        </p:txBody>
      </p:sp>
      <p:pic>
        <p:nvPicPr>
          <p:cNvPr id="5" name="内容占位符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715" y="2895600"/>
            <a:ext cx="7285714" cy="1066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793133"/>
      </p:ext>
    </p:ext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内容占位符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3808" y="1642872"/>
            <a:ext cx="6970328" cy="4114800"/>
          </a:xfrm>
        </p:spPr>
      </p:pic>
      <p:sp>
        <p:nvSpPr>
          <p:cNvPr id="4" name="标题 1"/>
          <p:cNvSpPr txBox="1"/>
          <p:nvPr/>
        </p:nvSpPr>
        <p:spPr>
          <a:xfrm>
            <a:off x="728472" y="728472"/>
            <a:ext cx="8001000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Callback events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978863"/>
      </p:ext>
    </p:extLst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76072" y="-609600"/>
            <a:ext cx="8001000" cy="6443472"/>
          </a:xfrm>
        </p:spPr>
        <p:txBody>
          <a:bodyPr/>
          <a:lstStyle/>
          <a:p>
            <a:pPr marL="514350" indent="-514350">
              <a:buSzPts val="2000"/>
              <a:buFont typeface="+mj-ea"/>
              <a:buAutoNum type="circleNumDbPlain"/>
            </a:pPr>
            <a:r>
              <a:rPr lang="en-US" altLang="zh-CN" b="1" smtClean="0">
                <a:solidFill>
                  <a:schemeClr val="bg1"/>
                </a:solidFill>
                <a:latin typeface="Calibri" panose="020f0502020204030204" pitchFamily="34" charset="0"/>
              </a:rPr>
              <a:t>..</a:t>
            </a:r>
          </a:p>
          <a:p>
            <a:pPr marL="0" indent="0">
              <a:buSzPts val="2000"/>
              <a:buNone/>
            </a:pPr>
            <a:r>
              <a:rPr lang="en-US" altLang="zh-CN" b="1" smtClean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  <a:endParaRPr lang="en-US" altLang="zh-CN" b="1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marL="514350" indent="-514350">
              <a:buSzPts val="2000"/>
              <a:buFont typeface="+mj-ea"/>
              <a:buAutoNum type="circleNumDbPlain"/>
            </a:pPr>
            <a:r>
              <a:rPr lang="en-US" altLang="zh-CN" sz="2000" b="1" smtClean="0">
                <a:solidFill>
                  <a:schemeClr val="bg1"/>
                </a:solidFill>
              </a:rPr>
              <a:t>..</a:t>
            </a:r>
          </a:p>
          <a:p>
            <a:pPr marL="0" indent="0">
              <a:buSzPts val="2000"/>
              <a:buNone/>
            </a:pPr>
            <a:r>
              <a:rPr lang="zh-CN" altLang="en-US" sz="2000" smtClean="0"/>
              <a:t>④   </a:t>
            </a:r>
            <a:r>
              <a:rPr lang="en-US" altLang="zh-CN" sz="2000" err="1" smtClean="0"/>
              <a:t>LinearPBond </a:t>
            </a:r>
            <a:r>
              <a:rPr lang="en-US" altLang="zh-CN" sz="2000"/>
              <a:t>Contact Model</a:t>
            </a:r>
            <a:endParaRPr lang="zh-CN" altLang="en-US" sz="200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9"/>
          <a:stretch>
            <a:fillRect/>
          </a:stretch>
        </p:blipFill>
        <p:spPr>
          <a:xfrm>
            <a:off x="1676400" y="2290296"/>
            <a:ext cx="6247619" cy="3485705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023347" y="1399297"/>
            <a:ext cx="6456054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The linear parallel bond model provides the force-displacement behavior of a finite-sized piece of cementitious material deposited between two pieces in the vicinity of the contact </a:t>
            </a:r>
            <a:r>
              <a:rPr lang="en-US" altLang="zh-CN" smtClean="0"/>
              <a:t>location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229671"/>
      </p:ext>
    </p:extLst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https://d.book118.com/445011044142011041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itasca_presentation_201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32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38">
      <vt:lpstr>Arial</vt:lpstr>
      <vt:lpstr>Calibri</vt:lpstr>
      <vt:lpstr>宋体</vt:lpstr>
      <vt:lpstr>Times New Roman</vt:lpstr>
      <vt:lpstr>Wingdings</vt:lpstr>
      <vt:lpstr>Office Theme</vt:lpstr>
      <vt:lpstr>PFC 5.0用户界面和建模流程介绍2014Itasca(武汉)咨询有限公司</vt:lpstr>
      <vt:lpstr>Training Schedule</vt:lpstr>
      <vt:lpstr>PFC 5.0Graphics Capabilities</vt:lpstr>
      <vt:lpstr>User Interface</vt:lpstr>
      <vt:lpstr>PowerPoint Presentation</vt:lpstr>
      <vt:lpstr>PFC 5.0 File types</vt:lpstr>
      <vt:lpstr>PowerPoint Presentation</vt:lpstr>
      <vt:lpstr>PFC 5.0 Model Creation and Solution  </vt:lpstr>
      <vt:lpstr>Outline of Steps Recommanded</vt:lpstr>
      <vt:lpstr>PowerPoint Presentation</vt:lpstr>
      <vt:lpstr>PowerPoint Presentation</vt:lpstr>
      <vt:lpstr>PowerPoint Presentation</vt:lpstr>
      <vt:lpstr>PowerPoint Presentation</vt:lpstr>
      <vt:lpstr>Outline of Steps Recommanded</vt:lpstr>
      <vt:lpstr>PowerPoint Presentation</vt:lpstr>
      <vt:lpstr>Constituitive models</vt:lpstr>
      <vt:lpstr>PowerPoint Presentation</vt:lpstr>
      <vt:lpstr>Contact types</vt:lpstr>
      <vt:lpstr>PowerPoint Presentation</vt:lpstr>
      <vt:lpstr>PowerPoint Presentation</vt:lpstr>
      <vt:lpstr>PowerPoint Presentation</vt:lpstr>
      <vt:lpstr>PowerPoint Presentation</vt:lpstr>
      <vt:lpstr>Contact model method </vt:lpstr>
      <vt:lpstr>PowerPoint Presentation</vt:lpstr>
      <vt:lpstr>Callback events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2024-09-02T02:24:10.876</cp:lastPrinted>
  <dcterms:created xsi:type="dcterms:W3CDTF">2024-09-01T18:24:10Z</dcterms:created>
  <dcterms:modified xsi:type="dcterms:W3CDTF">2024-09-01T18:24:12Z</dcterms:modified>
</cp:coreProperties>
</file>