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51969-C20B-4F87-A5D3-77AA120CC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5AD16-A7CE-4D1A-A314-D08DC46D5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912D4-29FD-45A1-ADA6-35E143F84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B732F-B4C0-4C45-B8AC-42DDECE15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7C8A02-300B-4F42-B996-9477F82F1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E5A510-84DE-448F-9208-5C066766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44A0E-114A-4660-B52F-A3F16F814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D8605-FCE7-4F5C-A63E-0F2BA61FC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4BB4E-95A1-49C8-9ADC-5157F04CA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EF41B-7AE7-4275-84A1-DD6161D62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E27B2-8FCD-4ED5-8414-13C0BDCED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18490" y="1143317"/>
            <a:ext cx="6934200" cy="2219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36613" y="950050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67041" y="2283670"/>
            <a:ext cx="8209916" cy="23094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606540" y="6428660"/>
            <a:ext cx="317500" cy="254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800" b="0" i="0">
                <a:solidFill>
                  <a:schemeClr val="tx1"/>
                </a:solidFill>
                <a:latin typeface="宋体"/>
                <a:cs typeface="宋体"/>
              </a:defRPr>
            </a:lvl1pPr>
          </a:lstStyle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jpeg" /><Relationship Id="rId5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1332004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81567" y="2522854"/>
            <a:ext cx="4699000" cy="1393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ts val="5625"/>
              </a:lnSpc>
              <a:spcBef>
                <a:spcPts val="100"/>
              </a:spcBef>
            </a:pPr>
            <a:r>
              <a:rPr sz="4400"/>
              <a:t>三角形全</a:t>
            </a:r>
            <a:r>
              <a:rPr sz="4800" spc="-15"/>
              <a:t>等的判断</a:t>
            </a:r>
            <a:endParaRPr sz="4800"/>
          </a:p>
          <a:p>
            <a:pPr marL="154940" algn="ctr">
              <a:lnSpc>
                <a:spcPts val="5145"/>
              </a:lnSpc>
            </a:pPr>
            <a:r>
              <a:rPr sz="4400"/>
              <a:t>（第</a:t>
            </a:r>
            <a:r>
              <a:rPr sz="4400" b="0">
                <a:latin typeface="Arial"/>
                <a:cs typeface="Arial"/>
              </a:rPr>
              <a:t>3</a:t>
            </a:r>
            <a:r>
              <a:rPr sz="4400"/>
              <a:t>课时</a:t>
            </a:r>
            <a:r>
              <a:rPr sz="4400" spc="-50"/>
              <a:t>）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49238" y="1125537"/>
            <a:ext cx="2294255" cy="589280"/>
            <a:chOff x="249238" y="1125537"/>
            <a:chExt cx="2294255" cy="589280"/>
          </a:xfrm>
        </p:grpSpPr>
        <p:sp>
          <p:nvSpPr>
            <p:cNvPr id="3" name="object 3"/>
            <p:cNvSpPr/>
            <p:nvPr/>
          </p:nvSpPr>
          <p:spPr>
            <a:xfrm>
              <a:off x="268288" y="1689100"/>
              <a:ext cx="2256155" cy="6350"/>
            </a:xfrm>
            <a:custGeom>
              <a:rect l="l" t="t" r="r" b="b"/>
              <a:pathLst>
                <a:path w="2256155" h="6350">
                  <a:moveTo>
                    <a:pt x="0" y="6349"/>
                  </a:moveTo>
                  <a:lnTo>
                    <a:pt x="2255836" y="0"/>
                  </a:lnTo>
                </a:path>
              </a:pathLst>
            </a:custGeom>
            <a:ln w="38100">
              <a:solidFill>
                <a:srgbClr val="95B3D7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2438" y="1125537"/>
              <a:ext cx="2000249" cy="515936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77863" y="116670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学习目标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2</a:t>
            </a:fld>
          </a:p>
        </p:txBody>
      </p:sp>
      <p:sp>
        <p:nvSpPr>
          <p:cNvPr id="6" name="object 6"/>
          <p:cNvSpPr txBox="1"/>
          <p:nvPr/>
        </p:nvSpPr>
        <p:spPr>
          <a:xfrm>
            <a:off x="1344612" y="2611120"/>
            <a:ext cx="6906895" cy="2656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26440" marR="76200" indent="-713740">
              <a:lnSpc>
                <a:spcPct val="100000"/>
              </a:lnSpc>
              <a:spcBef>
                <a:spcPts val="100"/>
              </a:spcBef>
              <a:buClr>
                <a:srgbClr val="FF0000"/>
              </a:buClr>
              <a:buSzPct val="178125"/>
              <a:buFont typeface="Wingdings"/>
              <a:buChar char=""/>
              <a:tabLst>
                <a:tab pos="726440"/>
                <a:tab pos="2757805"/>
              </a:tabLst>
            </a:pPr>
            <a:r>
              <a:rPr sz="3200">
                <a:latin typeface="宋体"/>
                <a:cs typeface="宋体"/>
              </a:rPr>
              <a:t>能用画图的方法证明三角形的判</a:t>
            </a:r>
            <a:r>
              <a:rPr sz="3200" spc="-50">
                <a:latin typeface="宋体"/>
                <a:cs typeface="宋体"/>
              </a:rPr>
              <a:t>定</a:t>
            </a:r>
            <a:r>
              <a:rPr sz="3200">
                <a:latin typeface="宋体"/>
                <a:cs typeface="宋体"/>
              </a:rPr>
              <a:t>方法ASA</a:t>
            </a:r>
            <a:r>
              <a:rPr sz="3200" spc="-50">
                <a:latin typeface="宋体"/>
                <a:cs typeface="宋体"/>
              </a:rPr>
              <a:t>和</a:t>
            </a:r>
            <a:r>
              <a:rPr sz="3200">
                <a:latin typeface="宋体"/>
                <a:cs typeface="宋体"/>
              </a:rPr>
              <a:t>	</a:t>
            </a:r>
            <a:r>
              <a:rPr sz="3200" spc="-25">
                <a:latin typeface="宋体"/>
                <a:cs typeface="宋体"/>
              </a:rPr>
              <a:t>AAS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FF0000"/>
              </a:buClr>
              <a:buFont typeface="Wingdings"/>
              <a:buChar char=""/>
            </a:pPr>
            <a:endParaRPr sz="4150">
              <a:latin typeface="宋体"/>
              <a:cs typeface="宋体"/>
            </a:endParaRPr>
          </a:p>
          <a:p>
            <a:pPr marL="797560" marR="5080" indent="-785495">
              <a:lnSpc>
                <a:spcPct val="100000"/>
              </a:lnSpc>
              <a:buClr>
                <a:srgbClr val="FF0000"/>
              </a:buClr>
              <a:buSzPct val="178125"/>
              <a:buFont typeface="Wingdings"/>
              <a:buChar char=""/>
              <a:tabLst>
                <a:tab pos="798195"/>
              </a:tabLst>
            </a:pPr>
            <a:r>
              <a:rPr sz="3200" spc="-5">
                <a:latin typeface="宋体"/>
                <a:cs typeface="宋体"/>
              </a:rPr>
              <a:t>综合运用三角形的判定方法解决问</a:t>
            </a:r>
            <a:r>
              <a:rPr sz="3200" spc="-25">
                <a:latin typeface="宋体"/>
                <a:cs typeface="宋体"/>
              </a:rPr>
              <a:t>题。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07340" y="1961833"/>
            <a:ext cx="8559800" cy="4159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75030" indent="-407670">
              <a:lnSpc>
                <a:spcPct val="100000"/>
              </a:lnSpc>
              <a:spcBef>
                <a:spcPts val="100"/>
              </a:spcBef>
              <a:buSzPct val="96875"/>
              <a:buAutoNum type="arabicPeriod"/>
              <a:tabLst>
                <a:tab pos="875665"/>
              </a:tabLst>
            </a:pPr>
            <a:r>
              <a:rPr sz="3200" b="1" spc="-10">
                <a:latin typeface="微软雅黑"/>
                <a:cs typeface="微软雅黑"/>
              </a:rPr>
              <a:t>什么是全等三角形？</a:t>
            </a:r>
            <a:endParaRPr sz="3200">
              <a:latin typeface="微软雅黑"/>
              <a:cs typeface="微软雅黑"/>
            </a:endParaRPr>
          </a:p>
          <a:p>
            <a:pPr marL="802005" indent="-407670">
              <a:lnSpc>
                <a:spcPct val="100000"/>
              </a:lnSpc>
              <a:spcBef>
                <a:spcPts val="2445"/>
              </a:spcBef>
              <a:buSzPct val="96875"/>
              <a:buAutoNum type="arabicPeriod"/>
              <a:tabLst>
                <a:tab pos="802640"/>
              </a:tabLst>
            </a:pPr>
            <a:r>
              <a:rPr sz="3200" b="1">
                <a:latin typeface="微软雅黑"/>
                <a:cs typeface="微软雅黑"/>
              </a:rPr>
              <a:t>判定两个三角形全等要具备什么条件?</a:t>
            </a:r>
            <a:endParaRPr sz="3200">
              <a:latin typeface="微软雅黑"/>
              <a:cs typeface="微软雅黑"/>
            </a:endParaRPr>
          </a:p>
          <a:p>
            <a:pPr marL="610870">
              <a:lnSpc>
                <a:spcPct val="100000"/>
              </a:lnSpc>
              <a:spcBef>
                <a:spcPts val="1785"/>
              </a:spcBef>
            </a:pP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边边边</a:t>
            </a:r>
            <a:r>
              <a:rPr sz="3200" spc="-50">
                <a:latin typeface="宋体"/>
                <a:cs typeface="宋体"/>
              </a:rPr>
              <a:t>：</a:t>
            </a:r>
            <a:endParaRPr sz="3200">
              <a:latin typeface="宋体"/>
              <a:cs typeface="宋体"/>
            </a:endParaRPr>
          </a:p>
          <a:p>
            <a:pPr marL="280035">
              <a:lnSpc>
                <a:spcPct val="100000"/>
              </a:lnSpc>
              <a:spcBef>
                <a:spcPts val="915"/>
              </a:spcBef>
            </a:pPr>
            <a:r>
              <a:rPr sz="3200">
                <a:latin typeface="宋体"/>
                <a:cs typeface="宋体"/>
              </a:rPr>
              <a:t>三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边</a:t>
            </a:r>
            <a:r>
              <a:rPr sz="3200" spc="-5">
                <a:latin typeface="宋体"/>
                <a:cs typeface="宋体"/>
              </a:rPr>
              <a:t>对应相等的两个三角形全等。</a:t>
            </a:r>
            <a:endParaRPr sz="3200">
              <a:latin typeface="宋体"/>
              <a:cs typeface="宋体"/>
            </a:endParaRPr>
          </a:p>
          <a:p>
            <a:pPr marL="467995">
              <a:lnSpc>
                <a:spcPct val="100000"/>
              </a:lnSpc>
              <a:spcBef>
                <a:spcPts val="1605"/>
              </a:spcBef>
            </a:pPr>
            <a:r>
              <a:rPr sz="3200" spc="-15">
                <a:solidFill>
                  <a:srgbClr val="FF0000"/>
                </a:solidFill>
                <a:latin typeface="宋体"/>
                <a:cs typeface="宋体"/>
              </a:rPr>
              <a:t>边角边：</a:t>
            </a:r>
            <a:endParaRPr sz="3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760"/>
              </a:spcBef>
            </a:pPr>
            <a:r>
              <a:rPr sz="3200">
                <a:latin typeface="宋体"/>
                <a:cs typeface="宋体"/>
              </a:rPr>
              <a:t>有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两边</a:t>
            </a:r>
            <a:r>
              <a:rPr sz="3200">
                <a:latin typeface="宋体"/>
                <a:cs typeface="宋体"/>
              </a:rPr>
              <a:t>和它们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夹角</a:t>
            </a:r>
            <a:r>
              <a:rPr sz="3200" spc="-5">
                <a:latin typeface="宋体"/>
                <a:cs typeface="宋体"/>
              </a:rPr>
              <a:t>对应相等的两个三角形全等。</a:t>
            </a:r>
            <a:endParaRPr sz="32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95288" y="908049"/>
            <a:ext cx="2000250" cy="515938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20713" y="949218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复习导入</a:t>
            </a:r>
          </a:p>
        </p:txBody>
      </p:sp>
      <p:sp>
        <p:nvSpPr>
          <p:cNvPr id="5" name="object 5"/>
          <p:cNvSpPr/>
          <p:nvPr/>
        </p:nvSpPr>
        <p:spPr>
          <a:xfrm>
            <a:off x="268288" y="1556791"/>
            <a:ext cx="2256155" cy="6350"/>
          </a:xfrm>
          <a:custGeom>
            <a:rect l="l" t="t" r="r" b="b"/>
            <a:pathLst>
              <a:path w="2256155" h="6350">
                <a:moveTo>
                  <a:pt x="0" y="6350"/>
                </a:moveTo>
                <a:lnTo>
                  <a:pt x="2255836" y="0"/>
                </a:lnTo>
              </a:path>
            </a:pathLst>
          </a:custGeom>
          <a:ln w="38100">
            <a:solidFill>
              <a:srgbClr val="95B3D7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747970" y="4075933"/>
            <a:ext cx="4080510" cy="1229360"/>
            <a:chOff x="4747970" y="4075933"/>
            <a:chExt cx="4080510" cy="1229360"/>
          </a:xfrm>
        </p:grpSpPr>
        <p:sp>
          <p:nvSpPr>
            <p:cNvPr id="3" name="object 3"/>
            <p:cNvSpPr/>
            <p:nvPr/>
          </p:nvSpPr>
          <p:spPr>
            <a:xfrm>
              <a:off x="4855987" y="4080695"/>
              <a:ext cx="3968115" cy="1219835"/>
            </a:xfrm>
            <a:custGeom>
              <a:rect l="l" t="t" r="r" b="b"/>
              <a:pathLst>
                <a:path w="3968115" h="1219835">
                  <a:moveTo>
                    <a:pt x="3464573" y="92863"/>
                  </a:moveTo>
                  <a:lnTo>
                    <a:pt x="2063060" y="92863"/>
                  </a:lnTo>
                  <a:lnTo>
                    <a:pt x="2093354" y="71489"/>
                  </a:lnTo>
                  <a:lnTo>
                    <a:pt x="2129844" y="52672"/>
                  </a:lnTo>
                  <a:lnTo>
                    <a:pt x="2171700" y="36529"/>
                  </a:lnTo>
                  <a:lnTo>
                    <a:pt x="2218091" y="23177"/>
                  </a:lnTo>
                  <a:lnTo>
                    <a:pt x="2268187" y="12731"/>
                  </a:lnTo>
                  <a:lnTo>
                    <a:pt x="2321157" y="5309"/>
                  </a:lnTo>
                  <a:lnTo>
                    <a:pt x="2376170" y="1026"/>
                  </a:lnTo>
                  <a:lnTo>
                    <a:pt x="2432395" y="0"/>
                  </a:lnTo>
                  <a:lnTo>
                    <a:pt x="2489003" y="2345"/>
                  </a:lnTo>
                  <a:lnTo>
                    <a:pt x="2545162" y="8179"/>
                  </a:lnTo>
                  <a:lnTo>
                    <a:pt x="2600042" y="17619"/>
                  </a:lnTo>
                  <a:lnTo>
                    <a:pt x="2639747" y="27143"/>
                  </a:lnTo>
                  <a:lnTo>
                    <a:pt x="2676485" y="38463"/>
                  </a:lnTo>
                  <a:lnTo>
                    <a:pt x="2739688" y="66017"/>
                  </a:lnTo>
                  <a:lnTo>
                    <a:pt x="3418931" y="66017"/>
                  </a:lnTo>
                  <a:lnTo>
                    <a:pt x="3421779" y="67217"/>
                  </a:lnTo>
                  <a:lnTo>
                    <a:pt x="3464573" y="92863"/>
                  </a:lnTo>
                  <a:close/>
                </a:path>
                <a:path w="3968115" h="1219835">
                  <a:moveTo>
                    <a:pt x="3418931" y="66017"/>
                  </a:moveTo>
                  <a:lnTo>
                    <a:pt x="2739688" y="66017"/>
                  </a:lnTo>
                  <a:lnTo>
                    <a:pt x="2778468" y="49145"/>
                  </a:lnTo>
                  <a:lnTo>
                    <a:pt x="2820993" y="34733"/>
                  </a:lnTo>
                  <a:lnTo>
                    <a:pt x="2866674" y="22801"/>
                  </a:lnTo>
                  <a:lnTo>
                    <a:pt x="2914921" y="13371"/>
                  </a:lnTo>
                  <a:lnTo>
                    <a:pt x="2965147" y="6462"/>
                  </a:lnTo>
                  <a:lnTo>
                    <a:pt x="3016764" y="2094"/>
                  </a:lnTo>
                  <a:lnTo>
                    <a:pt x="3069182" y="288"/>
                  </a:lnTo>
                  <a:lnTo>
                    <a:pt x="3121814" y="1063"/>
                  </a:lnTo>
                  <a:lnTo>
                    <a:pt x="3174071" y="4442"/>
                  </a:lnTo>
                  <a:lnTo>
                    <a:pt x="3225365" y="10442"/>
                  </a:lnTo>
                  <a:lnTo>
                    <a:pt x="3275106" y="19086"/>
                  </a:lnTo>
                  <a:lnTo>
                    <a:pt x="3322708" y="30392"/>
                  </a:lnTo>
                  <a:lnTo>
                    <a:pt x="3367581" y="44382"/>
                  </a:lnTo>
                  <a:lnTo>
                    <a:pt x="3418931" y="66017"/>
                  </a:lnTo>
                  <a:close/>
                </a:path>
                <a:path w="3968115" h="1219835">
                  <a:moveTo>
                    <a:pt x="3511118" y="142816"/>
                  </a:moveTo>
                  <a:lnTo>
                    <a:pt x="1287928" y="142816"/>
                  </a:lnTo>
                  <a:lnTo>
                    <a:pt x="1317616" y="122330"/>
                  </a:lnTo>
                  <a:lnTo>
                    <a:pt x="1351952" y="103827"/>
                  </a:lnTo>
                  <a:lnTo>
                    <a:pt x="1390503" y="87339"/>
                  </a:lnTo>
                  <a:lnTo>
                    <a:pt x="1432750" y="72941"/>
                  </a:lnTo>
                  <a:lnTo>
                    <a:pt x="1478199" y="60696"/>
                  </a:lnTo>
                  <a:lnTo>
                    <a:pt x="1526352" y="50668"/>
                  </a:lnTo>
                  <a:lnTo>
                    <a:pt x="1576713" y="42921"/>
                  </a:lnTo>
                  <a:lnTo>
                    <a:pt x="1628787" y="37518"/>
                  </a:lnTo>
                  <a:lnTo>
                    <a:pt x="1682076" y="34524"/>
                  </a:lnTo>
                  <a:lnTo>
                    <a:pt x="1736085" y="34001"/>
                  </a:lnTo>
                  <a:lnTo>
                    <a:pt x="1790316" y="36013"/>
                  </a:lnTo>
                  <a:lnTo>
                    <a:pt x="1844275" y="40625"/>
                  </a:lnTo>
                  <a:lnTo>
                    <a:pt x="1897464" y="47900"/>
                  </a:lnTo>
                  <a:lnTo>
                    <a:pt x="1949387" y="57902"/>
                  </a:lnTo>
                  <a:lnTo>
                    <a:pt x="2009244" y="73656"/>
                  </a:lnTo>
                  <a:lnTo>
                    <a:pt x="2063061" y="92863"/>
                  </a:lnTo>
                  <a:lnTo>
                    <a:pt x="3464573" y="92863"/>
                  </a:lnTo>
                  <a:lnTo>
                    <a:pt x="3465479" y="93406"/>
                  </a:lnTo>
                  <a:lnTo>
                    <a:pt x="3497832" y="122340"/>
                  </a:lnTo>
                  <a:lnTo>
                    <a:pt x="3511118" y="142816"/>
                  </a:lnTo>
                  <a:close/>
                </a:path>
                <a:path w="3968115" h="1219835">
                  <a:moveTo>
                    <a:pt x="470749" y="998027"/>
                  </a:moveTo>
                  <a:lnTo>
                    <a:pt x="407868" y="994737"/>
                  </a:lnTo>
                  <a:lnTo>
                    <a:pt x="348053" y="987472"/>
                  </a:lnTo>
                  <a:lnTo>
                    <a:pt x="292219" y="976533"/>
                  </a:lnTo>
                  <a:lnTo>
                    <a:pt x="241280" y="962222"/>
                  </a:lnTo>
                  <a:lnTo>
                    <a:pt x="196150" y="944839"/>
                  </a:lnTo>
                  <a:lnTo>
                    <a:pt x="157741" y="924687"/>
                  </a:lnTo>
                  <a:lnTo>
                    <a:pt x="126968" y="902067"/>
                  </a:lnTo>
                  <a:lnTo>
                    <a:pt x="91985" y="850629"/>
                  </a:lnTo>
                  <a:lnTo>
                    <a:pt x="91322" y="814200"/>
                  </a:lnTo>
                  <a:lnTo>
                    <a:pt x="109279" y="778976"/>
                  </a:lnTo>
                  <a:lnTo>
                    <a:pt x="144892" y="746178"/>
                  </a:lnTo>
                  <a:lnTo>
                    <a:pt x="197201" y="717026"/>
                  </a:lnTo>
                  <a:lnTo>
                    <a:pt x="138629" y="699452"/>
                  </a:lnTo>
                  <a:lnTo>
                    <a:pt x="89802" y="678382"/>
                  </a:lnTo>
                  <a:lnTo>
                    <a:pt x="51124" y="654464"/>
                  </a:lnTo>
                  <a:lnTo>
                    <a:pt x="22995" y="628347"/>
                  </a:lnTo>
                  <a:lnTo>
                    <a:pt x="0" y="572106"/>
                  </a:lnTo>
                  <a:lnTo>
                    <a:pt x="5937" y="543280"/>
                  </a:lnTo>
                  <a:lnTo>
                    <a:pt x="54695" y="487456"/>
                  </a:lnTo>
                  <a:lnTo>
                    <a:pt x="90651" y="465737"/>
                  </a:lnTo>
                  <a:lnTo>
                    <a:pt x="133708" y="446885"/>
                  </a:lnTo>
                  <a:lnTo>
                    <a:pt x="182904" y="431159"/>
                  </a:lnTo>
                  <a:lnTo>
                    <a:pt x="237280" y="418820"/>
                  </a:lnTo>
                  <a:lnTo>
                    <a:pt x="295872" y="410130"/>
                  </a:lnTo>
                  <a:lnTo>
                    <a:pt x="357724" y="405343"/>
                  </a:lnTo>
                  <a:lnTo>
                    <a:pt x="361066" y="401556"/>
                  </a:lnTo>
                  <a:lnTo>
                    <a:pt x="355570" y="373349"/>
                  </a:lnTo>
                  <a:lnTo>
                    <a:pt x="357312" y="345619"/>
                  </a:lnTo>
                  <a:lnTo>
                    <a:pt x="365967" y="318544"/>
                  </a:lnTo>
                  <a:lnTo>
                    <a:pt x="402724" y="267073"/>
                  </a:lnTo>
                  <a:lnTo>
                    <a:pt x="463252" y="220362"/>
                  </a:lnTo>
                  <a:lnTo>
                    <a:pt x="501622" y="199236"/>
                  </a:lnTo>
                  <a:lnTo>
                    <a:pt x="544964" y="179834"/>
                  </a:lnTo>
                  <a:lnTo>
                    <a:pt x="592956" y="162335"/>
                  </a:lnTo>
                  <a:lnTo>
                    <a:pt x="645273" y="146915"/>
                  </a:lnTo>
                  <a:lnTo>
                    <a:pt x="701592" y="133754"/>
                  </a:lnTo>
                  <a:lnTo>
                    <a:pt x="761590" y="123030"/>
                  </a:lnTo>
                  <a:lnTo>
                    <a:pt x="824943" y="114920"/>
                  </a:lnTo>
                  <a:lnTo>
                    <a:pt x="891328" y="109603"/>
                  </a:lnTo>
                  <a:lnTo>
                    <a:pt x="942899" y="107581"/>
                  </a:lnTo>
                  <a:lnTo>
                    <a:pt x="994424" y="107366"/>
                  </a:lnTo>
                  <a:lnTo>
                    <a:pt x="1045640" y="108937"/>
                  </a:lnTo>
                  <a:lnTo>
                    <a:pt x="1096286" y="112273"/>
                  </a:lnTo>
                  <a:lnTo>
                    <a:pt x="1146100" y="117350"/>
                  </a:lnTo>
                  <a:lnTo>
                    <a:pt x="1194819" y="124148"/>
                  </a:lnTo>
                  <a:lnTo>
                    <a:pt x="1242184" y="132644"/>
                  </a:lnTo>
                  <a:lnTo>
                    <a:pt x="1287930" y="142816"/>
                  </a:lnTo>
                  <a:lnTo>
                    <a:pt x="3511118" y="142816"/>
                  </a:lnTo>
                  <a:lnTo>
                    <a:pt x="3517964" y="153367"/>
                  </a:lnTo>
                  <a:lnTo>
                    <a:pt x="3586314" y="163483"/>
                  </a:lnTo>
                  <a:lnTo>
                    <a:pt x="3648833" y="177327"/>
                  </a:lnTo>
                  <a:lnTo>
                    <a:pt x="3704989" y="194509"/>
                  </a:lnTo>
                  <a:lnTo>
                    <a:pt x="3754252" y="214638"/>
                  </a:lnTo>
                  <a:lnTo>
                    <a:pt x="3796088" y="237325"/>
                  </a:lnTo>
                  <a:lnTo>
                    <a:pt x="3829968" y="262181"/>
                  </a:lnTo>
                  <a:lnTo>
                    <a:pt x="3871733" y="316839"/>
                  </a:lnTo>
                  <a:lnTo>
                    <a:pt x="3878555" y="345861"/>
                  </a:lnTo>
                  <a:lnTo>
                    <a:pt x="3875295" y="375492"/>
                  </a:lnTo>
                  <a:lnTo>
                    <a:pt x="3856663" y="412204"/>
                  </a:lnTo>
                  <a:lnTo>
                    <a:pt x="3839017" y="432307"/>
                  </a:lnTo>
                  <a:lnTo>
                    <a:pt x="3879846" y="457440"/>
                  </a:lnTo>
                  <a:lnTo>
                    <a:pt x="3912793" y="483810"/>
                  </a:lnTo>
                  <a:lnTo>
                    <a:pt x="3955391" y="539171"/>
                  </a:lnTo>
                  <a:lnTo>
                    <a:pt x="3967496" y="596198"/>
                  </a:lnTo>
                  <a:lnTo>
                    <a:pt x="3962328" y="624652"/>
                  </a:lnTo>
                  <a:lnTo>
                    <a:pt x="3929981" y="680073"/>
                  </a:lnTo>
                  <a:lnTo>
                    <a:pt x="3868856" y="731685"/>
                  </a:lnTo>
                  <a:lnTo>
                    <a:pt x="3827717" y="755378"/>
                  </a:lnTo>
                  <a:lnTo>
                    <a:pt x="3779640" y="777299"/>
                  </a:lnTo>
                  <a:lnTo>
                    <a:pt x="3724713" y="797171"/>
                  </a:lnTo>
                  <a:lnTo>
                    <a:pt x="3681115" y="809988"/>
                  </a:lnTo>
                  <a:lnTo>
                    <a:pt x="3635228" y="821156"/>
                  </a:lnTo>
                  <a:lnTo>
                    <a:pt x="3587320" y="830628"/>
                  </a:lnTo>
                  <a:lnTo>
                    <a:pt x="3537659" y="838357"/>
                  </a:lnTo>
                  <a:lnTo>
                    <a:pt x="3486514" y="844295"/>
                  </a:lnTo>
                  <a:lnTo>
                    <a:pt x="3434154" y="848396"/>
                  </a:lnTo>
                  <a:lnTo>
                    <a:pt x="3429484" y="876232"/>
                  </a:lnTo>
                  <a:lnTo>
                    <a:pt x="3396898" y="928519"/>
                  </a:lnTo>
                  <a:lnTo>
                    <a:pt x="3336655" y="974920"/>
                  </a:lnTo>
                  <a:lnTo>
                    <a:pt x="3297415" y="995397"/>
                  </a:lnTo>
                  <a:lnTo>
                    <a:pt x="3293425" y="997040"/>
                  </a:lnTo>
                  <a:lnTo>
                    <a:pt x="535784" y="997040"/>
                  </a:lnTo>
                  <a:lnTo>
                    <a:pt x="470749" y="998027"/>
                  </a:lnTo>
                  <a:close/>
                </a:path>
                <a:path w="3968115" h="1219835">
                  <a:moveTo>
                    <a:pt x="1140629" y="1146663"/>
                  </a:moveTo>
                  <a:lnTo>
                    <a:pt x="1086162" y="1145451"/>
                  </a:lnTo>
                  <a:lnTo>
                    <a:pt x="1032196" y="1142497"/>
                  </a:lnTo>
                  <a:lnTo>
                    <a:pt x="978984" y="1137824"/>
                  </a:lnTo>
                  <a:lnTo>
                    <a:pt x="926774" y="1131461"/>
                  </a:lnTo>
                  <a:lnTo>
                    <a:pt x="875817" y="1123432"/>
                  </a:lnTo>
                  <a:lnTo>
                    <a:pt x="826363" y="1113764"/>
                  </a:lnTo>
                  <a:lnTo>
                    <a:pt x="778662" y="1102484"/>
                  </a:lnTo>
                  <a:lnTo>
                    <a:pt x="732963" y="1089616"/>
                  </a:lnTo>
                  <a:lnTo>
                    <a:pt x="689518" y="1075189"/>
                  </a:lnTo>
                  <a:lnTo>
                    <a:pt x="648576" y="1059227"/>
                  </a:lnTo>
                  <a:lnTo>
                    <a:pt x="610388" y="1041758"/>
                  </a:lnTo>
                  <a:lnTo>
                    <a:pt x="575202" y="1022806"/>
                  </a:lnTo>
                  <a:lnTo>
                    <a:pt x="540731" y="1000624"/>
                  </a:lnTo>
                  <a:lnTo>
                    <a:pt x="535784" y="997040"/>
                  </a:lnTo>
                  <a:lnTo>
                    <a:pt x="3293425" y="997040"/>
                  </a:lnTo>
                  <a:lnTo>
                    <a:pt x="3252764" y="1013783"/>
                  </a:lnTo>
                  <a:lnTo>
                    <a:pt x="3203203" y="1029872"/>
                  </a:lnTo>
                  <a:lnTo>
                    <a:pt x="3183024" y="1034951"/>
                  </a:lnTo>
                  <a:lnTo>
                    <a:pt x="2622563" y="1034951"/>
                  </a:lnTo>
                  <a:lnTo>
                    <a:pt x="2602566" y="1058578"/>
                  </a:lnTo>
                  <a:lnTo>
                    <a:pt x="2577772" y="1080891"/>
                  </a:lnTo>
                  <a:lnTo>
                    <a:pt x="2548506" y="1101817"/>
                  </a:lnTo>
                  <a:lnTo>
                    <a:pt x="2544553" y="1104120"/>
                  </a:lnTo>
                  <a:lnTo>
                    <a:pt x="1514965" y="1104121"/>
                  </a:lnTo>
                  <a:lnTo>
                    <a:pt x="1463985" y="1115847"/>
                  </a:lnTo>
                  <a:lnTo>
                    <a:pt x="1411754" y="1125648"/>
                  </a:lnTo>
                  <a:lnTo>
                    <a:pt x="1358524" y="1133548"/>
                  </a:lnTo>
                  <a:lnTo>
                    <a:pt x="1304547" y="1139573"/>
                  </a:lnTo>
                  <a:lnTo>
                    <a:pt x="1250072" y="1143750"/>
                  </a:lnTo>
                  <a:lnTo>
                    <a:pt x="1195350" y="1146104"/>
                  </a:lnTo>
                  <a:lnTo>
                    <a:pt x="1140629" y="1146663"/>
                  </a:lnTo>
                  <a:close/>
                </a:path>
                <a:path w="3968115" h="1219835">
                  <a:moveTo>
                    <a:pt x="2899299" y="1068632"/>
                  </a:moveTo>
                  <a:lnTo>
                    <a:pt x="2850573" y="1067530"/>
                  </a:lnTo>
                  <a:lnTo>
                    <a:pt x="2802496" y="1064575"/>
                  </a:lnTo>
                  <a:lnTo>
                    <a:pt x="2755362" y="1059804"/>
                  </a:lnTo>
                  <a:lnTo>
                    <a:pt x="2709465" y="1053253"/>
                  </a:lnTo>
                  <a:lnTo>
                    <a:pt x="2665101" y="1044957"/>
                  </a:lnTo>
                  <a:lnTo>
                    <a:pt x="2622563" y="1034951"/>
                  </a:lnTo>
                  <a:lnTo>
                    <a:pt x="3183024" y="1034951"/>
                  </a:lnTo>
                  <a:lnTo>
                    <a:pt x="3091358" y="1054331"/>
                  </a:lnTo>
                  <a:lnTo>
                    <a:pt x="3030076" y="1062290"/>
                  </a:lnTo>
                  <a:lnTo>
                    <a:pt x="2965890" y="1067126"/>
                  </a:lnTo>
                  <a:lnTo>
                    <a:pt x="2899299" y="1068632"/>
                  </a:lnTo>
                  <a:close/>
                </a:path>
                <a:path w="3968115" h="1219835">
                  <a:moveTo>
                    <a:pt x="2023929" y="1219711"/>
                  </a:moveTo>
                  <a:lnTo>
                    <a:pt x="1966231" y="1218329"/>
                  </a:lnTo>
                  <a:lnTo>
                    <a:pt x="1908268" y="1214614"/>
                  </a:lnTo>
                  <a:lnTo>
                    <a:pt x="1850362" y="1208496"/>
                  </a:lnTo>
                  <a:lnTo>
                    <a:pt x="1792766" y="1199848"/>
                  </a:lnTo>
                  <a:lnTo>
                    <a:pt x="1737808" y="1188929"/>
                  </a:lnTo>
                  <a:lnTo>
                    <a:pt x="1685842" y="1175849"/>
                  </a:lnTo>
                  <a:lnTo>
                    <a:pt x="1637222" y="1160718"/>
                  </a:lnTo>
                  <a:lnTo>
                    <a:pt x="1592300" y="1143647"/>
                  </a:lnTo>
                  <a:lnTo>
                    <a:pt x="1551431" y="1124744"/>
                  </a:lnTo>
                  <a:lnTo>
                    <a:pt x="1514968" y="1104121"/>
                  </a:lnTo>
                  <a:lnTo>
                    <a:pt x="2544553" y="1104120"/>
                  </a:lnTo>
                  <a:lnTo>
                    <a:pt x="2515091" y="1121285"/>
                  </a:lnTo>
                  <a:lnTo>
                    <a:pt x="2477850" y="1139220"/>
                  </a:lnTo>
                  <a:lnTo>
                    <a:pt x="2437107" y="1155552"/>
                  </a:lnTo>
                  <a:lnTo>
                    <a:pt x="2393186" y="1170205"/>
                  </a:lnTo>
                  <a:lnTo>
                    <a:pt x="2346410" y="1183109"/>
                  </a:lnTo>
                  <a:lnTo>
                    <a:pt x="2297104" y="1194191"/>
                  </a:lnTo>
                  <a:lnTo>
                    <a:pt x="2245589" y="1203377"/>
                  </a:lnTo>
                  <a:lnTo>
                    <a:pt x="2192191" y="1210594"/>
                  </a:lnTo>
                  <a:lnTo>
                    <a:pt x="2137233" y="1215771"/>
                  </a:lnTo>
                  <a:lnTo>
                    <a:pt x="2081037" y="1218834"/>
                  </a:lnTo>
                  <a:lnTo>
                    <a:pt x="2023929" y="1219711"/>
                  </a:lnTo>
                  <a:close/>
                </a:path>
              </a:pathLst>
            </a:custGeom>
            <a:solidFill>
              <a:srgbClr val="CCEC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752732" y="4647789"/>
              <a:ext cx="221553" cy="2032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4855987" y="4080695"/>
              <a:ext cx="3968115" cy="1219835"/>
            </a:xfrm>
            <a:custGeom>
              <a:rect l="l" t="t" r="r" b="b"/>
              <a:pathLst>
                <a:path w="3968115" h="1219835">
                  <a:moveTo>
                    <a:pt x="361066" y="401556"/>
                  </a:moveTo>
                  <a:lnTo>
                    <a:pt x="355570" y="373349"/>
                  </a:lnTo>
                  <a:lnTo>
                    <a:pt x="357312" y="345619"/>
                  </a:lnTo>
                  <a:lnTo>
                    <a:pt x="365967" y="318544"/>
                  </a:lnTo>
                  <a:lnTo>
                    <a:pt x="402724" y="267073"/>
                  </a:lnTo>
                  <a:lnTo>
                    <a:pt x="463252" y="220362"/>
                  </a:lnTo>
                  <a:lnTo>
                    <a:pt x="501622" y="199236"/>
                  </a:lnTo>
                  <a:lnTo>
                    <a:pt x="544964" y="179834"/>
                  </a:lnTo>
                  <a:lnTo>
                    <a:pt x="592956" y="162335"/>
                  </a:lnTo>
                  <a:lnTo>
                    <a:pt x="645273" y="146915"/>
                  </a:lnTo>
                  <a:lnTo>
                    <a:pt x="701592" y="133754"/>
                  </a:lnTo>
                  <a:lnTo>
                    <a:pt x="761590" y="123030"/>
                  </a:lnTo>
                  <a:lnTo>
                    <a:pt x="824943" y="114920"/>
                  </a:lnTo>
                  <a:lnTo>
                    <a:pt x="891328" y="109603"/>
                  </a:lnTo>
                  <a:lnTo>
                    <a:pt x="942899" y="107581"/>
                  </a:lnTo>
                  <a:lnTo>
                    <a:pt x="994424" y="107366"/>
                  </a:lnTo>
                  <a:lnTo>
                    <a:pt x="1045640" y="108937"/>
                  </a:lnTo>
                  <a:lnTo>
                    <a:pt x="1096286" y="112273"/>
                  </a:lnTo>
                  <a:lnTo>
                    <a:pt x="1146100" y="117350"/>
                  </a:lnTo>
                  <a:lnTo>
                    <a:pt x="1194819" y="124148"/>
                  </a:lnTo>
                  <a:lnTo>
                    <a:pt x="1242184" y="132644"/>
                  </a:lnTo>
                  <a:lnTo>
                    <a:pt x="1287930" y="142816"/>
                  </a:lnTo>
                  <a:lnTo>
                    <a:pt x="1317595" y="122340"/>
                  </a:lnTo>
                  <a:lnTo>
                    <a:pt x="1351952" y="103827"/>
                  </a:lnTo>
                  <a:lnTo>
                    <a:pt x="1390503" y="87339"/>
                  </a:lnTo>
                  <a:lnTo>
                    <a:pt x="1432750" y="72941"/>
                  </a:lnTo>
                  <a:lnTo>
                    <a:pt x="1478199" y="60696"/>
                  </a:lnTo>
                  <a:lnTo>
                    <a:pt x="1526352" y="50668"/>
                  </a:lnTo>
                  <a:lnTo>
                    <a:pt x="1576713" y="42921"/>
                  </a:lnTo>
                  <a:lnTo>
                    <a:pt x="1628787" y="37518"/>
                  </a:lnTo>
                  <a:lnTo>
                    <a:pt x="1682076" y="34524"/>
                  </a:lnTo>
                  <a:lnTo>
                    <a:pt x="1736085" y="34001"/>
                  </a:lnTo>
                  <a:lnTo>
                    <a:pt x="1790316" y="36013"/>
                  </a:lnTo>
                  <a:lnTo>
                    <a:pt x="1844275" y="40625"/>
                  </a:lnTo>
                  <a:lnTo>
                    <a:pt x="1897464" y="47900"/>
                  </a:lnTo>
                  <a:lnTo>
                    <a:pt x="1949387" y="57902"/>
                  </a:lnTo>
                  <a:lnTo>
                    <a:pt x="1980015" y="65330"/>
                  </a:lnTo>
                  <a:lnTo>
                    <a:pt x="2009244" y="73656"/>
                  </a:lnTo>
                  <a:lnTo>
                    <a:pt x="2036964" y="82845"/>
                  </a:lnTo>
                  <a:lnTo>
                    <a:pt x="2063061" y="92863"/>
                  </a:lnTo>
                  <a:lnTo>
                    <a:pt x="2093354" y="71489"/>
                  </a:lnTo>
                  <a:lnTo>
                    <a:pt x="2129844" y="52672"/>
                  </a:lnTo>
                  <a:lnTo>
                    <a:pt x="2171700" y="36529"/>
                  </a:lnTo>
                  <a:lnTo>
                    <a:pt x="2218091" y="23177"/>
                  </a:lnTo>
                  <a:lnTo>
                    <a:pt x="2268187" y="12731"/>
                  </a:lnTo>
                  <a:lnTo>
                    <a:pt x="2321157" y="5309"/>
                  </a:lnTo>
                  <a:lnTo>
                    <a:pt x="2376170" y="1026"/>
                  </a:lnTo>
                  <a:lnTo>
                    <a:pt x="2432395" y="0"/>
                  </a:lnTo>
                  <a:lnTo>
                    <a:pt x="2489003" y="2345"/>
                  </a:lnTo>
                  <a:lnTo>
                    <a:pt x="2545162" y="8179"/>
                  </a:lnTo>
                  <a:lnTo>
                    <a:pt x="2600042" y="17619"/>
                  </a:lnTo>
                  <a:lnTo>
                    <a:pt x="2639747" y="27143"/>
                  </a:lnTo>
                  <a:lnTo>
                    <a:pt x="2676485" y="38463"/>
                  </a:lnTo>
                  <a:lnTo>
                    <a:pt x="2709914" y="51461"/>
                  </a:lnTo>
                  <a:lnTo>
                    <a:pt x="2739688" y="66017"/>
                  </a:lnTo>
                  <a:lnTo>
                    <a:pt x="2778468" y="49145"/>
                  </a:lnTo>
                  <a:lnTo>
                    <a:pt x="2820993" y="34733"/>
                  </a:lnTo>
                  <a:lnTo>
                    <a:pt x="2866674" y="22801"/>
                  </a:lnTo>
                  <a:lnTo>
                    <a:pt x="2914921" y="13371"/>
                  </a:lnTo>
                  <a:lnTo>
                    <a:pt x="2965147" y="6462"/>
                  </a:lnTo>
                  <a:lnTo>
                    <a:pt x="3016764" y="2094"/>
                  </a:lnTo>
                  <a:lnTo>
                    <a:pt x="3069182" y="288"/>
                  </a:lnTo>
                  <a:lnTo>
                    <a:pt x="3121814" y="1063"/>
                  </a:lnTo>
                  <a:lnTo>
                    <a:pt x="3174071" y="4442"/>
                  </a:lnTo>
                  <a:lnTo>
                    <a:pt x="3225365" y="10442"/>
                  </a:lnTo>
                  <a:lnTo>
                    <a:pt x="3275106" y="19086"/>
                  </a:lnTo>
                  <a:lnTo>
                    <a:pt x="3322708" y="30392"/>
                  </a:lnTo>
                  <a:lnTo>
                    <a:pt x="3367581" y="44382"/>
                  </a:lnTo>
                  <a:lnTo>
                    <a:pt x="3421779" y="67217"/>
                  </a:lnTo>
                  <a:lnTo>
                    <a:pt x="3465479" y="93406"/>
                  </a:lnTo>
                  <a:lnTo>
                    <a:pt x="3497825" y="122330"/>
                  </a:lnTo>
                  <a:lnTo>
                    <a:pt x="3517964" y="153368"/>
                  </a:lnTo>
                  <a:lnTo>
                    <a:pt x="3586314" y="163483"/>
                  </a:lnTo>
                  <a:lnTo>
                    <a:pt x="3648833" y="177327"/>
                  </a:lnTo>
                  <a:lnTo>
                    <a:pt x="3704989" y="194509"/>
                  </a:lnTo>
                  <a:lnTo>
                    <a:pt x="3754252" y="214638"/>
                  </a:lnTo>
                  <a:lnTo>
                    <a:pt x="3796088" y="237325"/>
                  </a:lnTo>
                  <a:lnTo>
                    <a:pt x="3829968" y="262181"/>
                  </a:lnTo>
                  <a:lnTo>
                    <a:pt x="3871733" y="316839"/>
                  </a:lnTo>
                  <a:lnTo>
                    <a:pt x="3878555" y="345861"/>
                  </a:lnTo>
                  <a:lnTo>
                    <a:pt x="3875295" y="375492"/>
                  </a:lnTo>
                  <a:lnTo>
                    <a:pt x="3861422" y="405343"/>
                  </a:lnTo>
                  <a:lnTo>
                    <a:pt x="3856663" y="412204"/>
                  </a:lnTo>
                  <a:lnTo>
                    <a:pt x="3851339" y="418989"/>
                  </a:lnTo>
                  <a:lnTo>
                    <a:pt x="3845456" y="425692"/>
                  </a:lnTo>
                  <a:lnTo>
                    <a:pt x="3839019" y="432308"/>
                  </a:lnTo>
                  <a:lnTo>
                    <a:pt x="3879846" y="457440"/>
                  </a:lnTo>
                  <a:lnTo>
                    <a:pt x="3912793" y="483810"/>
                  </a:lnTo>
                  <a:lnTo>
                    <a:pt x="3937947" y="511145"/>
                  </a:lnTo>
                  <a:lnTo>
                    <a:pt x="3955391" y="539171"/>
                  </a:lnTo>
                  <a:lnTo>
                    <a:pt x="3965212" y="567613"/>
                  </a:lnTo>
                  <a:lnTo>
                    <a:pt x="3967496" y="596198"/>
                  </a:lnTo>
                  <a:lnTo>
                    <a:pt x="3962328" y="624652"/>
                  </a:lnTo>
                  <a:lnTo>
                    <a:pt x="3929981" y="680073"/>
                  </a:lnTo>
                  <a:lnTo>
                    <a:pt x="3868856" y="731685"/>
                  </a:lnTo>
                  <a:lnTo>
                    <a:pt x="3827717" y="755378"/>
                  </a:lnTo>
                  <a:lnTo>
                    <a:pt x="3779640" y="777299"/>
                  </a:lnTo>
                  <a:lnTo>
                    <a:pt x="3724713" y="797171"/>
                  </a:lnTo>
                  <a:lnTo>
                    <a:pt x="3681115" y="809988"/>
                  </a:lnTo>
                  <a:lnTo>
                    <a:pt x="3635228" y="821156"/>
                  </a:lnTo>
                  <a:lnTo>
                    <a:pt x="3587320" y="830628"/>
                  </a:lnTo>
                  <a:lnTo>
                    <a:pt x="3537659" y="838357"/>
                  </a:lnTo>
                  <a:lnTo>
                    <a:pt x="3486514" y="844295"/>
                  </a:lnTo>
                  <a:lnTo>
                    <a:pt x="3434154" y="848396"/>
                  </a:lnTo>
                  <a:lnTo>
                    <a:pt x="3429484" y="876232"/>
                  </a:lnTo>
                  <a:lnTo>
                    <a:pt x="3416899" y="903008"/>
                  </a:lnTo>
                  <a:lnTo>
                    <a:pt x="3369983" y="952559"/>
                  </a:lnTo>
                  <a:lnTo>
                    <a:pt x="3336655" y="974920"/>
                  </a:lnTo>
                  <a:lnTo>
                    <a:pt x="3297415" y="995397"/>
                  </a:lnTo>
                  <a:lnTo>
                    <a:pt x="3252764" y="1013783"/>
                  </a:lnTo>
                  <a:lnTo>
                    <a:pt x="3203203" y="1029872"/>
                  </a:lnTo>
                  <a:lnTo>
                    <a:pt x="3149234" y="1043456"/>
                  </a:lnTo>
                  <a:lnTo>
                    <a:pt x="3091358" y="1054331"/>
                  </a:lnTo>
                  <a:lnTo>
                    <a:pt x="3030076" y="1062290"/>
                  </a:lnTo>
                  <a:lnTo>
                    <a:pt x="2965890" y="1067126"/>
                  </a:lnTo>
                  <a:lnTo>
                    <a:pt x="2899299" y="1068632"/>
                  </a:lnTo>
                  <a:lnTo>
                    <a:pt x="2850573" y="1067530"/>
                  </a:lnTo>
                  <a:lnTo>
                    <a:pt x="2802496" y="1064575"/>
                  </a:lnTo>
                  <a:lnTo>
                    <a:pt x="2755362" y="1059804"/>
                  </a:lnTo>
                  <a:lnTo>
                    <a:pt x="2709465" y="1053253"/>
                  </a:lnTo>
                  <a:lnTo>
                    <a:pt x="2665101" y="1044957"/>
                  </a:lnTo>
                  <a:lnTo>
                    <a:pt x="2622564" y="1034952"/>
                  </a:lnTo>
                  <a:lnTo>
                    <a:pt x="2602566" y="1058578"/>
                  </a:lnTo>
                  <a:lnTo>
                    <a:pt x="2577772" y="1080891"/>
                  </a:lnTo>
                  <a:lnTo>
                    <a:pt x="2515091" y="1121285"/>
                  </a:lnTo>
                  <a:lnTo>
                    <a:pt x="2477850" y="1139220"/>
                  </a:lnTo>
                  <a:lnTo>
                    <a:pt x="2437107" y="1155552"/>
                  </a:lnTo>
                  <a:lnTo>
                    <a:pt x="2393186" y="1170205"/>
                  </a:lnTo>
                  <a:lnTo>
                    <a:pt x="2346410" y="1183109"/>
                  </a:lnTo>
                  <a:lnTo>
                    <a:pt x="2297104" y="1194191"/>
                  </a:lnTo>
                  <a:lnTo>
                    <a:pt x="2245589" y="1203377"/>
                  </a:lnTo>
                  <a:lnTo>
                    <a:pt x="2192191" y="1210594"/>
                  </a:lnTo>
                  <a:lnTo>
                    <a:pt x="2137233" y="1215771"/>
                  </a:lnTo>
                  <a:lnTo>
                    <a:pt x="2081037" y="1218834"/>
                  </a:lnTo>
                  <a:lnTo>
                    <a:pt x="2023929" y="1219711"/>
                  </a:lnTo>
                  <a:lnTo>
                    <a:pt x="1966231" y="1218329"/>
                  </a:lnTo>
                  <a:lnTo>
                    <a:pt x="1908268" y="1214614"/>
                  </a:lnTo>
                  <a:lnTo>
                    <a:pt x="1850362" y="1208496"/>
                  </a:lnTo>
                  <a:lnTo>
                    <a:pt x="1792766" y="1199848"/>
                  </a:lnTo>
                  <a:lnTo>
                    <a:pt x="1737808" y="1188929"/>
                  </a:lnTo>
                  <a:lnTo>
                    <a:pt x="1685842" y="1175849"/>
                  </a:lnTo>
                  <a:lnTo>
                    <a:pt x="1637222" y="1160718"/>
                  </a:lnTo>
                  <a:lnTo>
                    <a:pt x="1592300" y="1143647"/>
                  </a:lnTo>
                  <a:lnTo>
                    <a:pt x="1551431" y="1124744"/>
                  </a:lnTo>
                  <a:lnTo>
                    <a:pt x="1514968" y="1104121"/>
                  </a:lnTo>
                  <a:lnTo>
                    <a:pt x="1463985" y="1115847"/>
                  </a:lnTo>
                  <a:lnTo>
                    <a:pt x="1411754" y="1125648"/>
                  </a:lnTo>
                  <a:lnTo>
                    <a:pt x="1358524" y="1133548"/>
                  </a:lnTo>
                  <a:lnTo>
                    <a:pt x="1304547" y="1139573"/>
                  </a:lnTo>
                  <a:lnTo>
                    <a:pt x="1250072" y="1143750"/>
                  </a:lnTo>
                  <a:lnTo>
                    <a:pt x="1195350" y="1146104"/>
                  </a:lnTo>
                  <a:lnTo>
                    <a:pt x="1140629" y="1146663"/>
                  </a:lnTo>
                  <a:lnTo>
                    <a:pt x="1086162" y="1145451"/>
                  </a:lnTo>
                  <a:lnTo>
                    <a:pt x="1032196" y="1142497"/>
                  </a:lnTo>
                  <a:lnTo>
                    <a:pt x="978984" y="1137824"/>
                  </a:lnTo>
                  <a:lnTo>
                    <a:pt x="926774" y="1131461"/>
                  </a:lnTo>
                  <a:lnTo>
                    <a:pt x="875817" y="1123432"/>
                  </a:lnTo>
                  <a:lnTo>
                    <a:pt x="826363" y="1113764"/>
                  </a:lnTo>
                  <a:lnTo>
                    <a:pt x="778662" y="1102484"/>
                  </a:lnTo>
                  <a:lnTo>
                    <a:pt x="732963" y="1089616"/>
                  </a:lnTo>
                  <a:lnTo>
                    <a:pt x="689518" y="1075189"/>
                  </a:lnTo>
                  <a:lnTo>
                    <a:pt x="648576" y="1059227"/>
                  </a:lnTo>
                  <a:lnTo>
                    <a:pt x="610388" y="1041758"/>
                  </a:lnTo>
                  <a:lnTo>
                    <a:pt x="575202" y="1022806"/>
                  </a:lnTo>
                  <a:lnTo>
                    <a:pt x="543270" y="1002399"/>
                  </a:lnTo>
                  <a:lnTo>
                    <a:pt x="540731" y="1000624"/>
                  </a:lnTo>
                  <a:lnTo>
                    <a:pt x="538235" y="998838"/>
                  </a:lnTo>
                  <a:lnTo>
                    <a:pt x="535785" y="997041"/>
                  </a:lnTo>
                  <a:lnTo>
                    <a:pt x="470749" y="998027"/>
                  </a:lnTo>
                  <a:lnTo>
                    <a:pt x="407868" y="994737"/>
                  </a:lnTo>
                  <a:lnTo>
                    <a:pt x="348053" y="987472"/>
                  </a:lnTo>
                  <a:lnTo>
                    <a:pt x="292219" y="976533"/>
                  </a:lnTo>
                  <a:lnTo>
                    <a:pt x="241280" y="962222"/>
                  </a:lnTo>
                  <a:lnTo>
                    <a:pt x="196150" y="944839"/>
                  </a:lnTo>
                  <a:lnTo>
                    <a:pt x="157741" y="924687"/>
                  </a:lnTo>
                  <a:lnTo>
                    <a:pt x="126968" y="902067"/>
                  </a:lnTo>
                  <a:lnTo>
                    <a:pt x="91985" y="850629"/>
                  </a:lnTo>
                  <a:lnTo>
                    <a:pt x="91322" y="814200"/>
                  </a:lnTo>
                  <a:lnTo>
                    <a:pt x="109279" y="778976"/>
                  </a:lnTo>
                  <a:lnTo>
                    <a:pt x="144892" y="746178"/>
                  </a:lnTo>
                  <a:lnTo>
                    <a:pt x="197201" y="717026"/>
                  </a:lnTo>
                  <a:lnTo>
                    <a:pt x="138629" y="699452"/>
                  </a:lnTo>
                  <a:lnTo>
                    <a:pt x="89802" y="678382"/>
                  </a:lnTo>
                  <a:lnTo>
                    <a:pt x="51124" y="654464"/>
                  </a:lnTo>
                  <a:lnTo>
                    <a:pt x="22995" y="628347"/>
                  </a:lnTo>
                  <a:lnTo>
                    <a:pt x="5820" y="600678"/>
                  </a:lnTo>
                  <a:lnTo>
                    <a:pt x="0" y="572106"/>
                  </a:lnTo>
                  <a:lnTo>
                    <a:pt x="5937" y="543280"/>
                  </a:lnTo>
                  <a:lnTo>
                    <a:pt x="24035" y="514847"/>
                  </a:lnTo>
                  <a:lnTo>
                    <a:pt x="54695" y="487456"/>
                  </a:lnTo>
                  <a:lnTo>
                    <a:pt x="90651" y="465737"/>
                  </a:lnTo>
                  <a:lnTo>
                    <a:pt x="133708" y="446885"/>
                  </a:lnTo>
                  <a:lnTo>
                    <a:pt x="182904" y="431159"/>
                  </a:lnTo>
                  <a:lnTo>
                    <a:pt x="237280" y="418820"/>
                  </a:lnTo>
                  <a:lnTo>
                    <a:pt x="295872" y="410130"/>
                  </a:lnTo>
                  <a:lnTo>
                    <a:pt x="357720" y="405347"/>
                  </a:lnTo>
                  <a:lnTo>
                    <a:pt x="361066" y="401556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747970" y="4643027"/>
              <a:ext cx="231078" cy="212725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5057446" y="4142752"/>
              <a:ext cx="3636010" cy="1037590"/>
            </a:xfrm>
            <a:custGeom>
              <a:rect l="l" t="t" r="r" b="b"/>
              <a:pathLst>
                <a:path w="3636009" h="1037589">
                  <a:moveTo>
                    <a:pt x="232343" y="672719"/>
                  </a:moveTo>
                  <a:lnTo>
                    <a:pt x="183780" y="673062"/>
                  </a:lnTo>
                  <a:lnTo>
                    <a:pt x="135741" y="670933"/>
                  </a:lnTo>
                  <a:lnTo>
                    <a:pt x="88750" y="666384"/>
                  </a:lnTo>
                  <a:lnTo>
                    <a:pt x="43329" y="659465"/>
                  </a:lnTo>
                  <a:lnTo>
                    <a:pt x="0" y="650226"/>
                  </a:lnTo>
                </a:path>
                <a:path w="3636009" h="1037589">
                  <a:moveTo>
                    <a:pt x="437341" y="918873"/>
                  </a:moveTo>
                  <a:lnTo>
                    <a:pt x="412605" y="922608"/>
                  </a:lnTo>
                  <a:lnTo>
                    <a:pt x="387362" y="925654"/>
                  </a:lnTo>
                  <a:lnTo>
                    <a:pt x="361695" y="928000"/>
                  </a:lnTo>
                  <a:lnTo>
                    <a:pt x="335686" y="929638"/>
                  </a:lnTo>
                </a:path>
                <a:path w="3636009" h="1037589">
                  <a:moveTo>
                    <a:pt x="1313289" y="1037153"/>
                  </a:moveTo>
                  <a:lnTo>
                    <a:pt x="1295649" y="1025405"/>
                  </a:lnTo>
                  <a:lnTo>
                    <a:pt x="1279539" y="1013287"/>
                  </a:lnTo>
                  <a:lnTo>
                    <a:pt x="1264991" y="1000825"/>
                  </a:lnTo>
                  <a:lnTo>
                    <a:pt x="1252038" y="988046"/>
                  </a:lnTo>
                </a:path>
                <a:path w="3636009" h="1037589">
                  <a:moveTo>
                    <a:pt x="2445966" y="914696"/>
                  </a:moveTo>
                  <a:lnTo>
                    <a:pt x="2442403" y="928357"/>
                  </a:lnTo>
                  <a:lnTo>
                    <a:pt x="2437130" y="941910"/>
                  </a:lnTo>
                  <a:lnTo>
                    <a:pt x="2430161" y="955327"/>
                  </a:lnTo>
                  <a:lnTo>
                    <a:pt x="2421509" y="968580"/>
                  </a:lnTo>
                </a:path>
                <a:path w="3636009" h="1037589">
                  <a:moveTo>
                    <a:pt x="2932276" y="581759"/>
                  </a:moveTo>
                  <a:lnTo>
                    <a:pt x="2997942" y="597662"/>
                  </a:lnTo>
                  <a:lnTo>
                    <a:pt x="3056666" y="617001"/>
                  </a:lnTo>
                  <a:lnTo>
                    <a:pt x="3107862" y="639384"/>
                  </a:lnTo>
                  <a:lnTo>
                    <a:pt x="3150948" y="664416"/>
                  </a:lnTo>
                  <a:lnTo>
                    <a:pt x="3185339" y="691702"/>
                  </a:lnTo>
                  <a:lnTo>
                    <a:pt x="3210452" y="720848"/>
                  </a:lnTo>
                  <a:lnTo>
                    <a:pt x="3225701" y="751459"/>
                  </a:lnTo>
                  <a:lnTo>
                    <a:pt x="3230504" y="783142"/>
                  </a:lnTo>
                </a:path>
                <a:path w="3636009" h="1037589">
                  <a:moveTo>
                    <a:pt x="3635695" y="367270"/>
                  </a:moveTo>
                  <a:lnTo>
                    <a:pt x="3610480" y="388474"/>
                  </a:lnTo>
                  <a:lnTo>
                    <a:pt x="3579721" y="408255"/>
                  </a:lnTo>
                  <a:lnTo>
                    <a:pt x="3543749" y="426421"/>
                  </a:lnTo>
                  <a:lnTo>
                    <a:pt x="3502901" y="442784"/>
                  </a:lnTo>
                </a:path>
                <a:path w="3636009" h="1037589">
                  <a:moveTo>
                    <a:pt x="3317052" y="87080"/>
                  </a:moveTo>
                  <a:lnTo>
                    <a:pt x="3320345" y="95935"/>
                  </a:lnTo>
                  <a:lnTo>
                    <a:pt x="3322614" y="104841"/>
                  </a:lnTo>
                  <a:lnTo>
                    <a:pt x="3323854" y="113783"/>
                  </a:lnTo>
                  <a:lnTo>
                    <a:pt x="3324063" y="122744"/>
                  </a:lnTo>
                </a:path>
                <a:path w="3636009" h="1037589">
                  <a:moveTo>
                    <a:pt x="2468989" y="45481"/>
                  </a:moveTo>
                  <a:lnTo>
                    <a:pt x="2483006" y="33361"/>
                  </a:lnTo>
                  <a:lnTo>
                    <a:pt x="2499061" y="21711"/>
                  </a:lnTo>
                  <a:lnTo>
                    <a:pt x="2517087" y="10576"/>
                  </a:lnTo>
                  <a:lnTo>
                    <a:pt x="2537016" y="0"/>
                  </a:lnTo>
                </a:path>
                <a:path w="3636009" h="1037589">
                  <a:moveTo>
                    <a:pt x="1832711" y="67155"/>
                  </a:moveTo>
                  <a:lnTo>
                    <a:pt x="1838753" y="57042"/>
                  </a:lnTo>
                  <a:lnTo>
                    <a:pt x="1846274" y="47114"/>
                  </a:lnTo>
                  <a:lnTo>
                    <a:pt x="1855251" y="37401"/>
                  </a:lnTo>
                  <a:lnTo>
                    <a:pt x="1865659" y="27931"/>
                  </a:lnTo>
                </a:path>
                <a:path w="3636009" h="1037589">
                  <a:moveTo>
                    <a:pt x="1086001" y="80476"/>
                  </a:moveTo>
                  <a:lnTo>
                    <a:pt x="1117836" y="88840"/>
                  </a:lnTo>
                  <a:lnTo>
                    <a:pt x="1148374" y="97988"/>
                  </a:lnTo>
                  <a:lnTo>
                    <a:pt x="1177532" y="107893"/>
                  </a:lnTo>
                  <a:lnTo>
                    <a:pt x="1205227" y="118531"/>
                  </a:lnTo>
                </a:path>
                <a:path w="3636009" h="1037589">
                  <a:moveTo>
                    <a:pt x="180428" y="379548"/>
                  </a:moveTo>
                  <a:lnTo>
                    <a:pt x="173811" y="369673"/>
                  </a:lnTo>
                  <a:lnTo>
                    <a:pt x="168133" y="359701"/>
                  </a:lnTo>
                  <a:lnTo>
                    <a:pt x="163401" y="349643"/>
                  </a:lnTo>
                  <a:lnTo>
                    <a:pt x="159621" y="33951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547053" y="1384295"/>
            <a:ext cx="7950200" cy="38836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457200">
              <a:lnSpc>
                <a:spcPct val="100099"/>
              </a:lnSpc>
              <a:spcBef>
                <a:spcPts val="95"/>
              </a:spcBef>
              <a:tabLst>
                <a:tab pos="1688464"/>
              </a:tabLst>
            </a:pPr>
            <a:r>
              <a:rPr sz="3200">
                <a:latin typeface="宋体"/>
                <a:cs typeface="宋体"/>
              </a:rPr>
              <a:t>一天</a:t>
            </a:r>
            <a:r>
              <a:rPr sz="3200" spc="-50">
                <a:latin typeface="宋体"/>
                <a:cs typeface="宋体"/>
              </a:rPr>
              <a:t>,</a:t>
            </a:r>
            <a:r>
              <a:rPr sz="3200">
                <a:latin typeface="宋体"/>
                <a:cs typeface="宋体"/>
              </a:rPr>
              <a:t>	小明的妈妈叫他去玻璃店画一块</a:t>
            </a:r>
            <a:r>
              <a:rPr sz="3200" spc="-50">
                <a:latin typeface="宋体"/>
                <a:cs typeface="宋体"/>
              </a:rPr>
              <a:t>三</a:t>
            </a:r>
            <a:r>
              <a:rPr sz="3200">
                <a:latin typeface="宋体"/>
                <a:cs typeface="宋体"/>
              </a:rPr>
              <a:t>角形玻璃,小明不小心把画的三角形玻璃打</a:t>
            </a:r>
            <a:r>
              <a:rPr sz="3200" spc="-50">
                <a:latin typeface="宋体"/>
                <a:cs typeface="宋体"/>
              </a:rPr>
              <a:t>碎</a:t>
            </a:r>
            <a:r>
              <a:rPr sz="3200">
                <a:latin typeface="宋体"/>
                <a:cs typeface="宋体"/>
              </a:rPr>
              <a:t>成了三块,他为了省事,他从打碎的三块玻</a:t>
            </a:r>
            <a:r>
              <a:rPr sz="3200" spc="-50">
                <a:latin typeface="宋体"/>
                <a:cs typeface="宋体"/>
              </a:rPr>
              <a:t>璃</a:t>
            </a:r>
            <a:r>
              <a:rPr sz="3200">
                <a:latin typeface="宋体"/>
                <a:cs typeface="宋体"/>
              </a:rPr>
              <a:t>中选一块去,小明想法能办得到吗?若能,你</a:t>
            </a:r>
            <a:r>
              <a:rPr sz="3200" spc="-50">
                <a:latin typeface="宋体"/>
                <a:cs typeface="宋体"/>
              </a:rPr>
              <a:t>认</a:t>
            </a:r>
            <a:r>
              <a:rPr sz="3200">
                <a:latin typeface="宋体"/>
                <a:cs typeface="宋体"/>
              </a:rPr>
              <a:t>为小明应该拿哪块玻璃去呢?为什么</a:t>
            </a:r>
            <a:r>
              <a:rPr sz="3200" spc="-50">
                <a:latin typeface="宋体"/>
                <a:cs typeface="宋体"/>
              </a:rPr>
              <a:t>?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2700">
              <a:latin typeface="宋体"/>
              <a:cs typeface="宋体"/>
            </a:endParaRPr>
          </a:p>
          <a:p>
            <a:pPr marL="5210175" marR="496570" indent="-203200">
              <a:lnSpc>
                <a:spcPct val="100000"/>
              </a:lnSpc>
            </a:pP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怎么办？可以帮帮我吗？</a:t>
            </a:r>
            <a:endParaRPr sz="32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2705100" y="3937000"/>
            <a:ext cx="1612900" cy="2309813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395288" y="765175"/>
            <a:ext cx="2000250" cy="517525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620713" y="80717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故事导入</a:t>
            </a:r>
          </a:p>
        </p:txBody>
      </p:sp>
      <p:sp>
        <p:nvSpPr>
          <p:cNvPr id="12" name="object 12"/>
          <p:cNvSpPr/>
          <p:nvPr/>
        </p:nvSpPr>
        <p:spPr>
          <a:xfrm>
            <a:off x="268288" y="1484783"/>
            <a:ext cx="2256155" cy="6350"/>
          </a:xfrm>
          <a:custGeom>
            <a:rect l="l" t="t" r="r" b="b"/>
            <a:pathLst>
              <a:path w="2256155" h="6350">
                <a:moveTo>
                  <a:pt x="0" y="6350"/>
                </a:moveTo>
                <a:lnTo>
                  <a:pt x="2255836" y="0"/>
                </a:lnTo>
              </a:path>
            </a:pathLst>
          </a:custGeom>
          <a:ln w="38100">
            <a:solidFill>
              <a:srgbClr val="95B3D7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4990" y="1645882"/>
            <a:ext cx="7844790" cy="2055495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837565">
              <a:lnSpc>
                <a:spcPct val="100000"/>
              </a:lnSpc>
              <a:spcBef>
                <a:spcPts val="325"/>
              </a:spcBef>
            </a:pPr>
            <a:r>
              <a:rPr sz="3200" b="1" spc="-20">
                <a:latin typeface="微软雅黑"/>
                <a:cs typeface="微软雅黑"/>
              </a:rPr>
              <a:t>先任意画出一个△</a:t>
            </a:r>
            <a:r>
              <a:rPr sz="3200" b="1" spc="-145">
                <a:latin typeface="微软雅黑"/>
                <a:cs typeface="微软雅黑"/>
              </a:rPr>
              <a:t>ABC</a:t>
            </a:r>
            <a:r>
              <a:rPr sz="3200" b="1" spc="-45">
                <a:latin typeface="微软雅黑"/>
                <a:cs typeface="微软雅黑"/>
              </a:rPr>
              <a:t>，再画一个</a:t>
            </a:r>
            <a:endParaRPr sz="3200">
              <a:latin typeface="微软雅黑"/>
              <a:cs typeface="微软雅黑"/>
            </a:endParaRPr>
          </a:p>
          <a:p>
            <a:pPr marL="76200">
              <a:lnSpc>
                <a:spcPct val="100000"/>
              </a:lnSpc>
              <a:spcBef>
                <a:spcPts val="225"/>
              </a:spcBef>
              <a:tabLst>
                <a:tab pos="4200525"/>
                <a:tab pos="5147945"/>
                <a:tab pos="6570345"/>
              </a:tabLst>
            </a:pPr>
            <a:r>
              <a:rPr sz="3200" b="1" spc="-75">
                <a:latin typeface="微软雅黑"/>
                <a:cs typeface="微软雅黑"/>
              </a:rPr>
              <a:t>△A</a:t>
            </a:r>
            <a:r>
              <a:rPr sz="3150" b="1" spc="-112" baseline="25132">
                <a:latin typeface="微软雅黑"/>
                <a:cs typeface="微软雅黑"/>
              </a:rPr>
              <a:t>/</a:t>
            </a:r>
            <a:r>
              <a:rPr sz="3200" b="1" spc="-75">
                <a:latin typeface="微软雅黑"/>
                <a:cs typeface="微软雅黑"/>
              </a:rPr>
              <a:t>B</a:t>
            </a:r>
            <a:r>
              <a:rPr sz="3150" b="1" spc="-112" baseline="25132">
                <a:latin typeface="微软雅黑"/>
                <a:cs typeface="微软雅黑"/>
              </a:rPr>
              <a:t>/</a:t>
            </a:r>
            <a:r>
              <a:rPr sz="3200" b="1" spc="-75">
                <a:latin typeface="微软雅黑"/>
                <a:cs typeface="微软雅黑"/>
              </a:rPr>
              <a:t>C</a:t>
            </a:r>
            <a:r>
              <a:rPr sz="3150" b="1" spc="-112" baseline="25132">
                <a:latin typeface="微软雅黑"/>
                <a:cs typeface="微软雅黑"/>
              </a:rPr>
              <a:t>/</a:t>
            </a:r>
            <a:r>
              <a:rPr sz="3200" b="1" spc="-75">
                <a:latin typeface="微软雅黑"/>
                <a:cs typeface="微软雅黑"/>
              </a:rPr>
              <a:t>，</a:t>
            </a:r>
            <a:r>
              <a:rPr sz="3200" b="1">
                <a:latin typeface="微软雅黑"/>
                <a:cs typeface="微软雅黑"/>
              </a:rPr>
              <a:t>使</a:t>
            </a:r>
            <a:r>
              <a:rPr sz="3200" b="1" spc="-455">
                <a:latin typeface="微软雅黑"/>
                <a:cs typeface="微软雅黑"/>
              </a:rPr>
              <a:t>A</a:t>
            </a:r>
            <a:r>
              <a:rPr sz="3150" b="1" spc="-682" baseline="25132">
                <a:latin typeface="微软雅黑"/>
                <a:cs typeface="微软雅黑"/>
              </a:rPr>
              <a:t>/</a:t>
            </a:r>
            <a:r>
              <a:rPr sz="3200" b="1" spc="-455">
                <a:latin typeface="微软雅黑"/>
                <a:cs typeface="微软雅黑"/>
              </a:rPr>
              <a:t>B</a:t>
            </a:r>
            <a:r>
              <a:rPr sz="3150" b="1" spc="-682" baseline="25132">
                <a:latin typeface="微软雅黑"/>
                <a:cs typeface="微软雅黑"/>
              </a:rPr>
              <a:t>/</a:t>
            </a:r>
            <a:r>
              <a:rPr sz="3200" b="1" spc="-455">
                <a:latin typeface="微软雅黑"/>
                <a:cs typeface="微软雅黑"/>
              </a:rPr>
              <a:t>=AB，</a:t>
            </a:r>
            <a:r>
              <a:rPr sz="3200" b="1">
                <a:latin typeface="微软雅黑"/>
                <a:cs typeface="微软雅黑"/>
              </a:rPr>
              <a:t>	</a:t>
            </a:r>
            <a:r>
              <a:rPr sz="3200" b="1" spc="35">
                <a:latin typeface="微软雅黑"/>
                <a:cs typeface="微软雅黑"/>
              </a:rPr>
              <a:t>∠A</a:t>
            </a:r>
            <a:r>
              <a:rPr sz="3150" b="1" spc="52" baseline="25132">
                <a:latin typeface="微软雅黑"/>
                <a:cs typeface="微软雅黑"/>
              </a:rPr>
              <a:t>/</a:t>
            </a:r>
            <a:r>
              <a:rPr sz="3150" b="1" baseline="25132">
                <a:latin typeface="微软雅黑"/>
                <a:cs typeface="微软雅黑"/>
              </a:rPr>
              <a:t>	</a:t>
            </a:r>
            <a:r>
              <a:rPr sz="3200" b="1" spc="-20">
                <a:latin typeface="微软雅黑"/>
                <a:cs typeface="微软雅黑"/>
              </a:rPr>
              <a:t>=∠A，</a:t>
            </a:r>
            <a:r>
              <a:rPr sz="3200" b="1">
                <a:latin typeface="微软雅黑"/>
                <a:cs typeface="微软雅黑"/>
              </a:rPr>
              <a:t>	</a:t>
            </a:r>
            <a:r>
              <a:rPr sz="3200" b="1" spc="110">
                <a:latin typeface="微软雅黑"/>
                <a:cs typeface="微软雅黑"/>
              </a:rPr>
              <a:t>∠B</a:t>
            </a:r>
            <a:r>
              <a:rPr sz="3150" b="1" spc="165" baseline="25132">
                <a:latin typeface="微软雅黑"/>
                <a:cs typeface="微软雅黑"/>
              </a:rPr>
              <a:t>/</a:t>
            </a:r>
            <a:endParaRPr sz="3150" baseline="25132">
              <a:latin typeface="微软雅黑"/>
              <a:cs typeface="微软雅黑"/>
            </a:endParaRPr>
          </a:p>
          <a:p>
            <a:pPr marL="76200" marR="43180">
              <a:lnSpc>
                <a:spcPct val="100000"/>
              </a:lnSpc>
              <a:spcBef>
                <a:spcPts val="170"/>
              </a:spcBef>
              <a:tabLst>
                <a:tab pos="1091565"/>
              </a:tabLst>
            </a:pPr>
            <a:r>
              <a:rPr sz="3200" b="1" spc="-25">
                <a:latin typeface="微软雅黑"/>
                <a:cs typeface="微软雅黑"/>
              </a:rPr>
              <a:t>=∠B</a:t>
            </a:r>
            <a:r>
              <a:rPr sz="3200" b="1">
                <a:latin typeface="微软雅黑"/>
                <a:cs typeface="微软雅黑"/>
              </a:rPr>
              <a:t>	</a:t>
            </a:r>
            <a:r>
              <a:rPr sz="3200" b="1" spc="345">
                <a:latin typeface="微软雅黑"/>
                <a:cs typeface="微软雅黑"/>
              </a:rPr>
              <a:t>(</a:t>
            </a:r>
            <a:r>
              <a:rPr sz="3200" b="1" spc="20">
                <a:latin typeface="微软雅黑"/>
                <a:cs typeface="微软雅黑"/>
              </a:rPr>
              <a:t>即使两角和它们的夹边对应相等)</a:t>
            </a:r>
            <a:r>
              <a:rPr sz="3200" b="1" spc="-50">
                <a:latin typeface="微软雅黑"/>
                <a:cs typeface="微软雅黑"/>
              </a:rPr>
              <a:t>。</a:t>
            </a:r>
            <a:r>
              <a:rPr sz="3200" b="1" spc="-20">
                <a:latin typeface="微软雅黑"/>
                <a:cs typeface="微软雅黑"/>
              </a:rPr>
              <a:t>把画好的△</a:t>
            </a:r>
            <a:r>
              <a:rPr sz="3200" b="1" spc="-80">
                <a:latin typeface="微软雅黑"/>
                <a:cs typeface="微软雅黑"/>
              </a:rPr>
              <a:t>A</a:t>
            </a:r>
            <a:r>
              <a:rPr sz="3150" b="1" spc="-120" baseline="25132">
                <a:latin typeface="微软雅黑"/>
                <a:cs typeface="微软雅黑"/>
              </a:rPr>
              <a:t>/</a:t>
            </a:r>
            <a:r>
              <a:rPr sz="3200" b="1" spc="-80">
                <a:latin typeface="微软雅黑"/>
                <a:cs typeface="微软雅黑"/>
              </a:rPr>
              <a:t>B</a:t>
            </a:r>
            <a:r>
              <a:rPr sz="3150" b="1" spc="-120" baseline="25132">
                <a:latin typeface="微软雅黑"/>
                <a:cs typeface="微软雅黑"/>
              </a:rPr>
              <a:t>/</a:t>
            </a:r>
            <a:r>
              <a:rPr sz="3200" b="1" spc="-80">
                <a:latin typeface="微软雅黑"/>
                <a:cs typeface="微软雅黑"/>
              </a:rPr>
              <a:t>C</a:t>
            </a:r>
            <a:r>
              <a:rPr sz="3150" b="1" spc="-120" baseline="25132">
                <a:latin typeface="微软雅黑"/>
                <a:cs typeface="微软雅黑"/>
              </a:rPr>
              <a:t>/</a:t>
            </a:r>
            <a:r>
              <a:rPr sz="3200" b="1" spc="-30">
                <a:latin typeface="微软雅黑"/>
                <a:cs typeface="微软雅黑"/>
              </a:rPr>
              <a:t>剪下，放到△</a:t>
            </a:r>
            <a:r>
              <a:rPr sz="3200" b="1" spc="-180">
                <a:latin typeface="微软雅黑"/>
                <a:cs typeface="微软雅黑"/>
              </a:rPr>
              <a:t>ABC</a:t>
            </a:r>
            <a:r>
              <a:rPr sz="3200" b="1" spc="-15">
                <a:latin typeface="微软雅黑"/>
                <a:cs typeface="微软雅黑"/>
              </a:rPr>
              <a:t>上，它们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8490" y="3675698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微软雅黑"/>
                <a:cs typeface="微软雅黑"/>
              </a:rPr>
              <a:t>是否重合？</a:t>
            </a:r>
            <a:endParaRPr sz="32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643187" y="4011612"/>
            <a:ext cx="3076575" cy="1887855"/>
            <a:chOff x="2643187" y="4011612"/>
            <a:chExt cx="3076575" cy="1887855"/>
          </a:xfrm>
        </p:grpSpPr>
        <p:sp>
          <p:nvSpPr>
            <p:cNvPr id="5" name="object 5"/>
            <p:cNvSpPr/>
            <p:nvPr/>
          </p:nvSpPr>
          <p:spPr>
            <a:xfrm>
              <a:off x="2657475" y="4025900"/>
              <a:ext cx="2062480" cy="1828800"/>
            </a:xfrm>
            <a:custGeom>
              <a:rect l="l" t="t" r="r" b="b"/>
              <a:pathLst>
                <a:path w="2062479" h="1828800">
                  <a:moveTo>
                    <a:pt x="2062162" y="0"/>
                  </a:moveTo>
                  <a:lnTo>
                    <a:pt x="0" y="1828800"/>
                  </a:lnTo>
                </a:path>
              </a:pathLst>
            </a:custGeom>
            <a:ln w="28575">
              <a:solidFill>
                <a:srgbClr val="3333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19637" y="4056062"/>
              <a:ext cx="986155" cy="1250950"/>
            </a:xfrm>
            <a:custGeom>
              <a:rect l="l" t="t" r="r" b="b"/>
              <a:pathLst>
                <a:path w="986153" h="1250950">
                  <a:moveTo>
                    <a:pt x="0" y="0"/>
                  </a:moveTo>
                  <a:lnTo>
                    <a:pt x="985837" y="1250950"/>
                  </a:lnTo>
                </a:path>
              </a:pathLst>
            </a:custGeom>
            <a:ln w="28575">
              <a:solidFill>
                <a:srgbClr val="3333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657475" y="5307012"/>
              <a:ext cx="3048000" cy="577850"/>
            </a:xfrm>
            <a:custGeom>
              <a:rect l="l" t="t" r="r" b="b"/>
              <a:pathLst>
                <a:path w="3048000" h="577850">
                  <a:moveTo>
                    <a:pt x="0" y="577850"/>
                  </a:moveTo>
                  <a:lnTo>
                    <a:pt x="3048000" y="0"/>
                  </a:lnTo>
                </a:path>
              </a:pathLst>
            </a:custGeom>
            <a:ln w="28575">
              <a:solidFill>
                <a:srgbClr val="3333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5784215" y="5443220"/>
            <a:ext cx="22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90">
                <a:latin typeface="微软雅黑"/>
                <a:cs typeface="微软雅黑"/>
              </a:rPr>
              <a:t>B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202814" y="5671820"/>
            <a:ext cx="22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810">
                <a:latin typeface="微软雅黑"/>
                <a:cs typeface="微软雅黑"/>
              </a:rPr>
              <a:t>A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565015" y="3690620"/>
            <a:ext cx="22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55">
                <a:latin typeface="微软雅黑"/>
                <a:cs typeface="微软雅黑"/>
              </a:rPr>
              <a:t>C</a:t>
            </a:r>
            <a:endParaRPr sz="32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686050" y="5070462"/>
            <a:ext cx="3076575" cy="822960"/>
            <a:chOff x="2686050" y="5070462"/>
            <a:chExt cx="3076575" cy="822960"/>
          </a:xfrm>
        </p:grpSpPr>
        <p:sp>
          <p:nvSpPr>
            <p:cNvPr id="12" name="object 12"/>
            <p:cNvSpPr/>
            <p:nvPr/>
          </p:nvSpPr>
          <p:spPr>
            <a:xfrm>
              <a:off x="2700338" y="5300662"/>
              <a:ext cx="3048000" cy="577850"/>
            </a:xfrm>
            <a:custGeom>
              <a:rect l="l" t="t" r="r" b="b"/>
              <a:pathLst>
                <a:path w="3048000" h="577850">
                  <a:moveTo>
                    <a:pt x="0" y="577850"/>
                  </a:moveTo>
                  <a:lnTo>
                    <a:pt x="3048000" y="0"/>
                  </a:lnTo>
                </a:path>
              </a:pathLst>
            </a:custGeom>
            <a:ln w="285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987671" y="5516562"/>
              <a:ext cx="76200" cy="278130"/>
            </a:xfrm>
            <a:custGeom>
              <a:rect l="l" t="t" r="r" b="b"/>
              <a:pathLst>
                <a:path w="76200" h="278129">
                  <a:moveTo>
                    <a:pt x="0" y="0"/>
                  </a:moveTo>
                  <a:lnTo>
                    <a:pt x="45004" y="44044"/>
                  </a:lnTo>
                  <a:lnTo>
                    <a:pt x="61500" y="93460"/>
                  </a:lnTo>
                  <a:lnTo>
                    <a:pt x="72318" y="156127"/>
                  </a:lnTo>
                  <a:lnTo>
                    <a:pt x="76203" y="228286"/>
                  </a:lnTo>
                  <a:lnTo>
                    <a:pt x="76089" y="240764"/>
                  </a:lnTo>
                  <a:lnTo>
                    <a:pt x="75747" y="253194"/>
                  </a:lnTo>
                  <a:lnTo>
                    <a:pt x="75179" y="265549"/>
                  </a:lnTo>
                  <a:lnTo>
                    <a:pt x="74386" y="277801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5148262" y="5084750"/>
              <a:ext cx="396875" cy="278130"/>
            </a:xfrm>
            <a:custGeom>
              <a:rect l="l" t="t" r="r" b="b"/>
              <a:pathLst>
                <a:path w="396875" h="278129">
                  <a:moveTo>
                    <a:pt x="396875" y="231"/>
                  </a:moveTo>
                  <a:lnTo>
                    <a:pt x="391787" y="77"/>
                  </a:lnTo>
                  <a:lnTo>
                    <a:pt x="386681" y="0"/>
                  </a:lnTo>
                  <a:lnTo>
                    <a:pt x="381576" y="13"/>
                  </a:lnTo>
                  <a:lnTo>
                    <a:pt x="325191" y="3025"/>
                  </a:lnTo>
                  <a:lnTo>
                    <a:pt x="271374" y="11774"/>
                  </a:lnTo>
                  <a:lnTo>
                    <a:pt x="220716" y="25832"/>
                  </a:lnTo>
                  <a:lnTo>
                    <a:pt x="173806" y="44768"/>
                  </a:lnTo>
                  <a:lnTo>
                    <a:pt x="131236" y="68152"/>
                  </a:lnTo>
                  <a:lnTo>
                    <a:pt x="93596" y="95556"/>
                  </a:lnTo>
                  <a:lnTo>
                    <a:pt x="61475" y="126549"/>
                  </a:lnTo>
                  <a:lnTo>
                    <a:pt x="35465" y="160702"/>
                  </a:lnTo>
                  <a:lnTo>
                    <a:pt x="16156" y="197586"/>
                  </a:lnTo>
                  <a:lnTo>
                    <a:pt x="4137" y="236770"/>
                  </a:lnTo>
                  <a:lnTo>
                    <a:pt x="0" y="277824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5300662" y="5102212"/>
              <a:ext cx="248285" cy="260985"/>
            </a:xfrm>
            <a:custGeom>
              <a:rect l="l" t="t" r="r" b="b"/>
              <a:pathLst>
                <a:path w="248285" h="260985">
                  <a:moveTo>
                    <a:pt x="248232" y="0"/>
                  </a:moveTo>
                  <a:lnTo>
                    <a:pt x="194722" y="18041"/>
                  </a:lnTo>
                  <a:lnTo>
                    <a:pt x="146491" y="41424"/>
                  </a:lnTo>
                  <a:lnTo>
                    <a:pt x="104112" y="69551"/>
                  </a:lnTo>
                  <a:lnTo>
                    <a:pt x="68156" y="101821"/>
                  </a:lnTo>
                  <a:lnTo>
                    <a:pt x="39195" y="137637"/>
                  </a:lnTo>
                  <a:lnTo>
                    <a:pt x="17801" y="176398"/>
                  </a:lnTo>
                  <a:lnTo>
                    <a:pt x="4545" y="217506"/>
                  </a:lnTo>
                  <a:lnTo>
                    <a:pt x="0" y="260362"/>
                  </a:lnTo>
                </a:path>
              </a:pathLst>
            </a:custGeom>
            <a:ln w="285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6" name="object 16"/>
          <p:cNvPicPr/>
          <p:nvPr/>
        </p:nvPicPr>
        <p:blipFill>
          <a:blip r:embed="rId2"/>
          <a:stretch>
            <a:fillRect/>
          </a:stretch>
        </p:blipFill>
        <p:spPr>
          <a:xfrm>
            <a:off x="468312" y="836612"/>
            <a:ext cx="2447925" cy="517525"/>
          </a:xfrm>
          <a:prstGeom prst="rect">
            <a:avLst/>
          </a:prstGeom>
        </p:spPr>
      </p:pic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727075" y="878613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举例讲解一</a:t>
            </a:r>
          </a:p>
        </p:txBody>
      </p:sp>
      <p:sp>
        <p:nvSpPr>
          <p:cNvPr id="18" name="object 18"/>
          <p:cNvSpPr/>
          <p:nvPr/>
        </p:nvSpPr>
        <p:spPr>
          <a:xfrm>
            <a:off x="587970" y="1484783"/>
            <a:ext cx="2256155" cy="6350"/>
          </a:xfrm>
          <a:custGeom>
            <a:rect l="l" t="t" r="r" b="b"/>
            <a:pathLst>
              <a:path w="2256155" h="6350">
                <a:moveTo>
                  <a:pt x="0" y="6350"/>
                </a:moveTo>
                <a:lnTo>
                  <a:pt x="2255837" y="0"/>
                </a:lnTo>
              </a:path>
            </a:pathLst>
          </a:custGeom>
          <a:ln w="38100">
            <a:solidFill>
              <a:srgbClr val="95B3D7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50253" y="2012970"/>
            <a:ext cx="451739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  <a:tabLst>
                <a:tab pos="1243965"/>
              </a:tabLst>
            </a:pPr>
            <a:r>
              <a:rPr sz="3200" b="1" spc="-375">
                <a:latin typeface="微软雅黑"/>
                <a:cs typeface="微软雅黑"/>
              </a:rPr>
              <a:t>2</a:t>
            </a:r>
            <a:r>
              <a:rPr sz="3200" b="1">
                <a:latin typeface="微软雅黑"/>
                <a:cs typeface="微软雅黑"/>
              </a:rPr>
              <a:t>、</a:t>
            </a:r>
            <a:r>
              <a:rPr sz="3200" b="1" spc="-50">
                <a:latin typeface="微软雅黑"/>
                <a:cs typeface="微软雅黑"/>
              </a:rPr>
              <a:t>在</a:t>
            </a:r>
            <a:r>
              <a:rPr sz="3200" b="1">
                <a:latin typeface="微软雅黑"/>
                <a:cs typeface="微软雅黑"/>
              </a:rPr>
              <a:t>	</a:t>
            </a:r>
            <a:r>
              <a:rPr sz="3200" b="1" spc="-325">
                <a:latin typeface="微软雅黑"/>
                <a:cs typeface="微软雅黑"/>
              </a:rPr>
              <a:t>A</a:t>
            </a:r>
            <a:r>
              <a:rPr sz="3150" b="1" spc="-487" baseline="25132">
                <a:latin typeface="微软雅黑"/>
                <a:cs typeface="微软雅黑"/>
              </a:rPr>
              <a:t>/</a:t>
            </a:r>
            <a:r>
              <a:rPr sz="3200" b="1" spc="-325">
                <a:latin typeface="微软雅黑"/>
                <a:cs typeface="微软雅黑"/>
              </a:rPr>
              <a:t>B</a:t>
            </a:r>
            <a:r>
              <a:rPr sz="3150" b="1" spc="-487" baseline="25132">
                <a:latin typeface="微软雅黑"/>
                <a:cs typeface="微软雅黑"/>
              </a:rPr>
              <a:t>/</a:t>
            </a:r>
            <a:r>
              <a:rPr sz="3200" b="1">
                <a:latin typeface="微软雅黑"/>
                <a:cs typeface="微软雅黑"/>
              </a:rPr>
              <a:t>的同旁画</a:t>
            </a:r>
            <a:r>
              <a:rPr sz="3200" b="1" spc="-145">
                <a:latin typeface="微软雅黑"/>
                <a:cs typeface="微软雅黑"/>
              </a:rPr>
              <a:t>∠DA</a:t>
            </a:r>
            <a:r>
              <a:rPr sz="3150" b="1" spc="-217" baseline="25132">
                <a:latin typeface="微软雅黑"/>
                <a:cs typeface="微软雅黑"/>
              </a:rPr>
              <a:t>/</a:t>
            </a:r>
            <a:endParaRPr sz="3150" baseline="25132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407088" y="1891050"/>
            <a:ext cx="41402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4800" b="1" spc="-442" baseline="-16493">
                <a:latin typeface="微软雅黑"/>
                <a:cs typeface="微软雅黑"/>
              </a:rPr>
              <a:t>B</a:t>
            </a:r>
            <a:r>
              <a:rPr sz="2100" b="1" spc="-295">
                <a:latin typeface="微软雅黑"/>
                <a:cs typeface="微软雅黑"/>
              </a:rPr>
              <a:t>/</a:t>
            </a:r>
            <a:endParaRPr sz="21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973000" y="2012970"/>
            <a:ext cx="1447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28065"/>
              </a:tabLst>
            </a:pPr>
            <a:r>
              <a:rPr sz="3200" b="1" spc="-25">
                <a:latin typeface="微软雅黑"/>
                <a:cs typeface="微软雅黑"/>
              </a:rPr>
              <a:t>=∠A</a:t>
            </a:r>
            <a:r>
              <a:rPr sz="3200" b="1">
                <a:latin typeface="微软雅黑"/>
                <a:cs typeface="微软雅黑"/>
              </a:rPr>
              <a:t>	</a:t>
            </a:r>
            <a:r>
              <a:rPr sz="3200" b="1" spc="-50">
                <a:latin typeface="微软雅黑"/>
                <a:cs typeface="微软雅黑"/>
              </a:rPr>
              <a:t>，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50253" y="1360481"/>
            <a:ext cx="31578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</a:pPr>
            <a:r>
              <a:rPr sz="3200">
                <a:latin typeface="Times New Roman"/>
                <a:cs typeface="Times New Roman"/>
              </a:rPr>
              <a:t>1</a:t>
            </a:r>
            <a:r>
              <a:rPr sz="3200"/>
              <a:t>、画</a:t>
            </a:r>
            <a:r>
              <a:rPr sz="3200" spc="-10">
                <a:latin typeface="Times New Roman"/>
                <a:cs typeface="Times New Roman"/>
              </a:rPr>
              <a:t>A</a:t>
            </a:r>
            <a:r>
              <a:rPr sz="3150" spc="-15" baseline="25132">
                <a:latin typeface="Times New Roman"/>
                <a:cs typeface="Times New Roman"/>
              </a:rPr>
              <a:t>/</a:t>
            </a:r>
            <a:r>
              <a:rPr sz="3200" spc="-10">
                <a:latin typeface="Times New Roman"/>
                <a:cs typeface="Times New Roman"/>
              </a:rPr>
              <a:t>B</a:t>
            </a:r>
            <a:r>
              <a:rPr sz="3150" spc="-15" baseline="25132">
                <a:latin typeface="Times New Roman"/>
                <a:cs typeface="Times New Roman"/>
              </a:rPr>
              <a:t>/</a:t>
            </a:r>
            <a:r>
              <a:rPr sz="3200" spc="-10"/>
              <a:t>＝</a:t>
            </a:r>
            <a:r>
              <a:rPr sz="3200" spc="-10">
                <a:latin typeface="Times New Roman"/>
                <a:cs typeface="Times New Roman"/>
              </a:rPr>
              <a:t>AB</a:t>
            </a:r>
            <a:r>
              <a:rPr sz="3200" spc="-10"/>
              <a:t>；</a:t>
            </a:r>
            <a:endParaRPr sz="3200">
              <a:latin typeface="Times New Roman"/>
              <a:cs typeface="Times New Roman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380207" y="3432967"/>
            <a:ext cx="2489835" cy="1898650"/>
            <a:chOff x="1380207" y="3432967"/>
            <a:chExt cx="2489835" cy="1898650"/>
          </a:xfrm>
        </p:grpSpPr>
        <p:sp>
          <p:nvSpPr>
            <p:cNvPr id="7" name="object 7"/>
            <p:cNvSpPr/>
            <p:nvPr/>
          </p:nvSpPr>
          <p:spPr>
            <a:xfrm>
              <a:off x="1415882" y="3470282"/>
              <a:ext cx="504190" cy="1847214"/>
            </a:xfrm>
            <a:custGeom>
              <a:rect l="l" t="t" r="r" b="b"/>
              <a:pathLst>
                <a:path w="504189" h="1847214">
                  <a:moveTo>
                    <a:pt x="503571" y="0"/>
                  </a:moveTo>
                  <a:lnTo>
                    <a:pt x="0" y="1846780"/>
                  </a:lnTo>
                </a:path>
              </a:pathLst>
            </a:custGeom>
            <a:ln w="28575">
              <a:solidFill>
                <a:srgbClr val="3333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899486" y="3447255"/>
              <a:ext cx="1955800" cy="1840230"/>
            </a:xfrm>
            <a:custGeom>
              <a:rect l="l" t="t" r="r" b="b"/>
              <a:pathLst>
                <a:path w="1955800" h="1840229">
                  <a:moveTo>
                    <a:pt x="0" y="0"/>
                  </a:moveTo>
                  <a:lnTo>
                    <a:pt x="1955714" y="1839786"/>
                  </a:lnTo>
                </a:path>
              </a:pathLst>
            </a:custGeom>
            <a:ln w="28575">
              <a:solidFill>
                <a:srgbClr val="3333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394494" y="5288792"/>
              <a:ext cx="2459355" cy="7620"/>
            </a:xfrm>
            <a:custGeom>
              <a:rect l="l" t="t" r="r" b="b"/>
              <a:pathLst>
                <a:path w="2459354" h="7620">
                  <a:moveTo>
                    <a:pt x="0" y="6994"/>
                  </a:moveTo>
                  <a:lnTo>
                    <a:pt x="2459285" y="0"/>
                  </a:lnTo>
                </a:path>
              </a:pathLst>
            </a:custGeom>
            <a:ln w="28575">
              <a:solidFill>
                <a:srgbClr val="3333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3139" y="5002615"/>
            <a:ext cx="2457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A</a:t>
            </a:r>
            <a:endParaRPr sz="24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12153" y="2500650"/>
            <a:ext cx="6677659" cy="8870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500">
              <a:lnSpc>
                <a:spcPct val="100000"/>
              </a:lnSpc>
              <a:spcBef>
                <a:spcPts val="100"/>
              </a:spcBef>
              <a:tabLst>
                <a:tab pos="1550670"/>
                <a:tab pos="2973070"/>
                <a:tab pos="3513454"/>
              </a:tabLst>
            </a:pPr>
            <a:r>
              <a:rPr sz="3200" b="1" spc="-10">
                <a:latin typeface="微软雅黑"/>
                <a:cs typeface="微软雅黑"/>
              </a:rPr>
              <a:t>∠EB</a:t>
            </a:r>
            <a:r>
              <a:rPr sz="3150" b="1" spc="-15" baseline="25132">
                <a:latin typeface="微软雅黑"/>
                <a:cs typeface="微软雅黑"/>
              </a:rPr>
              <a:t>/</a:t>
            </a:r>
            <a:r>
              <a:rPr sz="3200" b="1" spc="-10">
                <a:latin typeface="微软雅黑"/>
                <a:cs typeface="微软雅黑"/>
              </a:rPr>
              <a:t>A</a:t>
            </a:r>
            <a:r>
              <a:rPr sz="3150" b="1" spc="-15" baseline="25132">
                <a:latin typeface="微软雅黑"/>
                <a:cs typeface="微软雅黑"/>
              </a:rPr>
              <a:t>/</a:t>
            </a:r>
            <a:r>
              <a:rPr sz="3150" b="1" baseline="25132">
                <a:latin typeface="微软雅黑"/>
                <a:cs typeface="微软雅黑"/>
              </a:rPr>
              <a:t>	</a:t>
            </a:r>
            <a:r>
              <a:rPr sz="3200" b="1" spc="-20">
                <a:latin typeface="微软雅黑"/>
                <a:cs typeface="微软雅黑"/>
              </a:rPr>
              <a:t>=∠B，</a:t>
            </a:r>
            <a:r>
              <a:rPr sz="3200" b="1">
                <a:latin typeface="微软雅黑"/>
                <a:cs typeface="微软雅黑"/>
              </a:rPr>
              <a:t>	</a:t>
            </a:r>
            <a:r>
              <a:rPr sz="3200" b="1" spc="-405">
                <a:latin typeface="微软雅黑"/>
                <a:cs typeface="微软雅黑"/>
              </a:rPr>
              <a:t>A</a:t>
            </a:r>
            <a:r>
              <a:rPr sz="3150" b="1" spc="-607" baseline="25132">
                <a:latin typeface="微软雅黑"/>
                <a:cs typeface="微软雅黑"/>
              </a:rPr>
              <a:t>/</a:t>
            </a:r>
            <a:r>
              <a:rPr sz="3150" b="1" baseline="25132">
                <a:latin typeface="微软雅黑"/>
                <a:cs typeface="微软雅黑"/>
              </a:rPr>
              <a:t>	</a:t>
            </a:r>
            <a:r>
              <a:rPr sz="3200" b="1" spc="-345">
                <a:latin typeface="微软雅黑"/>
                <a:cs typeface="微软雅黑"/>
              </a:rPr>
              <a:t>D，B</a:t>
            </a:r>
            <a:r>
              <a:rPr sz="3150" b="1" spc="-517" baseline="25132">
                <a:latin typeface="微软雅黑"/>
                <a:cs typeface="微软雅黑"/>
              </a:rPr>
              <a:t>/</a:t>
            </a:r>
            <a:r>
              <a:rPr sz="3200" b="1" spc="-345">
                <a:latin typeface="微软雅黑"/>
                <a:cs typeface="微软雅黑"/>
              </a:rPr>
              <a:t>E</a:t>
            </a:r>
            <a:r>
              <a:rPr sz="3200" b="1">
                <a:latin typeface="微软雅黑"/>
                <a:cs typeface="微软雅黑"/>
              </a:rPr>
              <a:t>交于点</a:t>
            </a:r>
            <a:r>
              <a:rPr sz="3200" b="1" spc="-254">
                <a:latin typeface="微软雅黑"/>
                <a:cs typeface="微软雅黑"/>
              </a:rPr>
              <a:t>C</a:t>
            </a:r>
            <a:r>
              <a:rPr sz="3150" b="1" spc="-382" baseline="25132">
                <a:latin typeface="微软雅黑"/>
                <a:cs typeface="微软雅黑"/>
              </a:rPr>
              <a:t>/</a:t>
            </a:r>
            <a:r>
              <a:rPr sz="3200" b="1" spc="-50">
                <a:latin typeface="微软雅黑"/>
                <a:cs typeface="微软雅黑"/>
              </a:rPr>
              <a:t>。</a:t>
            </a:r>
            <a:endParaRPr sz="3200">
              <a:latin typeface="微软雅黑"/>
              <a:cs typeface="微软雅黑"/>
            </a:endParaRPr>
          </a:p>
          <a:p>
            <a:pPr marL="1207770">
              <a:lnSpc>
                <a:spcPct val="100000"/>
              </a:lnSpc>
              <a:spcBef>
                <a:spcPts val="60"/>
              </a:spcBef>
            </a:pPr>
            <a:r>
              <a:rPr sz="2400" b="1">
                <a:latin typeface="Arial"/>
                <a:cs typeface="Arial"/>
              </a:rPr>
              <a:t>C</a:t>
            </a:r>
            <a:endParaRPr sz="24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64939" y="5079778"/>
            <a:ext cx="2457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B</a:t>
            </a:r>
            <a:endParaRPr sz="2400">
              <a:latin typeface="Arial"/>
              <a:cs typeface="Arial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4854438" y="3132461"/>
            <a:ext cx="3138805" cy="3068320"/>
            <a:chOff x="4854438" y="3132461"/>
            <a:chExt cx="3138805" cy="3068320"/>
          </a:xfrm>
        </p:grpSpPr>
        <p:sp>
          <p:nvSpPr>
            <p:cNvPr id="14" name="object 14"/>
            <p:cNvSpPr/>
            <p:nvPr/>
          </p:nvSpPr>
          <p:spPr>
            <a:xfrm>
              <a:off x="5490843" y="3146749"/>
              <a:ext cx="796290" cy="3034665"/>
            </a:xfrm>
            <a:custGeom>
              <a:rect l="l" t="t" r="r" b="b"/>
              <a:pathLst>
                <a:path w="796289" h="3034665">
                  <a:moveTo>
                    <a:pt x="795976" y="0"/>
                  </a:moveTo>
                  <a:lnTo>
                    <a:pt x="0" y="3034651"/>
                  </a:lnTo>
                </a:path>
              </a:pathLst>
            </a:custGeom>
            <a:ln w="28575">
              <a:solidFill>
                <a:srgbClr val="FF006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868726" y="3262338"/>
              <a:ext cx="3110230" cy="2924175"/>
            </a:xfrm>
            <a:custGeom>
              <a:rect l="l" t="t" r="r" b="b"/>
              <a:pathLst>
                <a:path w="3110229" h="2924175">
                  <a:moveTo>
                    <a:pt x="0" y="0"/>
                  </a:moveTo>
                  <a:lnTo>
                    <a:pt x="3110186" y="2924125"/>
                  </a:lnTo>
                </a:path>
              </a:pathLst>
            </a:custGeom>
            <a:ln w="28575">
              <a:solidFill>
                <a:srgbClr val="FF006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5498447" y="6173869"/>
              <a:ext cx="2459355" cy="11430"/>
            </a:xfrm>
            <a:custGeom>
              <a:rect l="l" t="t" r="r" b="b"/>
              <a:pathLst>
                <a:path w="2459354" h="11429">
                  <a:moveTo>
                    <a:pt x="0" y="10948"/>
                  </a:moveTo>
                  <a:lnTo>
                    <a:pt x="2458754" y="0"/>
                  </a:lnTo>
                </a:path>
              </a:pathLst>
            </a:custGeom>
            <a:ln w="28575">
              <a:solidFill>
                <a:srgbClr val="FF00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232728" y="5562282"/>
            <a:ext cx="5097780" cy="6394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ts val="2895"/>
              </a:lnSpc>
              <a:spcBef>
                <a:spcPts val="100"/>
              </a:spcBef>
            </a:pPr>
            <a:r>
              <a:rPr sz="3200" b="1" spc="-5">
                <a:solidFill>
                  <a:srgbClr val="FF0000"/>
                </a:solidFill>
                <a:latin typeface="微软雅黑"/>
                <a:cs typeface="微软雅黑"/>
              </a:rPr>
              <a:t>通过实验发现了什么规律？</a:t>
            </a:r>
            <a:endParaRPr sz="3200">
              <a:latin typeface="微软雅黑"/>
              <a:cs typeface="微软雅黑"/>
            </a:endParaRPr>
          </a:p>
          <a:p>
            <a:pPr marR="30480" algn="r">
              <a:lnSpc>
                <a:spcPts val="1935"/>
              </a:lnSpc>
            </a:pPr>
            <a:r>
              <a:rPr sz="3600" b="1" spc="-37" baseline="-16203">
                <a:latin typeface="Arial"/>
                <a:cs typeface="Arial"/>
              </a:rPr>
              <a:t>A</a:t>
            </a:r>
            <a:r>
              <a:rPr sz="1550" b="1" spc="-25">
                <a:latin typeface="Arial"/>
                <a:cs typeface="Arial"/>
              </a:rPr>
              <a:t>′</a:t>
            </a:r>
            <a:endParaRPr sz="155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035290" y="5830088"/>
            <a:ext cx="2457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B</a:t>
            </a:r>
            <a:endParaRPr sz="240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255406" y="5842280"/>
            <a:ext cx="73660" cy="26733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550" b="1" spc="5">
                <a:latin typeface="Arial"/>
                <a:cs typeface="Arial"/>
              </a:rPr>
              <a:t>′</a:t>
            </a:r>
            <a:endParaRPr sz="155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209665" y="4009860"/>
            <a:ext cx="3448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600" b="1" spc="-37" baseline="-16203">
                <a:latin typeface="Arial"/>
                <a:cs typeface="Arial"/>
              </a:rPr>
              <a:t>C</a:t>
            </a:r>
            <a:r>
              <a:rPr sz="1550" b="1" spc="-25">
                <a:latin typeface="Arial"/>
                <a:cs typeface="Arial"/>
              </a:rPr>
              <a:t>′</a:t>
            </a:r>
            <a:endParaRPr sz="155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363403" y="3166264"/>
            <a:ext cx="2292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E</a:t>
            </a:r>
            <a:endParaRPr sz="24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450965" y="3093239"/>
            <a:ext cx="2457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D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23" name="object 23"/>
          <p:cNvPicPr/>
          <p:nvPr/>
        </p:nvPicPr>
        <p:blipFill>
          <a:blip r:embed="rId2"/>
          <a:stretch>
            <a:fillRect/>
          </a:stretch>
        </p:blipFill>
        <p:spPr>
          <a:xfrm>
            <a:off x="468312" y="836612"/>
            <a:ext cx="1295400" cy="517525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722313" y="878613"/>
            <a:ext cx="78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25">
                <a:latin typeface="微软雅黑"/>
                <a:cs typeface="微软雅黑"/>
              </a:rPr>
              <a:t>画法</a:t>
            </a:r>
            <a:endParaRPr sz="3000">
              <a:latin typeface="微软雅黑"/>
              <a:cs typeface="微软雅黑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268288" y="1412775"/>
            <a:ext cx="2256155" cy="6350"/>
          </a:xfrm>
          <a:custGeom>
            <a:rect l="l" t="t" r="r" b="b"/>
            <a:pathLst>
              <a:path w="2256155" h="6350">
                <a:moveTo>
                  <a:pt x="0" y="6350"/>
                </a:moveTo>
                <a:lnTo>
                  <a:pt x="2255836" y="0"/>
                </a:lnTo>
              </a:path>
            </a:pathLst>
          </a:custGeom>
          <a:ln w="38100">
            <a:solidFill>
              <a:srgbClr val="95B3D7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18490" y="1143317"/>
            <a:ext cx="69342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51790">
              <a:lnSpc>
                <a:spcPct val="150000"/>
              </a:lnSpc>
              <a:spcBef>
                <a:spcPts val="100"/>
              </a:spcBef>
            </a:pPr>
            <a:r>
              <a:rPr sz="3200" b="1" spc="-5">
                <a:latin typeface="微软雅黑"/>
                <a:cs typeface="微软雅黑"/>
              </a:rPr>
              <a:t>一张教学用的三角形硬纸板不小心</a:t>
            </a:r>
            <a:r>
              <a:rPr sz="3200" b="1" spc="-50">
                <a:latin typeface="微软雅黑"/>
                <a:cs typeface="微软雅黑"/>
              </a:rPr>
              <a:t> </a:t>
            </a:r>
            <a:r>
              <a:rPr sz="3200" b="1" spc="-5">
                <a:latin typeface="微软雅黑"/>
                <a:cs typeface="微软雅黑"/>
              </a:rPr>
              <a:t>被撕坏了，如图，你能制作一张与原来同样大小的新教具？能恢复原来三角形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8490" y="3581717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微软雅黑"/>
                <a:cs typeface="微软雅黑"/>
              </a:rPr>
              <a:t>的原貌吗？</a:t>
            </a:r>
            <a:endParaRPr sz="32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391025" y="3832225"/>
            <a:ext cx="1073150" cy="2520950"/>
            <a:chOff x="4391025" y="3832225"/>
            <a:chExt cx="1073150" cy="2520950"/>
          </a:xfrm>
        </p:grpSpPr>
        <p:sp>
          <p:nvSpPr>
            <p:cNvPr id="5" name="object 5"/>
            <p:cNvSpPr/>
            <p:nvPr/>
          </p:nvSpPr>
          <p:spPr>
            <a:xfrm>
              <a:off x="5410200" y="3860800"/>
              <a:ext cx="25400" cy="2463800"/>
            </a:xfrm>
            <a:custGeom>
              <a:rect l="l" t="t" r="r" b="b"/>
              <a:pathLst>
                <a:path w="25400" h="2463800">
                  <a:moveTo>
                    <a:pt x="25400" y="0"/>
                  </a:moveTo>
                  <a:lnTo>
                    <a:pt x="0" y="2463800"/>
                  </a:lnTo>
                </a:path>
              </a:pathLst>
            </a:custGeom>
            <a:ln w="571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500562" y="3860800"/>
              <a:ext cx="914400" cy="1143000"/>
            </a:xfrm>
            <a:custGeom>
              <a:rect l="l" t="t" r="r" b="b"/>
              <a:pathLst>
                <a:path w="914400" h="1143000">
                  <a:moveTo>
                    <a:pt x="914400" y="0"/>
                  </a:moveTo>
                  <a:lnTo>
                    <a:pt x="0" y="1143000"/>
                  </a:lnTo>
                </a:path>
              </a:pathLst>
            </a:custGeom>
            <a:ln w="571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419600" y="5943600"/>
              <a:ext cx="990600" cy="381000"/>
            </a:xfrm>
            <a:custGeom>
              <a:rect l="l" t="t" r="r" b="b"/>
              <a:pathLst>
                <a:path w="990600" h="381000">
                  <a:moveTo>
                    <a:pt x="990600" y="381000"/>
                  </a:moveTo>
                  <a:lnTo>
                    <a:pt x="0" y="0"/>
                  </a:lnTo>
                </a:path>
              </a:pathLst>
            </a:custGeom>
            <a:ln w="571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395288" y="765175"/>
            <a:ext cx="2000250" cy="517525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811213" y="807175"/>
            <a:ext cx="1168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20">
                <a:latin typeface="微软雅黑"/>
                <a:cs typeface="微软雅黑"/>
              </a:rPr>
              <a:t>探究二</a:t>
            </a:r>
            <a:endParaRPr sz="3000">
              <a:latin typeface="微软雅黑"/>
              <a:cs typeface="微软雅黑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6159500" y="4152900"/>
            <a:ext cx="2519362" cy="2132013"/>
          </a:xfrm>
          <a:prstGeom prst="rect">
            <a:avLst/>
          </a:prstGeom>
        </p:spPr>
      </p:pic>
      <p:sp>
        <p:nvSpPr>
          <p:cNvPr id="11" name="object 11"/>
          <p:cNvSpPr/>
          <p:nvPr/>
        </p:nvSpPr>
        <p:spPr>
          <a:xfrm>
            <a:off x="268288" y="1412775"/>
            <a:ext cx="2256155" cy="6350"/>
          </a:xfrm>
          <a:custGeom>
            <a:rect l="l" t="t" r="r" b="b"/>
            <a:pathLst>
              <a:path w="2256155" h="6350">
                <a:moveTo>
                  <a:pt x="0" y="6350"/>
                </a:moveTo>
                <a:lnTo>
                  <a:pt x="2255836" y="0"/>
                </a:lnTo>
              </a:path>
            </a:pathLst>
          </a:custGeom>
          <a:ln w="38100">
            <a:solidFill>
              <a:srgbClr val="95B3D7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544887" y="2185987"/>
            <a:ext cx="3206750" cy="4081779"/>
            <a:chOff x="3544887" y="2185987"/>
            <a:chExt cx="3206750" cy="4081779"/>
          </a:xfrm>
        </p:grpSpPr>
        <p:sp>
          <p:nvSpPr>
            <p:cNvPr id="3" name="object 3"/>
            <p:cNvSpPr/>
            <p:nvPr/>
          </p:nvSpPr>
          <p:spPr>
            <a:xfrm>
              <a:off x="5167769" y="2205037"/>
              <a:ext cx="1104900" cy="1406525"/>
            </a:xfrm>
            <a:custGeom>
              <a:rect l="l" t="t" r="r" b="b"/>
              <a:pathLst>
                <a:path w="1104900" h="1406525">
                  <a:moveTo>
                    <a:pt x="0" y="1406386"/>
                  </a:moveTo>
                  <a:lnTo>
                    <a:pt x="1104577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272346" y="2205038"/>
              <a:ext cx="460375" cy="4043679"/>
            </a:xfrm>
            <a:custGeom>
              <a:rect l="l" t="t" r="r" b="b"/>
              <a:pathLst>
                <a:path w="460375" h="4043679">
                  <a:moveTo>
                    <a:pt x="0" y="0"/>
                  </a:moveTo>
                  <a:lnTo>
                    <a:pt x="460240" y="4043361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628009" y="5955402"/>
              <a:ext cx="1104900" cy="293370"/>
            </a:xfrm>
            <a:custGeom>
              <a:rect l="l" t="t" r="r" b="b"/>
              <a:pathLst>
                <a:path w="1104900" h="293370">
                  <a:moveTo>
                    <a:pt x="1104577" y="292997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160098" y="3610204"/>
              <a:ext cx="721360" cy="2380615"/>
            </a:xfrm>
            <a:custGeom>
              <a:rect l="l" t="t" r="r" b="b"/>
              <a:pathLst>
                <a:path w="721360" h="2380615">
                  <a:moveTo>
                    <a:pt x="56571" y="0"/>
                  </a:moveTo>
                  <a:lnTo>
                    <a:pt x="89719" y="28865"/>
                  </a:lnTo>
                  <a:lnTo>
                    <a:pt x="110070" y="46754"/>
                  </a:lnTo>
                  <a:lnTo>
                    <a:pt x="123494" y="57339"/>
                  </a:lnTo>
                  <a:lnTo>
                    <a:pt x="135861" y="64294"/>
                  </a:lnTo>
                  <a:lnTo>
                    <a:pt x="153041" y="71291"/>
                  </a:lnTo>
                  <a:lnTo>
                    <a:pt x="180906" y="82005"/>
                  </a:lnTo>
                  <a:lnTo>
                    <a:pt x="225326" y="100107"/>
                  </a:lnTo>
                  <a:lnTo>
                    <a:pt x="236952" y="107260"/>
                  </a:lnTo>
                  <a:lnTo>
                    <a:pt x="247858" y="116130"/>
                  </a:lnTo>
                  <a:lnTo>
                    <a:pt x="258765" y="124314"/>
                  </a:lnTo>
                  <a:lnTo>
                    <a:pt x="270391" y="129407"/>
                  </a:lnTo>
                  <a:lnTo>
                    <a:pt x="337150" y="140489"/>
                  </a:lnTo>
                  <a:lnTo>
                    <a:pt x="411100" y="149398"/>
                  </a:lnTo>
                  <a:lnTo>
                    <a:pt x="471027" y="155330"/>
                  </a:lnTo>
                  <a:lnTo>
                    <a:pt x="495717" y="157486"/>
                  </a:lnTo>
                  <a:lnTo>
                    <a:pt x="449773" y="181834"/>
                  </a:lnTo>
                  <a:lnTo>
                    <a:pt x="406226" y="211880"/>
                  </a:lnTo>
                  <a:lnTo>
                    <a:pt x="364117" y="245385"/>
                  </a:lnTo>
                  <a:lnTo>
                    <a:pt x="322488" y="280110"/>
                  </a:lnTo>
                  <a:lnTo>
                    <a:pt x="280379" y="313818"/>
                  </a:lnTo>
                  <a:lnTo>
                    <a:pt x="236832" y="344271"/>
                  </a:lnTo>
                  <a:lnTo>
                    <a:pt x="215776" y="396620"/>
                  </a:lnTo>
                  <a:lnTo>
                    <a:pt x="193109" y="447211"/>
                  </a:lnTo>
                  <a:lnTo>
                    <a:pt x="167451" y="494579"/>
                  </a:lnTo>
                  <a:lnTo>
                    <a:pt x="137420" y="537259"/>
                  </a:lnTo>
                  <a:lnTo>
                    <a:pt x="101636" y="573786"/>
                  </a:lnTo>
                  <a:lnTo>
                    <a:pt x="99164" y="584926"/>
                  </a:lnTo>
                  <a:lnTo>
                    <a:pt x="96962" y="596066"/>
                  </a:lnTo>
                  <a:lnTo>
                    <a:pt x="94220" y="606748"/>
                  </a:lnTo>
                  <a:lnTo>
                    <a:pt x="90130" y="616515"/>
                  </a:lnTo>
                  <a:lnTo>
                    <a:pt x="80841" y="627845"/>
                  </a:lnTo>
                  <a:lnTo>
                    <a:pt x="69036" y="637574"/>
                  </a:lnTo>
                  <a:lnTo>
                    <a:pt x="59387" y="647760"/>
                  </a:lnTo>
                  <a:lnTo>
                    <a:pt x="56571" y="660464"/>
                  </a:lnTo>
                  <a:lnTo>
                    <a:pt x="62534" y="672749"/>
                  </a:lnTo>
                  <a:lnTo>
                    <a:pt x="74070" y="679997"/>
                  </a:lnTo>
                  <a:lnTo>
                    <a:pt x="88122" y="684499"/>
                  </a:lnTo>
                  <a:lnTo>
                    <a:pt x="101636" y="688543"/>
                  </a:lnTo>
                  <a:lnTo>
                    <a:pt x="141368" y="703136"/>
                  </a:lnTo>
                  <a:lnTo>
                    <a:pt x="185774" y="717385"/>
                  </a:lnTo>
                  <a:lnTo>
                    <a:pt x="221910" y="728201"/>
                  </a:lnTo>
                  <a:lnTo>
                    <a:pt x="236832" y="732493"/>
                  </a:lnTo>
                  <a:lnTo>
                    <a:pt x="230768" y="786842"/>
                  </a:lnTo>
                  <a:lnTo>
                    <a:pt x="222840" y="835629"/>
                  </a:lnTo>
                  <a:lnTo>
                    <a:pt x="211183" y="879602"/>
                  </a:lnTo>
                  <a:lnTo>
                    <a:pt x="193933" y="919504"/>
                  </a:lnTo>
                  <a:lnTo>
                    <a:pt x="169225" y="956084"/>
                  </a:lnTo>
                  <a:lnTo>
                    <a:pt x="135196" y="990086"/>
                  </a:lnTo>
                  <a:lnTo>
                    <a:pt x="183019" y="1000864"/>
                  </a:lnTo>
                  <a:lnTo>
                    <a:pt x="230854" y="1009009"/>
                  </a:lnTo>
                  <a:lnTo>
                    <a:pt x="278712" y="1015323"/>
                  </a:lnTo>
                  <a:lnTo>
                    <a:pt x="326603" y="1020607"/>
                  </a:lnTo>
                  <a:lnTo>
                    <a:pt x="374539" y="1025662"/>
                  </a:lnTo>
                  <a:lnTo>
                    <a:pt x="422531" y="1031289"/>
                  </a:lnTo>
                  <a:lnTo>
                    <a:pt x="470591" y="1038289"/>
                  </a:lnTo>
                  <a:lnTo>
                    <a:pt x="518729" y="1047465"/>
                  </a:lnTo>
                  <a:lnTo>
                    <a:pt x="529852" y="1092782"/>
                  </a:lnTo>
                  <a:lnTo>
                    <a:pt x="540974" y="1140735"/>
                  </a:lnTo>
                  <a:lnTo>
                    <a:pt x="553248" y="1188982"/>
                  </a:lnTo>
                  <a:lnTo>
                    <a:pt x="567822" y="1235178"/>
                  </a:lnTo>
                  <a:lnTo>
                    <a:pt x="585848" y="1276979"/>
                  </a:lnTo>
                  <a:lnTo>
                    <a:pt x="539239" y="1292925"/>
                  </a:lnTo>
                  <a:lnTo>
                    <a:pt x="493705" y="1310215"/>
                  </a:lnTo>
                  <a:lnTo>
                    <a:pt x="448908" y="1328553"/>
                  </a:lnTo>
                  <a:lnTo>
                    <a:pt x="404513" y="1347637"/>
                  </a:lnTo>
                  <a:lnTo>
                    <a:pt x="360186" y="1367171"/>
                  </a:lnTo>
                  <a:lnTo>
                    <a:pt x="315591" y="1386853"/>
                  </a:lnTo>
                  <a:lnTo>
                    <a:pt x="270391" y="1406386"/>
                  </a:lnTo>
                  <a:lnTo>
                    <a:pt x="247679" y="1413711"/>
                  </a:lnTo>
                  <a:lnTo>
                    <a:pt x="224607" y="1419205"/>
                  </a:lnTo>
                  <a:lnTo>
                    <a:pt x="201894" y="1425614"/>
                  </a:lnTo>
                  <a:lnTo>
                    <a:pt x="180261" y="1435686"/>
                  </a:lnTo>
                  <a:lnTo>
                    <a:pt x="133891" y="1466138"/>
                  </a:lnTo>
                  <a:lnTo>
                    <a:pt x="110304" y="1482409"/>
                  </a:lnTo>
                  <a:lnTo>
                    <a:pt x="96382" y="1490535"/>
                  </a:lnTo>
                  <a:lnTo>
                    <a:pt x="79008" y="1496551"/>
                  </a:lnTo>
                  <a:lnTo>
                    <a:pt x="45065" y="1506494"/>
                  </a:lnTo>
                  <a:lnTo>
                    <a:pt x="32091" y="1512274"/>
                  </a:lnTo>
                  <a:lnTo>
                    <a:pt x="18218" y="1517023"/>
                  </a:lnTo>
                  <a:lnTo>
                    <a:pt x="6502" y="1523833"/>
                  </a:lnTo>
                  <a:lnTo>
                    <a:pt x="0" y="1535793"/>
                  </a:lnTo>
                  <a:lnTo>
                    <a:pt x="4310" y="1581120"/>
                  </a:lnTo>
                  <a:lnTo>
                    <a:pt x="27123" y="1628263"/>
                  </a:lnTo>
                  <a:lnTo>
                    <a:pt x="59094" y="1671422"/>
                  </a:lnTo>
                  <a:lnTo>
                    <a:pt x="90882" y="1704794"/>
                  </a:lnTo>
                  <a:lnTo>
                    <a:pt x="113142" y="1722579"/>
                  </a:lnTo>
                  <a:lnTo>
                    <a:pt x="145323" y="1735894"/>
                  </a:lnTo>
                  <a:lnTo>
                    <a:pt x="179302" y="1742112"/>
                  </a:lnTo>
                  <a:lnTo>
                    <a:pt x="214000" y="1745584"/>
                  </a:lnTo>
                  <a:lnTo>
                    <a:pt x="248338" y="1750658"/>
                  </a:lnTo>
                  <a:lnTo>
                    <a:pt x="268129" y="1755007"/>
                  </a:lnTo>
                  <a:lnTo>
                    <a:pt x="290167" y="1759814"/>
                  </a:lnTo>
                  <a:lnTo>
                    <a:pt x="308070" y="1763706"/>
                  </a:lnTo>
                  <a:lnTo>
                    <a:pt x="315456" y="1765308"/>
                  </a:lnTo>
                  <a:lnTo>
                    <a:pt x="325569" y="1771412"/>
                  </a:lnTo>
                  <a:lnTo>
                    <a:pt x="336671" y="1776601"/>
                  </a:lnTo>
                  <a:lnTo>
                    <a:pt x="345794" y="1783162"/>
                  </a:lnTo>
                  <a:lnTo>
                    <a:pt x="349974" y="1793387"/>
                  </a:lnTo>
                  <a:lnTo>
                    <a:pt x="349430" y="1846566"/>
                  </a:lnTo>
                  <a:lnTo>
                    <a:pt x="340325" y="1892420"/>
                  </a:lnTo>
                  <a:lnTo>
                    <a:pt x="323534" y="1931828"/>
                  </a:lnTo>
                  <a:lnTo>
                    <a:pt x="299931" y="1965669"/>
                  </a:lnTo>
                  <a:lnTo>
                    <a:pt x="270391" y="1994822"/>
                  </a:lnTo>
                  <a:lnTo>
                    <a:pt x="303422" y="2008613"/>
                  </a:lnTo>
                  <a:lnTo>
                    <a:pt x="325583" y="2017913"/>
                  </a:lnTo>
                  <a:lnTo>
                    <a:pt x="339933" y="2023558"/>
                  </a:lnTo>
                  <a:lnTo>
                    <a:pt x="349533" y="2026386"/>
                  </a:lnTo>
                  <a:lnTo>
                    <a:pt x="357443" y="2027232"/>
                  </a:lnTo>
                  <a:lnTo>
                    <a:pt x="366723" y="2026934"/>
                  </a:lnTo>
                  <a:lnTo>
                    <a:pt x="380433" y="2026328"/>
                  </a:lnTo>
                  <a:lnTo>
                    <a:pt x="401634" y="2026250"/>
                  </a:lnTo>
                  <a:lnTo>
                    <a:pt x="433386" y="2027537"/>
                  </a:lnTo>
                  <a:lnTo>
                    <a:pt x="478748" y="2031025"/>
                  </a:lnTo>
                  <a:lnTo>
                    <a:pt x="540782" y="2037551"/>
                  </a:lnTo>
                  <a:lnTo>
                    <a:pt x="586207" y="2047203"/>
                  </a:lnTo>
                  <a:lnTo>
                    <a:pt x="631632" y="2062578"/>
                  </a:lnTo>
                  <a:lnTo>
                    <a:pt x="676697" y="2079784"/>
                  </a:lnTo>
                  <a:lnTo>
                    <a:pt x="721043" y="2094930"/>
                  </a:lnTo>
                  <a:lnTo>
                    <a:pt x="684922" y="2108321"/>
                  </a:lnTo>
                  <a:lnTo>
                    <a:pt x="648532" y="2118736"/>
                  </a:lnTo>
                  <a:lnTo>
                    <a:pt x="611961" y="2128235"/>
                  </a:lnTo>
                  <a:lnTo>
                    <a:pt x="575300" y="2138879"/>
                  </a:lnTo>
                  <a:lnTo>
                    <a:pt x="566266" y="2145499"/>
                  </a:lnTo>
                  <a:lnTo>
                    <a:pt x="556963" y="2151545"/>
                  </a:lnTo>
                  <a:lnTo>
                    <a:pt x="548198" y="2158279"/>
                  </a:lnTo>
                  <a:lnTo>
                    <a:pt x="540782" y="2166958"/>
                  </a:lnTo>
                  <a:lnTo>
                    <a:pt x="526055" y="2191318"/>
                  </a:lnTo>
                  <a:lnTo>
                    <a:pt x="511418" y="2219911"/>
                  </a:lnTo>
                  <a:lnTo>
                    <a:pt x="500197" y="2243698"/>
                  </a:lnTo>
                  <a:lnTo>
                    <a:pt x="495717" y="2253637"/>
                  </a:lnTo>
                  <a:lnTo>
                    <a:pt x="490384" y="2275058"/>
                  </a:lnTo>
                  <a:lnTo>
                    <a:pt x="485410" y="2296823"/>
                  </a:lnTo>
                  <a:lnTo>
                    <a:pt x="480076" y="2318359"/>
                  </a:lnTo>
                  <a:lnTo>
                    <a:pt x="473664" y="2339094"/>
                  </a:lnTo>
                  <a:lnTo>
                    <a:pt x="462203" y="2363358"/>
                  </a:lnTo>
                  <a:lnTo>
                    <a:pt x="451731" y="2380297"/>
                  </a:lnTo>
                  <a:lnTo>
                    <a:pt x="452225" y="2380297"/>
                  </a:lnTo>
                  <a:lnTo>
                    <a:pt x="473664" y="2353744"/>
                  </a:lnTo>
                  <a:lnTo>
                    <a:pt x="513935" y="228659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563937" y="3500437"/>
              <a:ext cx="1685925" cy="1945005"/>
            </a:xfrm>
            <a:custGeom>
              <a:rect l="l" t="t" r="r" b="b"/>
              <a:pathLst>
                <a:path w="1685925" h="1945004">
                  <a:moveTo>
                    <a:pt x="1685925" y="0"/>
                  </a:moveTo>
                  <a:lnTo>
                    <a:pt x="0" y="1944687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563937" y="5445125"/>
              <a:ext cx="2263775" cy="546100"/>
            </a:xfrm>
            <a:custGeom>
              <a:rect l="l" t="t" r="r" b="b"/>
              <a:pathLst>
                <a:path w="2263775" h="546100">
                  <a:moveTo>
                    <a:pt x="2263775" y="546100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2288539" y="4976274"/>
            <a:ext cx="22987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Cambria"/>
                <a:cs typeface="Cambria"/>
              </a:rPr>
              <a:t>C</a:t>
            </a:r>
            <a:endParaRPr sz="2800">
              <a:latin typeface="Cambria"/>
              <a:cs typeface="Cambria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8</a:t>
            </a:fld>
          </a:p>
        </p:txBody>
      </p:sp>
      <p:sp>
        <p:nvSpPr>
          <p:cNvPr id="10" name="object 10"/>
          <p:cNvSpPr txBox="1"/>
          <p:nvPr/>
        </p:nvSpPr>
        <p:spPr>
          <a:xfrm>
            <a:off x="6811328" y="5612862"/>
            <a:ext cx="2571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Cambria"/>
                <a:cs typeface="Cambria"/>
              </a:rPr>
              <a:t>B</a:t>
            </a:r>
            <a:endParaRPr sz="2800">
              <a:latin typeface="Cambria"/>
              <a:cs typeface="Cambri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793740" y="6046555"/>
            <a:ext cx="15748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latin typeface="Cambria"/>
                <a:cs typeface="Cambria"/>
              </a:rPr>
              <a:t>E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522402" y="1867949"/>
            <a:ext cx="2578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Cambria"/>
                <a:cs typeface="Cambria"/>
              </a:rPr>
              <a:t>A</a:t>
            </a:r>
            <a:endParaRPr sz="2800">
              <a:latin typeface="Cambria"/>
              <a:cs typeface="Cambri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06278" y="3091912"/>
            <a:ext cx="27622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Cambria"/>
                <a:cs typeface="Cambria"/>
              </a:rPr>
              <a:t>D</a:t>
            </a:r>
            <a:endParaRPr sz="2800">
              <a:latin typeface="Cambria"/>
              <a:cs typeface="Cambria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474028" y="1387157"/>
            <a:ext cx="49022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3200" b="0" spc="-5">
                <a:latin typeface="宋体"/>
                <a:cs typeface="宋体"/>
              </a:rPr>
              <a:t>同学们想一想为什么这块纸板能够复原呢？和三角形全</a:t>
            </a:r>
            <a:r>
              <a:rPr sz="3200" b="0" spc="-10">
                <a:latin typeface="宋体"/>
                <a:cs typeface="宋体"/>
              </a:rPr>
              <a:t>等有关吗？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2710" marR="55880" indent="335280">
              <a:lnSpc>
                <a:spcPct val="109100"/>
              </a:lnSpc>
              <a:spcBef>
                <a:spcPts val="100"/>
              </a:spcBef>
            </a:pPr>
            <a:r>
              <a:rPr/>
              <a:t>先任意画出一个△ABC，再画一个</a:t>
            </a:r>
            <a:r>
              <a:rPr spc="-10"/>
              <a:t>△A</a:t>
            </a:r>
            <a:r>
              <a:rPr sz="3150" spc="-15" baseline="25132"/>
              <a:t>/</a:t>
            </a:r>
            <a:r>
              <a:rPr sz="3200" spc="-10"/>
              <a:t>B</a:t>
            </a:r>
            <a:r>
              <a:rPr sz="3150" spc="-15" baseline="25132"/>
              <a:t>/</a:t>
            </a:r>
            <a:r>
              <a:rPr sz="3200" spc="-10"/>
              <a:t>C</a:t>
            </a:r>
            <a:r>
              <a:rPr sz="3150" spc="-15" baseline="25132"/>
              <a:t>/</a:t>
            </a:r>
            <a:r>
              <a:rPr sz="3200" spc="-10"/>
              <a:t>，</a:t>
            </a:r>
            <a:r>
              <a:rPr sz="3200"/>
              <a:t>使</a:t>
            </a:r>
            <a:r>
              <a:rPr sz="3200" spc="-10"/>
              <a:t>A</a:t>
            </a:r>
            <a:r>
              <a:rPr sz="3150" spc="-15" baseline="25132"/>
              <a:t>/</a:t>
            </a:r>
            <a:r>
              <a:rPr sz="3200" spc="-10"/>
              <a:t>B</a:t>
            </a:r>
            <a:r>
              <a:rPr sz="3150" spc="-15" baseline="25132"/>
              <a:t>/</a:t>
            </a:r>
            <a:r>
              <a:rPr sz="3200" spc="-10"/>
              <a:t>=AB，</a:t>
            </a:r>
            <a:endParaRPr sz="3200"/>
          </a:p>
          <a:p>
            <a:pPr marL="295910">
              <a:lnSpc>
                <a:spcPct val="100000"/>
              </a:lnSpc>
              <a:spcBef>
                <a:spcPts val="1745"/>
              </a:spcBef>
              <a:tabLst>
                <a:tab pos="1242695"/>
                <a:tab pos="2665095"/>
                <a:tab pos="3611879"/>
                <a:tab pos="4627880"/>
              </a:tabLst>
            </a:pPr>
            <a:r>
              <a:rPr spc="-25"/>
              <a:t>∠A</a:t>
            </a:r>
            <a:r>
              <a:rPr sz="3150" spc="-37" baseline="25132"/>
              <a:t>/</a:t>
            </a:r>
            <a:r>
              <a:rPr sz="3150" baseline="25132"/>
              <a:t>	</a:t>
            </a:r>
            <a:r>
              <a:rPr sz="3200" spc="-20"/>
              <a:t>=∠A，</a:t>
            </a:r>
            <a:r>
              <a:rPr sz="3200"/>
              <a:t>	</a:t>
            </a:r>
            <a:r>
              <a:rPr sz="3200" spc="-25"/>
              <a:t>∠B</a:t>
            </a:r>
            <a:r>
              <a:rPr sz="3150" spc="-37" baseline="25132"/>
              <a:t>/</a:t>
            </a:r>
            <a:r>
              <a:rPr sz="3150" baseline="25132"/>
              <a:t>	</a:t>
            </a:r>
            <a:r>
              <a:rPr sz="3200" spc="-25"/>
              <a:t>=∠B</a:t>
            </a:r>
            <a:r>
              <a:rPr sz="3200"/>
              <a:t>	</a:t>
            </a:r>
            <a:r>
              <a:rPr sz="3200" spc="-10"/>
              <a:t>。把画好的</a:t>
            </a:r>
            <a:endParaRPr sz="3200"/>
          </a:p>
          <a:p>
            <a:pPr marL="92710">
              <a:lnSpc>
                <a:spcPct val="100000"/>
              </a:lnSpc>
              <a:spcBef>
                <a:spcPts val="175"/>
              </a:spcBef>
            </a:pPr>
            <a:r>
              <a:rPr/>
              <a:t>△A</a:t>
            </a:r>
            <a:r>
              <a:rPr sz="3150" baseline="25132"/>
              <a:t>/</a:t>
            </a:r>
            <a:r>
              <a:rPr sz="3200"/>
              <a:t>B</a:t>
            </a:r>
            <a:r>
              <a:rPr sz="3150" baseline="25132"/>
              <a:t>/</a:t>
            </a:r>
            <a:r>
              <a:rPr sz="3200"/>
              <a:t>C</a:t>
            </a:r>
            <a:r>
              <a:rPr sz="3150" baseline="25132"/>
              <a:t>/</a:t>
            </a:r>
            <a:r>
              <a:rPr sz="3200"/>
              <a:t>剪下，放到△ABC</a:t>
            </a:r>
            <a:r>
              <a:rPr sz="3200" spc="-10"/>
              <a:t>上，它们全等吗？</a:t>
            </a:r>
            <a:endParaRPr sz="32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68312" y="1268412"/>
            <a:ext cx="2590800" cy="517525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98513" y="1310413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探究活动三</a:t>
            </a:r>
          </a:p>
        </p:txBody>
      </p:sp>
      <p:sp>
        <p:nvSpPr>
          <p:cNvPr id="5" name="object 5"/>
          <p:cNvSpPr/>
          <p:nvPr/>
        </p:nvSpPr>
        <p:spPr>
          <a:xfrm>
            <a:off x="731987" y="1910482"/>
            <a:ext cx="2256155" cy="6350"/>
          </a:xfrm>
          <a:custGeom>
            <a:rect l="l" t="t" r="r" b="b"/>
            <a:pathLst>
              <a:path w="2256155" h="6350">
                <a:moveTo>
                  <a:pt x="0" y="6350"/>
                </a:moveTo>
                <a:lnTo>
                  <a:pt x="2255837" y="0"/>
                </a:lnTo>
              </a:path>
            </a:pathLst>
          </a:custGeom>
          <a:ln w="38100">
            <a:solidFill>
              <a:srgbClr val="95B3D7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51790" y="1381104"/>
            <a:ext cx="7165975" cy="1445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500" marR="55880">
              <a:lnSpc>
                <a:spcPct val="145500"/>
              </a:lnSpc>
              <a:spcBef>
                <a:spcPts val="100"/>
              </a:spcBef>
              <a:tabLst>
                <a:tab pos="2298065"/>
                <a:tab pos="2566670"/>
                <a:tab pos="2907665"/>
                <a:tab pos="3513454"/>
                <a:tab pos="4935855"/>
                <a:tab pos="6695440"/>
              </a:tabLst>
            </a:pP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已知：任</a:t>
            </a:r>
            <a:r>
              <a:rPr sz="3200" spc="-50">
                <a:solidFill>
                  <a:srgbClr val="FF0000"/>
                </a:solidFill>
                <a:latin typeface="宋体"/>
                <a:cs typeface="宋体"/>
              </a:rPr>
              <a:t>意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	</a:t>
            </a:r>
            <a:r>
              <a:rPr sz="3200" spc="-50">
                <a:solidFill>
                  <a:srgbClr val="FF0000"/>
                </a:solidFill>
                <a:latin typeface="宋体"/>
                <a:cs typeface="宋体"/>
              </a:rPr>
              <a:t>△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	ABC，画一个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△A</a:t>
            </a:r>
            <a:r>
              <a:rPr sz="3150" spc="-15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B</a:t>
            </a:r>
            <a:r>
              <a:rPr sz="3150" spc="-15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C</a:t>
            </a:r>
            <a:r>
              <a:rPr sz="3150" spc="-15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，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使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A</a:t>
            </a:r>
            <a:r>
              <a:rPr sz="3150" spc="-15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B</a:t>
            </a:r>
            <a:r>
              <a:rPr sz="3150" spc="-15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＝AB，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	</a:t>
            </a:r>
            <a:r>
              <a:rPr sz="3200" spc="-25">
                <a:solidFill>
                  <a:srgbClr val="FF0000"/>
                </a:solidFill>
                <a:latin typeface="宋体"/>
                <a:cs typeface="宋体"/>
              </a:rPr>
              <a:t>∠A</a:t>
            </a:r>
            <a:r>
              <a:rPr sz="3150" spc="-37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150" baseline="25132">
                <a:solidFill>
                  <a:srgbClr val="FF0000"/>
                </a:solidFill>
                <a:latin typeface="宋体"/>
                <a:cs typeface="宋体"/>
              </a:rPr>
              <a:t>	</a:t>
            </a:r>
            <a:r>
              <a:rPr sz="3200" spc="-20">
                <a:solidFill>
                  <a:srgbClr val="FF0000"/>
                </a:solidFill>
                <a:latin typeface="宋体"/>
                <a:cs typeface="宋体"/>
              </a:rPr>
              <a:t>=∠A，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	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∠B</a:t>
            </a:r>
            <a:r>
              <a:rPr sz="3150" spc="-15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=∠B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	</a:t>
            </a:r>
            <a:r>
              <a:rPr sz="3200" spc="-50">
                <a:solidFill>
                  <a:srgbClr val="FF0000"/>
                </a:solidFill>
                <a:latin typeface="宋体"/>
                <a:cs typeface="宋体"/>
              </a:rPr>
              <a:t>：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9927" y="2827020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0">
                <a:solidFill>
                  <a:srgbClr val="FF0000"/>
                </a:solidFill>
                <a:latin typeface="宋体"/>
                <a:cs typeface="宋体"/>
              </a:rPr>
              <a:t>画法：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4889" y="3452833"/>
            <a:ext cx="454279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1256665"/>
              </a:tabLst>
            </a:pP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2、</a:t>
            </a:r>
            <a:r>
              <a:rPr sz="3200" spc="-50">
                <a:solidFill>
                  <a:srgbClr val="FF0000"/>
                </a:solidFill>
                <a:latin typeface="宋体"/>
                <a:cs typeface="宋体"/>
              </a:rPr>
              <a:t>在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	A</a:t>
            </a:r>
            <a:r>
              <a:rPr sz="3150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B</a:t>
            </a:r>
            <a:r>
              <a:rPr sz="3150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的同旁画</a:t>
            </a:r>
            <a:r>
              <a:rPr sz="3200" spc="-20">
                <a:solidFill>
                  <a:srgbClr val="FF0000"/>
                </a:solidFill>
                <a:latin typeface="宋体"/>
                <a:cs typeface="宋体"/>
              </a:rPr>
              <a:t>∠DA</a:t>
            </a:r>
            <a:r>
              <a:rPr sz="3150" spc="-30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endParaRPr sz="3150" baseline="25132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94426" y="3330912"/>
            <a:ext cx="41402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4800" spc="-37" baseline="-16493">
                <a:solidFill>
                  <a:srgbClr val="FF0000"/>
                </a:solidFill>
                <a:latin typeface="宋体"/>
                <a:cs typeface="宋体"/>
              </a:rPr>
              <a:t>B</a:t>
            </a:r>
            <a:r>
              <a:rPr sz="2100" spc="-25">
                <a:solidFill>
                  <a:srgbClr val="FF0000"/>
                </a:solidFill>
                <a:latin typeface="宋体"/>
                <a:cs typeface="宋体"/>
              </a:rPr>
              <a:t>/</a:t>
            </a:r>
            <a:endParaRPr sz="21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60338" y="3452833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solidFill>
                  <a:srgbClr val="FF0000"/>
                </a:solidFill>
                <a:latin typeface="宋体"/>
                <a:cs typeface="宋体"/>
              </a:rPr>
              <a:t>=∠A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177414" y="2898458"/>
            <a:ext cx="29864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1、画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A</a:t>
            </a:r>
            <a:r>
              <a:rPr sz="3150" spc="-15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B</a:t>
            </a:r>
            <a:r>
              <a:rPr sz="3150" spc="-15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＝AB；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7227" y="3940512"/>
            <a:ext cx="6485255" cy="23526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85445" marR="68580">
              <a:lnSpc>
                <a:spcPts val="4010"/>
              </a:lnSpc>
              <a:spcBef>
                <a:spcPts val="90"/>
              </a:spcBef>
              <a:tabLst>
                <a:tab pos="995044"/>
                <a:tab pos="2482215"/>
                <a:tab pos="3904615"/>
                <a:tab pos="4445635"/>
              </a:tabLst>
            </a:pPr>
            <a:r>
              <a:rPr sz="3200" spc="-50">
                <a:solidFill>
                  <a:srgbClr val="FF0000"/>
                </a:solidFill>
                <a:latin typeface="宋体"/>
                <a:cs typeface="宋体"/>
              </a:rPr>
              <a:t>，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	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∠EB</a:t>
            </a:r>
            <a:r>
              <a:rPr sz="3150" spc="-15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A</a:t>
            </a:r>
            <a:r>
              <a:rPr sz="3150" spc="-15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150" baseline="25132">
                <a:solidFill>
                  <a:srgbClr val="FF0000"/>
                </a:solidFill>
                <a:latin typeface="宋体"/>
                <a:cs typeface="宋体"/>
              </a:rPr>
              <a:t>	</a:t>
            </a:r>
            <a:r>
              <a:rPr sz="3200" spc="-20">
                <a:solidFill>
                  <a:srgbClr val="FF0000"/>
                </a:solidFill>
                <a:latin typeface="宋体"/>
                <a:cs typeface="宋体"/>
              </a:rPr>
              <a:t>=∠B，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	</a:t>
            </a:r>
            <a:r>
              <a:rPr sz="3200" spc="-25">
                <a:solidFill>
                  <a:srgbClr val="FF0000"/>
                </a:solidFill>
                <a:latin typeface="宋体"/>
                <a:cs typeface="宋体"/>
              </a:rPr>
              <a:t>A</a:t>
            </a:r>
            <a:r>
              <a:rPr sz="3150" spc="-37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150" baseline="25132">
                <a:solidFill>
                  <a:srgbClr val="FF0000"/>
                </a:solidFill>
                <a:latin typeface="宋体"/>
                <a:cs typeface="宋体"/>
              </a:rPr>
              <a:t>	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D，B</a:t>
            </a:r>
            <a:r>
              <a:rPr sz="3150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E</a:t>
            </a:r>
            <a:r>
              <a:rPr sz="3200" spc="-25">
                <a:solidFill>
                  <a:srgbClr val="FF0000"/>
                </a:solidFill>
                <a:latin typeface="宋体"/>
                <a:cs typeface="宋体"/>
              </a:rPr>
              <a:t>交于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点C</a:t>
            </a:r>
            <a:r>
              <a:rPr sz="3150" baseline="25132">
                <a:solidFill>
                  <a:srgbClr val="FF0000"/>
                </a:solidFill>
                <a:latin typeface="Cambria"/>
                <a:cs typeface="Cambria"/>
              </a:rPr>
              <a:t>/</a:t>
            </a:r>
            <a:r>
              <a:rPr sz="3200" spc="-50">
                <a:solidFill>
                  <a:srgbClr val="FF0000"/>
                </a:solidFill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  <a:p>
            <a:pPr marL="546100">
              <a:lnSpc>
                <a:spcPct val="100000"/>
              </a:lnSpc>
              <a:spcBef>
                <a:spcPts val="60"/>
              </a:spcBef>
            </a:pP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△A</a:t>
            </a:r>
            <a:r>
              <a:rPr sz="3150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B</a:t>
            </a:r>
            <a:r>
              <a:rPr sz="3150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C</a:t>
            </a:r>
            <a:r>
              <a:rPr sz="3150" baseline="25132">
                <a:solidFill>
                  <a:srgbClr val="FF0000"/>
                </a:solidFill>
                <a:latin typeface="宋体"/>
                <a:cs typeface="宋体"/>
              </a:rPr>
              <a:t>/</a:t>
            </a:r>
            <a:r>
              <a:rPr sz="3200" spc="-5">
                <a:solidFill>
                  <a:srgbClr val="FF0000"/>
                </a:solidFill>
                <a:latin typeface="宋体"/>
                <a:cs typeface="宋体"/>
              </a:rPr>
              <a:t>就是所要画的三角形。</a:t>
            </a:r>
            <a:endParaRPr sz="3200">
              <a:latin typeface="宋体"/>
              <a:cs typeface="宋体"/>
            </a:endParaRPr>
          </a:p>
          <a:p>
            <a:pPr marL="25400">
              <a:lnSpc>
                <a:spcPct val="100000"/>
              </a:lnSpc>
              <a:spcBef>
                <a:spcPts val="2570"/>
              </a:spcBef>
            </a:pPr>
            <a:r>
              <a:rPr sz="3200" spc="-5">
                <a:solidFill>
                  <a:srgbClr val="FF0000"/>
                </a:solidFill>
                <a:latin typeface="宋体"/>
                <a:cs typeface="宋体"/>
              </a:rPr>
              <a:t>问：通过实验可以发现什么事实？</a:t>
            </a:r>
            <a:endParaRPr sz="32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468312" y="908049"/>
            <a:ext cx="2000250" cy="517525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693738" y="950050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典例讲解</a:t>
            </a:r>
          </a:p>
        </p:txBody>
      </p:sp>
      <p:sp>
        <p:nvSpPr>
          <p:cNvPr id="11" name="object 11"/>
          <p:cNvSpPr/>
          <p:nvPr/>
        </p:nvSpPr>
        <p:spPr>
          <a:xfrm>
            <a:off x="268288" y="1556791"/>
            <a:ext cx="2256155" cy="6350"/>
          </a:xfrm>
          <a:custGeom>
            <a:rect l="l" t="t" r="r" b="b"/>
            <a:pathLst>
              <a:path w="2256155" h="6350">
                <a:moveTo>
                  <a:pt x="0" y="6350"/>
                </a:moveTo>
                <a:lnTo>
                  <a:pt x="2255836" y="0"/>
                </a:lnTo>
              </a:path>
            </a:pathLst>
          </a:custGeom>
          <a:ln w="38100">
            <a:solidFill>
              <a:srgbClr val="95B3D7"/>
            </a:solidFill>
            <a:prstDash val="sysDash"/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39715" y="3952127"/>
            <a:ext cx="406400" cy="406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3200"/>
              </a:lnSpc>
            </a:pPr>
            <a:r>
              <a:rPr sz="3200"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9927" y="1242695"/>
            <a:ext cx="4662805" cy="3152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FF0000"/>
                </a:solidFill>
                <a:latin typeface="宋体"/>
                <a:cs typeface="宋体"/>
              </a:rPr>
              <a:t>探究反映的规律是：</a:t>
            </a:r>
            <a:endParaRPr sz="3200">
              <a:latin typeface="宋体"/>
              <a:cs typeface="宋体"/>
            </a:endParaRPr>
          </a:p>
          <a:p>
            <a:pPr marL="44450" marR="177165" indent="368935">
              <a:lnSpc>
                <a:spcPct val="161400"/>
              </a:lnSpc>
              <a:spcBef>
                <a:spcPts val="2815"/>
              </a:spcBef>
            </a:pPr>
            <a:r>
              <a:rPr sz="3200">
                <a:latin typeface="宋体"/>
                <a:cs typeface="宋体"/>
              </a:rPr>
              <a:t>有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两角</a:t>
            </a:r>
            <a:r>
              <a:rPr sz="3200">
                <a:latin typeface="宋体"/>
                <a:cs typeface="宋体"/>
              </a:rPr>
              <a:t>和它们</a:t>
            </a:r>
            <a:r>
              <a:rPr sz="3200">
                <a:solidFill>
                  <a:srgbClr val="FF0000"/>
                </a:solidFill>
                <a:latin typeface="宋体"/>
                <a:cs typeface="宋体"/>
              </a:rPr>
              <a:t>夹边</a:t>
            </a:r>
            <a:r>
              <a:rPr sz="3200" spc="-25">
                <a:latin typeface="宋体"/>
                <a:cs typeface="宋体"/>
              </a:rPr>
              <a:t>对应</a:t>
            </a:r>
            <a:r>
              <a:rPr sz="3200" spc="-5">
                <a:latin typeface="宋体"/>
                <a:cs typeface="宋体"/>
              </a:rPr>
              <a:t>相等的两个三角形全等</a:t>
            </a:r>
            <a:endParaRPr sz="3200">
              <a:latin typeface="宋体"/>
              <a:cs typeface="宋体"/>
            </a:endParaRPr>
          </a:p>
          <a:p>
            <a:pPr marL="44450">
              <a:lnSpc>
                <a:spcPct val="100000"/>
              </a:lnSpc>
              <a:spcBef>
                <a:spcPts val="1730"/>
              </a:spcBef>
            </a:pPr>
            <a:r>
              <a:rPr sz="3200">
                <a:latin typeface="宋体"/>
                <a:cs typeface="宋体"/>
              </a:rPr>
              <a:t>(简写成</a:t>
            </a:r>
            <a:r>
              <a:rPr sz="3200">
                <a:latin typeface="Arial"/>
                <a:cs typeface="Arial"/>
              </a:rPr>
              <a:t>“</a:t>
            </a:r>
            <a:r>
              <a:rPr sz="3200">
                <a:latin typeface="宋体"/>
                <a:cs typeface="宋体"/>
              </a:rPr>
              <a:t>角边角</a:t>
            </a:r>
            <a:r>
              <a:rPr sz="3200">
                <a:latin typeface="Arial"/>
                <a:cs typeface="Arial"/>
              </a:rPr>
              <a:t>”</a:t>
            </a:r>
            <a:r>
              <a:rPr sz="3200">
                <a:latin typeface="宋体"/>
                <a:cs typeface="宋体"/>
              </a:rPr>
              <a:t>或</a:t>
            </a:r>
            <a:r>
              <a:rPr sz="3200" spc="-10">
                <a:latin typeface="Arial"/>
                <a:cs typeface="Arial"/>
              </a:rPr>
              <a:t>“</a:t>
            </a:r>
            <a:r>
              <a:rPr sz="3200" spc="-10">
                <a:latin typeface="宋体"/>
                <a:cs typeface="宋体"/>
              </a:rPr>
              <a:t>ASA</a:t>
            </a:r>
            <a:r>
              <a:rPr sz="3200" spc="-10">
                <a:latin typeface="Arial"/>
                <a:cs typeface="Arial"/>
              </a:rPr>
              <a:t>”</a:t>
            </a:r>
            <a:r>
              <a:rPr sz="3200" spc="-10">
                <a:latin typeface="宋体"/>
                <a:cs typeface="宋体"/>
              </a:rPr>
              <a:t>）</a:t>
            </a:r>
            <a:endParaRPr sz="32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5651500" y="3784600"/>
            <a:ext cx="2974975" cy="2517775"/>
          </a:xfrm>
          <a:prstGeom prst="rect">
            <a:avLst/>
          </a:prstGeom>
        </p:spPr>
      </p:pic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11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727700" y="2565400"/>
            <a:ext cx="2952750" cy="224313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547812" y="2852737"/>
            <a:ext cx="287655" cy="1583055"/>
          </a:xfrm>
          <a:custGeom>
            <a:rect l="l" t="t" r="r" b="b"/>
            <a:pathLst>
              <a:path w="287655" h="1583054">
                <a:moveTo>
                  <a:pt x="287336" y="1582736"/>
                </a:moveTo>
                <a:lnTo>
                  <a:pt x="241926" y="1576012"/>
                </a:lnTo>
                <a:lnTo>
                  <a:pt x="202488" y="1557288"/>
                </a:lnTo>
                <a:lnTo>
                  <a:pt x="171388" y="1528737"/>
                </a:lnTo>
                <a:lnTo>
                  <a:pt x="150992" y="1492531"/>
                </a:lnTo>
                <a:lnTo>
                  <a:pt x="143668" y="1450843"/>
                </a:lnTo>
                <a:lnTo>
                  <a:pt x="143668" y="923262"/>
                </a:lnTo>
                <a:lnTo>
                  <a:pt x="136344" y="881572"/>
                </a:lnTo>
                <a:lnTo>
                  <a:pt x="115948" y="845366"/>
                </a:lnTo>
                <a:lnTo>
                  <a:pt x="84848" y="816815"/>
                </a:lnTo>
                <a:lnTo>
                  <a:pt x="45410" y="798092"/>
                </a:lnTo>
                <a:lnTo>
                  <a:pt x="0" y="791368"/>
                </a:lnTo>
                <a:lnTo>
                  <a:pt x="45410" y="784643"/>
                </a:lnTo>
                <a:lnTo>
                  <a:pt x="84848" y="765919"/>
                </a:lnTo>
                <a:lnTo>
                  <a:pt x="115948" y="737368"/>
                </a:lnTo>
                <a:lnTo>
                  <a:pt x="136344" y="701162"/>
                </a:lnTo>
                <a:lnTo>
                  <a:pt x="143668" y="659473"/>
                </a:lnTo>
                <a:lnTo>
                  <a:pt x="143668" y="131893"/>
                </a:lnTo>
                <a:lnTo>
                  <a:pt x="150992" y="90204"/>
                </a:lnTo>
                <a:lnTo>
                  <a:pt x="171387" y="53998"/>
                </a:lnTo>
                <a:lnTo>
                  <a:pt x="202487" y="25447"/>
                </a:lnTo>
                <a:lnTo>
                  <a:pt x="241926" y="6724"/>
                </a:lnTo>
                <a:lnTo>
                  <a:pt x="287336" y="0"/>
                </a:lnTo>
              </a:path>
            </a:pathLst>
          </a:custGeom>
          <a:ln w="381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47052" y="1171257"/>
            <a:ext cx="5048885" cy="4592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0066FF"/>
                </a:solidFill>
                <a:latin typeface="宋体"/>
                <a:cs typeface="宋体"/>
              </a:rPr>
              <a:t>用数学符号表示</a:t>
            </a:r>
            <a:endParaRPr sz="3200">
              <a:latin typeface="宋体"/>
              <a:cs typeface="宋体"/>
            </a:endParaRPr>
          </a:p>
          <a:p>
            <a:pPr marL="452120">
              <a:lnSpc>
                <a:spcPct val="100000"/>
              </a:lnSpc>
              <a:spcBef>
                <a:spcPts val="2470"/>
              </a:spcBef>
            </a:pPr>
            <a:r>
              <a:rPr sz="3200" b="1">
                <a:latin typeface="微软雅黑"/>
                <a:cs typeface="微软雅黑"/>
              </a:rPr>
              <a:t>证明：在</a:t>
            </a:r>
            <a:r>
              <a:rPr sz="3200" b="1" spc="-110">
                <a:solidFill>
                  <a:srgbClr val="FF0000"/>
                </a:solidFill>
                <a:latin typeface="微软雅黑"/>
                <a:cs typeface="微软雅黑"/>
              </a:rPr>
              <a:t>△ABE</a:t>
            </a:r>
            <a:r>
              <a:rPr sz="3200" b="1">
                <a:latin typeface="微软雅黑"/>
                <a:cs typeface="微软雅黑"/>
              </a:rPr>
              <a:t>和</a:t>
            </a:r>
            <a:r>
              <a:rPr sz="3200" b="1" spc="-220">
                <a:solidFill>
                  <a:srgbClr val="FF0000"/>
                </a:solidFill>
                <a:latin typeface="微软雅黑"/>
                <a:cs typeface="微软雅黑"/>
              </a:rPr>
              <a:t>△A</a:t>
            </a:r>
            <a:r>
              <a:rPr sz="3200" b="1" spc="-220">
                <a:solidFill>
                  <a:srgbClr val="FF0000"/>
                </a:solidFill>
                <a:latin typeface="Arial"/>
                <a:cs typeface="Arial"/>
              </a:rPr>
              <a:t>’</a:t>
            </a:r>
            <a:r>
              <a:rPr sz="3200" b="1" spc="-220">
                <a:solidFill>
                  <a:srgbClr val="FF0000"/>
                </a:solidFill>
                <a:latin typeface="微软雅黑"/>
                <a:cs typeface="微软雅黑"/>
              </a:rPr>
              <a:t>CD</a:t>
            </a:r>
            <a:r>
              <a:rPr sz="3200" b="1" spc="-50">
                <a:latin typeface="微软雅黑"/>
                <a:cs typeface="微软雅黑"/>
              </a:rPr>
              <a:t>中</a:t>
            </a:r>
            <a:endParaRPr sz="3200">
              <a:latin typeface="微软雅黑"/>
              <a:cs typeface="微软雅黑"/>
            </a:endParaRPr>
          </a:p>
          <a:p>
            <a:pPr marL="1426845">
              <a:lnSpc>
                <a:spcPct val="100000"/>
              </a:lnSpc>
              <a:spcBef>
                <a:spcPts val="1035"/>
              </a:spcBef>
              <a:tabLst>
                <a:tab pos="3165475"/>
                <a:tab pos="4587875"/>
              </a:tabLst>
            </a:pPr>
            <a:r>
              <a:rPr sz="3200" b="1" spc="-10">
                <a:solidFill>
                  <a:srgbClr val="FF0000"/>
                </a:solidFill>
                <a:latin typeface="微软雅黑"/>
                <a:cs typeface="微软雅黑"/>
              </a:rPr>
              <a:t>∠A=∠A</a:t>
            </a:r>
            <a:r>
              <a:rPr sz="3200" b="1" spc="-10">
                <a:solidFill>
                  <a:srgbClr val="FF0000"/>
                </a:solidFill>
                <a:latin typeface="Arial"/>
                <a:cs typeface="Arial"/>
              </a:rPr>
              <a:t>’</a:t>
            </a:r>
            <a:r>
              <a:rPr sz="3200" b="1">
                <a:solidFill>
                  <a:srgbClr val="FF0000"/>
                </a:solidFill>
                <a:latin typeface="Arial"/>
                <a:cs typeface="Arial"/>
              </a:rPr>
              <a:t>	</a:t>
            </a:r>
            <a:r>
              <a:rPr sz="3200" b="1">
                <a:latin typeface="微软雅黑"/>
                <a:cs typeface="微软雅黑"/>
              </a:rPr>
              <a:t>（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已</a:t>
            </a:r>
            <a:r>
              <a:rPr sz="3200" b="1" spc="-50">
                <a:solidFill>
                  <a:srgbClr val="FF0000"/>
                </a:solidFill>
                <a:latin typeface="微软雅黑"/>
                <a:cs typeface="微软雅黑"/>
              </a:rPr>
              <a:t>知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200" b="1" spc="-50"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  <a:p>
            <a:pPr marL="1426845">
              <a:lnSpc>
                <a:spcPct val="100000"/>
              </a:lnSpc>
              <a:spcBef>
                <a:spcPts val="1920"/>
              </a:spcBef>
              <a:tabLst>
                <a:tab pos="3978275"/>
              </a:tabLst>
            </a:pPr>
            <a:r>
              <a:rPr sz="3200" b="1" spc="-525">
                <a:solidFill>
                  <a:srgbClr val="FF0000"/>
                </a:solidFill>
                <a:latin typeface="微软雅黑"/>
                <a:cs typeface="微软雅黑"/>
              </a:rPr>
              <a:t>AB=A</a:t>
            </a:r>
            <a:r>
              <a:rPr sz="3200" b="1" spc="-525">
                <a:solidFill>
                  <a:srgbClr val="FF0000"/>
                </a:solidFill>
                <a:latin typeface="Arial"/>
                <a:cs typeface="Arial"/>
              </a:rPr>
              <a:t>’</a:t>
            </a:r>
            <a:r>
              <a:rPr sz="3200" b="1" spc="-525">
                <a:solidFill>
                  <a:srgbClr val="FF0000"/>
                </a:solidFill>
                <a:latin typeface="微软雅黑"/>
                <a:cs typeface="微软雅黑"/>
              </a:rPr>
              <a:t>C</a:t>
            </a:r>
            <a:r>
              <a:rPr sz="3200" b="1" spc="-525">
                <a:latin typeface="微软雅黑"/>
                <a:cs typeface="微软雅黑"/>
              </a:rPr>
              <a:t>（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已</a:t>
            </a:r>
            <a:r>
              <a:rPr sz="3200" b="1" spc="-50">
                <a:solidFill>
                  <a:srgbClr val="FF0000"/>
                </a:solidFill>
                <a:latin typeface="微软雅黑"/>
                <a:cs typeface="微软雅黑"/>
              </a:rPr>
              <a:t>知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200" b="1" spc="-50"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  <a:p>
            <a:pPr marL="1426845">
              <a:lnSpc>
                <a:spcPct val="100000"/>
              </a:lnSpc>
              <a:spcBef>
                <a:spcPts val="1935"/>
              </a:spcBef>
              <a:tabLst>
                <a:tab pos="4271645"/>
              </a:tabLst>
            </a:pPr>
            <a:r>
              <a:rPr sz="3200" b="1" spc="-30">
                <a:solidFill>
                  <a:srgbClr val="FF0000"/>
                </a:solidFill>
                <a:latin typeface="微软雅黑"/>
                <a:cs typeface="微软雅黑"/>
              </a:rPr>
              <a:t>∠B=∠C</a:t>
            </a:r>
            <a:r>
              <a:rPr sz="3200" b="1" spc="-30">
                <a:latin typeface="微软雅黑"/>
                <a:cs typeface="微软雅黑"/>
              </a:rPr>
              <a:t>（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已</a:t>
            </a:r>
            <a:r>
              <a:rPr sz="3200" b="1" spc="-50">
                <a:solidFill>
                  <a:srgbClr val="FF0000"/>
                </a:solidFill>
                <a:latin typeface="微软雅黑"/>
                <a:cs typeface="微软雅黑"/>
              </a:rPr>
              <a:t>知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200" b="1" spc="-60"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000">
              <a:latin typeface="微软雅黑"/>
              <a:cs typeface="微软雅黑"/>
            </a:endParaRPr>
          </a:p>
          <a:p>
            <a:pPr marL="241300">
              <a:lnSpc>
                <a:spcPct val="100000"/>
              </a:lnSpc>
              <a:spcBef>
                <a:spcPts val="5"/>
              </a:spcBef>
              <a:tabLst>
                <a:tab pos="850900"/>
              </a:tabLst>
            </a:pPr>
            <a:r>
              <a:rPr sz="3200" spc="-50">
                <a:latin typeface="宋体"/>
                <a:cs typeface="宋体"/>
              </a:rPr>
              <a:t>∴</a:t>
            </a:r>
            <a:r>
              <a:rPr sz="3200">
                <a:latin typeface="宋体"/>
                <a:cs typeface="宋体"/>
              </a:rPr>
              <a:t>	</a:t>
            </a:r>
            <a:r>
              <a:rPr sz="3200" b="1" spc="-70">
                <a:latin typeface="微软雅黑"/>
                <a:cs typeface="微软雅黑"/>
              </a:rPr>
              <a:t>△</a:t>
            </a:r>
            <a:r>
              <a:rPr sz="3200" b="1" spc="-70">
                <a:solidFill>
                  <a:srgbClr val="FF0000"/>
                </a:solidFill>
                <a:latin typeface="微软雅黑"/>
                <a:cs typeface="微软雅黑"/>
              </a:rPr>
              <a:t>ABE</a:t>
            </a:r>
            <a:r>
              <a:rPr sz="3200" b="1" spc="-70">
                <a:latin typeface="微软雅黑"/>
                <a:cs typeface="微软雅黑"/>
              </a:rPr>
              <a:t>≌△</a:t>
            </a:r>
            <a:r>
              <a:rPr sz="3200" b="1" spc="-70">
                <a:solidFill>
                  <a:srgbClr val="FF0000"/>
                </a:solidFill>
                <a:latin typeface="微软雅黑"/>
                <a:cs typeface="微软雅黑"/>
              </a:rPr>
              <a:t>A</a:t>
            </a:r>
            <a:r>
              <a:rPr sz="3200" b="1" spc="-70">
                <a:solidFill>
                  <a:srgbClr val="FF0000"/>
                </a:solidFill>
                <a:latin typeface="Arial"/>
                <a:cs typeface="Arial"/>
              </a:rPr>
              <a:t>’</a:t>
            </a:r>
            <a:r>
              <a:rPr sz="3200" b="1" spc="-70">
                <a:solidFill>
                  <a:srgbClr val="FF0000"/>
                </a:solidFill>
                <a:latin typeface="微软雅黑"/>
                <a:cs typeface="微软雅黑"/>
              </a:rPr>
              <a:t>CD</a:t>
            </a:r>
            <a:r>
              <a:rPr sz="3200" b="1" spc="-70">
                <a:latin typeface="微软雅黑"/>
                <a:cs typeface="微软雅黑"/>
              </a:rPr>
              <a:t>（</a:t>
            </a:r>
            <a:r>
              <a:rPr sz="3200" b="1" spc="-70">
                <a:solidFill>
                  <a:srgbClr val="FF0000"/>
                </a:solidFill>
                <a:latin typeface="微软雅黑"/>
                <a:cs typeface="微软雅黑"/>
              </a:rPr>
              <a:t>ASA</a:t>
            </a:r>
            <a:r>
              <a:rPr sz="3200" b="1" spc="-70">
                <a:latin typeface="微软雅黑"/>
                <a:cs typeface="微软雅黑"/>
              </a:rPr>
              <a:t>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2000"/>
              </a:lnSpc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https://d.book118.com/445013320040011041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Wingdings</vt:lpstr>
      <vt:lpstr>Times New Roman</vt:lpstr>
      <vt:lpstr>Cambria</vt:lpstr>
      <vt:lpstr>Office Theme</vt:lpstr>
      <vt:lpstr>三角形全等的判断
（第3课时）</vt:lpstr>
      <vt:lpstr>学习目标</vt:lpstr>
      <vt:lpstr>复习导入</vt:lpstr>
      <vt:lpstr>故事导入</vt:lpstr>
      <vt:lpstr>举例讲解一</vt:lpstr>
      <vt:lpstr>1、画A/B/＝AB；</vt:lpstr>
      <vt:lpstr>PowerPoint Presentation</vt:lpstr>
      <vt:lpstr>同学们想一想为什么这块纸板能够复原呢？和三角形全等有关吗？</vt:lpstr>
      <vt:lpstr>探究活动三</vt:lpstr>
      <vt:lpstr>典例讲解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2024-09-01T16:15:41.780</cp:lastPrinted>
  <dcterms:created xsi:type="dcterms:W3CDTF">2024-09-01T08:15:41Z</dcterms:created>
  <dcterms:modified xsi:type="dcterms:W3CDTF">2024-09-01T08:15:42Z</dcterms:modified>
</cp:coreProperties>
</file>