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7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Relationship Id="rId2" Type="http://schemas.openxmlformats.org/officeDocument/2006/relationships/image" Target="../media/image7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050" name="Rectangle 2"/>
          <p:cNvSpPr/>
          <p:nvPr>
            <p:ph type="sldImg"/>
          </p:nvPr>
        </p:nvSpPr>
        <p:spPr>
          <a:xfrm>
            <a:off x="409575" y="754063"/>
            <a:ext cx="5854700" cy="3294062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2051" name="Rectangle 3"/>
          <p:cNvSpPr>
            <a:spLocks noGrp="1"/>
          </p:cNvSpPr>
          <p:nvPr>
            <p:ph type="body" sz="quarter" idx="6"/>
          </p:nvPr>
        </p:nvSpPr>
        <p:spPr>
          <a:xfrm>
            <a:off x="538163" y="4387850"/>
            <a:ext cx="5780087" cy="395287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/>
          <a:p>
            <a:pPr lvl="0"/>
            <a:r>
              <a:rPr lang="zh-CN" altLang="en-US"/>
              <a:t>单击此处编辑母版文本样式
第二级
第三级
第四级
第五级</a:t>
            </a:r>
            <a:endParaRPr lang="zh-CN" altLang="en-US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hdr" sz="quarter" idx="7"/>
          </p:nvPr>
        </p:nvSpPr>
        <p:spPr bwMode="auto">
          <a:xfrm>
            <a:off x="0" y="0"/>
            <a:ext cx="2973388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buFont typeface="Arial" pitchFamily="34" charset="0"/>
              <a:buNone/>
              <a:defRPr sz="1200">
                <a:latin typeface="Arial" pitchFamily="34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dt" idx="1"/>
          </p:nvPr>
        </p:nvSpPr>
        <p:spPr bwMode="auto">
          <a:xfrm>
            <a:off x="3883025" y="0"/>
            <a:ext cx="2974975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 algn="r">
              <a:buFont typeface="Arial" pitchFamily="34" charset="0"/>
              <a:buNone/>
              <a:defRPr sz="1200">
                <a:latin typeface="Arial" pitchFamily="34" charset="0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3388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buFont typeface="Arial" pitchFamily="34" charset="0"/>
              <a:buNone/>
              <a:defRPr sz="1200">
                <a:latin typeface="Arial" pitchFamily="34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 algn="r" eaLnBrk="1" fontAlgn="base" hangingPunct="1"/>
            <a:fld id="{9A0DB2DC-4C9A-4742-B13C-FB6460FD3503}" type="slidenum">
              <a:rPr lang="zh-CN" altLang="en-US" sz="1200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z="120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1pPr>
    <a:lvl2pPr marL="742950" indent="-28575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2pPr>
    <a:lvl3pPr marL="11430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3pPr>
    <a:lvl4pPr marL="16002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4pPr>
    <a:lvl5pPr marL="20574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90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2291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/>
          <a:p>
            <a:pPr lvl="0" algn="r"/>
            <a:fld id="{9A0DB2DC-4C9A-4742-B13C-FB6460FD3503}" type="slidenum">
              <a:rPr lang="zh-CN" altLang="en-US" sz="1200"/>
              <a:t>4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90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2291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/>
          <a:p>
            <a:pPr lvl="0" algn="r"/>
            <a:fld id="{9A0DB2DC-4C9A-4742-B13C-FB6460FD3503}" type="slidenum">
              <a:rPr lang="zh-CN" altLang="en-US" sz="1200"/>
              <a:t>5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90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2291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/>
          <a:p>
            <a:pPr lvl="0" algn="r"/>
            <a:fld id="{9A0DB2DC-4C9A-4742-B13C-FB6460FD3503}" type="slidenum">
              <a:rPr lang="zh-CN" altLang="en-US" sz="1200"/>
              <a:t>6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90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2291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/>
          <a:p>
            <a:pPr lvl="0" algn="r"/>
            <a:fld id="{9A0DB2DC-4C9A-4742-B13C-FB6460FD3503}" type="slidenum">
              <a:rPr lang="zh-CN" altLang="en-US" sz="1200"/>
              <a:t>7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90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2291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/>
          <a:p>
            <a:pPr lvl="0" algn="r"/>
            <a:fld id="{9A0DB2DC-4C9A-4742-B13C-FB6460FD3503}" type="slidenum">
              <a:rPr lang="zh-CN" altLang="en-US" sz="1200"/>
              <a:t>8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90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2291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/>
          <a:p>
            <a:pPr lvl="0" algn="r"/>
            <a:fld id="{9A0DB2DC-4C9A-4742-B13C-FB6460FD3503}" type="slidenum">
              <a:rPr lang="zh-CN" altLang="en-US" sz="1200"/>
              <a:t>9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90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2291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/>
          <a:p>
            <a:pPr lvl="0" algn="r"/>
            <a:fld id="{9A0DB2DC-4C9A-4742-B13C-FB6460FD3503}" type="slidenum">
              <a:rPr lang="zh-CN" altLang="en-US" sz="1200"/>
              <a:t>10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90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2291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/>
          <a:p>
            <a:pPr lvl="0" algn="r"/>
            <a:fld id="{9A0DB2DC-4C9A-4742-B13C-FB6460FD3503}" type="slidenum">
              <a:rPr lang="zh-CN" altLang="en-US" sz="1200"/>
              <a:t>11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90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2291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/>
          <a:p>
            <a:pPr lvl="0" algn="r"/>
            <a:fld id="{9A0DB2DC-4C9A-4742-B13C-FB6460FD3503}" type="slidenum">
              <a:rPr lang="zh-CN" altLang="en-US" sz="1200"/>
              <a:t>12</a:t>
            </a:fld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4A3C7-318A-4EFB-8B9C-F470F85B1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E04D4-2252-4542-8C4E-98B21A260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5FD46-21C7-469B-8153-1BF1F33AD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8A27D-4EA2-4107-B7E6-AA8E0963B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9737EF-E687-478E-9DA8-073BA7605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DF0501-B8F8-4F72-9EFC-986E3814E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F2578B-E427-4C11-87E2-561544421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082E8F-6763-484F-B7DF-B77F84A51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B8AC5-C0B9-4427-AF5C-F7C54E62A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301E3-115C-4C49-844D-10E96D06E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73F45-78BD-45A3-AFC6-8AFA64219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67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67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0" y="1435100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2640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.xml" /><Relationship Id="rId13" Type="http://schemas.openxmlformats.org/officeDocument/2006/relationships/tags" Target="../tags/tag2.xml" /><Relationship Id="rId14" Type="http://schemas.openxmlformats.org/officeDocument/2006/relationships/image" Target="file:///D:\qq&#25991;&#20214;\712321467\Image\C2C\Image2\%7b75232B38-A165-1FB7-499C-2E1C792CACB5%7d.png" TargetMode="External" /><Relationship Id="rId15" Type="http://schemas.openxmlformats.org/officeDocument/2006/relationships/image" Target="../media/image1.pn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矩形 6"/>
          <p:cNvSpPr/>
          <p:nvPr userDrawn="1">
            <p:custDataLst>
              <p:tags r:id="rId12"/>
            </p:custDataLst>
          </p:nvPr>
        </p:nvSpPr>
        <p:spPr>
          <a:xfrm>
            <a:off x="0" y="14288"/>
            <a:ext cx="12192000" cy="6824662"/>
          </a:xfrm>
          <a:prstGeom prst="rect">
            <a:avLst/>
          </a:prstGeom>
          <a:solidFill>
            <a:srgbClr val="2C5D86"/>
          </a:solidFill>
          <a:ln w="9525">
            <a:noFill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buClrTx/>
            </a:pPr>
            <a:endParaRPr lang="zh-CN" altLang="en-US" sz="18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7" name="矩形 7"/>
          <p:cNvSpPr/>
          <p:nvPr userDrawn="1">
            <p:custDataLst>
              <p:tags r:id="rId13"/>
            </p:custDataLst>
          </p:nvPr>
        </p:nvSpPr>
        <p:spPr>
          <a:xfrm>
            <a:off x="0" y="1363663"/>
            <a:ext cx="12192000" cy="5294312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buClrTx/>
            </a:pPr>
            <a:endParaRPr lang="zh-CN" altLang="en-US" sz="18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8" name="Rectangle 2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9" name="Rectangle 3"/>
          <p:cNvSpPr>
            <a:spLocks noGrp="1"/>
          </p:cNvSpPr>
          <p:nvPr>
            <p:ph type="body" idx="5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  <p:pic>
        <p:nvPicPr>
          <p:cNvPr id="1031" name="图片 1073743875" descr="学科网 zxxk.com"/>
          <p:cNvPicPr>
            <a:picLocks noChangeAspect="1"/>
          </p:cNvPicPr>
          <p:nvPr/>
        </p:nvPicPr>
        <p:blipFill>
          <a:blip r:embed="rId15" r:link="rId1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.xml" /><Relationship Id="rId3" Type="http://schemas.openxmlformats.org/officeDocument/2006/relationships/tags" Target="../tags/tag4.xml" /><Relationship Id="rId4" Type="http://schemas.openxmlformats.org/officeDocument/2006/relationships/tags" Target="../tags/tag5.xml" /><Relationship Id="rId5" Type="http://schemas.openxmlformats.org/officeDocument/2006/relationships/tags" Target="../tags/tag6.xml" /><Relationship Id="rId6" Type="http://schemas.openxmlformats.org/officeDocument/2006/relationships/tags" Target="../tags/tag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.png" /><Relationship Id="rId11" Type="http://schemas.openxmlformats.org/officeDocument/2006/relationships/tags" Target="../tags/tag17.xml" /><Relationship Id="rId12" Type="http://schemas.openxmlformats.org/officeDocument/2006/relationships/tags" Target="../tags/tag18.xml" /><Relationship Id="rId13" Type="http://schemas.openxmlformats.org/officeDocument/2006/relationships/image" Target="../media/image3.pn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tags" Target="../tags/tag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oleObject" Target="../embeddings/oleObject1.bin" TargetMode="Internal" /><Relationship Id="rId7" Type="http://schemas.openxmlformats.org/officeDocument/2006/relationships/image" Target="../media/image4.wmf" /><Relationship Id="rId8" Type="http://schemas.openxmlformats.org/officeDocument/2006/relationships/tags" Target="../tags/tag22.xml" /><Relationship Id="rId9" Type="http://schemas.openxmlformats.org/officeDocument/2006/relationships/vmlDrawing" Target="../drawings/vmlDrawing1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tags" Target="../tags/tag32.xml" /><Relationship Id="rId15" Type="http://schemas.openxmlformats.org/officeDocument/2006/relationships/tags" Target="../tags/tag33.xml" /><Relationship Id="rId16" Type="http://schemas.openxmlformats.org/officeDocument/2006/relationships/vmlDrawing" Target="../drawings/vmlDrawing2.v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oleObject" Target="../embeddings/oleObject2.bin" TargetMode="Internal" /><Relationship Id="rId6" Type="http://schemas.openxmlformats.org/officeDocument/2006/relationships/image" Target="../media/image5.wmf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9.xml" /><Relationship Id="rId11" Type="http://schemas.openxmlformats.org/officeDocument/2006/relationships/oleObject" Target="../embeddings/oleObject4.bin" TargetMode="Internal" /><Relationship Id="rId12" Type="http://schemas.openxmlformats.org/officeDocument/2006/relationships/image" Target="../media/image7.wmf" /><Relationship Id="rId13" Type="http://schemas.openxmlformats.org/officeDocument/2006/relationships/tags" Target="../tags/tag40.xml" /><Relationship Id="rId14" Type="http://schemas.openxmlformats.org/officeDocument/2006/relationships/tags" Target="../tags/tag41.xml" /><Relationship Id="rId15" Type="http://schemas.openxmlformats.org/officeDocument/2006/relationships/tags" Target="../tags/tag42.xml" /><Relationship Id="rId16" Type="http://schemas.openxmlformats.org/officeDocument/2006/relationships/tags" Target="../tags/tag43.xml" /><Relationship Id="rId17" Type="http://schemas.openxmlformats.org/officeDocument/2006/relationships/tags" Target="../tags/tag44.xml" /><Relationship Id="rId18" Type="http://schemas.openxmlformats.org/officeDocument/2006/relationships/tags" Target="../tags/tag45.xml" /><Relationship Id="rId19" Type="http://schemas.openxmlformats.org/officeDocument/2006/relationships/tags" Target="../tags/tag46.xml" /><Relationship Id="rId2" Type="http://schemas.openxmlformats.org/officeDocument/2006/relationships/notesSlide" Target="../notesSlides/notesSlide3.xml" /><Relationship Id="rId20" Type="http://schemas.openxmlformats.org/officeDocument/2006/relationships/tags" Target="../tags/tag47.xml" /><Relationship Id="rId21" Type="http://schemas.openxmlformats.org/officeDocument/2006/relationships/vmlDrawing" Target="../drawings/vmlDrawing3.v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oleObject" Target="../embeddings/oleObject3.bin" TargetMode="Internal" /><Relationship Id="rId9" Type="http://schemas.openxmlformats.org/officeDocument/2006/relationships/image" Target="../media/image6.wm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62.xml" /><Relationship Id="rId11" Type="http://schemas.openxmlformats.org/officeDocument/2006/relationships/tags" Target="../tags/tag63.xml" /><Relationship Id="rId12" Type="http://schemas.openxmlformats.org/officeDocument/2006/relationships/tags" Target="../tags/tag6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8.png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tags" Target="../tags/tag61.xml" /><Relationship Id="rId9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73.xml" /><Relationship Id="rId11" Type="http://schemas.openxmlformats.org/officeDocument/2006/relationships/vmlDrawing" Target="../drawings/vmlDrawing4.v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oleObject" Target="../embeddings/oleObject5.bin" TargetMode="Internal" /><Relationship Id="rId7" Type="http://schemas.openxmlformats.org/officeDocument/2006/relationships/image" Target="../media/image10.wmf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vmlDrawing" Target="../drawings/vmlDrawing5.v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oleObject" Target="../embeddings/oleObject6.bin" TargetMode="Internal" /><Relationship Id="rId7" Type="http://schemas.openxmlformats.org/officeDocument/2006/relationships/image" Target="../media/image11.wmf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2012011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5" name="矩形 33"/>
          <p:cNvSpPr/>
          <p:nvPr/>
        </p:nvSpPr>
        <p:spPr>
          <a:xfrm>
            <a:off x="3719830" y="4508500"/>
            <a:ext cx="424815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第</a:t>
            </a:r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1</a:t>
            </a:r>
            <a:r>
              <a:rPr lang="zh-CN" altLang="en-US" sz="36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课时 </a:t>
            </a:r>
            <a:endParaRPr lang="zh-CN" altLang="en-US" sz="3600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grpSp>
        <p:nvGrpSpPr>
          <p:cNvPr id="3076" name="组合 1"/>
          <p:cNvGrpSpPr/>
          <p:nvPr/>
        </p:nvGrpSpPr>
        <p:grpSpPr>
          <a:xfrm flipH="1" flipV="1">
            <a:off x="10774363" y="476250"/>
            <a:ext cx="303212" cy="303213"/>
            <a:chOff x="962675" y="5112327"/>
            <a:chExt cx="672161" cy="672161"/>
          </a:xfrm>
        </p:grpSpPr>
        <p:cxnSp>
          <p:nvCxnSpPr>
            <p:cNvPr id="3077" name="直接连接符 2"/>
            <p:cNvCxnSpPr/>
            <p:nvPr>
              <p:custDataLst>
                <p:tags r:id="rId2"/>
              </p:custDataLst>
            </p:nvPr>
          </p:nvCxnSpPr>
          <p:spPr>
            <a:xfrm flipH="1">
              <a:off x="962675" y="5784488"/>
              <a:ext cx="672161" cy="0"/>
            </a:xfrm>
            <a:prstGeom prst="line">
              <a:avLst/>
            </a:prstGeom>
            <a:ln w="25400" cap="flat" cmpd="sng">
              <a:solidFill>
                <a:srgbClr val="FFFFFF">
                  <a:alpha val="64999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078" name="直接连接符 3"/>
            <p:cNvCxnSpPr/>
            <p:nvPr>
              <p:custDataLst>
                <p:tags r:id="rId3"/>
              </p:custDataLst>
            </p:nvPr>
          </p:nvCxnSpPr>
          <p:spPr>
            <a:xfrm flipH="1" flipV="1">
              <a:off x="962675" y="5112327"/>
              <a:ext cx="0" cy="672161"/>
            </a:xfrm>
            <a:prstGeom prst="line">
              <a:avLst/>
            </a:prstGeom>
            <a:ln w="25400" cap="flat" cmpd="sng">
              <a:solidFill>
                <a:srgbClr val="FFFFFF">
                  <a:alpha val="64999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3079" name="矩形 8"/>
          <p:cNvSpPr/>
          <p:nvPr>
            <p:custDataLst>
              <p:tags r:id="rId4"/>
            </p:custDataLst>
          </p:nvPr>
        </p:nvSpPr>
        <p:spPr>
          <a:xfrm>
            <a:off x="7232650" y="549275"/>
            <a:ext cx="3967163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北师大版 数学 七年级上册</a:t>
            </a:r>
            <a:endParaRPr lang="zh-CN" altLang="en-US" sz="24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Rectangle 5"/>
          <p:cNvSpPr/>
          <p:nvPr>
            <p:custDataLst>
              <p:tags r:id="rId5"/>
            </p:custDataLst>
          </p:nvPr>
        </p:nvSpPr>
        <p:spPr>
          <a:xfrm>
            <a:off x="4518819" y="3452178"/>
            <a:ext cx="2418080" cy="76835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4400">
                <a:solidFill>
                  <a:srgbClr val="CC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4400">
                <a:solidFill>
                  <a:srgbClr val="CC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代数式</a:t>
            </a:r>
            <a:endParaRPr lang="zh-CN" altLang="en-US" sz="4400">
              <a:solidFill>
                <a:srgbClr val="CC0066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Text Box 4"/>
          <p:cNvSpPr txBox="1"/>
          <p:nvPr>
            <p:custDataLst>
              <p:tags r:id="rId6"/>
            </p:custDataLst>
          </p:nvPr>
        </p:nvSpPr>
        <p:spPr>
          <a:xfrm>
            <a:off x="1291590" y="2001838"/>
            <a:ext cx="8964613" cy="101473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6000">
                <a:solidFill>
                  <a:srgbClr val="070707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第三章 整式及其加减</a:t>
            </a:r>
            <a:endParaRPr lang="zh-CN" altLang="en-US" sz="6000">
              <a:solidFill>
                <a:srgbClr val="070707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MH_SubTitle_4"/>
          <p:cNvSpPr txBox="1"/>
          <p:nvPr/>
        </p:nvSpPr>
        <p:spPr>
          <a:xfrm>
            <a:off x="5016500" y="333375"/>
            <a:ext cx="2605088" cy="633413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40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学习目标</a:t>
            </a:r>
            <a:endParaRPr lang="zh-CN" altLang="en-US" sz="40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268" name="矩形 1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539750" y="1917065"/>
            <a:ext cx="11154410" cy="38563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70000"/>
              </a:lnSpc>
            </a:pPr>
            <a:r>
              <a:rPr lang="en-US" altLang="zh-CN" sz="3600" b="1">
                <a:latin typeface="Times New Roman" panose="02020603050405020304" pitchFamily="18" charset="0"/>
                <a:ea typeface="黑体" panose="02010609060101010101" pitchFamily="49" charset="-122"/>
              </a:rPr>
              <a:t>1.</a:t>
            </a:r>
            <a:r>
              <a:rPr lang="zh-CN" altLang="en-US" sz="3600" b="1">
                <a:latin typeface="Times New Roman" panose="02020603050405020304" pitchFamily="18" charset="0"/>
                <a:ea typeface="黑体" panose="02010609060101010101" pitchFamily="49" charset="-122"/>
              </a:rPr>
              <a:t>了解代数式的概念，能用代数式表示简单问题中的数量关系；</a:t>
            </a: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宋体" panose="02010600030101010101" pitchFamily="2" charset="-122"/>
              </a:rPr>
              <a:t>（难点）</a:t>
            </a:r>
            <a:endParaRPr lang="en-US" altLang="zh-CN" sz="3600" b="1">
              <a:latin typeface="Times New Roman" panose="02020603050405020304" pitchFamily="18" charset="0"/>
              <a:ea typeface="黑体" panose="02010609060101010101" pitchFamily="49" charset="-122"/>
              <a:sym typeface="宋体" panose="02010600030101010101" pitchFamily="2" charset="-122"/>
            </a:endParaRPr>
          </a:p>
          <a:p>
            <a:pPr>
              <a:lnSpc>
                <a:spcPct val="170000"/>
              </a:lnSpc>
            </a:pPr>
            <a:r>
              <a:rPr lang="en-US" altLang="en-US" sz="3600" b="1">
                <a:latin typeface="Times New Roman" panose="02020603050405020304" pitchFamily="18" charset="0"/>
                <a:ea typeface="黑体" panose="02010609060101010101" pitchFamily="49" charset="-122"/>
              </a:rPr>
              <a:t>2.</a:t>
            </a:r>
            <a:r>
              <a:rPr lang="zh-CN" altLang="en-US" sz="3600" b="1">
                <a:latin typeface="Times New Roman" panose="02020603050405020304" pitchFamily="18" charset="0"/>
                <a:ea typeface="黑体" panose="02010609060101010101" pitchFamily="49" charset="-122"/>
              </a:rPr>
              <a:t>在具体情境中，能求出代数式的值，并解释它的实际意义．</a:t>
            </a: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宋体" panose="02010600030101010101" pitchFamily="2" charset="-122"/>
              </a:rPr>
              <a:t>（重点）</a:t>
            </a:r>
            <a:endParaRPr lang="zh-CN" altLang="en-US" sz="36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3" name="MH_SubTitle_4"/>
          <p:cNvSpPr txBox="1"/>
          <p:nvPr>
            <p:custDataLst>
              <p:tags r:id="rId2"/>
            </p:custDataLst>
          </p:nvPr>
        </p:nvSpPr>
        <p:spPr>
          <a:xfrm>
            <a:off x="1200150" y="331788"/>
            <a:ext cx="3765550" cy="633412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40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一、导入新课</a:t>
            </a:r>
            <a:endParaRPr lang="zh-CN" altLang="en-US" sz="40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Rectangle 10"/>
          <p:cNvSpPr/>
          <p:nvPr>
            <p:custDataLst>
              <p:tags r:id="rId3"/>
            </p:custDataLst>
          </p:nvPr>
        </p:nvSpPr>
        <p:spPr>
          <a:xfrm>
            <a:off x="191770" y="1356995"/>
            <a:ext cx="1626870" cy="53848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no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zh-CN" altLang="en-US" sz="2800" b="1" smtClean="0">
                <a:solidFill>
                  <a:srgbClr val="7030A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复习回顾</a:t>
            </a:r>
            <a:endParaRPr lang="zh-CN" altLang="en-US" sz="2800" b="1" smtClean="0">
              <a:solidFill>
                <a:srgbClr val="7030A0"/>
              </a:solidFill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79425" y="1927860"/>
            <a:ext cx="4373880" cy="6819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buClrTx/>
              <a:buSzTx/>
            </a:pPr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+mn-ea"/>
              </a:rPr>
              <a:t>用字母表示下列各题：</a:t>
            </a:r>
            <a:endParaRPr lang="zh-CN" altLang="en-US" sz="3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+mn-ea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10845" y="2527300"/>
            <a:ext cx="11685270" cy="40093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1.小明今年是</a:t>
            </a:r>
            <a:r>
              <a:rPr lang="en-US" altLang="zh-CN" sz="2800" b="1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x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岁，小华比小明大5岁，则小华是</a:t>
            </a:r>
            <a:r>
              <a:rPr lang="zh-CN" altLang="en-US" sz="2800" b="1" u="sng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b="1" u="sng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               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岁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.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2.小刚上学步行速度为5千米/时，若小刚家到学校的路程为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s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千米，则他上学需走</a:t>
            </a:r>
            <a:r>
              <a:rPr lang="zh-CN" altLang="en-US" sz="2800" b="1" u="sng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b="1" u="sng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                 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小时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.</a:t>
            </a:r>
            <a:endParaRPr lang="zh-CN" altLang="en-US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3.钢笔每支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元，铅笔每支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b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元,买2支钢笔和3支铅笔共需</a:t>
            </a:r>
            <a:r>
              <a:rPr lang="zh-CN" altLang="en-US" sz="2800" b="1" u="sng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b="1" u="sng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                  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元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.</a:t>
            </a:r>
            <a:endParaRPr lang="zh-CN" altLang="en-US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4.一个正方体的棱长为a+1，则它的体积是</a:t>
            </a:r>
            <a:r>
              <a:rPr lang="zh-CN" altLang="en-US" sz="2800" b="1" u="sng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b="1" u="sng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             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.</a:t>
            </a:r>
            <a:endParaRPr lang="zh-CN" altLang="en-US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5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.一个梯形的上底为acm,下底为5cm,高为3cm,则它的面积是</a:t>
            </a:r>
            <a:r>
              <a:rPr lang="zh-CN" altLang="en-US" sz="2800" b="1" u="sng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b="1" u="sng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              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cm</a:t>
            </a:r>
            <a:r>
              <a:rPr lang="zh-CN" altLang="en-US" sz="2800" b="1" baseline="300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.</a:t>
            </a:r>
            <a:endParaRPr lang="zh-CN" altLang="en-US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6.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全校学生人数为</a:t>
            </a:r>
            <a:r>
              <a:rPr lang="zh-CN" altLang="en-US" sz="2800" b="1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x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，其中女生占48%,则女生人数是</a:t>
            </a:r>
            <a:r>
              <a:rPr lang="zh-CN" altLang="en-US" sz="2800" b="1" u="sng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b="1" u="sng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              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.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文本框 9"/>
          <p:cNvSpPr txBox="1"/>
          <p:nvPr>
            <p:custDataLst>
              <p:tags r:id="rId4"/>
            </p:custDataLst>
          </p:nvPr>
        </p:nvSpPr>
        <p:spPr>
          <a:xfrm>
            <a:off x="7824470" y="2564765"/>
            <a:ext cx="156845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（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x+5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）</a:t>
            </a:r>
            <a:endParaRPr lang="zh-CN" altLang="en-US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5"/>
            </p:custDataLst>
          </p:nvPr>
        </p:nvSpPr>
        <p:spPr>
          <a:xfrm>
            <a:off x="8904605" y="4149090"/>
            <a:ext cx="194119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（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2a+3b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）</a:t>
            </a:r>
            <a:endParaRPr lang="zh-CN" altLang="en-US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6"/>
            </p:custDataLst>
          </p:nvPr>
        </p:nvSpPr>
        <p:spPr>
          <a:xfrm>
            <a:off x="7104380" y="4732655"/>
            <a:ext cx="194119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(a+1)</a:t>
            </a:r>
            <a:r>
              <a:rPr lang="en-US" altLang="zh-CN" sz="3200" b="1" baseline="30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3</a:t>
            </a:r>
            <a:endParaRPr lang="en-US" altLang="zh-CN" sz="3200" b="1" baseline="300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7"/>
            </p:custDataLst>
          </p:nvPr>
        </p:nvSpPr>
        <p:spPr>
          <a:xfrm>
            <a:off x="8760460" y="5780405"/>
            <a:ext cx="194119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48%</a:t>
            </a:r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x</a:t>
            </a:r>
            <a:endParaRPr lang="en-US" altLang="zh-CN" sz="3200" b="1" i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  <a:sym typeface="+mn-ea"/>
            </a:endParaRPr>
          </a:p>
        </p:txBody>
      </p:sp>
      <p:grpSp>
        <p:nvGrpSpPr>
          <p:cNvPr id="19" name="组合 18"/>
          <p:cNvGrpSpPr/>
          <p:nvPr/>
        </p:nvGrpSpPr>
        <p:grpSpPr>
          <a:xfrm>
            <a:off x="1703070" y="3573145"/>
            <a:ext cx="1584325" cy="828040"/>
            <a:chOff x="2343" y="5627"/>
            <a:chExt cx="2495" cy="1304"/>
          </a:xfrm>
        </p:grpSpPr>
        <mc:AlternateContent>
          <mc:Choice Requires="a14">
            <p:sp>
              <p:nvSpPr>
                <p:cNvPr id="17" name="文本框 16"/>
                <p:cNvSpPr txBox="1"/>
                <p:nvPr>
                  <p:custDataLst>
                    <p:tags r:id="rId8"/>
                  </p:custDataLst>
                </p:nvPr>
              </p:nvSpPr>
              <p:spPr>
                <a:xfrm>
                  <a:off x="2343" y="5627"/>
                  <a:ext cx="2011" cy="1305"/>
                </a:xfrm>
                <a:prstGeom prst="rect">
                  <a:avLst/>
                </a:prstGeom>
                <a:noFill/>
              </p:spPr>
              <p:txBody>
                <a:bodyPr wrap="square" rtlCol="0" anchor="t">
                  <a:spAutoFit/>
                </a:bodyPr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14:m>
                    <m:oMathPara>
                      <m:oMathParaPr>
                        <m:jc/>
                      </m:oMathParaPr>
                      <m:oMath>
                        <m:f>
                          <m:fPr>
                            <m:type m:val="bar"/>
                            <m:ctrl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ea typeface="微软雅黑" panose="020b0503020204020204" pitchFamily="34" charset="-122"/>
                                <a:cs typeface="Cambria Math" panose="02040503050406030204" charset="0"/>
                                <a:sym typeface="+mn-ea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ea typeface="微软雅黑" panose="020b0503020204020204" pitchFamily="34" charset="-122"/>
                                <a:cs typeface="Cambria Math" panose="02040503050406030204" charset="0"/>
                                <a:sym typeface="+mn-ea"/>
                              </a:rPr>
                              <m:t>𝒔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ea typeface="微软雅黑" panose="020b0503020204020204" pitchFamily="34" charset="-122"/>
                                <a:cs typeface="Cambria Math" panose="02040503050406030204" charset="0"/>
                                <a:sym typeface="+mn-ea"/>
                              </a:rPr>
                              <m:t>𝟓</m:t>
                            </m:r>
                          </m:den>
                        </m:f>
                      </m:oMath>
                    </m:oMathPara>
                  </a14:m>
                  <a:endParaRPr lang="en-US" altLang="zh-CN" sz="2800" b="1" i="1">
                    <a:solidFill>
                      <a:srgbClr val="FF0000"/>
                    </a:solidFill>
                    <a:latin typeface="Cambria Math" panose="02040503050406030204" charset="0"/>
                    <a:ea typeface="微软雅黑" panose="020b0503020204020204" pitchFamily="34" charset="-122"/>
                    <a:cs typeface="Cambria Math" panose="02040503050406030204" charset="0"/>
                    <a:sym typeface="+mn-ea"/>
                  </a:endParaRPr>
                </a:p>
              </p:txBody>
            </p:sp>
          </mc:Choice>
          <mc:Fallback>
            <p:sp>
              <p:nvSpPr>
                <p:cNvPr id="17" name="文本框 16"/>
                <p:cNvSpPr txBox="1">
                  <a:spLocks noRot="1" noChangeAspect="1" noMove="1" noResize="1" noEditPoints="1" noAdjustHandles="1" noChangeArrowheads="1" noChangeShapeType="1" noTextEdit="1"/>
                </p:cNvSpPr>
                <p:nvPr>
                  <p:custDataLst>
                    <p:tags r:id="rId9"/>
                  </p:custDataLst>
                </p:nvPr>
              </p:nvSpPr>
              <p:spPr>
                <a:xfrm>
                  <a:off x="2343" y="5627"/>
                  <a:ext cx="2011" cy="1305"/>
                </a:xfrm>
                <a:prstGeom prst="rect">
                  <a:avLst/>
                </a:prstGeom>
                <a:blipFill rotWithShape="1">
                  <a:blip r:embed="rId1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zh-CN" alt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8" name="文本框 17"/>
            <p:cNvSpPr txBox="1"/>
            <p:nvPr/>
          </p:nvSpPr>
          <p:spPr>
            <a:xfrm>
              <a:off x="4524" y="5900"/>
              <a:ext cx="314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9552940" y="4961255"/>
            <a:ext cx="1903730" cy="890270"/>
            <a:chOff x="15044" y="7700"/>
            <a:chExt cx="2998" cy="1402"/>
          </a:xfrm>
        </p:grpSpPr>
        <mc:AlternateContent>
          <mc:Choice Requires="a14">
            <p:sp>
              <p:nvSpPr>
                <p:cNvPr id="20" name="文本框 19"/>
                <p:cNvSpPr txBox="1"/>
                <p:nvPr>
                  <p:custDataLst>
                    <p:tags r:id="rId11"/>
                  </p:custDataLst>
                </p:nvPr>
              </p:nvSpPr>
              <p:spPr>
                <a:xfrm>
                  <a:off x="15044" y="7700"/>
                  <a:ext cx="2999" cy="1403"/>
                </a:xfrm>
                <a:prstGeom prst="rect">
                  <a:avLst/>
                </a:prstGeom>
                <a:noFill/>
              </p:spPr>
              <p:txBody>
                <a:bodyPr wrap="square" rtlCol="0" anchor="t">
                  <a:spAutoFit/>
                </a:bodyPr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14:m>
                    <m:oMathPara>
                      <m:oMathParaPr>
                        <m:jc/>
                      </m:oMathParaPr>
                      <m:oMath>
                        <m:f>
                          <m:fPr>
                            <m:type m:val="bar"/>
                            <m:ctrl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ea typeface="微软雅黑" panose="020b0503020204020204" pitchFamily="34" charset="-122"/>
                                <a:cs typeface="Cambria Math" panose="02040503050406030204" charset="0"/>
                                <a:sym typeface="+mn-ea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ea typeface="微软雅黑" panose="020b0503020204020204" pitchFamily="34" charset="-122"/>
                                <a:cs typeface="Cambria Math" panose="02040503050406030204" charset="0"/>
                                <a:sym typeface="+mn-ea"/>
                              </a:rPr>
                              <m:t>𝟑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ea typeface="微软雅黑" panose="020b0503020204020204" pitchFamily="34" charset="-122"/>
                                <a:cs typeface="Cambria Math" panose="02040503050406030204" charset="0"/>
                                <a:sym typeface="+mn-ea"/>
                              </a:rPr>
                              <m:t>𝟐</m:t>
                            </m:r>
                          </m:den>
                        </m:f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rgbClr val="FF0000"/>
                            </a:solidFill>
                            <a:latin typeface="Cambria Math" panose="02040503050406030204" charset="0"/>
                            <a:ea typeface="微软雅黑" panose="020b0503020204020204" pitchFamily="34" charset="-122"/>
                            <a:cs typeface="Cambria Math" panose="02040503050406030204" charset="0"/>
                            <a:sym typeface="+mn-ea"/>
                          </a:rPr>
                          <m:t>(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rgbClr val="FF0000"/>
                            </a:solidFill>
                            <a:latin typeface="Cambria Math" panose="02040503050406030204" charset="0"/>
                            <a:ea typeface="微软雅黑" panose="020b0503020204020204" pitchFamily="34" charset="-122"/>
                            <a:cs typeface="Cambria Math" panose="02040503050406030204" charset="0"/>
                            <a:sym typeface="+mn-ea"/>
                          </a:rPr>
                          <m:t>𝒂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rgbClr val="FF0000"/>
                            </a:solidFill>
                            <a:latin typeface="Cambria Math" panose="02040503050406030204" charset="0"/>
                            <a:ea typeface="微软雅黑" panose="020b0503020204020204" pitchFamily="34" charset="-122"/>
                            <a:cs typeface="Cambria Math" panose="02040503050406030204" charset="0"/>
                            <a:sym typeface="+mn-ea"/>
                          </a:rPr>
                          <m:t>+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rgbClr val="FF0000"/>
                            </a:solidFill>
                            <a:latin typeface="Cambria Math" panose="02040503050406030204" charset="0"/>
                            <a:ea typeface="微软雅黑" panose="020b0503020204020204" pitchFamily="34" charset="-122"/>
                            <a:cs typeface="Cambria Math" panose="02040503050406030204" charset="0"/>
                            <a:sym typeface="+mn-ea"/>
                          </a:rPr>
                          <m:t>𝟓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rgbClr val="FF0000"/>
                            </a:solidFill>
                            <a:latin typeface="Cambria Math" panose="02040503050406030204" charset="0"/>
                            <a:ea typeface="微软雅黑" panose="020b0503020204020204" pitchFamily="34" charset="-122"/>
                            <a:cs typeface="Cambria Math" panose="02040503050406030204" charset="0"/>
                            <a:sym typeface="+mn-ea"/>
                          </a:rPr>
                          <m:t>)</m:t>
                        </m:r>
                      </m:oMath>
                    </m:oMathPara>
                  </a14:m>
                  <a:endParaRPr lang="en-US" altLang="zh-CN" sz="2800" b="1" i="1">
                    <a:solidFill>
                      <a:srgbClr val="FF0000"/>
                    </a:solidFill>
                    <a:latin typeface="Cambria Math" panose="02040503050406030204" charset="0"/>
                    <a:ea typeface="微软雅黑" panose="020b0503020204020204" pitchFamily="34" charset="-122"/>
                    <a:cs typeface="Cambria Math" panose="02040503050406030204" charset="0"/>
                    <a:sym typeface="+mn-ea"/>
                  </a:endParaRPr>
                </a:p>
              </p:txBody>
            </p:sp>
          </mc:Choice>
          <mc:Fallback>
            <p:sp>
              <p:nvSpPr>
                <p:cNvPr id="20" name="文本框 19"/>
                <p:cNvSpPr txBox="1">
                  <a:spLocks noRot="1" noChangeAspect="1" noMove="1" noResize="1" noEditPoints="1" noAdjustHandles="1" noChangeArrowheads="1" noChangeShapeType="1" noTextEdit="1"/>
                </p:cNvSpPr>
                <p:nvPr>
                  <p:custDataLst>
                    <p:tags r:id="rId12"/>
                  </p:custDataLst>
                </p:nvPr>
              </p:nvSpPr>
              <p:spPr>
                <a:xfrm>
                  <a:off x="15044" y="7700"/>
                  <a:ext cx="2999" cy="1403"/>
                </a:xfrm>
                <a:prstGeom prst="rect">
                  <a:avLst/>
                </a:prstGeom>
                <a:blipFill rotWithShape="1">
                  <a:blip r:embed="rId1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zh-CN" alt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1" name="文本框 20"/>
            <p:cNvSpPr txBox="1"/>
            <p:nvPr/>
          </p:nvSpPr>
          <p:spPr>
            <a:xfrm>
              <a:off x="17764" y="8180"/>
              <a:ext cx="241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70" name="MH_SubTitle_4"/>
          <p:cNvSpPr txBox="1"/>
          <p:nvPr>
            <p:custDataLst>
              <p:tags r:id="rId3"/>
            </p:custDataLst>
          </p:nvPr>
        </p:nvSpPr>
        <p:spPr>
          <a:xfrm>
            <a:off x="1200150" y="331788"/>
            <a:ext cx="3765550" cy="633412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40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二、新知探究</a:t>
            </a:r>
            <a:endParaRPr lang="zh-CN" altLang="en-US" sz="40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Rectangle 10"/>
          <p:cNvSpPr/>
          <p:nvPr/>
        </p:nvSpPr>
        <p:spPr>
          <a:xfrm>
            <a:off x="191770" y="1358265"/>
            <a:ext cx="38989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zh-CN" altLang="en-US" sz="2800" b="1" smtClean="0">
                <a:solidFill>
                  <a:srgbClr val="7030A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探究一：</a:t>
            </a:r>
            <a:r>
              <a:rPr lang="zh-CN" altLang="en-US" sz="2800" b="1">
                <a:solidFill>
                  <a:srgbClr val="7030A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代数式的概念</a:t>
            </a:r>
            <a:endParaRPr lang="zh-CN" altLang="en-US" sz="2800" b="1" smtClean="0">
              <a:solidFill>
                <a:srgbClr val="7030A0"/>
              </a:solidFill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宋体" panose="02010600030101010101" pitchFamily="2" charset="-122"/>
            </a:endParaRPr>
          </a:p>
        </p:txBody>
      </p:sp>
      <p:sp>
        <p:nvSpPr>
          <p:cNvPr id="9231" name="矩形 102440"/>
          <p:cNvSpPr/>
          <p:nvPr/>
        </p:nvSpPr>
        <p:spPr>
          <a:xfrm>
            <a:off x="193040" y="3879215"/>
            <a:ext cx="11878310" cy="1419860"/>
          </a:xfrm>
          <a:prstGeom prst="rect">
            <a:avLst/>
          </a:prstGeom>
          <a:noFill/>
          <a:ln w="28575" cap="flat" cmpd="sng">
            <a:solidFill>
              <a:srgbClr val="FF66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None/>
            </a:pPr>
            <a:r>
              <a:rPr lang="en-US" altLang="zh-CN" sz="36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        </a:t>
            </a:r>
            <a:r>
              <a:rPr lang="zh-CN" altLang="en-US" sz="36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它们都</a:t>
            </a:r>
            <a:r>
              <a:rPr lang="zh-CN" altLang="en-US" sz="3600" b="1">
                <a:latin typeface="Times New Roman" panose="02020603050405020304" pitchFamily="18" charset="0"/>
                <a:ea typeface="黑体" panose="02010609060101010101" pitchFamily="49" charset="-122"/>
              </a:rPr>
              <a:t>是用</a:t>
            </a: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运算符号</a:t>
            </a:r>
            <a:r>
              <a:rPr lang="zh-CN" altLang="en-US" sz="3600" b="1">
                <a:latin typeface="Times New Roman" panose="02020603050405020304" pitchFamily="18" charset="0"/>
                <a:ea typeface="黑体" panose="02010609060101010101" pitchFamily="49" charset="-122"/>
              </a:rPr>
              <a:t>把</a:t>
            </a: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数</a:t>
            </a:r>
            <a:r>
              <a:rPr lang="zh-CN" altLang="en-US" sz="3600" b="1">
                <a:latin typeface="Times New Roman" panose="02020603050405020304" pitchFamily="18" charset="0"/>
                <a:ea typeface="黑体" panose="02010609060101010101" pitchFamily="49" charset="-122"/>
              </a:rPr>
              <a:t>与</a:t>
            </a: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字母</a:t>
            </a:r>
            <a:r>
              <a:rPr lang="zh-CN" altLang="en-US" sz="3600" b="1">
                <a:latin typeface="Times New Roman" panose="02020603050405020304" pitchFamily="18" charset="0"/>
                <a:ea typeface="黑体" panose="02010609060101010101" pitchFamily="49" charset="-122"/>
              </a:rPr>
              <a:t>连接而成的，像这样的式子叫做</a:t>
            </a: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代数式</a:t>
            </a:r>
            <a:r>
              <a:rPr lang="zh-CN" altLang="en-US" sz="36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．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+mn-ea"/>
              </a:rPr>
              <a:t>单独的一个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+mn-ea"/>
              </a:rPr>
              <a:t>数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+mn-ea"/>
              </a:rPr>
              <a:t>或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+mn-ea"/>
              </a:rPr>
              <a:t>字母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+mn-ea"/>
              </a:rPr>
              <a:t>也是代数式．</a:t>
            </a:r>
            <a:endParaRPr lang="zh-CN" altLang="en-US" sz="3600" b="1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251909" name="矩形 251908"/>
          <p:cNvSpPr/>
          <p:nvPr>
            <p:custDataLst>
              <p:tags r:id="rId4"/>
            </p:custDataLst>
          </p:nvPr>
        </p:nvSpPr>
        <p:spPr>
          <a:xfrm>
            <a:off x="1919605" y="5589270"/>
            <a:ext cx="744855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b="1">
                <a:latin typeface="Times New Roman" panose="02020603050405020304" pitchFamily="18" charset="0"/>
                <a:ea typeface="黑体" panose="02010609060101010101" pitchFamily="49" charset="-122"/>
              </a:rPr>
              <a:t>（</a:t>
            </a:r>
            <a:r>
              <a:rPr lang="zh-CN" altLang="en-US" b="1">
                <a:solidFill>
                  <a:srgbClr val="D60093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运算符号包括</a:t>
            </a:r>
            <a:r>
              <a:rPr lang="en-US" altLang="en-US" b="1">
                <a:latin typeface="Times New Roman" panose="02020603050405020304" pitchFamily="18" charset="0"/>
                <a:ea typeface="黑体" panose="02010609060101010101" pitchFamily="49" charset="-122"/>
              </a:rPr>
              <a:t>＋</a:t>
            </a:r>
            <a:r>
              <a:rPr lang="zh-CN" altLang="en-US" b="1">
                <a:latin typeface="Times New Roman" panose="02020603050405020304" pitchFamily="18" charset="0"/>
                <a:ea typeface="黑体" panose="02010609060101010101" pitchFamily="49" charset="-122"/>
              </a:rPr>
              <a:t>、</a:t>
            </a:r>
            <a:r>
              <a:rPr lang="en-US" altLang="en-US" b="1">
                <a:latin typeface="Times New Roman" panose="02020603050405020304" pitchFamily="18" charset="0"/>
                <a:ea typeface="黑体" panose="02010609060101010101" pitchFamily="49" charset="-122"/>
              </a:rPr>
              <a:t>－</a:t>
            </a:r>
            <a:r>
              <a:rPr lang="zh-CN" altLang="en-US" b="1">
                <a:latin typeface="Times New Roman" panose="02020603050405020304" pitchFamily="18" charset="0"/>
                <a:ea typeface="黑体" panose="02010609060101010101" pitchFamily="49" charset="-122"/>
              </a:rPr>
              <a:t>、</a:t>
            </a:r>
            <a:r>
              <a:rPr lang="en-US" altLang="zh-CN" b="1">
                <a:latin typeface="Times New Roman" panose="02020603050405020304" pitchFamily="18" charset="0"/>
                <a:ea typeface="黑体" panose="02010609060101010101" pitchFamily="49" charset="-122"/>
              </a:rPr>
              <a:t>×</a:t>
            </a:r>
            <a:r>
              <a:rPr lang="zh-CN" altLang="en-US" b="1">
                <a:latin typeface="Times New Roman" panose="02020603050405020304" pitchFamily="18" charset="0"/>
                <a:ea typeface="黑体" panose="02010609060101010101" pitchFamily="49" charset="-122"/>
              </a:rPr>
              <a:t>、</a:t>
            </a:r>
            <a:r>
              <a:rPr lang="en-US" altLang="zh-CN" b="1">
                <a:latin typeface="Times New Roman" panose="02020603050405020304" pitchFamily="18" charset="0"/>
                <a:ea typeface="黑体" panose="02010609060101010101" pitchFamily="49" charset="-122"/>
              </a:rPr>
              <a:t>÷</a:t>
            </a:r>
            <a:r>
              <a:rPr lang="zh-CN" altLang="en-US" b="1">
                <a:latin typeface="Times New Roman" panose="02020603050405020304" pitchFamily="18" charset="0"/>
                <a:ea typeface="黑体" panose="02010609060101010101" pitchFamily="49" charset="-122"/>
              </a:rPr>
              <a:t>、乘方）</a:t>
            </a:r>
            <a:endParaRPr lang="zh-CN" altLang="en-US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119380" y="1988820"/>
            <a:ext cx="12072620" cy="1606550"/>
            <a:chOff x="188" y="3132"/>
            <a:chExt cx="19012" cy="2530"/>
          </a:xfrm>
        </p:grpSpPr>
        <p:graphicFrame>
          <p:nvGraphicFramePr>
            <p:cNvPr id="3" name="对象 2">
              <a:hlinkClick action="ppaction://ole?verb="/>
            </p:cNvPr>
            <p:cNvGraphicFramePr>
              <a:graphicFrameLocks noChangeAspect="1"/>
            </p:cNvGraphicFramePr>
            <p:nvPr>
              <p:custDataLst>
                <p:tags r:id="rId5"/>
              </p:custDataLst>
            </p:nvPr>
          </p:nvGraphicFramePr>
          <p:xfrm>
            <a:off x="510" y="4142"/>
            <a:ext cx="18690" cy="1521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8" r:id="rId6" imgW="4838700" imgH="393700" progId="Equation.KSEE3">
                    <p:embed/>
                  </p:oleObj>
                </mc:Choice>
                <mc:Fallback>
                  <p:oleObj r:id="rId6" imgW="48387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510" y="4142"/>
                          <a:ext cx="18690" cy="1521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" name="矩形 1"/>
            <p:cNvSpPr/>
            <p:nvPr>
              <p:custDataLst>
                <p:tags r:id="rId8"/>
              </p:custDataLst>
            </p:nvPr>
          </p:nvSpPr>
          <p:spPr>
            <a:xfrm>
              <a:off x="188" y="3132"/>
              <a:ext cx="4984" cy="91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342900" lvl="0" indent="-3429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•"/>
                <a:defRPr sz="32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lvl="1" indent="-28575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–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–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r>
                <a:rPr lang="zh-CN" altLang="en-US" b="1">
                  <a:latin typeface="Times New Roman" panose="02020603050405020304" pitchFamily="18" charset="0"/>
                  <a:ea typeface="黑体" panose="02010609060101010101" pitchFamily="49" charset="-122"/>
                </a:rPr>
                <a:t>观察下列各式：</a:t>
              </a:r>
              <a:endParaRPr lang="zh-CN" altLang="en-US" b="1">
                <a:latin typeface="Times New Roman" panose="02020603050405020304" pitchFamily="18" charset="0"/>
                <a:ea typeface="黑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519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519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1909" grpId="0"/>
      <p:bldP spid="9231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191770" y="1419860"/>
            <a:ext cx="9045575" cy="2548255"/>
            <a:chOff x="302" y="2236"/>
            <a:chExt cx="14245" cy="4013"/>
          </a:xfrm>
        </p:grpSpPr>
        <p:sp>
          <p:nvSpPr>
            <p:cNvPr id="10244" name="文本框 1"/>
            <p:cNvSpPr txBox="1"/>
            <p:nvPr>
              <p:custDataLst>
                <p:tags r:id="rId3"/>
              </p:custDataLst>
            </p:nvPr>
          </p:nvSpPr>
          <p:spPr>
            <a:xfrm>
              <a:off x="3009" y="2236"/>
              <a:ext cx="11539" cy="91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342900" lvl="0" indent="-3429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•"/>
                <a:defRPr sz="32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lvl="1" indent="-28575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–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–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r>
                <a:rPr lang="en-US" altLang="zh-CN" b="1">
                  <a:latin typeface="Times New Roman" panose="02020603050405020304" pitchFamily="18" charset="0"/>
                  <a:ea typeface="黑体" panose="02010609060101010101" pitchFamily="49" charset="-122"/>
                </a:rPr>
                <a:t> </a:t>
              </a:r>
              <a:r>
                <a:rPr lang="zh-CN" altLang="en-US" b="1">
                  <a:latin typeface="Times New Roman" panose="02020603050405020304" pitchFamily="18" charset="0"/>
                  <a:ea typeface="黑体" panose="02010609060101010101" pitchFamily="49" charset="-122"/>
                </a:rPr>
                <a:t>下列各式中哪些是代数式？哪些不是？</a:t>
              </a:r>
              <a:r>
                <a:rPr lang="en-US" altLang="zh-CN" b="1">
                  <a:latin typeface="Times New Roman" panose="02020603050405020304" pitchFamily="18" charset="0"/>
                  <a:ea typeface="黑体" panose="02010609060101010101" pitchFamily="49" charset="-122"/>
                </a:rPr>
                <a:t> </a:t>
              </a:r>
              <a:endParaRPr lang="en-US" altLang="zh-CN" b="1">
                <a:latin typeface="Times New Roman" panose="02020603050405020304" pitchFamily="18" charset="0"/>
                <a:ea typeface="黑体" panose="02010609060101010101" pitchFamily="49" charset="-122"/>
              </a:endParaRPr>
            </a:p>
          </p:txBody>
        </p:sp>
        <p:graphicFrame>
          <p:nvGraphicFramePr>
            <p:cNvPr id="10245" name="对象 8">
              <a:hlinkClick action="ppaction://ole?verb="/>
            </p:cNvPr>
            <p:cNvGraphicFramePr>
              <a:graphicFrameLocks noChangeAspect="1"/>
            </p:cNvGraphicFramePr>
            <p:nvPr>
              <p:custDataLst>
                <p:tags r:id="rId4"/>
              </p:custDataLst>
            </p:nvPr>
          </p:nvGraphicFramePr>
          <p:xfrm>
            <a:off x="3867" y="3569"/>
            <a:ext cx="9883" cy="268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9" r:id="rId5" imgW="2247900" imgH="609600" progId="Equation.3">
                    <p:embed/>
                  </p:oleObj>
                </mc:Choice>
                <mc:Fallback>
                  <p:oleObj r:id="rId5" imgW="2247900" imgH="6096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3867" y="3569"/>
                          <a:ext cx="9883" cy="2680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3355" name="圆角矩形 31"/>
            <p:cNvSpPr/>
            <p:nvPr>
              <p:custDataLst>
                <p:tags r:id="rId7"/>
              </p:custDataLst>
            </p:nvPr>
          </p:nvSpPr>
          <p:spPr>
            <a:xfrm>
              <a:off x="302" y="2341"/>
              <a:ext cx="2722" cy="790"/>
            </a:xfrm>
            <a:prstGeom prst="roundRect">
              <a:avLst>
                <a:gd name="adj" fmla="val 16667"/>
              </a:avLst>
            </a:prstGeom>
            <a:solidFill>
              <a:schemeClr val="accent1">
                <a:lumMod val="90000"/>
              </a:schemeClr>
            </a:solidFill>
            <a:ln w="53975" cap="flat" cmpd="sng">
              <a:solidFill>
                <a:srgbClr val="0070C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t" anchorCtr="0">
              <a:no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 algn="ctr">
                <a:buClrTx/>
                <a:buSzTx/>
              </a:pPr>
              <a:r>
                <a:rPr lang="zh-CN" altLang="en-US" sz="2800" b="1">
                  <a:solidFill>
                    <a:srgbClr val="5CB04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议一议</a:t>
              </a:r>
              <a:endParaRPr lang="zh-CN" altLang="en-US" sz="2800" b="1">
                <a:solidFill>
                  <a:srgbClr val="5CB04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sp>
        <p:nvSpPr>
          <p:cNvPr id="11270" name="MH_SubTitle_4"/>
          <p:cNvSpPr txBox="1"/>
          <p:nvPr>
            <p:custDataLst>
              <p:tags r:id="rId8"/>
            </p:custDataLst>
          </p:nvPr>
        </p:nvSpPr>
        <p:spPr>
          <a:xfrm>
            <a:off x="1200150" y="331788"/>
            <a:ext cx="3765550" cy="633412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40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二、新知探究</a:t>
            </a:r>
            <a:endParaRPr lang="zh-CN" altLang="en-US" sz="40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0" name="文本框 99"/>
          <p:cNvSpPr txBox="1"/>
          <p:nvPr>
            <p:custDataLst>
              <p:tags r:id="rId9"/>
            </p:custDataLst>
          </p:nvPr>
        </p:nvSpPr>
        <p:spPr>
          <a:xfrm>
            <a:off x="1343660" y="4087495"/>
            <a:ext cx="9415780" cy="2306955"/>
          </a:xfrm>
          <a:prstGeom prst="rect">
            <a:avLst/>
          </a:prstGeom>
          <a:noFill/>
          <a:ln w="28575" cmpd="sng">
            <a:solidFill>
              <a:schemeClr val="accent6">
                <a:lumMod val="75000"/>
              </a:schemeClr>
            </a:solidFill>
            <a:prstDash val="sys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indent="266700" defTabSz="914400" eaLnBrk="1" hangingPunct="1">
              <a:lnSpc>
                <a:spcPct val="150000"/>
              </a:lnSpc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1" kern="1200" cap="none" spc="0" normalizeH="0" baseline="0" noProof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</a:rPr>
              <a:t>注意：</a:t>
            </a:r>
            <a:r>
              <a:rPr kumimoji="0" lang="en-US" altLang="zh-CN" sz="3200" b="1" kern="1200" cap="none" spc="0" normalizeH="0" baseline="0" noProof="1">
                <a:latin typeface="黑体" panose="02010609060101010101" pitchFamily="49" charset="-122"/>
                <a:ea typeface="黑体" panose="02010609060101010101" pitchFamily="49" charset="-122"/>
                <a:cs typeface="+mn-ea"/>
              </a:rPr>
              <a:t>(1)</a:t>
            </a:r>
            <a:r>
              <a:rPr kumimoji="0" lang="zh-CN" altLang="en-US" sz="3200" b="1" kern="1200" cap="none" spc="0" normalizeH="0" baseline="0" noProof="1">
                <a:latin typeface="黑体" panose="02010609060101010101" pitchFamily="49" charset="-122"/>
                <a:ea typeface="黑体" panose="02010609060101010101" pitchFamily="49" charset="-122"/>
                <a:cs typeface="+mn-ea"/>
              </a:rPr>
              <a:t>代数式中</a:t>
            </a:r>
            <a:r>
              <a:rPr kumimoji="0" lang="zh-CN" altLang="en-US" sz="3200" b="1" kern="1200" cap="none" spc="0" normalizeH="0" baseline="0" noProof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</a:rPr>
              <a:t>不含</a:t>
            </a:r>
            <a:r>
              <a:rPr kumimoji="0" lang="zh-CN" altLang="en-US" sz="3200" b="1" kern="1200" cap="none" spc="0" normalizeH="0" baseline="0" noProof="1"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Arial" pitchFamily="34" charset="0"/>
              </a:rPr>
              <a:t>表示关系的符号</a:t>
            </a:r>
            <a:r>
              <a:rPr kumimoji="0" lang="en-US" altLang="zh-CN" sz="3200" b="1" kern="1200" cap="none" spc="0" normalizeH="0" baseline="0" noProof="1"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Arial" pitchFamily="34" charset="0"/>
              </a:rPr>
              <a:t>.</a:t>
            </a:r>
            <a:endParaRPr kumimoji="0" lang="en-US" altLang="zh-CN" sz="3200" b="1" kern="1200" cap="none" spc="0" normalizeH="0" baseline="0" noProof="1"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Arial" pitchFamily="34" charset="0"/>
            </a:endParaRPr>
          </a:p>
          <a:p>
            <a:pPr marR="0" indent="266700" defTabSz="914400" eaLnBrk="1" hangingPunct="1">
              <a:lnSpc>
                <a:spcPct val="150000"/>
              </a:lnSpc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200" b="1" kern="1200" cap="none" spc="0" normalizeH="0" baseline="0" noProof="1"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Arial" pitchFamily="34" charset="0"/>
              </a:rPr>
              <a:t>(“</a:t>
            </a:r>
            <a:r>
              <a:rPr kumimoji="0" lang="zh-CN" altLang="en-US" sz="3200" b="1" kern="1200" cap="none" spc="0" normalizeH="0" baseline="0" noProof="1">
                <a:latin typeface="黑体" panose="02010609060101010101" pitchFamily="49" charset="-122"/>
                <a:ea typeface="黑体" panose="02010609060101010101" pitchFamily="49" charset="-122"/>
                <a:cs typeface="+mn-ea"/>
              </a:rPr>
              <a:t>＝</a:t>
            </a:r>
            <a:r>
              <a:rPr kumimoji="0" lang="en-US" altLang="zh-CN" sz="3200" b="1" kern="1200" cap="none" spc="0" normalizeH="0" baseline="0" noProof="1">
                <a:latin typeface="黑体" panose="02010609060101010101" pitchFamily="49" charset="-122"/>
                <a:ea typeface="黑体" panose="02010609060101010101" pitchFamily="49" charset="-122"/>
                <a:cs typeface="+mn-ea"/>
              </a:rPr>
              <a:t>”,</a:t>
            </a:r>
            <a:r>
              <a:rPr kumimoji="0" lang="zh-CN" altLang="en-US" sz="3200" b="1" kern="1200" cap="none" spc="0" normalizeH="0" baseline="0" noProof="1"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+mn-ea"/>
              </a:rPr>
              <a:t>“＞</a:t>
            </a:r>
            <a:r>
              <a:rPr kumimoji="0" lang="en-US" altLang="zh-CN" sz="3200" b="1" kern="1200" cap="none" spc="0" normalizeH="0" baseline="0" noProof="1">
                <a:latin typeface="黑体" panose="02010609060101010101" pitchFamily="49" charset="-122"/>
                <a:ea typeface="黑体" panose="02010609060101010101" pitchFamily="49" charset="-122"/>
                <a:cs typeface="+mn-ea"/>
              </a:rPr>
              <a:t>”,</a:t>
            </a:r>
            <a:r>
              <a:rPr kumimoji="0" lang="zh-CN" altLang="en-US" sz="3200" b="1" kern="1200" cap="none" spc="0" normalizeH="0" baseline="0" noProof="1">
                <a:latin typeface="黑体" panose="02010609060101010101" pitchFamily="49" charset="-122"/>
                <a:ea typeface="黑体" panose="02010609060101010101" pitchFamily="49" charset="-122"/>
                <a:cs typeface="+mn-ea"/>
              </a:rPr>
              <a:t>“＜</a:t>
            </a:r>
            <a:r>
              <a:rPr kumimoji="0" lang="en-US" altLang="zh-CN" sz="3200" b="1" kern="1200" cap="none" spc="0" normalizeH="0" baseline="0" noProof="1">
                <a:latin typeface="黑体" panose="02010609060101010101" pitchFamily="49" charset="-122"/>
                <a:ea typeface="黑体" panose="02010609060101010101" pitchFamily="49" charset="-122"/>
                <a:cs typeface="+mn-ea"/>
              </a:rPr>
              <a:t>”,</a:t>
            </a:r>
            <a:r>
              <a:rPr kumimoji="0" lang="zh-CN" altLang="en-US" sz="3200" b="1" kern="1200" cap="none" spc="0" normalizeH="0" baseline="0" noProof="1">
                <a:latin typeface="黑体" panose="02010609060101010101" pitchFamily="49" charset="-122"/>
                <a:ea typeface="黑体" panose="02010609060101010101" pitchFamily="49" charset="-122"/>
                <a:cs typeface="+mn-ea"/>
              </a:rPr>
              <a:t>“</a:t>
            </a:r>
            <a:r>
              <a:rPr kumimoji="0" lang="en-US" altLang="zh-CN" sz="3200" b="1" kern="1200" cap="none" spc="0" normalizeH="0" baseline="0" noProof="1">
                <a:latin typeface="黑体" panose="02010609060101010101" pitchFamily="49" charset="-122"/>
                <a:ea typeface="黑体" panose="02010609060101010101" pitchFamily="49" charset="-122"/>
                <a:cs typeface="+mn-ea"/>
              </a:rPr>
              <a:t>≥”,</a:t>
            </a:r>
            <a:r>
              <a:rPr kumimoji="0" lang="zh-CN" altLang="en-US" sz="3200" b="1" kern="1200" cap="none" spc="0" normalizeH="0" baseline="0" noProof="1">
                <a:latin typeface="黑体" panose="02010609060101010101" pitchFamily="49" charset="-122"/>
                <a:ea typeface="黑体" panose="02010609060101010101" pitchFamily="49" charset="-122"/>
                <a:cs typeface="+mn-ea"/>
              </a:rPr>
              <a:t>“</a:t>
            </a:r>
            <a:r>
              <a:rPr kumimoji="0" lang="en-US" altLang="zh-CN" sz="3200" b="1" kern="1200" cap="none" spc="0" normalizeH="0" baseline="0" noProof="1">
                <a:latin typeface="黑体" panose="02010609060101010101" pitchFamily="49" charset="-122"/>
                <a:ea typeface="黑体" panose="02010609060101010101" pitchFamily="49" charset="-122"/>
                <a:cs typeface="+mn-ea"/>
              </a:rPr>
              <a:t>≤”,</a:t>
            </a:r>
            <a:r>
              <a:rPr kumimoji="0" lang="zh-CN" altLang="en-US" sz="3200" b="1" kern="1200" cap="none" spc="0" normalizeH="0" baseline="0" noProof="1">
                <a:latin typeface="黑体" panose="02010609060101010101" pitchFamily="49" charset="-122"/>
                <a:ea typeface="黑体" panose="02010609060101010101" pitchFamily="49" charset="-122"/>
                <a:cs typeface="+mn-ea"/>
              </a:rPr>
              <a:t>“</a:t>
            </a:r>
            <a:r>
              <a:rPr kumimoji="0" lang="en-US" altLang="zh-CN" sz="3200" b="1" kern="1200" cap="none" spc="0" normalizeH="0" baseline="0" noProof="1">
                <a:latin typeface="黑体" panose="02010609060101010101" pitchFamily="49" charset="-122"/>
                <a:ea typeface="黑体" panose="02010609060101010101" pitchFamily="49" charset="-122"/>
                <a:cs typeface="+mn-ea"/>
              </a:rPr>
              <a:t>≠”)</a:t>
            </a:r>
            <a:endParaRPr kumimoji="0" lang="en-US" altLang="zh-CN" sz="3200" b="1" kern="1200" cap="none" spc="0" normalizeH="0" baseline="0" noProof="1"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R="0" indent="266700" defTabSz="914400" eaLnBrk="1" hangingPunct="1">
              <a:lnSpc>
                <a:spcPct val="150000"/>
              </a:lnSpc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200" b="1" kern="1200" cap="none" spc="0" normalizeH="0" baseline="0" noProof="1">
                <a:latin typeface="黑体" panose="02010609060101010101" pitchFamily="49" charset="-122"/>
                <a:ea typeface="黑体" panose="02010609060101010101" pitchFamily="49" charset="-122"/>
                <a:cs typeface="+mn-ea"/>
              </a:rPr>
              <a:t>   (2)</a:t>
            </a:r>
            <a:r>
              <a:rPr kumimoji="0" lang="zh-CN" altLang="en-US" sz="3200" b="1" kern="1200" cap="none" spc="0" normalizeH="0" baseline="0" noProof="1">
                <a:latin typeface="黑体" panose="02010609060101010101" pitchFamily="49" charset="-122"/>
                <a:ea typeface="黑体" panose="02010609060101010101" pitchFamily="49" charset="-122"/>
                <a:cs typeface="+mn-ea"/>
              </a:rPr>
              <a:t>单独的一个数或字母也是代数式．</a:t>
            </a:r>
            <a:endParaRPr kumimoji="0" lang="zh-CN" altLang="en-US" sz="3200" b="1" kern="1200" cap="none" spc="0" normalizeH="0" baseline="0" noProof="1">
              <a:latin typeface="黑体" panose="02010609060101010101" pitchFamily="49" charset="-122"/>
              <a:ea typeface="黑体" panose="02010609060101010101" pitchFamily="49" charset="-122"/>
              <a:cs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0"/>
            </p:custDataLst>
          </p:nvPr>
        </p:nvSpPr>
        <p:spPr>
          <a:xfrm>
            <a:off x="2317433" y="3090228"/>
            <a:ext cx="7112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√</a:t>
            </a:r>
            <a:endParaRPr lang="zh-CN" altLang="en-US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5224145" y="3150553"/>
            <a:ext cx="53086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3600" b="1">
                <a:solidFill>
                  <a:srgbClr val="FF0000"/>
                </a:solidFill>
              </a:rPr>
              <a:t>×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  <p:sp>
        <p:nvSpPr>
          <p:cNvPr id="11" name="文本框 10"/>
          <p:cNvSpPr txBox="1"/>
          <p:nvPr>
            <p:custDataLst>
              <p:tags r:id="rId12"/>
            </p:custDataLst>
          </p:nvPr>
        </p:nvSpPr>
        <p:spPr>
          <a:xfrm>
            <a:off x="2330133" y="2355215"/>
            <a:ext cx="7112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√</a:t>
            </a:r>
            <a:endParaRPr lang="zh-CN" altLang="en-US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13"/>
            </p:custDataLst>
          </p:nvPr>
        </p:nvSpPr>
        <p:spPr>
          <a:xfrm>
            <a:off x="4147820" y="2194878"/>
            <a:ext cx="53086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3600" b="1">
                <a:solidFill>
                  <a:srgbClr val="FF0000"/>
                </a:solidFill>
              </a:rPr>
              <a:t>×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  <p:sp>
        <p:nvSpPr>
          <p:cNvPr id="13" name="文本框 12"/>
          <p:cNvSpPr txBox="1"/>
          <p:nvPr>
            <p:custDataLst>
              <p:tags r:id="rId14"/>
            </p:custDataLst>
          </p:nvPr>
        </p:nvSpPr>
        <p:spPr>
          <a:xfrm>
            <a:off x="8114983" y="2266315"/>
            <a:ext cx="7112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√</a:t>
            </a:r>
            <a:endParaRPr lang="zh-CN" altLang="en-US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15"/>
            </p:custDataLst>
          </p:nvPr>
        </p:nvSpPr>
        <p:spPr>
          <a:xfrm>
            <a:off x="8730933" y="3328353"/>
            <a:ext cx="7112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√</a:t>
            </a:r>
            <a:endParaRPr lang="zh-CN" altLang="en-US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  <p:bldP spid="7" grpId="0"/>
      <p:bldP spid="8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/>
        </p:nvGrpSpPr>
        <p:grpSpPr>
          <a:xfrm>
            <a:off x="295910" y="1485265"/>
            <a:ext cx="10052050" cy="3330575"/>
            <a:chOff x="14" y="2339"/>
            <a:chExt cx="15830" cy="5245"/>
          </a:xfrm>
        </p:grpSpPr>
        <p:grpSp>
          <p:nvGrpSpPr>
            <p:cNvPr id="2" name="组合 1"/>
            <p:cNvGrpSpPr/>
            <p:nvPr/>
          </p:nvGrpSpPr>
          <p:grpSpPr>
            <a:xfrm>
              <a:off x="3136" y="2452"/>
              <a:ext cx="12708" cy="5132"/>
              <a:chOff x="3136" y="2452"/>
              <a:chExt cx="12708" cy="5132"/>
            </a:xfrm>
          </p:grpSpPr>
          <p:sp>
            <p:nvSpPr>
              <p:cNvPr id="11266" name="Text Box 7"/>
              <p:cNvSpPr txBox="1"/>
              <p:nvPr>
                <p:custDataLst>
                  <p:tags r:id="rId3"/>
                </p:custDataLst>
              </p:nvPr>
            </p:nvSpPr>
            <p:spPr>
              <a:xfrm>
                <a:off x="3136" y="2452"/>
                <a:ext cx="12708" cy="1016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342900" lvl="0" indent="-342900" algn="l" defTabSz="914400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32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lvl="1" indent="-285750" algn="l" defTabSz="914400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–"/>
                  <a:defRPr sz="28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lvl="2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4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lvl="3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–"/>
                  <a:defRPr sz="20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lvl="4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lvl="0" indent="0" eaLnBrk="1" hangingPunct="1">
                  <a:spcBef>
                    <a:spcPct val="0"/>
                  </a:spcBef>
                  <a:buNone/>
                </a:pPr>
                <a:r>
                  <a:rPr lang="zh-CN" altLang="en-US" sz="3600">
                    <a:solidFill>
                      <a:srgbClr val="000000"/>
                    </a:solidFill>
                    <a:latin typeface="Times New Roman" panose="02020603050405020304" pitchFamily="18" charset="0"/>
                    <a:ea typeface="黑体" panose="02010609060101010101" pitchFamily="49" charset="-122"/>
                  </a:rPr>
                  <a:t>判断下列式子哪些是代数式，哪些不是</a:t>
                </a:r>
                <a:r>
                  <a:rPr lang="en-US" altLang="zh-CN" sz="3600">
                    <a:solidFill>
                      <a:srgbClr val="000000"/>
                    </a:solidFill>
                    <a:latin typeface="Times New Roman" panose="02020603050405020304" pitchFamily="18" charset="0"/>
                    <a:ea typeface="黑体" panose="02010609060101010101" pitchFamily="49" charset="-122"/>
                  </a:rPr>
                  <a:t>.</a:t>
                </a:r>
                <a:endParaRPr lang="en-US" altLang="zh-CN" sz="3600">
                  <a:solidFill>
                    <a:srgbClr val="000000"/>
                  </a:solidFill>
                  <a:latin typeface="Times New Roman" panose="02020603050405020304" pitchFamily="18" charset="0"/>
                  <a:ea typeface="黑体" panose="02010609060101010101" pitchFamily="49" charset="-122"/>
                </a:endParaRPr>
              </a:p>
            </p:txBody>
          </p:sp>
          <p:sp>
            <p:nvSpPr>
              <p:cNvPr id="11267" name="Text Box 14"/>
              <p:cNvSpPr txBox="1"/>
              <p:nvPr>
                <p:custDataLst>
                  <p:tags r:id="rId4"/>
                </p:custDataLst>
              </p:nvPr>
            </p:nvSpPr>
            <p:spPr>
              <a:xfrm>
                <a:off x="3590" y="5628"/>
                <a:ext cx="9085" cy="82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342900" lvl="0" indent="-342900" algn="l" defTabSz="914400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32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lvl="1" indent="-285750" algn="l" defTabSz="914400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–"/>
                  <a:defRPr sz="28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lvl="2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4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lvl="3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–"/>
                  <a:defRPr sz="20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lvl="4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lvl="0" indent="0" eaLnBrk="1" hangingPunct="1">
                  <a:spcBef>
                    <a:spcPct val="50000"/>
                  </a:spcBef>
                  <a:buNone/>
                </a:pPr>
                <a:r>
                  <a:rPr lang="en-US" altLang="zh-CN" sz="2800" b="1">
                    <a:solidFill>
                      <a:srgbClr val="000000"/>
                    </a:solidFill>
                    <a:latin typeface="Times New Roman" panose="02020603050405020304" pitchFamily="18" charset="0"/>
                    <a:ea typeface="黑体" panose="02010609060101010101" pitchFamily="49" charset="-122"/>
                  </a:rPr>
                  <a:t>(3) </a:t>
                </a:r>
                <a:r>
                  <a:rPr lang="en-US" altLang="zh-CN" sz="2800" b="1" i="1">
                    <a:solidFill>
                      <a:srgbClr val="000000"/>
                    </a:solidFill>
                    <a:latin typeface="Times New Roman" panose="02020603050405020304" pitchFamily="18" charset="0"/>
                    <a:ea typeface="黑体" panose="02010609060101010101" pitchFamily="49" charset="-122"/>
                  </a:rPr>
                  <a:t>x</a:t>
                </a:r>
                <a:r>
                  <a:rPr lang="en-US" altLang="zh-CN" sz="2800" b="1">
                    <a:solidFill>
                      <a:srgbClr val="000000"/>
                    </a:solidFill>
                    <a:latin typeface="Times New Roman" panose="02020603050405020304" pitchFamily="18" charset="0"/>
                    <a:ea typeface="黑体" panose="02010609060101010101" pitchFamily="49" charset="-122"/>
                  </a:rPr>
                  <a:t>=2                      </a:t>
                </a:r>
                <a:r>
                  <a:rPr lang="en-US" altLang="zh-CN" sz="2800" b="1">
                    <a:latin typeface="Times New Roman" panose="02020603050405020304" pitchFamily="18" charset="0"/>
                    <a:ea typeface="黑体" panose="02010609060101010101" pitchFamily="49" charset="-122"/>
                  </a:rPr>
                  <a:t>(4)13</a:t>
                </a:r>
                <a:endPara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endParaRPr>
              </a:p>
            </p:txBody>
          </p:sp>
          <p:grpSp>
            <p:nvGrpSpPr>
              <p:cNvPr id="11273" name="Group 33"/>
              <p:cNvGrpSpPr/>
              <p:nvPr/>
            </p:nvGrpSpPr>
            <p:grpSpPr>
              <a:xfrm>
                <a:off x="3590" y="3926"/>
                <a:ext cx="11180" cy="3658"/>
                <a:chOff x="839" y="1207"/>
                <a:chExt cx="4472" cy="1463"/>
              </a:xfrm>
            </p:grpSpPr>
            <p:sp>
              <p:nvSpPr>
                <p:cNvPr id="11276" name="Text Box 9"/>
                <p:cNvSpPr txBox="1"/>
                <p:nvPr>
                  <p:custDataLst>
                    <p:tags r:id="rId5"/>
                  </p:custDataLst>
                </p:nvPr>
              </p:nvSpPr>
              <p:spPr>
                <a:xfrm>
                  <a:off x="839" y="2341"/>
                  <a:ext cx="4472" cy="329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342900" lvl="0" indent="-342900" algn="l" defTabSz="914400" rtl="0" eaLnBrk="0" fontAlgn="base" latinLnBrk="0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Font typeface="Arial" pitchFamily="34" charset="0"/>
                    <a:buChar char="•"/>
                    <a:defRPr sz="3200" b="0" i="0" u="non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742950" lvl="1" indent="-285750" algn="l" defTabSz="914400" rtl="0" eaLnBrk="0" fontAlgn="base" latinLnBrk="0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Font typeface="Arial" pitchFamily="34" charset="0"/>
                    <a:buChar char="–"/>
                    <a:defRPr sz="2800" b="0" i="0" u="non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143000" lvl="2" indent="-228600" algn="l" defTabSz="914400" rtl="0" eaLnBrk="0" fontAlgn="base" latinLnBrk="0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Font typeface="Arial" pitchFamily="34" charset="0"/>
                    <a:buChar char="•"/>
                    <a:defRPr sz="2400" b="0" i="0" u="non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600200" lvl="3" indent="-228600" algn="l" defTabSz="914400" rtl="0" eaLnBrk="0" fontAlgn="base" latinLnBrk="0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Font typeface="Arial" pitchFamily="34" charset="0"/>
                    <a:buChar char="–"/>
                    <a:defRPr sz="2000" b="0" i="0" u="non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057400" lvl="4" indent="-228600" algn="l" defTabSz="914400" rtl="0" eaLnBrk="0" fontAlgn="base" latinLnBrk="0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Font typeface="Arial" pitchFamily="34" charset="0"/>
                    <a:buChar char="»"/>
                    <a:defRPr sz="2000" b="0" i="0" u="non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marL="0" lvl="0" indent="0" eaLnBrk="1" hangingPunct="1">
                    <a:spcBef>
                      <a:spcPct val="0"/>
                    </a:spcBef>
                    <a:buNone/>
                  </a:pPr>
                  <a:r>
                    <a:rPr lang="en-US" altLang="zh-CN" sz="2800" b="1">
                      <a:latin typeface="Times New Roman" panose="02020603050405020304" pitchFamily="18" charset="0"/>
                      <a:ea typeface="黑体" panose="02010609060101010101" pitchFamily="49" charset="-122"/>
                    </a:rPr>
                    <a:t>(5)                                (6) x+2</a:t>
                  </a:r>
                  <a:r>
                    <a:rPr lang="zh-CN" altLang="en-US" sz="2800" b="1">
                      <a:latin typeface="Times New Roman" panose="02020603050405020304" pitchFamily="18" charset="0"/>
                      <a:ea typeface="黑体" panose="02010609060101010101" pitchFamily="49" charset="-122"/>
                    </a:rPr>
                    <a:t>＞</a:t>
                  </a:r>
                  <a:r>
                    <a:rPr lang="en-US" altLang="zh-CN" sz="2800" b="1">
                      <a:latin typeface="Times New Roman" panose="02020603050405020304" pitchFamily="18" charset="0"/>
                      <a:ea typeface="黑体" panose="02010609060101010101" pitchFamily="49" charset="-122"/>
                    </a:rPr>
                    <a:t>3</a:t>
                  </a:r>
                  <a:endParaRPr lang="en-US" altLang="zh-CN" sz="2800" b="1">
                    <a:latin typeface="Times New Roman" panose="02020603050405020304" pitchFamily="18" charset="0"/>
                    <a:ea typeface="黑体" panose="02010609060101010101" pitchFamily="49" charset="-122"/>
                  </a:endParaRPr>
                </a:p>
              </p:txBody>
            </p:sp>
            <p:grpSp>
              <p:nvGrpSpPr>
                <p:cNvPr id="11277" name="Group 15"/>
                <p:cNvGrpSpPr/>
                <p:nvPr/>
              </p:nvGrpSpPr>
              <p:grpSpPr>
                <a:xfrm>
                  <a:off x="839" y="1207"/>
                  <a:ext cx="2705" cy="544"/>
                  <a:chOff x="46" y="0"/>
                  <a:chExt cx="2705" cy="544"/>
                </a:xfrm>
              </p:grpSpPr>
              <p:sp>
                <p:nvSpPr>
                  <p:cNvPr id="11279" name="Text Box 16"/>
                  <p:cNvSpPr txBox="1"/>
                  <p:nvPr>
                    <p:custDataLst>
                      <p:tags r:id="rId6"/>
                    </p:custDataLst>
                  </p:nvPr>
                </p:nvSpPr>
                <p:spPr>
                  <a:xfrm>
                    <a:off x="46" y="129"/>
                    <a:ext cx="2436" cy="329"/>
                  </a:xfrm>
                  <a:prstGeom prst="rect">
                    <a:avLst/>
                  </a:prstGeom>
                  <a:noFill/>
                  <a:ln w="9525">
                    <a:noFill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342900" lvl="0" indent="-34290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Font typeface="Arial" pitchFamily="34" charset="0"/>
                      <a:buChar char="•"/>
                      <a:defRPr sz="3200" b="0" i="0" u="none" kern="1200" baseline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742950" lvl="1" indent="-28575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Font typeface="Arial" pitchFamily="34" charset="0"/>
                      <a:buChar char="–"/>
                      <a:defRPr sz="2800" b="0" i="0" u="none" kern="1200" baseline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1143000" lvl="2" indent="-22860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Font typeface="Arial" pitchFamily="34" charset="0"/>
                      <a:buChar char="•"/>
                      <a:defRPr sz="2400" b="0" i="0" u="none" kern="1200" baseline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600200" lvl="3" indent="-22860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Font typeface="Arial" pitchFamily="34" charset="0"/>
                      <a:buChar char="–"/>
                      <a:defRPr sz="2000" b="0" i="0" u="none" kern="1200" baseline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2057400" lvl="4" indent="-22860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Font typeface="Arial" pitchFamily="34" charset="0"/>
                      <a:buChar char="»"/>
                      <a:defRPr sz="2000" b="0" i="0" u="none" kern="1200" baseline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marL="0" lvl="0" indent="0" eaLnBrk="1" hangingPunct="1">
                      <a:spcBef>
                        <a:spcPct val="0"/>
                      </a:spcBef>
                      <a:buNone/>
                    </a:pPr>
                    <a:r>
                      <a:rPr lang="en-US" altLang="zh-CN" sz="2800" b="1">
                        <a:latin typeface="Times New Roman" panose="02020603050405020304" pitchFamily="18" charset="0"/>
                        <a:ea typeface="黑体" panose="02010609060101010101" pitchFamily="49" charset="-122"/>
                      </a:rPr>
                      <a:t>(1) </a:t>
                    </a:r>
                    <a:r>
                      <a:rPr lang="en-US" altLang="zh-CN" sz="2800" b="1" i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黑体" panose="02010609060101010101" pitchFamily="49" charset="-122"/>
                      </a:rPr>
                      <a:t>a</a:t>
                    </a:r>
                    <a:r>
                      <a:rPr lang="en-US" altLang="zh-CN" sz="2800" b="1" baseline="3000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黑体" panose="02010609060101010101" pitchFamily="49" charset="-122"/>
                      </a:rPr>
                      <a:t>2</a:t>
                    </a:r>
                    <a:r>
                      <a:rPr lang="en-US" altLang="zh-CN" sz="2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黑体" panose="02010609060101010101" pitchFamily="49" charset="-122"/>
                      </a:rPr>
                      <a:t>+</a:t>
                    </a:r>
                    <a:r>
                      <a:rPr lang="en-US" altLang="zh-CN" sz="2800" b="1" i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黑体" panose="02010609060101010101" pitchFamily="49" charset="-122"/>
                      </a:rPr>
                      <a:t>b</a:t>
                    </a:r>
                    <a:r>
                      <a:rPr lang="en-US" altLang="zh-CN" sz="2800" b="1" baseline="30000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黑体" panose="02010609060101010101" pitchFamily="49" charset="-122"/>
                      </a:rPr>
                      <a:t>2                             </a:t>
                    </a:r>
                    <a:r>
                      <a:rPr lang="en-US" altLang="zh-CN" sz="2800" b="1">
                        <a:latin typeface="Times New Roman" panose="02020603050405020304" pitchFamily="18" charset="0"/>
                        <a:ea typeface="黑体" panose="02010609060101010101" pitchFamily="49" charset="-122"/>
                      </a:rPr>
                      <a:t>(2)</a:t>
                    </a:r>
                    <a:endParaRPr lang="en-US" altLang="zh-CN" sz="2800" b="1">
                      <a:latin typeface="Times New Roman" panose="02020603050405020304" pitchFamily="18" charset="0"/>
                      <a:ea typeface="黑体" panose="02010609060101010101" pitchFamily="49" charset="-122"/>
                    </a:endParaRPr>
                  </a:p>
                </p:txBody>
              </p:sp>
              <p:graphicFrame>
                <p:nvGraphicFramePr>
                  <p:cNvPr id="11280" name="Object 17"/>
                  <p:cNvGraphicFramePr>
                    <a:graphicFrameLocks noChangeAspect="1"/>
                  </p:cNvGraphicFramePr>
                  <p:nvPr>
                    <p:custDataLst>
                      <p:tags r:id="rId7"/>
                    </p:custDataLst>
                  </p:nvPr>
                </p:nvGraphicFramePr>
                <p:xfrm>
                  <a:off x="2494" y="0"/>
                  <a:ext cx="257" cy="544"/>
                </p:xfrm>
                <a:graphic>
                  <a:graphicData uri="http://schemas.openxmlformats.org/presentationml/2006/ole">
                    <mc:AlternateContent>
                      <mc:Choice xmlns:v="urn:schemas-microsoft-com:vml" Requires="v">
                        <p:oleObj spid="_x0000_s1040" r:id="rId8" imgW="139700" imgH="393700" progId="Equation.DSMT4">
                          <p:embed/>
                        </p:oleObj>
                      </mc:Choice>
                      <mc:Fallback>
                        <p:oleObj r:id="rId8" imgW="139700" imgH="393700" progId="Equation.DSMT4">
                          <p:embed/>
                          <p:pic>
                            <p:nvPicPr>
                              <p:cNvPr id="0" name="OLE substitute image"/>
                              <p:cNvPicPr/>
                              <p:nvPr/>
                            </p:nvPicPr>
                            <p:blipFill>
                              <a:blip r:embed="rId9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2494" y="0"/>
                                <a:ext cx="257" cy="544"/>
                              </a:xfrm>
                              <a:prstGeom prst="rect">
                                <a:avLst/>
                              </a:prstGeom>
                              <a:noFill/>
                              <a:ln w="38100">
                                <a:noFill/>
                                <a:miter/>
                              </a:ln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</p:grpSp>
            <p:graphicFrame>
              <p:nvGraphicFramePr>
                <p:cNvPr id="11278" name="Object 30"/>
                <p:cNvGraphicFramePr>
                  <a:graphicFrameLocks noChangeAspect="1"/>
                </p:cNvGraphicFramePr>
                <p:nvPr>
                  <p:custDataLst>
                    <p:tags r:id="rId10"/>
                  </p:custDataLst>
                </p:nvPr>
              </p:nvGraphicFramePr>
              <p:xfrm>
                <a:off x="1191" y="2387"/>
                <a:ext cx="658" cy="273"/>
              </p:xfrm>
              <a:graphic>
                <a:graphicData uri="http://schemas.openxmlformats.org/presentationml/2006/ole">
                  <mc:AlternateContent>
                    <mc:Choice xmlns:v="urn:schemas-microsoft-com:vml" Requires="v">
                      <p:oleObj spid="_x0000_s1041" r:id="rId11" imgW="367665" imgH="177800" progId="Equation.3">
                        <p:embed/>
                      </p:oleObj>
                    </mc:Choice>
                    <mc:Fallback>
                      <p:oleObj r:id="rId11" imgW="367665" imgH="177800" progId="Equation.3">
                        <p:embed/>
                        <p:pic>
                          <p:nvPicPr>
                            <p:cNvPr id="0" name="OLE substitute image"/>
                            <p:cNvPicPr/>
                            <p:nvPr/>
                          </p:nvPicPr>
                          <p:blipFill>
                            <a:blip r:embed="rId12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1191" y="2387"/>
                              <a:ext cx="658" cy="273"/>
                            </a:xfrm>
                            <a:prstGeom prst="rect">
                              <a:avLst/>
                            </a:prstGeom>
                            <a:noFill/>
                            <a:ln w="38100">
                              <a:noFill/>
                              <a:miter/>
                            </a:ln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</p:grpSp>
        </p:grpSp>
        <p:sp>
          <p:nvSpPr>
            <p:cNvPr id="11275" name="圆角矩形 31"/>
            <p:cNvSpPr/>
            <p:nvPr>
              <p:custDataLst>
                <p:tags r:id="rId13"/>
              </p:custDataLst>
            </p:nvPr>
          </p:nvSpPr>
          <p:spPr>
            <a:xfrm>
              <a:off x="14" y="2339"/>
              <a:ext cx="3122" cy="816"/>
            </a:xfrm>
            <a:prstGeom prst="roundRect">
              <a:avLst>
                <a:gd name="adj" fmla="val 16667"/>
              </a:avLst>
            </a:prstGeom>
            <a:solidFill>
              <a:srgbClr val="FFFFD9"/>
            </a:solidFill>
            <a:ln w="25400" cap="flat" cmpd="sng">
              <a:solidFill>
                <a:srgbClr val="0099FF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342900" lvl="0" indent="-3429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•"/>
                <a:defRPr sz="32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lvl="1" indent="-28575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–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–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algn="ctr" eaLnBrk="1" hangingPunct="1">
                <a:spcBef>
                  <a:spcPct val="0"/>
                </a:spcBef>
                <a:buNone/>
              </a:pPr>
              <a:r>
                <a:rPr lang="zh-CN" altLang="en-US" sz="28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跟踪练习</a:t>
              </a:r>
              <a:r>
                <a:rPr lang="en-US" altLang="zh-CN" sz="28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  <a:endParaRPr lang="en-US" altLang="zh-CN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1270" name="MH_SubTitle_4"/>
          <p:cNvSpPr txBox="1"/>
          <p:nvPr>
            <p:custDataLst>
              <p:tags r:id="rId14"/>
            </p:custDataLst>
          </p:nvPr>
        </p:nvSpPr>
        <p:spPr>
          <a:xfrm>
            <a:off x="1200150" y="331788"/>
            <a:ext cx="3765550" cy="633412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40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二、新知探究</a:t>
            </a:r>
            <a:endParaRPr lang="zh-CN" altLang="en-US" sz="40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186" name="Text Box 18"/>
          <p:cNvSpPr txBox="1"/>
          <p:nvPr>
            <p:custDataLst>
              <p:tags r:id="rId15"/>
            </p:custDataLst>
          </p:nvPr>
        </p:nvSpPr>
        <p:spPr>
          <a:xfrm>
            <a:off x="3982720" y="2695893"/>
            <a:ext cx="936625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（ √ ）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7189" name="Rectangle 21"/>
          <p:cNvSpPr/>
          <p:nvPr>
            <p:custDataLst>
              <p:tags r:id="rId16"/>
            </p:custDataLst>
          </p:nvPr>
        </p:nvSpPr>
        <p:spPr>
          <a:xfrm>
            <a:off x="8399145" y="2695893"/>
            <a:ext cx="127063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（ √ ）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7192" name="Rectangle 24"/>
          <p:cNvSpPr/>
          <p:nvPr>
            <p:custDataLst>
              <p:tags r:id="rId17"/>
            </p:custDataLst>
          </p:nvPr>
        </p:nvSpPr>
        <p:spPr>
          <a:xfrm>
            <a:off x="8319770" y="4292918"/>
            <a:ext cx="143319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（ 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× 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）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7195" name="Rectangle 27"/>
          <p:cNvSpPr/>
          <p:nvPr>
            <p:custDataLst>
              <p:tags r:id="rId18"/>
            </p:custDataLst>
          </p:nvPr>
        </p:nvSpPr>
        <p:spPr>
          <a:xfrm>
            <a:off x="3884295" y="3645218"/>
            <a:ext cx="143319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（ 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× 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）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7197" name="Rectangle 29"/>
          <p:cNvSpPr/>
          <p:nvPr>
            <p:custDataLst>
              <p:tags r:id="rId19"/>
            </p:custDataLst>
          </p:nvPr>
        </p:nvSpPr>
        <p:spPr>
          <a:xfrm>
            <a:off x="8399145" y="3645218"/>
            <a:ext cx="127063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（ √ ）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7199" name="Rectangle 31"/>
          <p:cNvSpPr/>
          <p:nvPr>
            <p:custDataLst>
              <p:tags r:id="rId20"/>
            </p:custDataLst>
          </p:nvPr>
        </p:nvSpPr>
        <p:spPr>
          <a:xfrm>
            <a:off x="3884295" y="4365943"/>
            <a:ext cx="143319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（ 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× 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）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7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7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7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7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7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7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7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7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7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86" grpId="0"/>
      <p:bldP spid="7189" grpId="0"/>
      <p:bldP spid="7195" grpId="0"/>
      <p:bldP spid="719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70" name="MH_SubTitle_4"/>
          <p:cNvSpPr txBox="1"/>
          <p:nvPr>
            <p:custDataLst>
              <p:tags r:id="rId3"/>
            </p:custDataLst>
          </p:nvPr>
        </p:nvSpPr>
        <p:spPr>
          <a:xfrm>
            <a:off x="1200150" y="331788"/>
            <a:ext cx="3765550" cy="633412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40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二、新知探究</a:t>
            </a:r>
            <a:endParaRPr lang="zh-CN" altLang="en-US" sz="40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Text Box 4"/>
          <p:cNvSpPr txBox="1"/>
          <p:nvPr>
            <p:custDataLst>
              <p:tags r:id="rId4"/>
            </p:custDataLst>
          </p:nvPr>
        </p:nvSpPr>
        <p:spPr>
          <a:xfrm>
            <a:off x="479425" y="3839210"/>
            <a:ext cx="10981690" cy="26511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30000"/>
              </a:lnSpc>
              <a:spcBef>
                <a:spcPct val="0"/>
              </a:spcBef>
              <a:buNone/>
            </a:pP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解：（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1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）该旅游团应付的门票费是（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10</a:t>
            </a:r>
            <a:r>
              <a:rPr lang="en-US" altLang="zh-CN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x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＋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5</a:t>
            </a:r>
            <a:r>
              <a:rPr lang="en-US" altLang="zh-CN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y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）元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.</a:t>
            </a:r>
            <a:endParaRPr lang="en-US" altLang="zh-CN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sym typeface="Wingdings" panose="05000000000000000000" pitchFamily="2" charset="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0"/>
              </a:spcBef>
              <a:buNone/>
            </a:pP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        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（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2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）把</a:t>
            </a:r>
            <a:r>
              <a:rPr lang="en-US" altLang="zh-CN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x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＝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37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，</a:t>
            </a:r>
            <a:r>
              <a:rPr lang="en-US" altLang="zh-CN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y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＝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15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代入代数式，得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sym typeface="Wingdings" panose="05000000000000000000" pitchFamily="2" charset="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0"/>
              </a:spcBef>
              <a:buNone/>
            </a:pP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                      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10</a:t>
            </a:r>
            <a:r>
              <a:rPr lang="en-US" altLang="zh-CN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x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＋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5</a:t>
            </a:r>
            <a:r>
              <a:rPr lang="en-US" altLang="zh-CN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y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 =10×37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＋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5×15 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＝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445.</a:t>
            </a:r>
            <a:endParaRPr lang="en-US" altLang="zh-CN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sym typeface="Wingdings" panose="05000000000000000000" pitchFamily="2" charset="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0"/>
              </a:spcBef>
              <a:buNone/>
            </a:pP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                  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因此，他们应付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445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元门票费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.</a:t>
            </a:r>
            <a:endParaRPr lang="en-US" altLang="zh-CN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sym typeface="Wingdings" panose="05000000000000000000" pitchFamily="2" charset="2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191135" y="1412875"/>
            <a:ext cx="67075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2800" b="1">
                <a:solidFill>
                  <a:srgbClr val="7030A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探究二：根据实际问题列代数式并求值</a:t>
            </a:r>
            <a:endParaRPr lang="zh-CN" altLang="en-US" sz="2800" b="1">
              <a:solidFill>
                <a:srgbClr val="7030A0"/>
              </a:solidFill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sym typeface="宋体" panose="02010600030101010101" pitchFamily="2" charset="-122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222885" y="1809115"/>
            <a:ext cx="11685270" cy="2029460"/>
            <a:chOff x="351" y="2849"/>
            <a:chExt cx="18402" cy="3196"/>
          </a:xfrm>
        </p:grpSpPr>
        <p:sp>
          <p:nvSpPr>
            <p:cNvPr id="13316" name="Text Box 3"/>
            <p:cNvSpPr txBox="1"/>
            <p:nvPr>
              <p:custDataLst>
                <p:tags r:id="rId6"/>
              </p:custDataLst>
            </p:nvPr>
          </p:nvSpPr>
          <p:spPr>
            <a:xfrm>
              <a:off x="351" y="2849"/>
              <a:ext cx="18402" cy="319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342900" lvl="0" indent="-3429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•"/>
                <a:defRPr sz="32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lvl="1" indent="-28575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–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–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eaLnBrk="1" hangingPunct="1">
                <a:lnSpc>
                  <a:spcPct val="150000"/>
                </a:lnSpc>
                <a:spcBef>
                  <a:spcPct val="0"/>
                </a:spcBef>
                <a:buNone/>
              </a:pP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                   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某公园的门票价格是：成人</a:t>
              </a: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10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元</a:t>
              </a: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/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张；学生</a:t>
              </a: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5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元</a:t>
              </a: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/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张</a:t>
              </a: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.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</a:endParaRPr>
            </a:p>
            <a:p>
              <a:pPr marL="0" lvl="0" indent="0" eaLnBrk="1" hangingPunct="1">
                <a:lnSpc>
                  <a:spcPct val="150000"/>
                </a:lnSpc>
                <a:spcBef>
                  <a:spcPct val="0"/>
                </a:spcBef>
                <a:buNone/>
              </a:pP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（</a:t>
              </a: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1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）一个旅游团有成人</a:t>
              </a:r>
              <a:r>
                <a:rPr lang="en-US" altLang="zh-CN" sz="2800" b="1" i="1">
                  <a:latin typeface="Times New Roman" panose="02020603050405020304" pitchFamily="18" charset="0"/>
                  <a:ea typeface="黑体" panose="02010609060101010101" pitchFamily="49" charset="-122"/>
                </a:rPr>
                <a:t>x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人、学生</a:t>
              </a:r>
              <a:r>
                <a:rPr lang="en-US" altLang="zh-CN" sz="2800" b="1" i="1">
                  <a:latin typeface="Times New Roman" panose="02020603050405020304" pitchFamily="18" charset="0"/>
                  <a:ea typeface="黑体" panose="02010609060101010101" pitchFamily="49" charset="-122"/>
                </a:rPr>
                <a:t>y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人，那么该旅游团应付多少门票费？</a:t>
              </a:r>
              <a:endPara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endParaRPr>
            </a:p>
            <a:p>
              <a:pPr marL="0" lvl="0" indent="0" eaLnBrk="1" hangingPunct="1">
                <a:lnSpc>
                  <a:spcPct val="150000"/>
                </a:lnSpc>
                <a:spcBef>
                  <a:spcPct val="0"/>
                </a:spcBef>
                <a:buNone/>
              </a:pP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（</a:t>
              </a: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2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）如果该旅游团有</a:t>
              </a: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37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个成人、</a:t>
              </a: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15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个学生，那么他们应付多少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  <a:sym typeface="宋体" panose="02010600030101010101" pitchFamily="2" charset="-122"/>
                </a:rPr>
                <a:t>门票费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？ </a:t>
              </a:r>
              <a:endPara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6" name="圆角矩形 31"/>
            <p:cNvSpPr/>
            <p:nvPr>
              <p:custDataLst>
                <p:tags r:id="rId7"/>
              </p:custDataLst>
            </p:nvPr>
          </p:nvSpPr>
          <p:spPr>
            <a:xfrm>
              <a:off x="755" y="3132"/>
              <a:ext cx="2132" cy="729"/>
            </a:xfrm>
            <a:prstGeom prst="roundRect">
              <a:avLst>
                <a:gd name="adj" fmla="val 16667"/>
              </a:avLst>
            </a:prstGeom>
            <a:solidFill>
              <a:srgbClr val="FFFFD9"/>
            </a:solidFill>
            <a:ln w="25400" cap="flat" cmpd="sng">
              <a:solidFill>
                <a:srgbClr val="0099FF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342900" lvl="0" indent="-3429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•"/>
                <a:defRPr sz="32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lvl="1" indent="-28575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–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–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algn="ctr" eaLnBrk="1" hangingPunct="1">
                <a:spcBef>
                  <a:spcPct val="0"/>
                </a:spcBef>
                <a:buNone/>
              </a:pPr>
              <a:r>
                <a:rPr lang="zh-CN" altLang="en-US" sz="24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做一做</a:t>
              </a:r>
              <a:endPara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charRg st="27" end="5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charRg st="27" end="5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15">
                                            <p:txEl>
                                              <p:charRg st="27" end="5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charRg st="50" end="9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15">
                                            <p:txEl>
                                              <p:charRg st="50" end="9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15">
                                            <p:txEl>
                                              <p:charRg st="50" end="9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charRg st="97" end="1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5">
                                            <p:txEl>
                                              <p:charRg st="97" end="1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charRg st="97" end="1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70" name="MH_SubTitle_4"/>
          <p:cNvSpPr txBox="1"/>
          <p:nvPr>
            <p:custDataLst>
              <p:tags r:id="rId3"/>
            </p:custDataLst>
          </p:nvPr>
        </p:nvSpPr>
        <p:spPr>
          <a:xfrm>
            <a:off x="1200150" y="331788"/>
            <a:ext cx="3765550" cy="633412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40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二、新知探究</a:t>
            </a:r>
            <a:endParaRPr lang="zh-CN" altLang="en-US" sz="40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355" name="圆角矩形 31"/>
          <p:cNvSpPr/>
          <p:nvPr>
            <p:custDataLst>
              <p:tags r:id="rId4"/>
            </p:custDataLst>
          </p:nvPr>
        </p:nvSpPr>
        <p:spPr>
          <a:xfrm>
            <a:off x="191453" y="1486218"/>
            <a:ext cx="1728787" cy="501650"/>
          </a:xfrm>
          <a:prstGeom prst="roundRect">
            <a:avLst>
              <a:gd name="adj" fmla="val 16667"/>
            </a:avLst>
          </a:prstGeom>
          <a:solidFill>
            <a:schemeClr val="accent1">
              <a:lumMod val="90000"/>
            </a:schemeClr>
          </a:solidFill>
          <a:ln w="53975" cap="flat" cmpd="sng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</a:pPr>
            <a:r>
              <a:rPr lang="zh-CN" altLang="en-US" sz="2400" b="1">
                <a:solidFill>
                  <a:srgbClr val="5CB04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知识归纳</a:t>
            </a:r>
            <a:endParaRPr lang="zh-CN" altLang="en-US" sz="2400" b="1">
              <a:solidFill>
                <a:srgbClr val="5CB04E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298450" y="1988820"/>
            <a:ext cx="11800205" cy="3866515"/>
          </a:xfrm>
        </p:spPr>
        <p:txBody>
          <a:bodyPr>
            <a:noAutofit/>
          </a:bodyPr>
          <a:lstStyle>
            <a:defPPr>
              <a:defRPr lang="zh-CN"/>
            </a:defPPr>
            <a:lvl1pPr marL="228600" lvl="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lvl="1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30000"/>
              </a:lnSpc>
              <a:spcBef>
                <a:spcPct val="0"/>
              </a:spcBef>
              <a:buNone/>
            </a:pPr>
            <a:r>
              <a:rPr lang="en-US" altLang="zh-CN" sz="31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1.</a:t>
            </a:r>
            <a:r>
              <a:rPr lang="zh-CN" altLang="en-US" sz="3100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列代数式就是把实际问题中与数量有关的语句，用含有</a:t>
            </a:r>
            <a:r>
              <a:rPr lang="zh-CN" altLang="en-US" sz="31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数、字母</a:t>
            </a:r>
            <a:r>
              <a:rPr lang="zh-CN" altLang="en-US" sz="3100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和</a:t>
            </a:r>
            <a:r>
              <a:rPr lang="zh-CN" altLang="en-US" sz="31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运算符号</a:t>
            </a:r>
            <a:r>
              <a:rPr lang="zh-CN" altLang="en-US" sz="3100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的式子表示出来，也就是把</a:t>
            </a:r>
            <a:r>
              <a:rPr lang="zh-CN" altLang="en-US" sz="31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文字语言</a:t>
            </a:r>
            <a:r>
              <a:rPr lang="zh-CN" altLang="en-US" sz="3100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转化为</a:t>
            </a:r>
            <a:r>
              <a:rPr lang="zh-CN" altLang="en-US" sz="31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符号语言</a:t>
            </a:r>
            <a:r>
              <a:rPr lang="zh-CN" altLang="en-US" sz="3100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．</a:t>
            </a:r>
            <a:endParaRPr lang="en-US" altLang="zh-CN" sz="3100" b="1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黑体" panose="02010609060101010101" pitchFamily="49" charset="-122"/>
            </a:endParaRPr>
          </a:p>
          <a:p>
            <a:pPr marL="0" indent="0">
              <a:lnSpc>
                <a:spcPct val="130000"/>
              </a:lnSpc>
              <a:spcBef>
                <a:spcPct val="0"/>
              </a:spcBef>
              <a:buNone/>
            </a:pPr>
            <a:r>
              <a:rPr lang="zh-CN" altLang="en-US" sz="3100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①要抓住关键词语，明确它们的意义以及它们之间的关系，如</a:t>
            </a:r>
            <a:r>
              <a:rPr lang="zh-CN" altLang="en-US" sz="31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和、差、积、商及大、小、多、少、倍、分、倒数、相反数</a:t>
            </a:r>
            <a:r>
              <a:rPr lang="zh-CN" altLang="en-US" sz="3100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等；</a:t>
            </a:r>
            <a:endParaRPr lang="zh-CN" altLang="en-US" sz="3100" b="1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黑体" panose="02010609060101010101" pitchFamily="49" charset="-122"/>
            </a:endParaRPr>
          </a:p>
          <a:p>
            <a:pPr marL="0" indent="0">
              <a:lnSpc>
                <a:spcPct val="130000"/>
              </a:lnSpc>
              <a:spcBef>
                <a:spcPct val="0"/>
              </a:spcBef>
              <a:buNone/>
            </a:pPr>
            <a:r>
              <a:rPr lang="zh-CN" altLang="en-US" sz="3100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②理清语句层次,明确</a:t>
            </a:r>
            <a:r>
              <a:rPr lang="zh-CN" altLang="en-US" sz="31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运算顺序</a:t>
            </a:r>
            <a:r>
              <a:rPr lang="zh-CN" altLang="en-US" sz="3100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；</a:t>
            </a:r>
            <a:endParaRPr lang="en-US" altLang="zh-CN" sz="3100" b="1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黑体" panose="02010609060101010101" pitchFamily="49" charset="-122"/>
            </a:endParaRPr>
          </a:p>
          <a:p>
            <a:pPr marL="0" indent="0">
              <a:lnSpc>
                <a:spcPct val="130000"/>
              </a:lnSpc>
              <a:spcBef>
                <a:spcPct val="0"/>
              </a:spcBef>
              <a:buNone/>
            </a:pPr>
            <a:r>
              <a:rPr lang="zh-CN" altLang="en-US" sz="3100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③牢记一些</a:t>
            </a:r>
            <a:r>
              <a:rPr lang="zh-CN" altLang="en-US" sz="31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概念和公式</a:t>
            </a:r>
            <a:r>
              <a:rPr lang="zh-CN" altLang="en-US" sz="3100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黑体" panose="02010609060101010101" pitchFamily="49" charset="-122"/>
              </a:rPr>
              <a:t>． </a:t>
            </a:r>
            <a:endParaRPr lang="zh-CN" altLang="en-US" sz="3100" b="1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" name="Rectangle 1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35915" y="5517515"/>
            <a:ext cx="11341100" cy="94361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121920" tIns="60960" rIns="121920" bIns="60960" numCol="1" anchor="ctr" anchorCtr="0" compatLnSpc="1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algn="l" defTabSz="914400" rtl="0" eaLnBrk="0" fontAlgn="base" latinLnBrk="0" hangingPunct="0">
              <a:lnSpc>
                <a:spcPct val="150000"/>
              </a:lnSpc>
              <a:buClrTx/>
              <a:buSzTx/>
              <a:buFontTx/>
              <a:buNone/>
            </a:pPr>
            <a:r>
              <a:rPr kumimoji="0" lang="en-US" altLang="zh-CN" sz="32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2.</a:t>
            </a:r>
            <a:r>
              <a:rPr kumimoji="0" lang="zh-CN" altLang="en-US" sz="32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用</a:t>
            </a:r>
            <a:r>
              <a:rPr kumimoji="0" lang="zh-CN" altLang="en-US" sz="32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具体数值</a:t>
            </a:r>
            <a:r>
              <a:rPr kumimoji="0" lang="zh-CN" altLang="en-US" sz="32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代替代数式中的字母，就可以求出代数式的值。</a:t>
            </a:r>
            <a:endParaRPr kumimoji="0" lang="zh-CN" altLang="en-US" sz="32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95910" y="1485265"/>
            <a:ext cx="11691620" cy="5138420"/>
            <a:chOff x="466" y="2339"/>
            <a:chExt cx="18412" cy="8092"/>
          </a:xfrm>
        </p:grpSpPr>
        <p:grpSp>
          <p:nvGrpSpPr>
            <p:cNvPr id="5" name="组合 4"/>
            <p:cNvGrpSpPr/>
            <p:nvPr/>
          </p:nvGrpSpPr>
          <p:grpSpPr>
            <a:xfrm>
              <a:off x="642" y="3359"/>
              <a:ext cx="18237" cy="7072"/>
              <a:chOff x="642" y="3359"/>
              <a:chExt cx="18237" cy="7072"/>
            </a:xfrm>
          </p:grpSpPr>
          <mc:AlternateContent>
            <mc:Choice Requires="a14">
              <p:sp>
                <p:nvSpPr>
                  <p:cNvPr id="4" name="文本框 3"/>
                  <p:cNvSpPr txBox="1"/>
                  <p:nvPr/>
                </p:nvSpPr>
                <p:spPr>
                  <a:xfrm>
                    <a:off x="642" y="4400"/>
                    <a:ext cx="18237" cy="6031"/>
                  </a:xfrm>
                  <a:prstGeom prst="rect">
                    <a:avLst/>
                  </a:prstGeom>
                  <a:noFill/>
                </p:spPr>
                <p:txBody>
                  <a:bodyPr wrap="square" rtlCol="0" anchor="t">
                    <a:spAutoFit/>
                  </a:bodyPr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>
                      <a:lnSpc>
                        <a:spcPct val="140000"/>
                      </a:lnSpc>
                    </a:pPr>
                    <a:r>
                      <a:rPr lang="zh-CN" altLang="en-US" sz="3200" b="1">
                        <a:latin typeface="Times New Roman" panose="02020603050405020304" pitchFamily="18" charset="0"/>
                        <a:ea typeface="黑体" panose="02010609060101010101" pitchFamily="49" charset="-122"/>
                        <a:cs typeface="Times New Roman" panose="02020603050405020304" pitchFamily="18" charset="0"/>
                      </a:rPr>
                      <a:t>(1) f的11倍再加上2可以表示为</a:t>
                    </a:r>
                    <a:r>
                      <a:rPr lang="en-US" altLang="zh-CN" sz="3200" b="1" u="sng">
                        <a:latin typeface="Times New Roman" panose="02020603050405020304" pitchFamily="18" charset="0"/>
                        <a:ea typeface="黑体" panose="02010609060101010101" pitchFamily="49" charset="-122"/>
                        <a:cs typeface="Times New Roman" panose="02020603050405020304" pitchFamily="18" charset="0"/>
                      </a:rPr>
                      <a:t>                       </a:t>
                    </a:r>
                    <a:r>
                      <a:rPr lang="zh-CN" altLang="en-US" sz="3200" b="1">
                        <a:latin typeface="Times New Roman" panose="02020603050405020304" pitchFamily="18" charset="0"/>
                        <a:ea typeface="黑体" panose="02010609060101010101" pitchFamily="49" charset="-122"/>
                        <a:cs typeface="Times New Roman" panose="02020603050405020304" pitchFamily="18" charset="0"/>
                      </a:rPr>
                      <a:t>；</a:t>
                    </a:r>
                    <a:endParaRPr lang="zh-CN" altLang="en-US" sz="3200" b="1">
                      <a:latin typeface="Times New Roman" panose="02020603050405020304" pitchFamily="18" charset="0"/>
                      <a:ea typeface="黑体" panose="02010609060101010101" pitchFamily="49" charset="-122"/>
                      <a:cs typeface="Times New Roman" panose="02020603050405020304" pitchFamily="18" charset="0"/>
                    </a:endParaRPr>
                  </a:p>
                  <a:p>
                    <a:pPr>
                      <a:lnSpc>
                        <a:spcPct val="140000"/>
                      </a:lnSpc>
                    </a:pPr>
                    <a:r>
                      <a:rPr lang="zh-CN" altLang="en-US" sz="3200" b="1">
                        <a:latin typeface="Times New Roman" panose="02020603050405020304" pitchFamily="18" charset="0"/>
                        <a:ea typeface="黑体" panose="02010609060101010101" pitchFamily="49" charset="-122"/>
                        <a:cs typeface="Times New Roman" panose="02020603050405020304" pitchFamily="18" charset="0"/>
                      </a:rPr>
                      <a:t>(2)一个数a的</a:t>
                    </a:r>
                    <a14:m>
                      <m:oMathPara>
                        <m:oMathParaPr>
                          <m:jc/>
                        </m:oMathParaPr>
                        <m:oMath>
                          <m:f>
                            <m:fPr>
                              <m:type m:val="bar"/>
                              <m:ctrlPr>
                                <a:rPr lang="en-US" altLang="zh-CN" sz="3200" b="1" i="1">
                                  <a:latin typeface="Cambria Math" panose="02040503050406030204" charset="0"/>
                                  <a:ea typeface="黑体" panose="02010609060101010101" pitchFamily="49" charset="-122"/>
                                  <a:cs typeface="Cambria Math" panose="02040503050406030204" charset="0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bi"/>
                                </m:rPr>
                                <a:rPr lang="en-US" altLang="zh-CN" sz="3200" b="1" i="1">
                                  <a:latin typeface="Cambria Math" panose="02040503050406030204" charset="0"/>
                                  <a:ea typeface="黑体" panose="02010609060101010101" pitchFamily="49" charset="-122"/>
                                  <a:cs typeface="Cambria Math" panose="02040503050406030204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m:rPr>
                                  <m:sty m:val="bi"/>
                                </m:rPr>
                                <a:rPr lang="en-US" altLang="zh-CN" sz="3200" b="1" i="1">
                                  <a:latin typeface="Cambria Math" panose="02040503050406030204" charset="0"/>
                                  <a:ea typeface="黑体" panose="02010609060101010101" pitchFamily="49" charset="-122"/>
                                  <a:cs typeface="Cambria Math" panose="02040503050406030204" charset="0"/>
                                </a:rPr>
                                <m:t>𝟖</m:t>
                              </m:r>
                            </m:den>
                          </m:f>
                        </m:oMath>
                      </m:oMathPara>
                    </a14:m>
                    <a:r>
                      <a:rPr lang="zh-CN" altLang="en-US" sz="3200" b="1">
                        <a:latin typeface="Times New Roman" panose="02020603050405020304" pitchFamily="18" charset="0"/>
                        <a:ea typeface="黑体" panose="02010609060101010101" pitchFamily="49" charset="-122"/>
                        <a:cs typeface="Times New Roman" panose="02020603050405020304" pitchFamily="18" charset="0"/>
                      </a:rPr>
                      <a:t>与这个数的和可以表示为</a:t>
                    </a:r>
                    <a:r>
                      <a:rPr lang="en-US" altLang="zh-CN" sz="3200" b="1" u="sng">
                        <a:latin typeface="Times New Roman" panose="02020603050405020304" pitchFamily="18" charset="0"/>
                        <a:ea typeface="黑体" panose="02010609060101010101" pitchFamily="49" charset="-122"/>
                        <a:cs typeface="Times New Roman" panose="02020603050405020304" pitchFamily="18" charset="0"/>
                        <a:sym typeface="+mn-ea"/>
                      </a:rPr>
                      <a:t>                       </a:t>
                    </a:r>
                    <a:r>
                      <a:rPr lang="zh-CN" altLang="en-US" sz="3200" b="1">
                        <a:latin typeface="Times New Roman" panose="02020603050405020304" pitchFamily="18" charset="0"/>
                        <a:ea typeface="黑体" panose="02010609060101010101" pitchFamily="49" charset="-122"/>
                        <a:cs typeface="Times New Roman" panose="02020603050405020304" pitchFamily="18" charset="0"/>
                        <a:sym typeface="+mn-ea"/>
                      </a:rPr>
                      <a:t>；</a:t>
                    </a:r>
                    <a:endParaRPr lang="zh-CN" altLang="en-US" sz="3200" b="1">
                      <a:latin typeface="Times New Roman" panose="02020603050405020304" pitchFamily="18" charset="0"/>
                      <a:ea typeface="黑体" panose="02010609060101010101" pitchFamily="49" charset="-122"/>
                      <a:cs typeface="Times New Roman" panose="02020603050405020304" pitchFamily="18" charset="0"/>
                      <a:sym typeface="+mn-ea"/>
                    </a:endParaRPr>
                  </a:p>
                  <a:p>
                    <a:pPr>
                      <a:lnSpc>
                        <a:spcPct val="140000"/>
                      </a:lnSpc>
                    </a:pPr>
                    <a:r>
                      <a:rPr lang="zh-CN" altLang="en-US" sz="3200" b="1">
                        <a:latin typeface="Times New Roman" panose="02020603050405020304" pitchFamily="18" charset="0"/>
                        <a:ea typeface="黑体" panose="02010609060101010101" pitchFamily="49" charset="-122"/>
                        <a:cs typeface="Times New Roman" panose="02020603050405020304" pitchFamily="18" charset="0"/>
                      </a:rPr>
                      <a:t>(3)一个教室有2扇门和4扇窗户，n个这样的教室有</a:t>
                    </a:r>
                    <a:r>
                      <a:rPr lang="zh-CN" altLang="en-US" sz="3200" b="1" u="sng">
                        <a:latin typeface="Times New Roman" panose="02020603050405020304" pitchFamily="18" charset="0"/>
                        <a:ea typeface="黑体" panose="02010609060101010101" pitchFamily="49" charset="-122"/>
                        <a:cs typeface="Times New Roman" panose="02020603050405020304" pitchFamily="18" charset="0"/>
                      </a:rPr>
                      <a:t> </a:t>
                    </a:r>
                    <a:r>
                      <a:rPr lang="en-US" altLang="zh-CN" sz="3200" b="1" u="sng">
                        <a:latin typeface="Times New Roman" panose="02020603050405020304" pitchFamily="18" charset="0"/>
                        <a:ea typeface="黑体" panose="02010609060101010101" pitchFamily="49" charset="-122"/>
                        <a:cs typeface="Times New Roman" panose="02020603050405020304" pitchFamily="18" charset="0"/>
                      </a:rPr>
                      <a:t>           </a:t>
                    </a:r>
                    <a:r>
                      <a:rPr lang="zh-CN" altLang="en-US" sz="3200" b="1">
                        <a:latin typeface="Times New Roman" panose="02020603050405020304" pitchFamily="18" charset="0"/>
                        <a:ea typeface="黑体" panose="02010609060101010101" pitchFamily="49" charset="-122"/>
                        <a:cs typeface="Times New Roman" panose="02020603050405020304" pitchFamily="18" charset="0"/>
                        <a:sym typeface="+mn-ea"/>
                      </a:rPr>
                      <a:t>扇门和</a:t>
                    </a:r>
                    <a:endParaRPr lang="zh-CN" altLang="en-US" sz="3200" b="1">
                      <a:latin typeface="Times New Roman" panose="02020603050405020304" pitchFamily="18" charset="0"/>
                      <a:ea typeface="黑体" panose="02010609060101010101" pitchFamily="49" charset="-122"/>
                      <a:cs typeface="Times New Roman" panose="02020603050405020304" pitchFamily="18" charset="0"/>
                      <a:sym typeface="+mn-ea"/>
                    </a:endParaRPr>
                  </a:p>
                  <a:p>
                    <a:pPr>
                      <a:lnSpc>
                        <a:spcPct val="140000"/>
                      </a:lnSpc>
                    </a:pPr>
                    <a:r>
                      <a:rPr lang="zh-CN" altLang="en-US" sz="3200" b="1" u="sng">
                        <a:latin typeface="Times New Roman" panose="02020603050405020304" pitchFamily="18" charset="0"/>
                        <a:ea typeface="黑体" panose="02010609060101010101" pitchFamily="49" charset="-122"/>
                        <a:cs typeface="Times New Roman" panose="02020603050405020304" pitchFamily="18" charset="0"/>
                        <a:sym typeface="+mn-ea"/>
                      </a:rPr>
                      <a:t> </a:t>
                    </a:r>
                    <a:r>
                      <a:rPr lang="en-US" altLang="zh-CN" sz="3200" b="1" u="sng">
                        <a:latin typeface="Times New Roman" panose="02020603050405020304" pitchFamily="18" charset="0"/>
                        <a:ea typeface="黑体" panose="02010609060101010101" pitchFamily="49" charset="-122"/>
                        <a:cs typeface="Times New Roman" panose="02020603050405020304" pitchFamily="18" charset="0"/>
                        <a:sym typeface="+mn-ea"/>
                      </a:rPr>
                      <a:t>         </a:t>
                    </a:r>
                    <a:r>
                      <a:rPr lang="zh-CN" altLang="en-US" sz="3200" b="1">
                        <a:latin typeface="Times New Roman" panose="02020603050405020304" pitchFamily="18" charset="0"/>
                        <a:ea typeface="黑体" panose="02010609060101010101" pitchFamily="49" charset="-122"/>
                        <a:cs typeface="Times New Roman" panose="02020603050405020304" pitchFamily="18" charset="0"/>
                      </a:rPr>
                      <a:t>扇窗户;</a:t>
                    </a:r>
                    <a:endParaRPr lang="zh-CN" altLang="en-US" sz="3200" b="1">
                      <a:latin typeface="Times New Roman" panose="02020603050405020304" pitchFamily="18" charset="0"/>
                      <a:ea typeface="黑体" panose="02010609060101010101" pitchFamily="49" charset="-122"/>
                      <a:cs typeface="Times New Roman" panose="02020603050405020304" pitchFamily="18" charset="0"/>
                    </a:endParaRPr>
                  </a:p>
                  <a:p>
                    <a:pPr>
                      <a:lnSpc>
                        <a:spcPct val="140000"/>
                      </a:lnSpc>
                    </a:pPr>
                    <a:r>
                      <a:rPr lang="zh-CN" altLang="en-US" sz="3200" b="1">
                        <a:latin typeface="Times New Roman" panose="02020603050405020304" pitchFamily="18" charset="0"/>
                        <a:ea typeface="黑体" panose="02010609060101010101" pitchFamily="49" charset="-122"/>
                        <a:cs typeface="Times New Roman" panose="02020603050405020304" pitchFamily="18" charset="0"/>
                      </a:rPr>
                      <a:t>(4)产量由m kg增长15%后，达到</a:t>
                    </a:r>
                    <a:r>
                      <a:rPr lang="en-US" altLang="zh-CN" sz="3200" b="1" u="sng">
                        <a:latin typeface="Times New Roman" panose="02020603050405020304" pitchFamily="18" charset="0"/>
                        <a:ea typeface="黑体" panose="02010609060101010101" pitchFamily="49" charset="-122"/>
                        <a:cs typeface="Times New Roman" panose="02020603050405020304" pitchFamily="18" charset="0"/>
                      </a:rPr>
                      <a:t>                         </a:t>
                    </a:r>
                    <a:r>
                      <a:rPr lang="zh-CN" altLang="en-US" sz="3200" b="1">
                        <a:latin typeface="Times New Roman" panose="02020603050405020304" pitchFamily="18" charset="0"/>
                        <a:ea typeface="黑体" panose="02010609060101010101" pitchFamily="49" charset="-122"/>
                        <a:cs typeface="Times New Roman" panose="02020603050405020304" pitchFamily="18" charset="0"/>
                      </a:rPr>
                      <a:t>kg</a:t>
                    </a:r>
                    <a:r>
                      <a:rPr lang="en-US" altLang="zh-CN" sz="3200" b="1">
                        <a:latin typeface="Times New Roman" panose="02020603050405020304" pitchFamily="18" charset="0"/>
                        <a:ea typeface="黑体" panose="02010609060101010101" pitchFamily="49" charset="-122"/>
                        <a:cs typeface="Times New Roman" panose="02020603050405020304" pitchFamily="18" charset="0"/>
                      </a:rPr>
                      <a:t>.</a:t>
                    </a:r>
                    <a:endParaRPr lang="en-US" altLang="zh-CN" sz="3200" b="1">
                      <a:latin typeface="Times New Roman" panose="02020603050405020304" pitchFamily="18" charset="0"/>
                      <a:ea typeface="黑体" panose="02010609060101010101" pitchFamily="49" charset="-122"/>
                      <a:cs typeface="Times New Roman" panose="02020603050405020304" pitchFamily="18" charset="0"/>
                    </a:endParaRPr>
                  </a:p>
                </p:txBody>
              </p:sp>
            </mc:Choice>
            <mc:Fallback>
              <p:sp>
                <p:nvSpPr>
                  <p:cNvPr id="4" name="文本框 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42" y="4400"/>
                    <a:ext cx="18237" cy="6031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zh-CN" altLang="en-US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14340" name="Rectangle 5"/>
              <p:cNvSpPr/>
              <p:nvPr>
                <p:custDataLst>
                  <p:tags r:id="rId4"/>
                </p:custDataLst>
              </p:nvPr>
            </p:nvSpPr>
            <p:spPr>
              <a:xfrm>
                <a:off x="869" y="3359"/>
                <a:ext cx="7958" cy="919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342900" lvl="0" indent="-342900" algn="l" defTabSz="914400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32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lvl="1" indent="-285750" algn="l" defTabSz="914400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–"/>
                  <a:defRPr sz="28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lvl="2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4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lvl="3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–"/>
                  <a:defRPr sz="20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lvl="4" indent="-228600" algn="l" defTabSz="914400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lvl="0" indent="0" eaLnBrk="1" hangingPunct="1">
                  <a:spcBef>
                    <a:spcPct val="0"/>
                  </a:spcBef>
                  <a:buNone/>
                </a:pPr>
                <a:r>
                  <a:rPr lang="zh-CN" altLang="en-US" b="1">
                    <a:latin typeface="黑体" panose="02010609060101010101" pitchFamily="49" charset="-122"/>
                    <a:ea typeface="黑体" panose="02010609060101010101" pitchFamily="49" charset="-122"/>
                  </a:rPr>
                  <a:t>用代数式表示下列数量：</a:t>
                </a:r>
                <a:endParaRPr lang="zh-CN" altLang="en-US" b="1"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</p:grpSp>
        <p:sp>
          <p:nvSpPr>
            <p:cNvPr id="6" name="圆角矩形 31"/>
            <p:cNvSpPr/>
            <p:nvPr>
              <p:custDataLst>
                <p:tags r:id="rId5"/>
              </p:custDataLst>
            </p:nvPr>
          </p:nvSpPr>
          <p:spPr>
            <a:xfrm>
              <a:off x="466" y="2339"/>
              <a:ext cx="3122" cy="816"/>
            </a:xfrm>
            <a:prstGeom prst="roundRect">
              <a:avLst>
                <a:gd name="adj" fmla="val 16667"/>
              </a:avLst>
            </a:prstGeom>
            <a:solidFill>
              <a:srgbClr val="FFFFD9"/>
            </a:solidFill>
            <a:ln w="25400" cap="flat" cmpd="sng">
              <a:solidFill>
                <a:srgbClr val="0099FF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342900" lvl="0" indent="-3429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•"/>
                <a:defRPr sz="32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lvl="1" indent="-28575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–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–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algn="ctr" eaLnBrk="1" hangingPunct="1">
                <a:spcBef>
                  <a:spcPct val="0"/>
                </a:spcBef>
                <a:buNone/>
              </a:pPr>
              <a:r>
                <a:rPr lang="zh-CN" altLang="en-US" sz="28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跟踪练习</a:t>
              </a:r>
              <a:r>
                <a:rPr lang="en-US" altLang="zh-CN" sz="28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2</a:t>
              </a:r>
              <a:endParaRPr lang="en-US" altLang="zh-CN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1270" name="MH_SubTitle_4"/>
          <p:cNvSpPr txBox="1"/>
          <p:nvPr>
            <p:custDataLst>
              <p:tags r:id="rId6"/>
            </p:custDataLst>
          </p:nvPr>
        </p:nvSpPr>
        <p:spPr>
          <a:xfrm>
            <a:off x="1200150" y="331788"/>
            <a:ext cx="3765550" cy="633412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40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二、新知探究</a:t>
            </a:r>
            <a:endParaRPr lang="zh-CN" altLang="en-US" sz="40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6168390" y="2780665"/>
            <a:ext cx="168211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40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11f+2</a:t>
            </a:r>
            <a:endParaRPr lang="en-US" altLang="zh-CN" sz="40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1" name="文本框 10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8"/>
            </p:custDataLst>
          </p:nvPr>
        </p:nvSpPr>
        <p:spPr bwMode="auto">
          <a:xfrm>
            <a:off x="7752715" y="3487420"/>
            <a:ext cx="1897380" cy="1029970"/>
          </a:xfrm>
          <a:prstGeom prst="rect">
            <a:avLst/>
          </a:prstGeom>
          <a:blipFill>
            <a:blip r:embed="rId9"/>
            <a:stretch>
              <a:fillRect b="-9483"/>
            </a:stretch>
          </a:blipFill>
          <a:ln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1600" kern="1200" cap="none" spc="0" normalizeH="0" baseline="0" noProof="0">
                <a:noFill/>
                <a:latin typeface="Arial" pitchFamily="34" charset="0"/>
                <a:ea typeface="宋体" panose="02010600030101010101" pitchFamily="2" charset="-122"/>
                <a:cs typeface="+mn-cs"/>
              </a:rPr>
              <a:t> </a:t>
            </a:r>
            <a:endParaRPr kumimoji="0" lang="zh-CN" altLang="en-US" sz="1600" kern="1200" cap="none" spc="0" normalizeH="0" baseline="0" noProof="0">
              <a:noFill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9650095" y="4517390"/>
            <a:ext cx="781050" cy="59182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40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2n</a:t>
            </a:r>
            <a:endParaRPr lang="en-US" altLang="zh-CN" sz="40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695325" y="5156835"/>
            <a:ext cx="134429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40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4n</a:t>
            </a:r>
            <a:endParaRPr lang="en-US" altLang="zh-CN" sz="40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6527800" y="5949315"/>
            <a:ext cx="253682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(1+15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％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)m</a:t>
            </a:r>
            <a:endParaRPr lang="en-US" altLang="zh-CN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70" name="MH_SubTitle_4"/>
          <p:cNvSpPr txBox="1"/>
          <p:nvPr>
            <p:custDataLst>
              <p:tags r:id="rId3"/>
            </p:custDataLst>
          </p:nvPr>
        </p:nvSpPr>
        <p:spPr>
          <a:xfrm>
            <a:off x="1200150" y="331788"/>
            <a:ext cx="3765550" cy="633412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40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二、新知探究</a:t>
            </a:r>
            <a:endParaRPr lang="zh-CN" altLang="en-US" sz="40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1745" name="Rectangle 1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88925" y="1934845"/>
            <a:ext cx="11849100" cy="451104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121920" tIns="60960" rIns="121920" bIns="60960" numCol="1" anchor="ctr" anchorCtr="0" compatLnSpc="1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algn="l" defTabSz="914400" rtl="0" eaLnBrk="0" fontAlgn="base" latinLnBrk="0" hangingPunct="0">
              <a:lnSpc>
                <a:spcPct val="130000"/>
              </a:lnSpc>
              <a:buClrTx/>
              <a:buSzTx/>
              <a:buFontTx/>
              <a:buNone/>
            </a:pPr>
            <a:r>
              <a:rPr kumimoji="0" lang="zh-CN" altLang="en-US" sz="30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列代数式的要求：</a:t>
            </a:r>
            <a:endParaRPr kumimoji="0" lang="zh-CN" altLang="en-US" sz="3000" b="1" i="0" u="none" strike="noStrike" cap="none" normalizeH="0" baseline="0" smtClean="0">
              <a:ln>
                <a:noFill/>
              </a:ln>
              <a:solidFill>
                <a:srgbClr val="FF0000"/>
              </a:solidFill>
              <a:effectLst/>
              <a:latin typeface="Times New Roman" panose="02020603050405020304" pitchFamily="18" charset="0"/>
              <a:ea typeface="黑体" panose="02010609060101010101" pitchFamily="49" charset="-122"/>
              <a:cs typeface="宋体" panose="02010600030101010101" pitchFamily="2" charset="-122"/>
            </a:endParaRPr>
          </a:p>
          <a:p>
            <a:pPr marL="0" marR="0" lvl="0" algn="l" defTabSz="914400" rtl="0" eaLnBrk="0" fontAlgn="base" latinLnBrk="0" hangingPunct="0">
              <a:lnSpc>
                <a:spcPct val="130000"/>
              </a:lnSpc>
              <a:buClrTx/>
              <a:buSzTx/>
              <a:buFontTx/>
              <a:buNone/>
            </a:pPr>
            <a:r>
              <a:rPr kumimoji="0" lang="zh-CN" altLang="en-US" sz="3000" b="1" i="0" u="none" strike="noStrike" cap="none" normalizeH="0" baseline="0" smtClean="0">
                <a:ln>
                  <a:noFill/>
                </a:ln>
                <a:solidFill>
                  <a:srgbClr val="7030A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①</a:t>
            </a:r>
            <a:r>
              <a:rPr kumimoji="0" lang="zh-CN" altLang="en-US" sz="30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数与字母相乘，</a:t>
            </a:r>
            <a:r>
              <a:rPr kumimoji="0" lang="zh-CN" altLang="en-US" sz="3000" b="1" i="0" u="none" strike="noStrike" cap="none" normalizeH="0" baseline="0" smtClean="0">
                <a:ln>
                  <a:noFill/>
                </a:ln>
                <a:solidFill>
                  <a:srgbClr val="7030A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省略乘号，并把数字写在字母的前面</a:t>
            </a:r>
            <a:r>
              <a:rPr kumimoji="0" lang="en-US" altLang="zh-CN" sz="3000" b="1" i="0" u="none" strike="noStrike" cap="none" normalizeH="0" baseline="0" smtClean="0">
                <a:ln>
                  <a:noFill/>
                </a:ln>
                <a:solidFill>
                  <a:srgbClr val="7030A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.</a:t>
            </a:r>
            <a:endParaRPr kumimoji="0" lang="en-US" altLang="zh-CN" sz="3000" b="1" i="0" u="none" strike="noStrike" cap="none" normalizeH="0" baseline="0" smtClean="0">
              <a:ln>
                <a:noFill/>
              </a:ln>
              <a:solidFill>
                <a:srgbClr val="7030A0"/>
              </a:solidFill>
              <a:effectLst/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marL="0" marR="0" lvl="0" algn="l" defTabSz="914400" rtl="0" eaLnBrk="0" fontAlgn="base" latinLnBrk="0" hangingPunct="0">
              <a:lnSpc>
                <a:spcPct val="130000"/>
              </a:lnSpc>
              <a:buClrTx/>
              <a:buSzTx/>
              <a:buFontTx/>
              <a:buNone/>
            </a:pPr>
            <a:r>
              <a:rPr kumimoji="0" lang="zh-CN" altLang="en-US" sz="30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补充：</a:t>
            </a:r>
            <a:r>
              <a:rPr kumimoji="0" lang="en-US" altLang="zh-CN" sz="3000" b="1" i="0" u="none" strike="noStrike" cap="none" normalizeH="0" baseline="0" smtClean="0">
                <a:ln>
                  <a:noFill/>
                </a:ln>
                <a:solidFill>
                  <a:srgbClr val="7030A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-1</a:t>
            </a:r>
            <a:r>
              <a:rPr kumimoji="0" lang="zh-CN" altLang="en-US" sz="3000" b="1" i="0" u="none" strike="noStrike" cap="none" normalizeH="0" baseline="0" smtClean="0">
                <a:ln>
                  <a:noFill/>
                </a:ln>
                <a:solidFill>
                  <a:srgbClr val="7030A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或</a:t>
            </a:r>
            <a:r>
              <a:rPr kumimoji="0" lang="en-US" altLang="zh-CN" sz="3000" b="1" i="0" u="none" strike="noStrike" cap="none" normalizeH="0" baseline="0" smtClean="0">
                <a:ln>
                  <a:noFill/>
                </a:ln>
                <a:solidFill>
                  <a:srgbClr val="7030A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kumimoji="0" lang="zh-CN" altLang="en-US" sz="3000" b="1" i="0" u="none" strike="noStrike" cap="none" normalizeH="0" baseline="0" smtClean="0">
                <a:ln>
                  <a:noFill/>
                </a:ln>
                <a:solidFill>
                  <a:srgbClr val="7030A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与字母相乘时，</a:t>
            </a:r>
            <a:r>
              <a:rPr kumimoji="0" lang="en-US" altLang="zh-CN" sz="3000" b="1" i="0" u="none" strike="noStrike" cap="none" normalizeH="0" baseline="0" smtClean="0">
                <a:ln>
                  <a:noFill/>
                </a:ln>
                <a:solidFill>
                  <a:srgbClr val="7030A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kumimoji="0" lang="zh-CN" altLang="en-US" sz="3000" b="1" i="0" u="none" strike="noStrike" cap="none" normalizeH="0" baseline="0" smtClean="0">
                <a:ln>
                  <a:noFill/>
                </a:ln>
                <a:solidFill>
                  <a:srgbClr val="7030A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省略；</a:t>
            </a:r>
            <a:r>
              <a:rPr lang="zh-CN" altLang="en-US" sz="3000" b="1" smtClean="0">
                <a:ln>
                  <a:noFill/>
                </a:ln>
                <a:solidFill>
                  <a:srgbClr val="7030A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带分数与字母相乘时，把带分数化成假分数</a:t>
            </a:r>
            <a:r>
              <a:rPr lang="en-US" altLang="zh-CN" sz="3000" b="1" smtClean="0">
                <a:ln>
                  <a:noFill/>
                </a:ln>
                <a:solidFill>
                  <a:srgbClr val="7030A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.</a:t>
            </a:r>
            <a:endParaRPr lang="zh-CN" altLang="en-US" sz="3000" b="1" smtClean="0">
              <a:ln>
                <a:noFill/>
              </a:ln>
              <a:solidFill>
                <a:srgbClr val="7030A0"/>
              </a:solidFill>
              <a:effectLst/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+mn-ea"/>
            </a:endParaRPr>
          </a:p>
          <a:p>
            <a:pPr marL="0" marR="0" lvl="0" algn="l" defTabSz="914400" rtl="0" eaLnBrk="0" fontAlgn="base" latinLnBrk="0" hangingPunct="0">
              <a:lnSpc>
                <a:spcPct val="130000"/>
              </a:lnSpc>
              <a:buClrTx/>
              <a:buSzTx/>
              <a:buFontTx/>
              <a:buNone/>
            </a:pPr>
            <a:r>
              <a:rPr kumimoji="0" lang="zh-CN" altLang="en-US" sz="3000" b="1" i="0" u="none" strike="noStrike" cap="none" normalizeH="0" baseline="0" smtClean="0">
                <a:ln>
                  <a:noFill/>
                </a:ln>
                <a:solidFill>
                  <a:srgbClr val="7030A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②</a:t>
            </a:r>
            <a:r>
              <a:rPr lang="zh-CN" altLang="en-US" sz="3000" b="1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字母和字母相乘，</a:t>
            </a:r>
            <a:r>
              <a:rPr lang="zh-CN" altLang="en-US" sz="3000" b="1" smtClean="0">
                <a:ln>
                  <a:noFill/>
                </a:ln>
                <a:solidFill>
                  <a:srgbClr val="7030A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乘号可以用“·”代替或省略不写。</a:t>
            </a:r>
            <a:endParaRPr kumimoji="0" lang="zh-CN" altLang="en-US" sz="3000" b="1" i="0" u="none" strike="noStrike" cap="none" normalizeH="0" baseline="0" smtClean="0">
              <a:ln>
                <a:noFill/>
              </a:ln>
              <a:solidFill>
                <a:srgbClr val="7030A0"/>
              </a:solidFill>
              <a:effectLst/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marL="0" marR="0" lvl="0" algn="l" defTabSz="914400" rtl="0" eaLnBrk="0" fontAlgn="base" latinLnBrk="0" hangingPunct="0">
              <a:lnSpc>
                <a:spcPct val="130000"/>
              </a:lnSpc>
              <a:buClrTx/>
              <a:buSzTx/>
              <a:buFontTx/>
              <a:buNone/>
            </a:pPr>
            <a:r>
              <a:rPr lang="zh-CN" altLang="en-US" sz="3000" b="1" smtClean="0">
                <a:ln>
                  <a:noFill/>
                </a:ln>
                <a:solidFill>
                  <a:srgbClr val="7030A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③</a:t>
            </a:r>
            <a:r>
              <a:rPr lang="zh-CN" altLang="en-US" sz="3000" b="1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除法</a:t>
            </a:r>
            <a:r>
              <a:rPr lang="zh-CN" altLang="en-US" sz="3000" b="1" smtClean="0">
                <a:ln>
                  <a:noFill/>
                </a:ln>
                <a:solidFill>
                  <a:srgbClr val="7030A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运算写成</a:t>
            </a:r>
            <a:r>
              <a:rPr lang="zh-CN" altLang="en-US" sz="3000" b="1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分数</a:t>
            </a:r>
            <a:r>
              <a:rPr lang="zh-CN" altLang="en-US" sz="3000" b="1" smtClean="0">
                <a:ln>
                  <a:noFill/>
                </a:ln>
                <a:solidFill>
                  <a:srgbClr val="7030A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形式；</a:t>
            </a:r>
            <a:endParaRPr kumimoji="0" lang="zh-CN" altLang="en-US" sz="3000" b="1" i="0" u="none" strike="noStrike" cap="none" normalizeH="0" baseline="0" smtClean="0">
              <a:ln>
                <a:noFill/>
              </a:ln>
              <a:solidFill>
                <a:srgbClr val="7030A0"/>
              </a:solidFill>
              <a:effectLst/>
              <a:latin typeface="Times New Roman" panose="02020603050405020304" pitchFamily="18" charset="0"/>
              <a:ea typeface="黑体" panose="02010609060101010101" pitchFamily="49" charset="-122"/>
              <a:cs typeface="宋体" panose="02010600030101010101" pitchFamily="2" charset="-122"/>
            </a:endParaRPr>
          </a:p>
          <a:p>
            <a:pPr marL="0" marR="0" lvl="0" algn="l" defTabSz="914400" rtl="0" eaLnBrk="0" fontAlgn="base" latinLnBrk="0" hangingPunct="0">
              <a:lnSpc>
                <a:spcPct val="130000"/>
              </a:lnSpc>
              <a:buClrTx/>
              <a:buSzTx/>
              <a:buFontTx/>
              <a:buNone/>
            </a:pPr>
            <a:r>
              <a:rPr lang="zh-CN" altLang="en-US" sz="3000" b="1" smtClean="0">
                <a:ln>
                  <a:noFill/>
                </a:ln>
                <a:solidFill>
                  <a:srgbClr val="7030A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④</a:t>
            </a:r>
            <a:r>
              <a:rPr kumimoji="0" lang="zh-CN" altLang="en-US" sz="3000" b="1" i="0" u="none" strike="noStrike" cap="none" normalizeH="0" baseline="0" smtClean="0">
                <a:ln>
                  <a:noFill/>
                </a:ln>
                <a:solidFill>
                  <a:srgbClr val="7030A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若式子是</a:t>
            </a:r>
            <a:r>
              <a:rPr kumimoji="0" lang="zh-CN" altLang="en-US" sz="30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和或差</a:t>
            </a:r>
            <a:r>
              <a:rPr kumimoji="0" lang="zh-CN" altLang="en-US" sz="3000" b="1" i="0" u="none" strike="noStrike" cap="none" normalizeH="0" baseline="0" smtClean="0">
                <a:ln>
                  <a:noFill/>
                </a:ln>
                <a:solidFill>
                  <a:srgbClr val="7030A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的形式，有单位的，则应把整个式子用</a:t>
            </a:r>
            <a:r>
              <a:rPr kumimoji="0" lang="zh-CN" altLang="en-US" sz="30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括号</a:t>
            </a:r>
            <a:r>
              <a:rPr kumimoji="0" lang="zh-CN" altLang="en-US" sz="3000" b="1" i="0" u="none" strike="noStrike" cap="none" normalizeH="0" baseline="0" smtClean="0">
                <a:ln>
                  <a:noFill/>
                </a:ln>
                <a:solidFill>
                  <a:srgbClr val="7030A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括起来</a:t>
            </a:r>
            <a:r>
              <a:rPr kumimoji="0" lang="en-US" altLang="zh-CN" sz="3000" b="1" i="0" u="none" strike="noStrike" cap="none" normalizeH="0" baseline="0" smtClean="0">
                <a:ln>
                  <a:noFill/>
                </a:ln>
                <a:solidFill>
                  <a:srgbClr val="7030A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.</a:t>
            </a:r>
            <a:endParaRPr kumimoji="0" lang="en-US" altLang="zh-CN" sz="3000" b="1" i="0" u="none" strike="noStrike" cap="none" normalizeH="0" baseline="0" smtClean="0">
              <a:ln>
                <a:noFill/>
              </a:ln>
              <a:solidFill>
                <a:srgbClr val="7030A0"/>
              </a:solidFill>
              <a:effectLst/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355" name="圆角矩形 31"/>
          <p:cNvSpPr/>
          <p:nvPr>
            <p:custDataLst>
              <p:tags r:id="rId5"/>
            </p:custDataLst>
          </p:nvPr>
        </p:nvSpPr>
        <p:spPr>
          <a:xfrm>
            <a:off x="191453" y="1486218"/>
            <a:ext cx="1728787" cy="501650"/>
          </a:xfrm>
          <a:prstGeom prst="roundRect">
            <a:avLst>
              <a:gd name="adj" fmla="val 16667"/>
            </a:avLst>
          </a:prstGeom>
          <a:solidFill>
            <a:schemeClr val="accent1">
              <a:lumMod val="90000"/>
            </a:schemeClr>
          </a:solidFill>
          <a:ln w="53975" cap="flat" cmpd="sng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</a:pPr>
            <a:r>
              <a:rPr lang="zh-CN" altLang="en-US" sz="2400" b="1">
                <a:solidFill>
                  <a:srgbClr val="5CB04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知识归纳</a:t>
            </a:r>
            <a:endParaRPr lang="zh-CN" altLang="en-US" sz="2400" b="1">
              <a:solidFill>
                <a:srgbClr val="5CB04E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17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17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17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17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17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17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70" name="MH_SubTitle_4"/>
          <p:cNvSpPr txBox="1"/>
          <p:nvPr>
            <p:custDataLst>
              <p:tags r:id="rId3"/>
            </p:custDataLst>
          </p:nvPr>
        </p:nvSpPr>
        <p:spPr>
          <a:xfrm>
            <a:off x="1200150" y="331788"/>
            <a:ext cx="3765550" cy="633412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40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二、新知探究</a:t>
            </a:r>
            <a:endParaRPr lang="zh-CN" altLang="en-US" sz="40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1559560" y="4649278"/>
            <a:ext cx="6077376" cy="1378055"/>
            <a:chOff x="1955" y="7467"/>
            <a:chExt cx="9570" cy="2171"/>
          </a:xfrm>
        </p:grpSpPr>
        <p:sp>
          <p:nvSpPr>
            <p:cNvPr id="17414" name="文本框 1"/>
            <p:cNvSpPr txBox="1"/>
            <p:nvPr>
              <p:custDataLst>
                <p:tags r:id="rId4"/>
              </p:custDataLst>
            </p:nvPr>
          </p:nvSpPr>
          <p:spPr>
            <a:xfrm>
              <a:off x="1955" y="7981"/>
              <a:ext cx="8240" cy="145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342900" lvl="0" indent="-3429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•"/>
                <a:defRPr sz="32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lvl="1" indent="-28575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–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–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eaLnBrk="1" hangingPunct="1">
                <a:lnSpc>
                  <a:spcPct val="150000"/>
                </a:lnSpc>
                <a:spcBef>
                  <a:spcPct val="0"/>
                </a:spcBef>
                <a:buNone/>
              </a:pPr>
              <a:r>
                <a:rPr lang="zh-CN" altLang="en-US" sz="3600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sym typeface="宋体" panose="02010600030101010101" pitchFamily="2" charset="-122"/>
                </a:rPr>
                <a:t>解：他的身体质量指数为</a:t>
              </a:r>
              <a:endPara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宋体" panose="02010600030101010101" pitchFamily="2" charset="-122"/>
              </a:endParaRPr>
            </a:p>
          </p:txBody>
        </p:sp>
        <p:graphicFrame>
          <p:nvGraphicFramePr>
            <p:cNvPr id="17415" name="对象 2">
              <a:hlinkClick action="ppaction://ole?verb="/>
            </p:cNvPr>
            <p:cNvGraphicFramePr>
              <a:graphicFrameLocks noChangeAspect="1"/>
            </p:cNvGraphicFramePr>
            <p:nvPr>
              <p:custDataLst>
                <p:tags r:id="rId5"/>
              </p:custDataLst>
            </p:nvPr>
          </p:nvGraphicFramePr>
          <p:xfrm>
            <a:off x="10195" y="7467"/>
            <a:ext cx="1330" cy="2171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2" r:id="rId6" imgW="241935" imgH="394335" progId="Equation.KSEE3">
                    <p:embed/>
                  </p:oleObj>
                </mc:Choice>
                <mc:Fallback>
                  <p:oleObj r:id="rId6" imgW="241935" imgH="394335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10195" y="7467"/>
                          <a:ext cx="1330" cy="2171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5" name="组合 4"/>
          <p:cNvGrpSpPr/>
          <p:nvPr/>
        </p:nvGrpSpPr>
        <p:grpSpPr>
          <a:xfrm>
            <a:off x="102235" y="1340485"/>
            <a:ext cx="11979910" cy="3397250"/>
            <a:chOff x="161" y="2111"/>
            <a:chExt cx="18866" cy="5350"/>
          </a:xfrm>
        </p:grpSpPr>
        <p:sp>
          <p:nvSpPr>
            <p:cNvPr id="17410" name="Rectangle 5"/>
            <p:cNvSpPr/>
            <p:nvPr>
              <p:custDataLst>
                <p:tags r:id="rId8"/>
              </p:custDataLst>
            </p:nvPr>
          </p:nvSpPr>
          <p:spPr>
            <a:xfrm>
              <a:off x="274" y="2879"/>
              <a:ext cx="18555" cy="339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342900" lvl="0" indent="-3429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•"/>
                <a:defRPr sz="32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lvl="1" indent="-28575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–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–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eaLnBrk="1" hangingPunct="1">
                <a:lnSpc>
                  <a:spcPct val="120000"/>
                </a:lnSpc>
                <a:spcBef>
                  <a:spcPct val="0"/>
                </a:spcBef>
                <a:buNone/>
              </a:pP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现代营养学家用身体质量指数衡量人体胖瘦程度，这个指数等于</a:t>
              </a:r>
              <a:r>
                <a:rPr lang="zh-CN" altLang="en-US" sz="2800" b="1">
                  <a:solidFill>
                    <a:srgbClr val="0070C0"/>
                  </a:solidFill>
                  <a:latin typeface="Times New Roman" panose="02020603050405020304" pitchFamily="18" charset="0"/>
                  <a:ea typeface="黑体" panose="02010609060101010101" pitchFamily="49" charset="-122"/>
                </a:rPr>
                <a:t>人体质量（千克）与人体身高（米）平方的商</a:t>
              </a: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.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对于成年人来说，身体质量指数在</a:t>
              </a: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20~25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之间，体重适中；身体质量指数低于</a:t>
              </a: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18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，体重过轻；身体质量指数高于</a:t>
              </a: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30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，体重超重</a:t>
              </a: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.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17411" name="Text Box 8"/>
            <p:cNvSpPr txBox="1"/>
            <p:nvPr>
              <p:custDataLst>
                <p:tags r:id="rId9"/>
              </p:custDataLst>
            </p:nvPr>
          </p:nvSpPr>
          <p:spPr>
            <a:xfrm>
              <a:off x="161" y="6301"/>
              <a:ext cx="18866" cy="116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342900" lvl="0" indent="-3429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•"/>
                <a:defRPr sz="32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lvl="1" indent="-28575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–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–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eaLnBrk="1" hangingPunct="1">
                <a:lnSpc>
                  <a:spcPct val="150000"/>
                </a:lnSpc>
                <a:spcBef>
                  <a:spcPct val="0"/>
                </a:spcBef>
                <a:buNone/>
              </a:pP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（</a:t>
              </a: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1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）设一个人的体重为</a:t>
              </a:r>
              <a:r>
                <a:rPr lang="en-US" altLang="zh-CN" sz="2800" b="1" i="1">
                  <a:latin typeface="Times New Roman" panose="02020603050405020304" pitchFamily="18" charset="0"/>
                  <a:ea typeface="黑体" panose="02010609060101010101" pitchFamily="49" charset="-122"/>
                </a:rPr>
                <a:t>w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（千克），身高为</a:t>
              </a: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h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（米），求他的身体质量指数</a:t>
              </a: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.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11275" name="圆角矩形 31"/>
            <p:cNvSpPr/>
            <p:nvPr>
              <p:custDataLst>
                <p:tags r:id="rId10"/>
              </p:custDataLst>
            </p:nvPr>
          </p:nvSpPr>
          <p:spPr>
            <a:xfrm>
              <a:off x="301" y="2111"/>
              <a:ext cx="2974" cy="825"/>
            </a:xfrm>
            <a:prstGeom prst="roundRect">
              <a:avLst>
                <a:gd name="adj" fmla="val 16667"/>
              </a:avLst>
            </a:prstGeom>
            <a:solidFill>
              <a:srgbClr val="FFFFD9"/>
            </a:solidFill>
            <a:ln w="25400" cap="flat" cmpd="sng">
              <a:solidFill>
                <a:srgbClr val="0099FF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342900" lvl="0" indent="-3429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•"/>
                <a:defRPr sz="32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lvl="1" indent="-28575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–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–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algn="ctr" eaLnBrk="1" hangingPunct="1">
                <a:spcBef>
                  <a:spcPct val="0"/>
                </a:spcBef>
                <a:buNone/>
              </a:pPr>
              <a:r>
                <a:rPr lang="zh-CN" altLang="en-US" sz="24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跟踪练习</a:t>
              </a:r>
              <a:r>
                <a:rPr lang="en-US" altLang="zh-CN" sz="24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3</a:t>
              </a:r>
              <a:endParaRPr lang="en-US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70" name="MH_SubTitle_4"/>
          <p:cNvSpPr txBox="1"/>
          <p:nvPr>
            <p:custDataLst>
              <p:tags r:id="rId3"/>
            </p:custDataLst>
          </p:nvPr>
        </p:nvSpPr>
        <p:spPr>
          <a:xfrm>
            <a:off x="1200150" y="331788"/>
            <a:ext cx="3765550" cy="633412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40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二、新知探究</a:t>
            </a:r>
            <a:endParaRPr lang="zh-CN" altLang="en-US" sz="40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434" name="Rectangle 6"/>
          <p:cNvSpPr/>
          <p:nvPr/>
        </p:nvSpPr>
        <p:spPr>
          <a:xfrm>
            <a:off x="0" y="1186498"/>
            <a:ext cx="11793220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>
                <a:latin typeface="Times New Roman" panose="02020603050405020304" pitchFamily="18" charset="0"/>
                <a:ea typeface="黑体" panose="02010609060101010101" pitchFamily="49" charset="-122"/>
              </a:rPr>
              <a:t>（</a:t>
            </a:r>
            <a:r>
              <a:rPr lang="en-US" altLang="zh-CN">
                <a:latin typeface="Times New Roman" panose="02020603050405020304" pitchFamily="18" charset="0"/>
                <a:ea typeface="黑体" panose="02010609060101010101" pitchFamily="49" charset="-122"/>
              </a:rPr>
              <a:t>2</a:t>
            </a:r>
            <a:r>
              <a:rPr lang="zh-CN" altLang="en-US">
                <a:latin typeface="Times New Roman" panose="02020603050405020304" pitchFamily="18" charset="0"/>
                <a:ea typeface="黑体" panose="02010609060101010101" pitchFamily="49" charset="-122"/>
              </a:rPr>
              <a:t>）张老师的身高是</a:t>
            </a:r>
            <a:r>
              <a:rPr lang="en-US" altLang="zh-CN">
                <a:latin typeface="Times New Roman" panose="02020603050405020304" pitchFamily="18" charset="0"/>
                <a:ea typeface="黑体" panose="02010609060101010101" pitchFamily="49" charset="-122"/>
              </a:rPr>
              <a:t>1.75</a:t>
            </a:r>
            <a:r>
              <a:rPr lang="zh-CN" altLang="en-US">
                <a:latin typeface="Times New Roman" panose="02020603050405020304" pitchFamily="18" charset="0"/>
                <a:ea typeface="黑体" panose="02010609060101010101" pitchFamily="49" charset="-122"/>
              </a:rPr>
              <a:t>米，体重是</a:t>
            </a:r>
            <a:r>
              <a:rPr lang="en-US" altLang="zh-CN">
                <a:latin typeface="Times New Roman" panose="02020603050405020304" pitchFamily="18" charset="0"/>
                <a:ea typeface="黑体" panose="02010609060101010101" pitchFamily="49" charset="-122"/>
              </a:rPr>
              <a:t>65</a:t>
            </a:r>
            <a:r>
              <a:rPr lang="zh-CN" altLang="en-US">
                <a:latin typeface="Times New Roman" panose="02020603050405020304" pitchFamily="18" charset="0"/>
                <a:ea typeface="黑体" panose="02010609060101010101" pitchFamily="49" charset="-122"/>
              </a:rPr>
              <a:t>千克，他的体重是否适中？ </a:t>
            </a:r>
            <a:endParaRPr lang="zh-CN" altLang="en-US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911226" y="2060227"/>
            <a:ext cx="8147415" cy="1947300"/>
            <a:chOff x="2003" y="7854"/>
            <a:chExt cx="12830" cy="3066"/>
          </a:xfrm>
        </p:grpSpPr>
        <p:sp>
          <p:nvSpPr>
            <p:cNvPr id="18437" name="文本框 2"/>
            <p:cNvSpPr txBox="1"/>
            <p:nvPr>
              <p:custDataLst>
                <p:tags r:id="rId4"/>
              </p:custDataLst>
            </p:nvPr>
          </p:nvSpPr>
          <p:spPr>
            <a:xfrm>
              <a:off x="2003" y="7854"/>
              <a:ext cx="12830" cy="247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342900" lvl="0" indent="-3429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•"/>
                <a:defRPr sz="32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lvl="1" indent="-28575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–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–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eaLnBrk="1" hangingPunct="1">
                <a:lnSpc>
                  <a:spcPct val="150000"/>
                </a:lnSpc>
                <a:spcBef>
                  <a:spcPct val="0"/>
                </a:spcBef>
                <a:buNone/>
              </a:pPr>
              <a:r>
                <a:rPr lang="zh-CN" altLang="en-US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sym typeface="宋体" panose="02010600030101010101" pitchFamily="2" charset="-122"/>
                </a:rPr>
                <a:t>解：</a:t>
              </a:r>
              <a:r>
                <a:rPr lang="zh-CN" altLang="en-US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sym typeface="Wingdings" panose="05000000000000000000" pitchFamily="2" charset="2"/>
                </a:rPr>
                <a:t>（</a:t>
              </a:r>
              <a:r>
                <a:rPr lang="en-US" altLang="zh-CN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sym typeface="Wingdings" panose="05000000000000000000" pitchFamily="2" charset="2"/>
                </a:rPr>
                <a:t>2</a:t>
              </a:r>
              <a:r>
                <a:rPr lang="zh-CN" altLang="en-US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sym typeface="Wingdings" panose="05000000000000000000" pitchFamily="2" charset="2"/>
                </a:rPr>
                <a:t>）把</a:t>
              </a:r>
              <a:r>
                <a:rPr lang="en-US" altLang="zh-CN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sym typeface="Wingdings" panose="05000000000000000000" pitchFamily="2" charset="2"/>
                </a:rPr>
                <a:t>w</a:t>
              </a:r>
              <a:r>
                <a:rPr lang="zh-CN" altLang="en-US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sym typeface="Wingdings" panose="05000000000000000000" pitchFamily="2" charset="2"/>
                </a:rPr>
                <a:t>＝</a:t>
              </a:r>
              <a:r>
                <a:rPr lang="en-US" altLang="zh-CN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sym typeface="Wingdings" panose="05000000000000000000" pitchFamily="2" charset="2"/>
                </a:rPr>
                <a:t>65</a:t>
              </a:r>
              <a:r>
                <a:rPr lang="zh-CN" altLang="en-US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sym typeface="Wingdings" panose="05000000000000000000" pitchFamily="2" charset="2"/>
                </a:rPr>
                <a:t>，</a:t>
              </a:r>
              <a:r>
                <a:rPr lang="en-US" altLang="zh-CN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sym typeface="Wingdings" panose="05000000000000000000" pitchFamily="2" charset="2"/>
                </a:rPr>
                <a:t>h</a:t>
              </a:r>
              <a:r>
                <a:rPr lang="zh-CN" altLang="en-US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sym typeface="Wingdings" panose="05000000000000000000" pitchFamily="2" charset="2"/>
                </a:rPr>
                <a:t>＝</a:t>
              </a:r>
              <a:r>
                <a:rPr lang="en-US" altLang="zh-CN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sym typeface="Wingdings" panose="05000000000000000000" pitchFamily="2" charset="2"/>
                </a:rPr>
                <a:t>1.75</a:t>
              </a:r>
              <a:r>
                <a:rPr lang="zh-CN" altLang="en-US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sym typeface="Wingdings" panose="05000000000000000000" pitchFamily="2" charset="2"/>
                </a:rPr>
                <a:t>代入代数式，得</a:t>
              </a:r>
              <a:endParaRPr lang="zh-CN" altLang="en-US" b="1"/>
            </a:p>
            <a:p>
              <a:pPr marL="0" lvl="0" indent="0" eaLnBrk="1" hangingPunct="1">
                <a:lnSpc>
                  <a:spcPct val="150000"/>
                </a:lnSpc>
                <a:spcBef>
                  <a:spcPct val="0"/>
                </a:spcBef>
                <a:buNone/>
              </a:pPr>
              <a:endPara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宋体" panose="02010600030101010101" pitchFamily="2" charset="-122"/>
              </a:endParaRPr>
            </a:p>
          </p:txBody>
        </p:sp>
        <p:graphicFrame>
          <p:nvGraphicFramePr>
            <p:cNvPr id="18438" name="对象 4">
              <a:hlinkClick action="ppaction://ole?verb="/>
            </p:cNvPr>
            <p:cNvGraphicFramePr>
              <a:graphicFrameLocks noChangeAspect="1"/>
            </p:cNvGraphicFramePr>
            <p:nvPr>
              <p:custDataLst>
                <p:tags r:id="rId5"/>
              </p:custDataLst>
            </p:nvPr>
          </p:nvGraphicFramePr>
          <p:xfrm>
            <a:off x="6879" y="9070"/>
            <a:ext cx="4773" cy="185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3" r:id="rId6" imgW="1017270" imgH="393700" progId="Equation.KSEE3">
                    <p:embed/>
                  </p:oleObj>
                </mc:Choice>
                <mc:Fallback>
                  <p:oleObj r:id="rId6" imgW="101727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6879" y="9070"/>
                          <a:ext cx="4773" cy="1850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1415415" y="4007485"/>
            <a:ext cx="10012045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宋体" panose="02010600030101010101" pitchFamily="2" charset="-122"/>
              </a:rPr>
              <a:t>由于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宋体" panose="02010600030101010101" pitchFamily="2" charset="-122"/>
              </a:rPr>
              <a:t>21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宋体" panose="02010600030101010101" pitchFamily="2" charset="-122"/>
              </a:rPr>
              <a:t>在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宋体" panose="02010600030101010101" pitchFamily="2" charset="-122"/>
              </a:rPr>
              <a:t>20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宋体" panose="02010600030101010101" pitchFamily="2" charset="-122"/>
              </a:rPr>
              <a:t>到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Arial" pitchFamily="34" charset="0"/>
              </a:rPr>
              <a:t>25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Arial" pitchFamily="34" charset="0"/>
              </a:rPr>
              <a:t>之间，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宋体" panose="02010600030101010101" pitchFamily="2" charset="-122"/>
              </a:rPr>
              <a:t>因此，他的体重适中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宋体" panose="02010600030101010101" pitchFamily="2" charset="-122"/>
              </a:rPr>
              <a:t>.</a:t>
            </a:r>
            <a:endParaRPr lang="en-US" altLang="zh-CN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2" name="Rectangle 6"/>
          <p:cNvSpPr/>
          <p:nvPr>
            <p:custDataLst>
              <p:tags r:id="rId9"/>
            </p:custDataLst>
          </p:nvPr>
        </p:nvSpPr>
        <p:spPr>
          <a:xfrm>
            <a:off x="407035" y="4941253"/>
            <a:ext cx="10928985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>
                <a:latin typeface="Times New Roman" panose="02020603050405020304" pitchFamily="18" charset="0"/>
                <a:ea typeface="黑体" panose="02010609060101010101" pitchFamily="49" charset="-122"/>
              </a:rPr>
              <a:t>（</a:t>
            </a:r>
            <a:r>
              <a:rPr lang="en-US" altLang="zh-CN">
                <a:latin typeface="Times New Roman" panose="02020603050405020304" pitchFamily="18" charset="0"/>
                <a:ea typeface="黑体" panose="02010609060101010101" pitchFamily="49" charset="-122"/>
              </a:rPr>
              <a:t>3</a:t>
            </a:r>
            <a:r>
              <a:rPr lang="zh-CN" altLang="en-US">
                <a:latin typeface="Times New Roman" panose="02020603050405020304" pitchFamily="18" charset="0"/>
                <a:ea typeface="黑体" panose="02010609060101010101" pitchFamily="49" charset="-122"/>
              </a:rPr>
              <a:t>）你的身体质量指数是多少？自己算一算。</a:t>
            </a:r>
            <a:endParaRPr lang="zh-CN" altLang="en-US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/>
      <p:bldP spid="1843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https://d.book118.com/445020120114011043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13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宋体</vt:lpstr>
      <vt:lpstr>Times New Roman</vt:lpstr>
      <vt:lpstr>黑体</vt:lpstr>
      <vt:lpstr>微软雅黑</vt:lpstr>
      <vt:lpstr>隶书</vt:lpstr>
      <vt:lpstr>Cambria Math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2024-09-05T01:15:04.251</cp:lastPrinted>
  <dcterms:created xsi:type="dcterms:W3CDTF">2024-09-04T17:15:04Z</dcterms:created>
  <dcterms:modified xsi:type="dcterms:W3CDTF">2024-09-04T17:15:06Z</dcterms:modified>
</cp:coreProperties>
</file>