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wdp" ContentType="image/vnd.ms-photo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4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12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78290" cy="51349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4023812" y="0"/>
            <a:ext cx="3078290" cy="51349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>2020/8/17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481584" y="1279287"/>
            <a:ext cx="6140577" cy="34540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710375" y="4925254"/>
            <a:ext cx="5682996" cy="4029754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9720804"/>
            <a:ext cx="3078290" cy="51349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4023812" y="9720804"/>
            <a:ext cx="3078290" cy="51349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5005868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04626079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86995678"/>
      </p:ext>
    </p:extLst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.xml" /><Relationship Id="rId2" Type="http://schemas.openxmlformats.org/officeDocument/2006/relationships/tags" Target="../tags/tag5.xml" /><Relationship Id="rId3" Type="http://schemas.openxmlformats.org/officeDocument/2006/relationships/tags" Target="../tags/tag6.xml" /><Relationship Id="rId4" Type="http://schemas.openxmlformats.org/officeDocument/2006/relationships/tags" Target="../tags/tag7.xml" /><Relationship Id="rId5" Type="http://schemas.openxmlformats.org/officeDocument/2006/relationships/tags" Target="../tags/tag8.xml" /><Relationship Id="rId6" Type="http://schemas.openxmlformats.org/officeDocument/2006/relationships/tags" Target="../tags/tag9.xml" /><Relationship Id="rId7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B97058-D456-407D-995E-4E582FB457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9D0B61-FABF-4158-ADE5-35D9A0661F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842D26-E658-41AE-81ED-4D2F91E0E2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3F3D23-2953-46E3-A828-A7D3BC1577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A2C0BCF-9763-4371-AD81-41FFFE4F52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0B5F8D5-28FF-482D-B749-023A12D8AF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A1548B8-914C-475C-B836-19673B6D73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4D806A-89A5-4869-A916-A1B8486738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9A45C3-A031-4200-A7C2-2331681D87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4E2B0F-BD4F-44FB-A493-F049150679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1ABF11-DE4B-457A-A51F-AA21FDA023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838200" y="1122680"/>
            <a:ext cx="105156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838200" y="3602355"/>
            <a:ext cx="10515600" cy="1655445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  <a:t>2020/8/17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250">
        <p:fade/>
      </p:transition>
    </mc:Choice>
    <mc:Fallback>
      <p:transition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197485"/>
            <a:ext cx="10515600" cy="1325563"/>
          </a:xfrm>
        </p:spPr>
        <p:txBody>
          <a:bodyPr anchor="b" anchorCtr="0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1702435"/>
            <a:ext cx="10515600" cy="4474845"/>
          </a:xfrm>
        </p:spPr>
        <p:txBody>
          <a:bodyPr/>
          <a:lstStyle>
            <a:lvl2pPr>
              <a:defRPr/>
            </a:lvl2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  <a:t>2020/8/17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250">
        <p:fade/>
      </p:transition>
    </mc:Choice>
    <mc:Fallback>
      <p:transition>
        <p:fade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2959100"/>
            <a:ext cx="10515600" cy="2781300"/>
          </a:xfrm>
        </p:spPr>
        <p:txBody>
          <a:bodyPr anchor="t" anchorCtr="0"/>
          <a:lstStyle>
            <a:lvl1pPr>
              <a:defRPr sz="48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722120"/>
            <a:ext cx="10515600" cy="1102995"/>
          </a:xfrm>
        </p:spPr>
        <p:txBody>
          <a:bodyPr lIns="144145" anchor="b" anchorCtr="0"/>
          <a:lstStyle>
            <a:lvl1pPr marL="0" indent="0">
              <a:buNone/>
              <a:defRPr sz="2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  <a:t>2020/8/17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250">
        <p:fade/>
      </p:transition>
    </mc:Choice>
    <mc:Fallback>
      <p:transition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  <a:t>2020/8/17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250">
        <p:fade/>
      </p:transition>
    </mc:Choice>
    <mc:Fallback>
      <p:transition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105" y="365125"/>
            <a:ext cx="10515600" cy="800100"/>
          </a:xfrm>
        </p:spPr>
        <p:txBody>
          <a:bodyPr anchor="ctr" anchorCtr="0"/>
          <a:lstStyle>
            <a:lvl1pPr algn="ctr"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470" y="1482090"/>
            <a:ext cx="5220970" cy="823595"/>
          </a:xfrm>
        </p:spPr>
        <p:txBody>
          <a:bodyPr anchor="ctr" anchorCtr="0"/>
          <a:lstStyle>
            <a:lvl1pPr marL="0" indent="0">
              <a:buNone/>
              <a:defRPr sz="3200">
                <a:solidFill>
                  <a:srgbClr val="0070C0"/>
                </a:solidFill>
              </a:defRPr>
            </a:lvl1pPr>
            <a:lvl2pPr marL="457200" indent="0">
              <a:buNone/>
              <a:defRPr sz="2400"/>
            </a:lvl2pPr>
            <a:lvl3pPr marL="914400" indent="0">
              <a:buNone/>
              <a:defRPr sz="20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  <a:lvl6pPr marL="2286000" indent="0">
              <a:buNone/>
              <a:defRPr sz="1800"/>
            </a:lvl6pPr>
            <a:lvl7pPr marL="2743200" indent="0">
              <a:buNone/>
              <a:defRPr sz="1800"/>
            </a:lvl7pPr>
            <a:lvl8pPr marL="3200400" indent="0">
              <a:buNone/>
              <a:defRPr sz="1800"/>
            </a:lvl8pPr>
            <a:lvl9pPr marL="3657600" indent="0">
              <a:buNone/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8200" y="2368550"/>
            <a:ext cx="5222240" cy="3820795"/>
          </a:xfrm>
        </p:spPr>
        <p:txBody>
          <a:bodyPr/>
          <a:lstStyle>
            <a:lvl1pPr>
              <a:defRPr sz="2800"/>
            </a:lvl1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256655" y="1482090"/>
            <a:ext cx="5097145" cy="823595"/>
          </a:xfrm>
        </p:spPr>
        <p:txBody>
          <a:bodyPr anchor="ctr" anchorCtr="0"/>
          <a:lstStyle>
            <a:lvl1pPr marL="0" indent="0">
              <a:buNone/>
              <a:defRPr sz="3200">
                <a:solidFill>
                  <a:srgbClr val="0070C0"/>
                </a:solidFill>
              </a:defRPr>
            </a:lvl1pPr>
            <a:lvl2pPr marL="457200" indent="0">
              <a:buNone/>
              <a:defRPr sz="2400"/>
            </a:lvl2pPr>
            <a:lvl3pPr marL="914400" indent="0">
              <a:buNone/>
              <a:defRPr sz="20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  <a:lvl6pPr marL="2286000" indent="0">
              <a:buNone/>
              <a:defRPr sz="1800"/>
            </a:lvl6pPr>
            <a:lvl7pPr marL="2743200" indent="0">
              <a:buNone/>
              <a:defRPr sz="1800"/>
            </a:lvl7pPr>
            <a:lvl8pPr marL="3200400" indent="0">
              <a:buNone/>
              <a:defRPr sz="1800"/>
            </a:lvl8pPr>
            <a:lvl9pPr marL="3657600" indent="0">
              <a:buNone/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256655" y="2368550"/>
            <a:ext cx="5097145" cy="3820795"/>
          </a:xfrm>
        </p:spPr>
        <p:txBody>
          <a:bodyPr/>
          <a:lstStyle>
            <a:lvl1pPr>
              <a:defRPr sz="2800"/>
            </a:lvl1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  <a:t>2020/8/17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250">
        <p:fade/>
      </p:transition>
    </mc:Choice>
    <mc:Fallback>
      <p:transition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3_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197485"/>
            <a:ext cx="10515600" cy="1325563"/>
          </a:xfrm>
        </p:spPr>
        <p:txBody>
          <a:bodyPr anchor="b" anchorCtr="0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  <a:t>2020/8/17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250">
        <p:fade/>
      </p:transition>
    </mc:Choice>
    <mc:Fallback>
      <p:transition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 + 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-12700" y="-1905"/>
            <a:ext cx="7017385" cy="6861810"/>
          </a:xfrm>
          <a:noFill/>
        </p:spPr>
        <p:txBody>
          <a:bodyPr lIns="252095" tIns="144145"/>
          <a:lstStyle>
            <a:lvl1pPr marL="0" indent="0" algn="ctr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350125" y="457200"/>
            <a:ext cx="4392295" cy="1055370"/>
          </a:xfrm>
        </p:spPr>
        <p:txBody>
          <a:bodyPr anchor="b" anchorCtr="0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7349490" y="1694180"/>
            <a:ext cx="4393565" cy="4480560"/>
          </a:xfrm>
        </p:spPr>
        <p:txBody>
          <a:bodyPr/>
          <a:lstStyle>
            <a:lvl1pPr marL="0" indent="0"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  <a:t>2020/8/17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250">
        <p:fade/>
      </p:transition>
    </mc:Choice>
    <mc:Fallback>
      <p:transition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文本 + 图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505" y="-7620"/>
            <a:ext cx="7017385" cy="6861810"/>
          </a:xfrm>
          <a:noFill/>
        </p:spPr>
        <p:txBody>
          <a:bodyPr lIns="252095" tIns="144145"/>
          <a:lstStyle>
            <a:lvl1pPr marL="0" indent="0" algn="ctr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09575" y="457200"/>
            <a:ext cx="4279900" cy="1055370"/>
          </a:xfrm>
        </p:spPr>
        <p:txBody>
          <a:bodyPr anchor="t" anchorCtr="0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09575" y="1694180"/>
            <a:ext cx="4280535" cy="4480560"/>
          </a:xfrm>
        </p:spPr>
        <p:txBody>
          <a:bodyPr/>
          <a:lstStyle>
            <a:lvl1pPr marL="0" indent="0"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  <a:t>2020/8/17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250">
        <p:fade/>
      </p:transition>
    </mc:Choice>
    <mc:Fallback>
      <p:transition>
        <p:fade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4_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  <a:t>2020/8/17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3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7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250">
        <p:fade/>
      </p:transition>
    </mc:Choice>
    <mc:Fallback>
      <p:transition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1_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327025"/>
            <a:ext cx="10515600" cy="5850255"/>
          </a:xfrm>
        </p:spPr>
        <p:txBody>
          <a:bodyPr/>
          <a:lstStyle>
            <a:lvl2pPr>
              <a:defRPr/>
            </a:lvl2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  <a:t>2020/8/17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250">
        <p:fade/>
      </p:transition>
    </mc:Choice>
    <mc:Fallback>
      <p:transition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2_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  <a:t>2020/8/17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250">
        <p:fade/>
      </p:transition>
    </mc:Choice>
    <mc:Fallback>
      <p:transition>
        <p:fade/>
      </p:transition>
    </mc:Fallback>
  </mc:AlternateContent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2020/8/17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250">
        <p:fade/>
      </p:transition>
    </mc:Choice>
    <mc:Fallback>
      <p:transition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1"/>
            </p:custDataLst>
          </p:nvPr>
        </p:nvSpPr>
        <p:spPr>
          <a:xfrm>
            <a:off x="669930" y="1296000"/>
            <a:ext cx="5283242" cy="5040000"/>
          </a:xfrm>
        </p:spPr>
        <p:txBody>
          <a:bodyPr vert="horz" lIns="101600" tIns="0" rIns="82550" bIns="0" rtlCol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2"/>
            </p:custDataLst>
          </p:nvPr>
        </p:nvSpPr>
        <p:spPr>
          <a:xfrm>
            <a:off x="6238925" y="1296000"/>
            <a:ext cx="5283242" cy="5040000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>2020/8/17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9" name="标题 8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250">
        <p:fade/>
      </p:transition>
    </mc:Choice>
    <mc:Fallback>
      <p:transition>
        <p:fade/>
      </p:transition>
    </mc:Fallback>
  </mc:AlternateContent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>
  <p:cSld name="自定义版式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0" name="图片" descr="F:\0PPT素材\背景及图片\白麻子.jpg"/>
          <p:cNvPicPr>
            <a:picLocks noChangeAspect="1"/>
          </p:cNvPicPr>
          <p:nvPr/>
        </p:nvPicPr>
        <p:blipFill>
          <a:blip r:embed="rId1"/>
          <a:srcRect r="23478"/>
          <a:stretch>
            <a:fillRect/>
          </a:stretch>
        </p:blipFill>
        <p:spPr>
          <a:xfrm>
            <a:off x="17" y="24"/>
            <a:ext cx="12191999" cy="6857999"/>
          </a:xfrm>
          <a:prstGeom prst="rect">
            <a:avLst/>
          </a:prstGeom>
          <a:noFill/>
          <a:ln w="9525" cap="flat" cmpd="sng">
            <a:solidFill>
              <a:srgbClr val="1F497D"/>
            </a:solidFill>
            <a:prstDash val="solid"/>
            <a:round/>
          </a:ln>
        </p:spPr>
      </p:pic>
    </p:spTree>
  </p:cSld>
  <p:clrMapOvr>
    <a:masterClrMapping/>
  </p:clrMapOvr>
  <mc:AlternateContent>
    <mc:Choice xmlns:p14="http://schemas.microsoft.com/office/powerpoint/2010/main" Requires="p14">
      <p:transition p14:dur="250">
        <p:fade/>
      </p:transition>
    </mc:Choice>
    <mc:Fallback>
      <p:transition>
        <p:fade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Pr>
        <a:gradFill>
          <a:gsLst>
            <a:gs pos="0">
              <a:schemeClr val="bg1">
                <a:lumMod val="95000"/>
              </a:schemeClr>
            </a:gs>
            <a:gs pos="100000">
              <a:schemeClr val="bg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effectLst>
            <a:outerShdw blurRad="88900" dist="101600" dir="5400000" algn="ctr" rotWithShape="0">
              <a:srgbClr val="000000">
                <a:alpha val="2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微软雅黑 Light" panose="020b0502040204020203" charset="-122"/>
                <a:ea typeface="微软雅黑 Light" panose="020b0502040204020203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82F288E0-7875-42C4-84C8-98DBBD3BF4D2}" type="datetimeFigureOut">
              <a:rPr lang="zh-CN" altLang="en-US" smtClean="0"/>
              <a:t>2020/8/17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微软雅黑 Light" panose="020b0502040204020203" charset="-122"/>
                <a:ea typeface="微软雅黑 Light" panose="020b0502040204020203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微软雅黑 Light" panose="020b0502040204020203" charset="-122"/>
                <a:ea typeface="微软雅黑 Light" panose="020b0502040204020203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D9BB5D0-35E4-459D-AEF3-FE4D7C45CC19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</p:sldLayoutIdLst>
  <mc:AlternateContent>
    <mc:Choice xmlns:p14="http://schemas.microsoft.com/office/powerpoint/2010/main" Requires="p14">
      <p:transition p14:dur="250">
        <p:fade/>
      </p:transition>
    </mc:Choice>
    <mc:Fallback>
      <p:transition>
        <p:fade/>
      </p:transition>
    </mc:Fallback>
  </mc:AlternateContent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kern="1200">
          <a:solidFill>
            <a:srgbClr val="202020"/>
          </a:solidFill>
          <a:effectLst>
            <a:outerShdw blurRad="50800" dist="38100" dir="5400000" algn="t" rotWithShape="0">
              <a:prstClr val="black">
                <a:alpha val="20000"/>
              </a:prstClr>
            </a:outerShdw>
          </a:effectLst>
          <a:latin typeface="微软雅黑" panose="020b0503020204020204" charset="-122"/>
          <a:ea typeface="微软雅黑" panose="020b050302020402020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75000"/>
        <a:buFont typeface="Arial" pitchFamily="34" charset="0"/>
        <a:buChar char="•"/>
        <a:defRPr sz="2800" kern="1200">
          <a:solidFill>
            <a:schemeClr val="tx1">
              <a:lumMod val="85000"/>
              <a:lumOff val="15000"/>
            </a:schemeClr>
          </a:solidFill>
          <a:latin typeface="微软雅黑" panose="020b0503020204020204" charset="-122"/>
          <a:ea typeface="微软雅黑" panose="020b0503020204020204" charset="-122"/>
          <a:cs typeface="+mn-cs"/>
        </a:defRPr>
      </a:lvl1pPr>
      <a:lvl2pPr marL="575945" indent="-228600" algn="l" defTabSz="914400" rtl="0" eaLnBrk="1" fontAlgn="auto" latinLnBrk="0" hangingPunct="1">
        <a:lnSpc>
          <a:spcPct val="120000"/>
        </a:lnSpc>
        <a:spcBef>
          <a:spcPts val="500"/>
        </a:spcBef>
        <a:buSzPct val="75000"/>
        <a:buFont typeface="Arial" pitchFamily="34" charset="0"/>
        <a:buChar char="•"/>
        <a:defRPr sz="2200" kern="1200">
          <a:solidFill>
            <a:schemeClr val="tx1">
              <a:lumMod val="75000"/>
              <a:lumOff val="25000"/>
            </a:schemeClr>
          </a:solidFill>
          <a:latin typeface="微软雅黑" panose="020b0503020204020204" charset="-122"/>
          <a:ea typeface="微软雅黑" panose="020b0503020204020204" charset="-122"/>
          <a:cs typeface="+mn-cs"/>
        </a:defRPr>
      </a:lvl2pPr>
      <a:lvl3pPr marL="1007745" indent="-228600" algn="l" defTabSz="914400" rtl="0" eaLnBrk="1" fontAlgn="auto" latinLnBrk="0" hangingPunct="1">
        <a:lnSpc>
          <a:spcPct val="120000"/>
        </a:lnSpc>
        <a:spcBef>
          <a:spcPts val="500"/>
        </a:spcBef>
        <a:buSzPct val="75000"/>
        <a:buFont typeface="Arial" pitchFamily="34" charset="0"/>
        <a:buChar char="‒"/>
        <a:defRPr sz="2000" kern="1200">
          <a:solidFill>
            <a:schemeClr val="tx1">
              <a:lumMod val="65000"/>
              <a:lumOff val="35000"/>
            </a:schemeClr>
          </a:solidFill>
          <a:latin typeface="微软雅黑" panose="020b0503020204020204" charset="-122"/>
          <a:ea typeface="微软雅黑" panose="020b0503020204020204" charset="-122"/>
          <a:cs typeface="+mn-cs"/>
        </a:defRPr>
      </a:lvl3pPr>
      <a:lvl4pPr marL="1511935" indent="-228600" algn="l" defTabSz="914400" rtl="0" eaLnBrk="1" fontAlgn="auto" latinLnBrk="0" hangingPunct="1">
        <a:lnSpc>
          <a:spcPct val="100000"/>
        </a:lnSpc>
        <a:spcBef>
          <a:spcPts val="500"/>
        </a:spcBef>
        <a:buSzPct val="75000"/>
        <a:buFont typeface="Arial" pitchFamily="34" charset="0"/>
        <a:buChar char="˃"/>
        <a:defRPr sz="1800" kern="1200">
          <a:solidFill>
            <a:schemeClr val="tx1">
              <a:lumMod val="50000"/>
              <a:lumOff val="50000"/>
            </a:schemeClr>
          </a:solidFill>
          <a:latin typeface="微软雅黑" panose="020b0503020204020204" charset="-122"/>
          <a:ea typeface="微软雅黑" panose="020b0503020204020204" charset="-122"/>
          <a:cs typeface="+mn-cs"/>
        </a:defRPr>
      </a:lvl4pPr>
      <a:lvl5pPr marL="1943735" indent="-228600" algn="l" defTabSz="914400" rtl="0" eaLnBrk="1" fontAlgn="auto" latinLnBrk="0" hangingPunct="1">
        <a:lnSpc>
          <a:spcPct val="90000"/>
        </a:lnSpc>
        <a:spcBef>
          <a:spcPts val="500"/>
        </a:spcBef>
        <a:buSzPct val="75000"/>
        <a:buFont typeface="Arial" pitchFamily="34" charset="0"/>
        <a:buChar char="˃"/>
        <a:defRPr sz="1800" kern="1200">
          <a:solidFill>
            <a:schemeClr val="tx1">
              <a:lumMod val="50000"/>
              <a:lumOff val="50000"/>
            </a:schemeClr>
          </a:solidFill>
          <a:latin typeface="微软雅黑" panose="020b0503020204020204" charset="-122"/>
          <a:ea typeface="微软雅黑" panose="020b050302020402020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Relationship Id="rId4" Type="http://schemas.openxmlformats.org/officeDocument/2006/relationships/tags" Target="../tags/tag1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Relationship Id="rId4" Type="http://schemas.openxmlformats.org/officeDocument/2006/relationships/tags" Target="../tags/tag1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6.png" /><Relationship Id="rId5" Type="http://schemas.microsoft.com/office/2007/relationships/hdphoto" Target="../media/image7.wdp" /><Relationship Id="rId6" Type="http://schemas.openxmlformats.org/officeDocument/2006/relationships/image" Target="../media/image8.png" /><Relationship Id="rId7" Type="http://schemas.openxmlformats.org/officeDocument/2006/relationships/image" Target="../media/image9.jpeg" /><Relationship Id="rId8" Type="http://schemas.openxmlformats.org/officeDocument/2006/relationships/image" Target="../media/image10.jpeg" /><Relationship Id="rId9" Type="http://schemas.openxmlformats.org/officeDocument/2006/relationships/image" Target="../media/image1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2.pn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6.jpeg" /><Relationship Id="rId3" Type="http://schemas.openxmlformats.org/officeDocument/2006/relationships/image" Target="../media/image17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5044144341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 descr="最美孝心少年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610" y="35560"/>
            <a:ext cx="12106275" cy="5639435"/>
          </a:xfrm>
          <a:prstGeom prst="rect">
            <a:avLst/>
          </a:prstGeom>
        </p:spPr>
      </p:pic>
      <p:sp>
        <p:nvSpPr>
          <p:cNvPr id="13" name="文本框 12"/>
          <p:cNvSpPr txBox="1"/>
          <p:nvPr/>
        </p:nvSpPr>
        <p:spPr>
          <a:xfrm>
            <a:off x="456565" y="6015355"/>
            <a:ext cx="1130236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提问：你知道他们获得了什么样的美名吗？你认为他们获得美名的原因是什么呢？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p14:dur="250">
        <p:fade/>
      </p:transition>
    </mc:Choice>
    <mc:Fallback>
      <p:transition>
        <p:fade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 descr="u=2072084063,3040920484&amp;fm=26&amp;gp=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050" y="10160"/>
            <a:ext cx="3768090" cy="6838315"/>
          </a:xfrm>
          <a:prstGeom prst="rect">
            <a:avLst/>
          </a:prstGeom>
        </p:spPr>
      </p:pic>
      <p:sp>
        <p:nvSpPr>
          <p:cNvPr id="9" name="文本框 8"/>
          <p:cNvSpPr txBox="1"/>
          <p:nvPr/>
        </p:nvSpPr>
        <p:spPr>
          <a:xfrm>
            <a:off x="3993515" y="2594610"/>
            <a:ext cx="8142605" cy="9220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5400" b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第六课    责任与角色同在</a:t>
            </a:r>
          </a:p>
        </p:txBody>
      </p:sp>
      <p:sp>
        <p:nvSpPr>
          <p:cNvPr id="10" name="文本框 9"/>
          <p:cNvSpPr txBox="1"/>
          <p:nvPr/>
        </p:nvSpPr>
        <p:spPr>
          <a:xfrm>
            <a:off x="5571490" y="3797935"/>
            <a:ext cx="4986655" cy="21228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6600" b="1">
                <a:solidFill>
                  <a:srgbClr val="1D41D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我对谁负责</a:t>
            </a:r>
          </a:p>
          <a:p>
            <a:r>
              <a:rPr lang="zh-CN" altLang="en-US" sz="6600" b="1">
                <a:solidFill>
                  <a:srgbClr val="1D41D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谁对我负责</a:t>
            </a:r>
          </a:p>
        </p:txBody>
      </p:sp>
      <p:sp>
        <p:nvSpPr>
          <p:cNvPr id="11" name="文本框 10"/>
          <p:cNvSpPr txBox="1"/>
          <p:nvPr/>
        </p:nvSpPr>
        <p:spPr>
          <a:xfrm>
            <a:off x="3893820" y="1183005"/>
            <a:ext cx="8143240" cy="9220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5400" b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第三单元    勇担社会责任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p14:dur="250">
        <p:fade/>
      </p:transition>
    </mc:Choice>
    <mc:Fallback>
      <p:transition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1073149" y="-40029"/>
            <a:ext cx="1949293" cy="922020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4400" b="1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>
                  <a:reflection blurRad="6350" stA="53000" endA="300" endPos="35500" dir="5400000" sy="-90000" algn="bl" rotWithShape="0"/>
                </a:effectLst>
                <a:uLnTx/>
                <a:uFillTx/>
                <a:latin typeface="+mn-lt"/>
                <a:ea typeface="+mn-ea"/>
                <a:cs typeface="+mn-cs"/>
              </a:rPr>
              <a:t>归纳</a:t>
            </a:r>
            <a:r>
              <a:rPr kumimoji="0" lang="zh-CN" altLang="en-US" sz="5400" b="1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>
                  <a:reflection blurRad="6350" stA="53000" endA="300" endPos="35500" dir="5400000" sy="-90000" algn="bl" rotWithShape="0"/>
                </a:effectLst>
                <a:uLnTx/>
                <a:uFillTx/>
                <a:latin typeface="+mn-lt"/>
                <a:ea typeface="+mn-ea"/>
                <a:cs typeface="+mn-cs"/>
              </a:rPr>
              <a:t>：</a:t>
            </a:r>
          </a:p>
        </p:txBody>
      </p:sp>
      <p:sp>
        <p:nvSpPr>
          <p:cNvPr id="24578" name="文本框 2"/>
          <p:cNvSpPr txBox="1"/>
          <p:nvPr/>
        </p:nvSpPr>
        <p:spPr>
          <a:xfrm>
            <a:off x="2768600" y="36830"/>
            <a:ext cx="8594725" cy="76835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400" b="1">
                <a:solidFill>
                  <a:srgbClr val="FF0000"/>
                </a:solidFill>
                <a:latin typeface="Calibri"/>
                <a:ea typeface="宋体" panose="02010600030101010101" pitchFamily="2" charset="-122"/>
              </a:rPr>
              <a:t>一、我对谁负责   谁对我负责</a:t>
            </a:r>
          </a:p>
        </p:txBody>
      </p:sp>
      <p:sp>
        <p:nvSpPr>
          <p:cNvPr id="24579" name="矩形 3"/>
          <p:cNvSpPr/>
          <p:nvPr/>
        </p:nvSpPr>
        <p:spPr>
          <a:xfrm>
            <a:off x="1001713" y="788988"/>
            <a:ext cx="5999480" cy="829945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800" b="1">
                <a:latin typeface="宋体" panose="02010600030101010101" pitchFamily="2" charset="-122"/>
                <a:ea typeface="宋体" panose="02010600030101010101" pitchFamily="2" charset="-122"/>
              </a:rPr>
              <a:t>1</a:t>
            </a:r>
            <a:r>
              <a:rPr lang="zh-CN" altLang="en-US" sz="4800" b="1">
                <a:latin typeface="宋体" panose="02010600030101010101" pitchFamily="2" charset="-122"/>
                <a:ea typeface="宋体" panose="02010600030101010101" pitchFamily="2" charset="-122"/>
              </a:rPr>
              <a:t>、责任的含义及来源</a:t>
            </a:r>
            <a:endParaRPr lang="zh-CN" altLang="en-US" sz="4800" b="1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101600" y="1619250"/>
            <a:ext cx="12025630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400" b="1">
                <a:solidFill>
                  <a:srgbClr val="FF0000"/>
                </a:solidFill>
              </a:rPr>
              <a:t>（</a:t>
            </a:r>
            <a:r>
              <a:rPr lang="en-US" altLang="zh-CN" sz="4400" b="1">
                <a:solidFill>
                  <a:srgbClr val="FF0000"/>
                </a:solidFill>
              </a:rPr>
              <a:t>1</a:t>
            </a:r>
            <a:r>
              <a:rPr lang="zh-CN" altLang="en-US" sz="4400" b="1">
                <a:solidFill>
                  <a:srgbClr val="FF0000"/>
                </a:solidFill>
              </a:rPr>
              <a:t>）含义：责任是一个人分内应该做的事情。</a:t>
            </a:r>
          </a:p>
        </p:txBody>
      </p:sp>
      <p:sp>
        <p:nvSpPr>
          <p:cNvPr id="6" name="下箭头 5"/>
          <p:cNvSpPr/>
          <p:nvPr/>
        </p:nvSpPr>
        <p:spPr>
          <a:xfrm>
            <a:off x="6318250" y="2387600"/>
            <a:ext cx="223520" cy="970915"/>
          </a:xfrm>
          <a:prstGeom prst="downArrow">
            <a:avLst/>
          </a:prstGeom>
          <a:solidFill>
            <a:srgbClr val="1D41D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" name="文本框 6"/>
          <p:cNvSpPr txBox="1"/>
          <p:nvPr/>
        </p:nvSpPr>
        <p:spPr>
          <a:xfrm>
            <a:off x="6541770" y="2581275"/>
            <a:ext cx="172910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1D41D5"/>
                </a:solidFill>
              </a:rPr>
              <a:t>引申</a:t>
            </a:r>
          </a:p>
        </p:txBody>
      </p:sp>
      <p:sp>
        <p:nvSpPr>
          <p:cNvPr id="8" name="文本框 7"/>
          <p:cNvSpPr txBox="1"/>
          <p:nvPr/>
        </p:nvSpPr>
        <p:spPr>
          <a:xfrm>
            <a:off x="927100" y="3359150"/>
            <a:ext cx="10723880" cy="15684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800" b="1"/>
              <a:t>因没有做好分内应做的事，而应当承担的过失，比如民事责任、刑事责任等。</a:t>
            </a:r>
          </a:p>
        </p:txBody>
      </p:sp>
      <p:sp>
        <p:nvSpPr>
          <p:cNvPr id="9" name="文本框 8"/>
          <p:cNvSpPr txBox="1"/>
          <p:nvPr/>
        </p:nvSpPr>
        <p:spPr>
          <a:xfrm>
            <a:off x="315595" y="5245100"/>
            <a:ext cx="11597640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>
                <a:solidFill>
                  <a:srgbClr val="1D41D5"/>
                </a:solidFill>
              </a:rPr>
              <a:t>思考：</a:t>
            </a:r>
            <a:r>
              <a:rPr lang="zh-CN" altLang="en-US" sz="4000" b="1">
                <a:solidFill>
                  <a:srgbClr val="1D41D5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回顾自己的生活经历，自己承担过哪些责任？</a:t>
            </a:r>
            <a:endParaRPr lang="zh-CN" altLang="en-US" sz="4000" b="1">
              <a:solidFill>
                <a:srgbClr val="1D41D5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dur="8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7" presetID="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7" presetClass="entr" presetSubtype="0" dur="8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5" dur="80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6" dur="80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7" dur="80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2"/>
          <p:cNvSpPr txBox="1"/>
          <p:nvPr/>
        </p:nvSpPr>
        <p:spPr>
          <a:xfrm>
            <a:off x="805815" y="64770"/>
            <a:ext cx="10580370" cy="10147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4000" b="1">
                <a:solidFill>
                  <a:srgbClr val="1D41D5"/>
                </a:solidFill>
                <a:latin typeface="微软雅黑" panose="020b0503020204020204" charset="-122"/>
                <a:ea typeface="微软雅黑" panose="020b0503020204020204" charset="-122"/>
              </a:rPr>
              <a:t>回顾自己的生活经历，自己承担过哪些责任？</a:t>
            </a:r>
          </a:p>
        </p:txBody>
      </p:sp>
      <p:pic>
        <p:nvPicPr>
          <p:cNvPr id="9" name="图片 8" descr="11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7190" y="1355090"/>
            <a:ext cx="3658870" cy="2328545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10" name="图片 9" descr="u=3500457879,1406980726&amp;fm=26&amp;gp=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66710" y="1355090"/>
            <a:ext cx="3902710" cy="2329180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2" name="图片 1" descr="QQ截图20180905165816"/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aturation sat="4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42570" y="1355090"/>
            <a:ext cx="3823970" cy="2328545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25602" name="图片 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3205" y="3937000"/>
            <a:ext cx="3823335" cy="276034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4" name="图片 3" descr="4c8a99ff3285b0205534cb1a20ac34cd_201607271752355235_副本"/>
          <p:cNvPicPr>
            <a:picLocks noChangeAspect="1"/>
          </p:cNvPicPr>
          <p:nvPr/>
        </p:nvPicPr>
        <p:blipFill>
          <a:blip r:embed="rId7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7966710" y="3862070"/>
            <a:ext cx="3902710" cy="2835275"/>
          </a:xfrm>
          <a:prstGeom prst="rect">
            <a:avLst/>
          </a:prstGeom>
          <a:noFill/>
          <a:ln w="9525" cap="flat" cmpd="sng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</p:spPr>
      </p:pic>
      <p:pic>
        <p:nvPicPr>
          <p:cNvPr id="5" name="图片 4" descr="卫生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186555" y="3909060"/>
            <a:ext cx="3658870" cy="2788285"/>
          </a:xfrm>
          <a:prstGeom prst="rect">
            <a:avLst/>
          </a:prstGeom>
        </p:spPr>
      </p:pic>
      <p:pic>
        <p:nvPicPr>
          <p:cNvPr id="11" name="图片 10" descr="作业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447800" y="1215390"/>
            <a:ext cx="8890000" cy="5481955"/>
          </a:xfrm>
          <a:prstGeom prst="rect">
            <a:avLst/>
          </a:prstGeom>
        </p:spPr>
      </p:pic>
      <p:sp>
        <p:nvSpPr>
          <p:cNvPr id="12" name="文本框 11"/>
          <p:cNvSpPr txBox="1"/>
          <p:nvPr/>
        </p:nvSpPr>
        <p:spPr>
          <a:xfrm>
            <a:off x="1645920" y="2393315"/>
            <a:ext cx="8493760" cy="230695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/>
              <a:t>思考：这些责任的来源都是一样的吗？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250">
        <p:fade/>
      </p:transition>
    </mc:Choice>
    <mc:Fallback>
      <p:transition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56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56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265" name="组合 25"/>
          <p:cNvGrpSpPr/>
          <p:nvPr/>
        </p:nvGrpSpPr>
        <p:grpSpPr>
          <a:xfrm>
            <a:off x="150495" y="110540"/>
            <a:ext cx="2607281" cy="719138"/>
            <a:chOff x="3275856" y="3542744"/>
            <a:chExt cx="2608231" cy="720080"/>
          </a:xfrm>
        </p:grpSpPr>
        <p:sp>
          <p:nvSpPr>
            <p:cNvPr id="11266" name="矩形 26"/>
            <p:cNvSpPr>
              <a:spLocks noChangeArrowheads="1"/>
            </p:cNvSpPr>
            <p:nvPr/>
          </p:nvSpPr>
          <p:spPr bwMode="auto">
            <a:xfrm>
              <a:off x="3922492" y="3686944"/>
              <a:ext cx="1961595" cy="522654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 b="1">
                  <a:solidFill>
                    <a:srgbClr val="1D41D5"/>
                  </a:solidFill>
                  <a:latin typeface="微软雅黑" panose="020b0503020204020204" charset="-122"/>
                  <a:ea typeface="微软雅黑" panose="020b0503020204020204" charset="-122"/>
                </a:rPr>
                <a:t>探究与分享</a:t>
              </a:r>
            </a:p>
          </p:txBody>
        </p:sp>
        <p:pic>
          <p:nvPicPr>
            <p:cNvPr id="11267" name="Picture 9" descr="http://2c.zol-img.com.cn/product/70/382/ceqB1aXJNp9yc.gif"/>
            <p:cNvPicPr>
              <a:picLocks noChangeAspect="1" noChangeArrowheads="1"/>
            </p:cNvPicPr>
            <p:nvPr/>
          </p:nvPicPr>
          <p:blipFill>
            <a:blip r:embed="rId2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tretch>
              <a:fillRect/>
            </a:stretch>
          </p:blipFill>
          <p:spPr bwMode="auto">
            <a:xfrm>
              <a:off x="3275856" y="3542744"/>
              <a:ext cx="720080" cy="720080"/>
            </a:xfrm>
            <a:prstGeom prst="rect">
              <a:avLst/>
            </a:prstGeom>
            <a:noFill/>
            <a:ln w="9525">
              <a:noFill/>
              <a:miter lim="800000"/>
            </a:ln>
          </p:spPr>
        </p:pic>
      </p:grpSp>
      <p:pic>
        <p:nvPicPr>
          <p:cNvPr id="44034" name="Picture 2"/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221041" y="951075"/>
            <a:ext cx="2880320" cy="191541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grpSp>
        <p:nvGrpSpPr>
          <p:cNvPr id="11269" name="组合 9"/>
          <p:cNvGrpSpPr/>
          <p:nvPr/>
        </p:nvGrpSpPr>
        <p:grpSpPr>
          <a:xfrm>
            <a:off x="3246755" y="1033780"/>
            <a:ext cx="8410575" cy="1531620"/>
            <a:chOff x="3131841" y="1268761"/>
            <a:chExt cx="5760640" cy="1531212"/>
          </a:xfrm>
        </p:grpSpPr>
        <p:sp>
          <p:nvSpPr>
            <p:cNvPr id="11270" name="矩形 4"/>
            <p:cNvSpPr>
              <a:spLocks noChangeArrowheads="1"/>
            </p:cNvSpPr>
            <p:nvPr/>
          </p:nvSpPr>
          <p:spPr bwMode="auto">
            <a:xfrm>
              <a:off x="3131841" y="1268761"/>
              <a:ext cx="5760640" cy="1531212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30000"/>
                </a:lnSpc>
              </a:pPr>
              <a:r>
                <a:rPr lang="zh-CN" altLang="en-US" sz="3600" b="1">
                  <a:solidFill>
                    <a:srgbClr val="1D41D5"/>
                  </a:solidFill>
                  <a:latin typeface="宋体" panose="02010600030101010101" pitchFamily="2" charset="-122"/>
                </a:rPr>
                <a:t>    顾客遵守商场秩序，排队付款。这个责任来自</a:t>
              </a:r>
            </a:p>
          </p:txBody>
        </p:sp>
        <p:cxnSp>
          <p:nvCxnSpPr>
            <p:cNvPr id="2" name="直接连接符 8"/>
            <p:cNvCxnSpPr>
              <a:cxnSpLocks noChangeShapeType="1"/>
            </p:cNvCxnSpPr>
            <p:nvPr/>
          </p:nvCxnSpPr>
          <p:spPr bwMode="auto">
            <a:xfrm>
              <a:off x="4738035" y="2762518"/>
              <a:ext cx="4082682" cy="18410"/>
            </a:xfrm>
            <a:prstGeom prst="line">
              <a:avLst/>
            </a:prstGeom>
          </p:spPr>
          <p:style>
            <a:lnRef idx="1">
              <a:schemeClr val="accent5"/>
            </a:lnRef>
            <a:fillRef idx="0">
              <a:schemeClr val="accent5"/>
            </a:fillRef>
            <a:effectRef idx="0">
              <a:schemeClr val="accent5"/>
            </a:effectRef>
            <a:fontRef idx="minor">
              <a:schemeClr val="tx1"/>
            </a:fontRef>
          </p:style>
        </p:cxnSp>
      </p:grpSp>
      <p:pic>
        <p:nvPicPr>
          <p:cNvPr id="44036" name="Picture 4"/>
          <p:cNvPicPr>
            <a:picLocks noChangeAspect="1" noChangeArrowheads="1"/>
          </p:cNvPicPr>
          <p:nvPr/>
        </p:nvPicPr>
        <p:blipFill>
          <a:blip r:embed="rId4"/>
          <a:srcRect r="9959" b="17076"/>
          <a:stretch>
            <a:fillRect/>
          </a:stretch>
        </p:blipFill>
        <p:spPr bwMode="auto">
          <a:xfrm>
            <a:off x="220980" y="2961005"/>
            <a:ext cx="2867025" cy="180784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grpSp>
        <p:nvGrpSpPr>
          <p:cNvPr id="11274" name="组合 12"/>
          <p:cNvGrpSpPr/>
          <p:nvPr/>
        </p:nvGrpSpPr>
        <p:grpSpPr>
          <a:xfrm>
            <a:off x="3241040" y="2961005"/>
            <a:ext cx="8522970" cy="1877310"/>
            <a:chOff x="3131841" y="1268761"/>
            <a:chExt cx="5760640" cy="1512167"/>
          </a:xfrm>
        </p:grpSpPr>
        <p:sp>
          <p:nvSpPr>
            <p:cNvPr id="11275" name="矩形 13"/>
            <p:cNvSpPr>
              <a:spLocks noChangeArrowheads="1"/>
            </p:cNvSpPr>
            <p:nvPr/>
          </p:nvSpPr>
          <p:spPr bwMode="auto">
            <a:xfrm>
              <a:off x="3131841" y="1268761"/>
              <a:ext cx="5760640" cy="1233715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30000"/>
                </a:lnSpc>
              </a:pPr>
              <a:r>
                <a:rPr lang="zh-CN" altLang="en-US" sz="3600" b="1">
                  <a:solidFill>
                    <a:srgbClr val="1D41D5"/>
                  </a:solidFill>
                  <a:latin typeface="宋体" panose="02010600030101010101" pitchFamily="2" charset="-122"/>
                </a:rPr>
                <a:t>    作为家庭成员</a:t>
              </a:r>
              <a:r>
                <a:rPr lang="zh-CN" altLang="en-US" sz="3600" b="1" smtClean="0">
                  <a:solidFill>
                    <a:srgbClr val="1D41D5"/>
                  </a:solidFill>
                  <a:latin typeface="宋体" panose="02010600030101010101" pitchFamily="2" charset="-122"/>
                </a:rPr>
                <a:t>，尊老爱幼，主动</a:t>
              </a:r>
              <a:r>
                <a:rPr lang="zh-CN" altLang="en-US" sz="3600" b="1">
                  <a:solidFill>
                    <a:srgbClr val="1D41D5"/>
                  </a:solidFill>
                  <a:latin typeface="宋体" panose="02010600030101010101" pitchFamily="2" charset="-122"/>
                </a:rPr>
                <a:t>承担家务。这个责任来自</a:t>
              </a:r>
            </a:p>
          </p:txBody>
        </p:sp>
        <p:cxnSp>
          <p:nvCxnSpPr>
            <p:cNvPr id="11276" name="直接连接符 14"/>
            <p:cNvCxnSpPr>
              <a:cxnSpLocks noChangeShapeType="1"/>
            </p:cNvCxnSpPr>
            <p:nvPr/>
          </p:nvCxnSpPr>
          <p:spPr bwMode="auto">
            <a:xfrm flipV="1">
              <a:off x="6017311" y="2392258"/>
              <a:ext cx="2803065" cy="12694"/>
            </a:xfrm>
            <a:prstGeom prst="line">
              <a:avLst/>
            </a:prstGeom>
          </p:spPr>
          <p:style>
            <a:lnRef idx="1">
              <a:schemeClr val="accent5"/>
            </a:lnRef>
            <a:fillRef idx="0">
              <a:schemeClr val="accent5"/>
            </a:fillRef>
            <a:effectRef idx="0">
              <a:schemeClr val="accent5"/>
            </a:effectRef>
            <a:fontRef idx="minor">
              <a:schemeClr val="tx1"/>
            </a:fontRef>
          </p:style>
        </p:cxnSp>
        <p:cxnSp>
          <p:nvCxnSpPr>
            <p:cNvPr id="11277" name="直接连接符 15"/>
            <p:cNvCxnSpPr>
              <a:cxnSpLocks noChangeShapeType="1"/>
            </p:cNvCxnSpPr>
            <p:nvPr/>
          </p:nvCxnSpPr>
          <p:spPr bwMode="auto">
            <a:xfrm>
              <a:off x="3203848" y="2780928"/>
              <a:ext cx="5616624" cy="0"/>
            </a:xfrm>
            <a:prstGeom prst="line">
              <a:avLst/>
            </a:prstGeom>
          </p:spPr>
          <p:style>
            <a:lnRef idx="1">
              <a:schemeClr val="accent5"/>
            </a:lnRef>
            <a:fillRef idx="0">
              <a:schemeClr val="accent5"/>
            </a:fillRef>
            <a:effectRef idx="0">
              <a:schemeClr val="accent5"/>
            </a:effectRef>
            <a:fontRef idx="minor">
              <a:schemeClr val="tx1"/>
            </a:fontRef>
          </p:style>
        </p:cxnSp>
      </p:grpSp>
      <p:sp>
        <p:nvSpPr>
          <p:cNvPr id="18" name="矩形 17"/>
          <p:cNvSpPr>
            <a:spLocks noChangeArrowheads="1"/>
          </p:cNvSpPr>
          <p:nvPr/>
        </p:nvSpPr>
        <p:spPr bwMode="auto">
          <a:xfrm>
            <a:off x="7810500" y="1894428"/>
            <a:ext cx="1816100" cy="58356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</a:rPr>
              <a:t>道德规范</a:t>
            </a:r>
          </a:p>
        </p:txBody>
      </p:sp>
      <p:sp>
        <p:nvSpPr>
          <p:cNvPr id="11272" name="矩形 11"/>
          <p:cNvSpPr>
            <a:spLocks noChangeArrowheads="1"/>
          </p:cNvSpPr>
          <p:nvPr/>
        </p:nvSpPr>
        <p:spPr bwMode="auto">
          <a:xfrm>
            <a:off x="5851208" y="1894111"/>
            <a:ext cx="1816100" cy="58356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</a:rPr>
              <a:t>法律规定</a:t>
            </a:r>
          </a:p>
        </p:txBody>
      </p:sp>
      <p:sp>
        <p:nvSpPr>
          <p:cNvPr id="21" name="矩形 20"/>
          <p:cNvSpPr>
            <a:spLocks noChangeArrowheads="1"/>
          </p:cNvSpPr>
          <p:nvPr/>
        </p:nvSpPr>
        <p:spPr bwMode="auto">
          <a:xfrm>
            <a:off x="5158423" y="4355986"/>
            <a:ext cx="1816100" cy="58356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</a:rPr>
              <a:t>道德规范</a:t>
            </a:r>
          </a:p>
        </p:txBody>
      </p:sp>
      <p:sp>
        <p:nvSpPr>
          <p:cNvPr id="3" name="矩形 21"/>
          <p:cNvSpPr>
            <a:spLocks noChangeArrowheads="1"/>
          </p:cNvSpPr>
          <p:nvPr/>
        </p:nvSpPr>
        <p:spPr bwMode="auto">
          <a:xfrm>
            <a:off x="8061960" y="3834049"/>
            <a:ext cx="1816100" cy="58356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</a:rPr>
              <a:t>法律规定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03530" y="5007610"/>
            <a:ext cx="2785110" cy="16211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22" name="组合 12"/>
          <p:cNvGrpSpPr/>
          <p:nvPr/>
        </p:nvGrpSpPr>
        <p:grpSpPr>
          <a:xfrm>
            <a:off x="3240405" y="4940300"/>
            <a:ext cx="8522970" cy="1531620"/>
            <a:chOff x="3131841" y="1268761"/>
            <a:chExt cx="5760640" cy="1531212"/>
          </a:xfrm>
        </p:grpSpPr>
        <p:sp>
          <p:nvSpPr>
            <p:cNvPr id="24" name="矩形 13"/>
            <p:cNvSpPr>
              <a:spLocks noChangeArrowheads="1"/>
            </p:cNvSpPr>
            <p:nvPr/>
          </p:nvSpPr>
          <p:spPr bwMode="auto">
            <a:xfrm>
              <a:off x="3131841" y="1268761"/>
              <a:ext cx="5760640" cy="1531212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30000"/>
                </a:lnSpc>
              </a:pPr>
              <a:r>
                <a:rPr lang="zh-CN" altLang="en-US" sz="3600" b="1">
                  <a:solidFill>
                    <a:srgbClr val="1D41D5"/>
                  </a:solidFill>
                  <a:latin typeface="宋体" panose="02010600030101010101" pitchFamily="2" charset="-122"/>
                </a:rPr>
                <a:t>    </a:t>
              </a:r>
              <a:r>
                <a:rPr lang="zh-CN" altLang="en-US" sz="3600" b="1" smtClean="0">
                  <a:solidFill>
                    <a:srgbClr val="1D41D5"/>
                  </a:solidFill>
                  <a:latin typeface="宋体" panose="02010600030101010101" pitchFamily="2" charset="-122"/>
                </a:rPr>
                <a:t>答应朋友的事一定要尽力做到。</a:t>
              </a:r>
              <a:r>
                <a:rPr lang="zh-CN" altLang="en-US" sz="3600" b="1">
                  <a:solidFill>
                    <a:srgbClr val="1D41D5"/>
                  </a:solidFill>
                  <a:latin typeface="宋体" panose="02010600030101010101" pitchFamily="2" charset="-122"/>
                </a:rPr>
                <a:t>这个责任来自</a:t>
              </a:r>
            </a:p>
          </p:txBody>
        </p:sp>
        <p:cxnSp>
          <p:nvCxnSpPr>
            <p:cNvPr id="26" name="直接连接符 15"/>
            <p:cNvCxnSpPr>
              <a:cxnSpLocks noChangeShapeType="1"/>
            </p:cNvCxnSpPr>
            <p:nvPr/>
          </p:nvCxnSpPr>
          <p:spPr bwMode="auto">
            <a:xfrm>
              <a:off x="4471784" y="2647614"/>
              <a:ext cx="4339579" cy="22854"/>
            </a:xfrm>
            <a:prstGeom prst="line">
              <a:avLst/>
            </a:prstGeom>
          </p:spPr>
          <p:style>
            <a:lnRef idx="1">
              <a:schemeClr val="accent5"/>
            </a:lnRef>
            <a:fillRef idx="0">
              <a:schemeClr val="accent5"/>
            </a:fillRef>
            <a:effectRef idx="0">
              <a:schemeClr val="accent5"/>
            </a:effectRef>
            <a:fontRef idx="minor">
              <a:schemeClr val="tx1"/>
            </a:fontRef>
          </p:style>
        </p:cxnSp>
      </p:grpSp>
      <p:sp>
        <p:nvSpPr>
          <p:cNvPr id="29" name="矩形 28"/>
          <p:cNvSpPr>
            <a:spLocks noChangeArrowheads="1"/>
          </p:cNvSpPr>
          <p:nvPr/>
        </p:nvSpPr>
        <p:spPr bwMode="auto">
          <a:xfrm>
            <a:off x="5591512" y="5797699"/>
            <a:ext cx="2632710" cy="58356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</a:rPr>
              <a:t>对他人的承诺</a:t>
            </a:r>
          </a:p>
        </p:txBody>
      </p:sp>
      <p:sp>
        <p:nvSpPr>
          <p:cNvPr id="4" name="矩形 3"/>
          <p:cNvSpPr>
            <a:spLocks noChangeArrowheads="1"/>
          </p:cNvSpPr>
          <p:nvPr/>
        </p:nvSpPr>
        <p:spPr bwMode="auto">
          <a:xfrm rot="10800000" flipV="1">
            <a:off x="9215755" y="5820410"/>
            <a:ext cx="2116455" cy="58356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</a:rPr>
              <a:t>道德规范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250">
        <p:fade/>
      </p:transition>
    </mc:Choice>
    <mc:Fallback>
      <p:transition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12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12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12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11272" grpId="0"/>
      <p:bldP spid="21" grpId="0"/>
      <p:bldP spid="3" grpId="0"/>
      <p:bldP spid="29" grpId="0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 descr="24969966_013531206032_2"/>
          <p:cNvPicPr>
            <a:picLocks noChangeAspect="1"/>
          </p:cNvPicPr>
          <p:nvPr/>
        </p:nvPicPr>
        <p:blipFill>
          <a:blip r:embed="rId2"/>
          <a:srcRect b="12735"/>
          <a:stretch>
            <a:fillRect/>
          </a:stretch>
        </p:blipFill>
        <p:spPr>
          <a:xfrm>
            <a:off x="718185" y="189230"/>
            <a:ext cx="5099050" cy="3731260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8" name="图片 7" descr="QQ截图20180905090558"/>
          <p:cNvPicPr>
            <a:picLocks noChangeAspect="1"/>
          </p:cNvPicPr>
          <p:nvPr/>
        </p:nvPicPr>
        <p:blipFill>
          <a:blip r:embed="rId3"/>
          <a:srcRect r="2321"/>
          <a:stretch>
            <a:fillRect/>
          </a:stretch>
        </p:blipFill>
        <p:spPr>
          <a:xfrm>
            <a:off x="6029960" y="189230"/>
            <a:ext cx="5589905" cy="3731260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23" name="矩形 22"/>
          <p:cNvSpPr/>
          <p:nvPr/>
        </p:nvSpPr>
        <p:spPr>
          <a:xfrm>
            <a:off x="318135" y="4187190"/>
            <a:ext cx="11223625" cy="169164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30000"/>
              </a:lnSpc>
            </a:pPr>
            <a:r>
              <a:rPr lang="zh-CN" altLang="en-US" sz="4000" b="1" smtClean="0">
                <a:solidFill>
                  <a:srgbClr val="1D41D5"/>
                </a:solidFill>
                <a:latin typeface="+mn-ea"/>
              </a:rPr>
              <a:t>救死扶伤是医生的天职，教书育人是教师的天职，这个责任来自</a:t>
            </a:r>
          </a:p>
        </p:txBody>
      </p:sp>
      <p:cxnSp>
        <p:nvCxnSpPr>
          <p:cNvPr id="2" name="直接连接符 1"/>
          <p:cNvCxnSpPr/>
          <p:nvPr/>
        </p:nvCxnSpPr>
        <p:spPr>
          <a:xfrm>
            <a:off x="3634740" y="5743575"/>
            <a:ext cx="7393305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文本框 2"/>
          <p:cNvSpPr txBox="1"/>
          <p:nvPr/>
        </p:nvSpPr>
        <p:spPr>
          <a:xfrm>
            <a:off x="3916045" y="5012690"/>
            <a:ext cx="6583680" cy="81153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30000"/>
              </a:lnSpc>
            </a:pPr>
            <a:r>
              <a:rPr lang="zh-CN" altLang="en-US" sz="3600" b="1" smtClean="0">
                <a:solidFill>
                  <a:srgbClr val="FF0000"/>
                </a:solidFill>
                <a:latin typeface="+mn-ea"/>
                <a:sym typeface="+mn-ea"/>
              </a:rPr>
              <a:t>职业要求、道德规范、法律规定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250">
        <p:fade/>
      </p:transition>
    </mc:Choice>
    <mc:Fallback>
      <p:transition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1073149" y="-40029"/>
            <a:ext cx="1949293" cy="922020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4400" b="1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>
                  <a:reflection blurRad="6350" stA="53000" endA="300" endPos="35500" dir="5400000" sy="-90000" algn="bl" rotWithShape="0"/>
                </a:effectLst>
                <a:uLnTx/>
                <a:uFillTx/>
                <a:latin typeface="+mn-lt"/>
                <a:ea typeface="+mn-ea"/>
                <a:cs typeface="+mn-cs"/>
              </a:rPr>
              <a:t>归纳</a:t>
            </a:r>
            <a:r>
              <a:rPr kumimoji="0" lang="zh-CN" altLang="en-US" sz="5400" b="1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>
                  <a:reflection blurRad="6350" stA="53000" endA="300" endPos="35500" dir="5400000" sy="-90000" algn="bl" rotWithShape="0"/>
                </a:effectLst>
                <a:uLnTx/>
                <a:uFillTx/>
                <a:latin typeface="+mn-lt"/>
                <a:ea typeface="+mn-ea"/>
                <a:cs typeface="+mn-cs"/>
              </a:rPr>
              <a:t>：</a:t>
            </a:r>
          </a:p>
        </p:txBody>
      </p:sp>
      <p:sp>
        <p:nvSpPr>
          <p:cNvPr id="24578" name="文本框 2"/>
          <p:cNvSpPr txBox="1"/>
          <p:nvPr/>
        </p:nvSpPr>
        <p:spPr>
          <a:xfrm>
            <a:off x="2768600" y="36830"/>
            <a:ext cx="8594725" cy="76835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400" b="1">
                <a:solidFill>
                  <a:srgbClr val="FF0000"/>
                </a:solidFill>
                <a:latin typeface="Calibri"/>
                <a:ea typeface="宋体" panose="02010600030101010101" pitchFamily="2" charset="-122"/>
              </a:rPr>
              <a:t>一、我对谁负责   谁对我负责</a:t>
            </a:r>
          </a:p>
        </p:txBody>
      </p:sp>
      <p:sp>
        <p:nvSpPr>
          <p:cNvPr id="24579" name="矩形 3"/>
          <p:cNvSpPr/>
          <p:nvPr/>
        </p:nvSpPr>
        <p:spPr>
          <a:xfrm>
            <a:off x="1001713" y="788988"/>
            <a:ext cx="5999480" cy="829945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800" b="1">
                <a:latin typeface="宋体" panose="02010600030101010101" pitchFamily="2" charset="-122"/>
                <a:ea typeface="宋体" panose="02010600030101010101" pitchFamily="2" charset="-122"/>
              </a:rPr>
              <a:t>1</a:t>
            </a:r>
            <a:r>
              <a:rPr lang="zh-CN" altLang="en-US" sz="4800" b="1">
                <a:latin typeface="宋体" panose="02010600030101010101" pitchFamily="2" charset="-122"/>
                <a:ea typeface="宋体" panose="02010600030101010101" pitchFamily="2" charset="-122"/>
              </a:rPr>
              <a:t>、责任的含义及来源</a:t>
            </a:r>
            <a:endParaRPr lang="zh-CN" altLang="en-US" sz="4800" b="1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101600" y="1619250"/>
            <a:ext cx="12025630" cy="4523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rgbClr val="FF0000"/>
                </a:solidFill>
              </a:rPr>
              <a:t>（</a:t>
            </a:r>
            <a:r>
              <a:rPr lang="en-US" altLang="zh-CN" sz="7200" b="1">
                <a:solidFill>
                  <a:srgbClr val="FF0000"/>
                </a:solidFill>
              </a:rPr>
              <a:t>2</a:t>
            </a:r>
            <a:r>
              <a:rPr lang="zh-CN" altLang="en-US" sz="7200" b="1">
                <a:solidFill>
                  <a:srgbClr val="FF0000"/>
                </a:solidFill>
              </a:rPr>
              <a:t>）来源：从已有的生活经历中，我们不难发现，责任来自对他人的承诺、职业要求、道德规范、法律规定等。</a:t>
            </a:r>
          </a:p>
        </p:txBody>
      </p:sp>
    </p:spTree>
  </p:cSld>
  <p:clrMapOvr>
    <a:masterClrMapping/>
  </p:clrMapOvr>
  <p:transition spd="med"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1"/>
          <p:cNvSpPr txBox="1">
            <a:spLocks noChangeArrowheads="1"/>
          </p:cNvSpPr>
          <p:nvPr/>
        </p:nvSpPr>
        <p:spPr bwMode="auto">
          <a:xfrm>
            <a:off x="636905" y="1611630"/>
            <a:ext cx="11123295" cy="41541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indent="457200" algn="l" defTabSz="914400" rtl="0" eaLnBrk="0" latinLnBrk="0" hangingPunct="0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r>
              <a:rPr lang="zh-CN" altLang="zh-CN" sz="88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在生活中</a:t>
            </a:r>
            <a:r>
              <a:rPr lang="zh-CN" altLang="en-US" sz="88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，</a:t>
            </a:r>
            <a:r>
              <a:rPr lang="zh-CN" altLang="zh-CN" sz="88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我们扮演着不同的角色</a:t>
            </a:r>
            <a:r>
              <a:rPr lang="zh-CN" altLang="en-US" sz="88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，</a:t>
            </a:r>
            <a:r>
              <a:rPr lang="zh-CN" altLang="zh-CN" sz="8800" b="1" smtClean="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但是承担</a:t>
            </a:r>
            <a:r>
              <a:rPr lang="zh-CN" altLang="zh-CN" sz="88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着相同的责任。</a:t>
            </a:r>
          </a:p>
        </p:txBody>
      </p:sp>
      <p:sp>
        <p:nvSpPr>
          <p:cNvPr id="3" name="矩形 2"/>
          <p:cNvSpPr/>
          <p:nvPr/>
        </p:nvSpPr>
        <p:spPr>
          <a:xfrm>
            <a:off x="462280" y="290195"/>
            <a:ext cx="3840480" cy="1198880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zh-CN" sz="7200" b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辨一辨：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250">
        <p:fade/>
      </p:transition>
    </mc:Choice>
    <mc:Fallback>
      <p:transition>
        <p:fade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28"/>
          <p:cNvSpPr>
            <a:spLocks noGrp="1"/>
          </p:cNvSpPr>
          <p:nvPr/>
        </p:nvSpPr>
        <p:spPr>
          <a:xfrm>
            <a:off x="128270" y="-5080"/>
            <a:ext cx="11769725" cy="1894205"/>
          </a:xfrm>
          <a:prstGeom prst="rect">
            <a:avLst/>
          </a:prstGeom>
        </p:spPr>
        <p:txBody>
          <a:bodyPr vert="horz" lIns="101600" tIns="0" rIns="82550" bIns="0" rtlCol="0" anchor="ctr">
            <a:noAutofit/>
          </a:bodyPr>
          <a:lstStyle>
            <a:defPPr>
              <a:defRPr lang="zh-CN"/>
            </a:defPPr>
            <a:lvl1pPr mar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sz="3200" u="none" strike="noStrike" kern="1200" cap="none" spc="150" normalizeH="0" baseline="0">
                <a:solidFill>
                  <a:srgbClr val="3D5070"/>
                </a:solidFill>
                <a:uFillTx/>
                <a:latin typeface="+mj-ea"/>
                <a:ea typeface="+mj-ea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4400" b="1" smtClean="0">
                <a:solidFill>
                  <a:srgbClr val="1D41D5"/>
                </a:solidFill>
              </a:rPr>
              <a:t>思考：目前的生活中你扮演了哪些角色？承担了哪些责任？将来呢？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470959" y="1789923"/>
            <a:ext cx="1680883" cy="64516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 smtClean="0">
                <a:solidFill>
                  <a:srgbClr val="1D41D5"/>
                </a:solidFill>
              </a:rPr>
              <a:t>角色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5941469" y="1689593"/>
            <a:ext cx="1680883" cy="64516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 smtClean="0">
                <a:solidFill>
                  <a:srgbClr val="1D41D5"/>
                </a:solidFill>
              </a:rPr>
              <a:t>责任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060562" y="2258130"/>
            <a:ext cx="2501154" cy="37846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t">
              <a:lnSpc>
                <a:spcPct val="150000"/>
              </a:lnSpc>
            </a:pPr>
            <a:r>
              <a:rPr lang="zh-CN" altLang="zh-CN" sz="3200" b="1">
                <a:solidFill>
                  <a:srgbClr val="FF0000"/>
                </a:solidFill>
              </a:rPr>
              <a:t>学生</a:t>
            </a:r>
          </a:p>
          <a:p>
            <a:pPr algn="ctr" fontAlgn="t">
              <a:lnSpc>
                <a:spcPct val="150000"/>
              </a:lnSpc>
            </a:pPr>
            <a:r>
              <a:rPr lang="zh-CN" altLang="zh-CN" sz="3200" b="1" smtClean="0">
                <a:solidFill>
                  <a:srgbClr val="FF0000"/>
                </a:solidFill>
              </a:rPr>
              <a:t>儿女</a:t>
            </a:r>
            <a:endParaRPr lang="zh-CN" altLang="zh-CN" sz="3200" b="1">
              <a:solidFill>
                <a:srgbClr val="FF0000"/>
              </a:solidFill>
            </a:endParaRPr>
          </a:p>
          <a:p>
            <a:pPr algn="ctr" fontAlgn="t">
              <a:lnSpc>
                <a:spcPct val="150000"/>
              </a:lnSpc>
            </a:pPr>
            <a:r>
              <a:rPr lang="zh-CN" altLang="zh-CN" sz="3200" b="1" smtClean="0">
                <a:solidFill>
                  <a:srgbClr val="FF0000"/>
                </a:solidFill>
              </a:rPr>
              <a:t>社会成员</a:t>
            </a:r>
            <a:endParaRPr lang="zh-CN" altLang="zh-CN" sz="3200" b="1">
              <a:solidFill>
                <a:srgbClr val="FF0000"/>
              </a:solidFill>
            </a:endParaRPr>
          </a:p>
          <a:p>
            <a:pPr algn="ctr" fontAlgn="t">
              <a:lnSpc>
                <a:spcPct val="150000"/>
              </a:lnSpc>
            </a:pPr>
            <a:r>
              <a:rPr lang="zh-CN" altLang="zh-CN" sz="3200" b="1">
                <a:solidFill>
                  <a:srgbClr val="FF0000"/>
                </a:solidFill>
              </a:rPr>
              <a:t>中国公民</a:t>
            </a:r>
          </a:p>
          <a:p>
            <a:pPr algn="ctr">
              <a:lnSpc>
                <a:spcPct val="150000"/>
              </a:lnSpc>
            </a:pPr>
            <a:endParaRPr lang="zh-CN" altLang="zh-CN" sz="3200" b="1">
              <a:solidFill>
                <a:srgbClr val="FF0000"/>
              </a:solidFill>
            </a:endParaRPr>
          </a:p>
        </p:txBody>
      </p:sp>
      <p:sp>
        <p:nvSpPr>
          <p:cNvPr id="11" name="右箭头 10"/>
          <p:cNvSpPr/>
          <p:nvPr/>
        </p:nvSpPr>
        <p:spPr>
          <a:xfrm>
            <a:off x="3330463" y="2566595"/>
            <a:ext cx="1559859" cy="322730"/>
          </a:xfrm>
          <a:prstGeom prst="rightArrow">
            <a:avLst/>
          </a:prstGeom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" name="TextBox 6"/>
          <p:cNvSpPr txBox="1"/>
          <p:nvPr/>
        </p:nvSpPr>
        <p:spPr>
          <a:xfrm>
            <a:off x="5470301" y="2178664"/>
            <a:ext cx="5540188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3200" b="1">
                <a:solidFill>
                  <a:srgbClr val="FF0000"/>
                </a:solidFill>
              </a:rPr>
              <a:t>遵守学校纪律、认真学习</a:t>
            </a:r>
          </a:p>
          <a:p>
            <a:pPr>
              <a:lnSpc>
                <a:spcPct val="150000"/>
              </a:lnSpc>
            </a:pPr>
            <a:r>
              <a:rPr lang="zh-CN" altLang="zh-CN" sz="3200" b="1" smtClean="0">
                <a:solidFill>
                  <a:srgbClr val="FF0000"/>
                </a:solidFill>
              </a:rPr>
              <a:t>孝敬</a:t>
            </a:r>
            <a:r>
              <a:rPr lang="zh-CN" altLang="zh-CN" sz="3200" b="1">
                <a:solidFill>
                  <a:srgbClr val="FF0000"/>
                </a:solidFill>
              </a:rPr>
              <a:t>父母、帮做家务</a:t>
            </a:r>
          </a:p>
          <a:p>
            <a:pPr>
              <a:lnSpc>
                <a:spcPct val="150000"/>
              </a:lnSpc>
            </a:pPr>
            <a:r>
              <a:rPr lang="zh-CN" altLang="zh-CN" sz="3200" b="1">
                <a:solidFill>
                  <a:srgbClr val="FF0000"/>
                </a:solidFill>
              </a:rPr>
              <a:t>遵守社会规则、维护公共秩序</a:t>
            </a:r>
          </a:p>
          <a:p>
            <a:pPr>
              <a:lnSpc>
                <a:spcPct val="150000"/>
              </a:lnSpc>
            </a:pPr>
            <a:r>
              <a:rPr lang="zh-CN" altLang="zh-CN" sz="3200" b="1" smtClean="0">
                <a:solidFill>
                  <a:srgbClr val="FF0000"/>
                </a:solidFill>
              </a:rPr>
              <a:t>热爱</a:t>
            </a:r>
            <a:r>
              <a:rPr lang="zh-CN" altLang="zh-CN" sz="3200" b="1">
                <a:solidFill>
                  <a:srgbClr val="FF0000"/>
                </a:solidFill>
              </a:rPr>
              <a:t>祖国、关心国家</a:t>
            </a:r>
          </a:p>
          <a:p>
            <a:pPr>
              <a:lnSpc>
                <a:spcPct val="150000"/>
              </a:lnSpc>
            </a:pPr>
            <a:endParaRPr lang="zh-CN" altLang="zh-CN" sz="3200" b="1">
              <a:solidFill>
                <a:srgbClr val="FF0000"/>
              </a:solidFill>
            </a:endParaRPr>
          </a:p>
        </p:txBody>
      </p:sp>
      <p:sp>
        <p:nvSpPr>
          <p:cNvPr id="14" name="右箭头 13"/>
          <p:cNvSpPr/>
          <p:nvPr/>
        </p:nvSpPr>
        <p:spPr>
          <a:xfrm>
            <a:off x="3330462" y="3268009"/>
            <a:ext cx="1559859" cy="322730"/>
          </a:xfrm>
          <a:prstGeom prst="rightArrow">
            <a:avLst/>
          </a:prstGeom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右箭头 14"/>
          <p:cNvSpPr/>
          <p:nvPr/>
        </p:nvSpPr>
        <p:spPr>
          <a:xfrm>
            <a:off x="3330463" y="3988865"/>
            <a:ext cx="1559859" cy="322730"/>
          </a:xfrm>
          <a:prstGeom prst="rightArrow">
            <a:avLst/>
          </a:prstGeom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" name="右箭头 15"/>
          <p:cNvSpPr/>
          <p:nvPr/>
        </p:nvSpPr>
        <p:spPr>
          <a:xfrm>
            <a:off x="3330461" y="4690259"/>
            <a:ext cx="1559859" cy="322730"/>
          </a:xfrm>
          <a:prstGeom prst="rightArrow">
            <a:avLst/>
          </a:prstGeom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TextBox 4"/>
          <p:cNvSpPr txBox="1"/>
          <p:nvPr/>
        </p:nvSpPr>
        <p:spPr>
          <a:xfrm>
            <a:off x="742315" y="5431790"/>
            <a:ext cx="10708005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400" b="1" smtClean="0">
                <a:solidFill>
                  <a:srgbClr val="1D41D5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将来：为人父母、成为不同职业的人</a:t>
            </a:r>
            <a:r>
              <a:rPr lang="en-US" altLang="zh-CN" sz="4400" b="1" smtClean="0">
                <a:solidFill>
                  <a:srgbClr val="1D41D5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……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250">
        <p:fade/>
      </p:transition>
    </mc:Choice>
    <mc:Fallback>
      <p:transition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4" presetID="2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28" presetID="16" presetClass="entr" presetSubtype="21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32" presetID="16" presetClass="entr" presetSubtype="21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36" presetID="16" presetClass="entr" presetSubtype="21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8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40" presetID="16" presetClass="entr" presetSubtype="21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44" presetID="2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48" presetID="2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52" presetID="2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 nodeType="clickPar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6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4" grpId="0"/>
      <p:bldP spid="15" grpId="0"/>
      <p:bldP spid="16" grpId="0"/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1"/>
          <p:cNvSpPr txBox="1">
            <a:spLocks noChangeArrowheads="1"/>
          </p:cNvSpPr>
          <p:nvPr/>
        </p:nvSpPr>
        <p:spPr bwMode="auto">
          <a:xfrm>
            <a:off x="670113" y="162709"/>
            <a:ext cx="10542494" cy="14452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indent="457200" algn="l" defTabSz="914400" rtl="0" eaLnBrk="0" latinLnBrk="0" hangingPunct="0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r>
              <a:rPr lang="zh-CN" altLang="en-US" sz="4400" b="1" smtClean="0">
                <a:solidFill>
                  <a:srgbClr val="1D41D5"/>
                </a:solidFill>
                <a:latin typeface="微软雅黑" panose="020b0503020204020204" charset="-122"/>
                <a:ea typeface="微软雅黑" panose="020b0503020204020204" charset="-122"/>
              </a:rPr>
              <a:t>辨析：</a:t>
            </a:r>
            <a:r>
              <a:rPr lang="zh-CN" altLang="zh-CN" sz="4400" b="1">
                <a:solidFill>
                  <a:srgbClr val="1D41D5"/>
                </a:solidFill>
                <a:latin typeface="微软雅黑" panose="020b0503020204020204" charset="-122"/>
                <a:ea typeface="微软雅黑" panose="020b0503020204020204" charset="-122"/>
              </a:rPr>
              <a:t>在生活中</a:t>
            </a:r>
            <a:r>
              <a:rPr lang="zh-CN" altLang="en-US" sz="4400" b="1">
                <a:solidFill>
                  <a:srgbClr val="1D41D5"/>
                </a:solidFill>
                <a:latin typeface="微软雅黑" panose="020b0503020204020204" charset="-122"/>
                <a:ea typeface="微软雅黑" panose="020b0503020204020204" charset="-122"/>
              </a:rPr>
              <a:t>，</a:t>
            </a:r>
            <a:r>
              <a:rPr lang="zh-CN" altLang="zh-CN" sz="4400" b="1">
                <a:solidFill>
                  <a:srgbClr val="1D41D5"/>
                </a:solidFill>
                <a:latin typeface="微软雅黑" panose="020b0503020204020204" charset="-122"/>
                <a:ea typeface="微软雅黑" panose="020b0503020204020204" charset="-122"/>
              </a:rPr>
              <a:t>我们扮演着不同的角色</a:t>
            </a:r>
            <a:r>
              <a:rPr lang="zh-CN" altLang="en-US" sz="4400" b="1">
                <a:solidFill>
                  <a:srgbClr val="1D41D5"/>
                </a:solidFill>
                <a:latin typeface="微软雅黑" panose="020b0503020204020204" charset="-122"/>
                <a:ea typeface="微软雅黑" panose="020b0503020204020204" charset="-122"/>
              </a:rPr>
              <a:t>，</a:t>
            </a:r>
            <a:r>
              <a:rPr lang="zh-CN" altLang="zh-CN" sz="4400" b="1" smtClean="0">
                <a:solidFill>
                  <a:srgbClr val="1D41D5"/>
                </a:solidFill>
                <a:latin typeface="微软雅黑" panose="020b0503020204020204" charset="-122"/>
                <a:ea typeface="微软雅黑" panose="020b0503020204020204" charset="-122"/>
              </a:rPr>
              <a:t>但是承担</a:t>
            </a:r>
            <a:r>
              <a:rPr lang="zh-CN" altLang="zh-CN" sz="4400" b="1">
                <a:solidFill>
                  <a:srgbClr val="1D41D5"/>
                </a:solidFill>
                <a:latin typeface="微软雅黑" panose="020b0503020204020204" charset="-122"/>
                <a:ea typeface="微软雅黑" panose="020b0503020204020204" charset="-122"/>
              </a:rPr>
              <a:t>着相同的责任。</a:t>
            </a:r>
          </a:p>
        </p:txBody>
      </p:sp>
      <p:sp>
        <p:nvSpPr>
          <p:cNvPr id="3" name="矩形 2"/>
          <p:cNvSpPr>
            <a:spLocks noChangeArrowheads="1"/>
          </p:cNvSpPr>
          <p:nvPr/>
        </p:nvSpPr>
        <p:spPr bwMode="auto">
          <a:xfrm>
            <a:off x="364490" y="1769745"/>
            <a:ext cx="11601450" cy="4523105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20000"/>
              </a:lnSpc>
              <a:spcBef>
                <a:spcPct val="0"/>
              </a:spcBef>
              <a:buFontTx/>
              <a:buNone/>
            </a:pPr>
            <a:r>
              <a:rPr lang="zh-CN" altLang="zh-CN" sz="40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判断</a:t>
            </a:r>
            <a:r>
              <a:rPr lang="zh-CN" altLang="en-US" sz="40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：</a:t>
            </a:r>
            <a:r>
              <a:rPr lang="zh-CN" altLang="zh-CN" sz="40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这种观点是错误的。</a:t>
            </a:r>
          </a:p>
          <a:p>
            <a:pPr eaLnBrk="1" hangingPunct="1">
              <a:lnSpc>
                <a:spcPct val="120000"/>
              </a:lnSpc>
              <a:spcBef>
                <a:spcPct val="0"/>
              </a:spcBef>
              <a:buFontTx/>
              <a:buNone/>
            </a:pPr>
            <a:r>
              <a:rPr lang="zh-CN" altLang="zh-CN" sz="40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理由：在社会生活的舞台上</a:t>
            </a:r>
            <a:r>
              <a:rPr lang="zh-CN" altLang="en-US" sz="40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，</a:t>
            </a:r>
            <a:r>
              <a:rPr lang="zh-CN" altLang="zh-CN" sz="40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每个人都扮演着不同的角色。随着时代发展和所处环境的变化</a:t>
            </a:r>
            <a:r>
              <a:rPr lang="zh-CN" altLang="en-US" sz="40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，</a:t>
            </a:r>
            <a:r>
              <a:rPr lang="zh-CN" altLang="zh-CN" sz="40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我们会不断变换自己的角色，调节角色行为。每一种角色都意味着承担相应的责任，不同的角色意味着要承担不同的责任。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250">
        <p:fade/>
      </p:transition>
    </mc:Choice>
    <mc:Fallback>
      <p:transition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1073149" y="-40029"/>
            <a:ext cx="1949293" cy="922020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4400" b="1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>
                  <a:reflection blurRad="6350" stA="53000" endA="300" endPos="35500" dir="5400000" sy="-90000" algn="bl" rotWithShape="0"/>
                </a:effectLst>
                <a:uLnTx/>
                <a:uFillTx/>
                <a:latin typeface="+mn-lt"/>
                <a:ea typeface="+mn-ea"/>
                <a:cs typeface="+mn-cs"/>
              </a:rPr>
              <a:t>归纳</a:t>
            </a:r>
            <a:r>
              <a:rPr kumimoji="0" lang="zh-CN" altLang="en-US" sz="5400" b="1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>
                  <a:reflection blurRad="6350" stA="53000" endA="300" endPos="35500" dir="5400000" sy="-90000" algn="bl" rotWithShape="0"/>
                </a:effectLst>
                <a:uLnTx/>
                <a:uFillTx/>
                <a:latin typeface="+mn-lt"/>
                <a:ea typeface="+mn-ea"/>
                <a:cs typeface="+mn-cs"/>
              </a:rPr>
              <a:t>：</a:t>
            </a:r>
          </a:p>
        </p:txBody>
      </p:sp>
      <p:sp>
        <p:nvSpPr>
          <p:cNvPr id="24578" name="文本框 2"/>
          <p:cNvSpPr txBox="1"/>
          <p:nvPr/>
        </p:nvSpPr>
        <p:spPr>
          <a:xfrm>
            <a:off x="2768600" y="36830"/>
            <a:ext cx="8594725" cy="76835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400" b="1">
                <a:solidFill>
                  <a:srgbClr val="FF0000"/>
                </a:solidFill>
                <a:latin typeface="Calibri"/>
                <a:ea typeface="宋体" panose="02010600030101010101" pitchFamily="2" charset="-122"/>
              </a:rPr>
              <a:t>一、我对谁负责   谁对我负责</a:t>
            </a:r>
          </a:p>
        </p:txBody>
      </p:sp>
      <p:sp>
        <p:nvSpPr>
          <p:cNvPr id="24579" name="矩形 3"/>
          <p:cNvSpPr/>
          <p:nvPr/>
        </p:nvSpPr>
        <p:spPr>
          <a:xfrm>
            <a:off x="1072833" y="647383"/>
            <a:ext cx="6045200" cy="829945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4800"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</a:t>
            </a:r>
            <a:r>
              <a:rPr lang="zh-CN" sz="4800"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、责任与角色的关系</a:t>
            </a:r>
            <a:endParaRPr lang="zh-CN" sz="4800" b="1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83185" y="1387475"/>
            <a:ext cx="12025630" cy="52622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FF0000"/>
                </a:solidFill>
              </a:rPr>
              <a:t>（</a:t>
            </a:r>
            <a:r>
              <a:rPr lang="en-US" altLang="zh-CN" sz="3600" b="1">
                <a:solidFill>
                  <a:srgbClr val="FF0000"/>
                </a:solidFill>
              </a:rPr>
              <a:t>1</a:t>
            </a:r>
            <a:r>
              <a:rPr lang="zh-CN" altLang="en-US" sz="3600" b="1">
                <a:solidFill>
                  <a:srgbClr val="FF0000"/>
                </a:solidFill>
              </a:rPr>
              <a:t>）在社会生活的舞台上，每个人都扮演着不同的角色。随着时代发展和所处环境变化，我们会不断变换自己的角色，调节角色行为。</a:t>
            </a:r>
            <a:endParaRPr lang="zh-CN" altLang="en-US" sz="3200" b="1">
              <a:solidFill>
                <a:srgbClr val="FF0000"/>
              </a:solidFill>
            </a:endParaRPr>
          </a:p>
          <a:p>
            <a:r>
              <a:rPr lang="zh-CN" altLang="en-US" sz="3200" b="1">
                <a:solidFill>
                  <a:srgbClr val="1D41D5"/>
                </a:solidFill>
              </a:rPr>
              <a:t>现在我们是父母的儿女，是老师的学生，将来我们会为人父母，成为工人、农民、教师、公务员、科技工作者</a:t>
            </a:r>
            <a:r>
              <a:rPr lang="en-US" altLang="zh-CN" sz="3200" b="1">
                <a:solidFill>
                  <a:srgbClr val="1D41D5"/>
                </a:solidFill>
              </a:rPr>
              <a:t>……</a:t>
            </a:r>
          </a:p>
          <a:p>
            <a:r>
              <a:rPr lang="zh-CN" altLang="en-US" sz="3600" b="1">
                <a:solidFill>
                  <a:srgbClr val="FF0000"/>
                </a:solidFill>
              </a:rPr>
              <a:t>（</a:t>
            </a:r>
            <a:r>
              <a:rPr lang="en-US" altLang="zh-CN" sz="3600" b="1">
                <a:solidFill>
                  <a:srgbClr val="FF0000"/>
                </a:solidFill>
              </a:rPr>
              <a:t>2</a:t>
            </a:r>
            <a:r>
              <a:rPr lang="zh-CN" altLang="en-US" sz="3600" b="1">
                <a:solidFill>
                  <a:srgbClr val="FF0000"/>
                </a:solidFill>
              </a:rPr>
              <a:t>）每一种角色都意味着承担相应的责任。</a:t>
            </a:r>
          </a:p>
          <a:p>
            <a:r>
              <a:rPr lang="zh-CN" altLang="en-US" sz="3200" b="1">
                <a:solidFill>
                  <a:srgbClr val="1D41D5"/>
                </a:solidFill>
              </a:rPr>
              <a:t>作为子女，孝敬父母是我们的责任；作为学生，遵守学校纪律、认真学习是我们的责任；作为社会的一员，我们应该遵守社会规则，维护公共秩序；作为中华儿女，我们应该做到</a:t>
            </a:r>
            <a:r>
              <a:rPr lang="en-US" altLang="zh-CN" sz="3200" b="1">
                <a:solidFill>
                  <a:srgbClr val="1D41D5"/>
                </a:solidFill>
              </a:rPr>
              <a:t>“</a:t>
            </a:r>
            <a:r>
              <a:rPr lang="zh-CN" altLang="en-US" sz="3200" b="1">
                <a:solidFill>
                  <a:srgbClr val="1D41D5"/>
                </a:solidFill>
              </a:rPr>
              <a:t>位卑未敢忘忧国</a:t>
            </a:r>
            <a:r>
              <a:rPr lang="en-US" altLang="zh-CN" sz="3200" b="1">
                <a:solidFill>
                  <a:srgbClr val="1D41D5"/>
                </a:solidFill>
              </a:rPr>
              <a:t>”</a:t>
            </a:r>
            <a:r>
              <a:rPr lang="zh-CN" altLang="en-US" sz="3200" b="1">
                <a:solidFill>
                  <a:srgbClr val="1D41D5"/>
                </a:solidFill>
              </a:rPr>
              <a:t>，心系祖国的前途和命运</a:t>
            </a:r>
            <a:r>
              <a:rPr lang="en-US" altLang="zh-CN" sz="3200" b="1">
                <a:solidFill>
                  <a:srgbClr val="1D41D5"/>
                </a:solidFill>
              </a:rPr>
              <a:t>……</a:t>
            </a:r>
          </a:p>
        </p:txBody>
      </p:sp>
      <p:sp>
        <p:nvSpPr>
          <p:cNvPr id="3" name="线形标注 1 2"/>
          <p:cNvSpPr/>
          <p:nvPr/>
        </p:nvSpPr>
        <p:spPr>
          <a:xfrm>
            <a:off x="8030210" y="2516505"/>
            <a:ext cx="2376170" cy="556895"/>
          </a:xfrm>
          <a:prstGeom prst="borderCallout1">
            <a:avLst>
              <a:gd name="adj1" fmla="val 18750"/>
              <a:gd name="adj2" fmla="val -8333"/>
              <a:gd name="adj3" fmla="val 147320"/>
              <a:gd name="adj4" fmla="val -60048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>
                <a:solidFill>
                  <a:schemeClr val="tx1"/>
                </a:solidFill>
              </a:rPr>
              <a:t>具体事例</a:t>
            </a:r>
          </a:p>
        </p:txBody>
      </p:sp>
      <p:cxnSp>
        <p:nvCxnSpPr>
          <p:cNvPr id="4" name="直接连接符 3"/>
          <p:cNvCxnSpPr/>
          <p:nvPr/>
        </p:nvCxnSpPr>
        <p:spPr>
          <a:xfrm flipH="1">
            <a:off x="6092825" y="2632710"/>
            <a:ext cx="1743710" cy="276415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1" presetID="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https://d.book118.com/445044144341011043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SLIDE_ID" val="custom20187308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INDEX" val="20187308"/>
  <p:tag name="KSO_WM_TEMPLATE_SUBCATEGORY" val="0"/>
  <p:tag name="KSO_WM_TEMPLATE_THUMBS_INDEX" val="1"/>
</p:tagLst>
</file>

<file path=ppt/tags/tag11.xml><?xml version="1.0" encoding="utf-8"?>
<p:tagLst xmlns:p="http://schemas.openxmlformats.org/presentationml/2006/main">
  <p:tag name="KSO_WM_BEAUTIFY_FLAG" val="#wm#"/>
  <p:tag name="KSO_WM_SLIDE_ID" val="custom20187308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INDEX" val="20187308"/>
  <p:tag name="KSO_WM_TEMPLATE_SUBCATEGORY" val="0"/>
  <p:tag name="KSO_WM_TEMPLATE_THUMBS_INDEX" val="1"/>
</p:tagLst>
</file>

<file path=ppt/tags/tag1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Calibri Light</vt:lpstr>
      <vt:lpstr>宋体</vt:lpstr>
      <vt:lpstr>微软雅黑 Light</vt:lpstr>
      <vt:lpstr>微软雅黑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2024-09-06T01:02:48.887</cp:lastPrinted>
  <dcterms:created xsi:type="dcterms:W3CDTF">2024-09-05T17:02:48Z</dcterms:created>
  <dcterms:modified xsi:type="dcterms:W3CDTF">2024-09-05T17:02:50Z</dcterms:modified>
</cp:coreProperties>
</file>