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2"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tags" Target="tags/tag29.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99966E-1DB4-4D25-808D-8BD1CA6B4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DFC4A-67F3-40E2-B5D6-6C088E30B5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05FD4A-A594-4C73-8EAE-F0D1D9DDB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04A67D-4528-42CB-9013-45C88FF4E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840EBA-7777-4890-936C-D714F2E46E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7E8719-642A-42F9-B7EA-6D22CCAA15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16DB20-7A6B-4540-8580-C7052C5607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655B7B-0CDA-435F-A24C-5A2E713417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834B42-4616-495E-B6BE-EF323FB7C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3B13EA-D1A4-4C8B-9295-E84822F80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0939AD-64AE-4B7F-8BCF-1A591F9027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lnSpc>
                <a:spcPct val="130000"/>
              </a:lnSpc>
              <a:defRPr sz="6000">
                <a:effectLst/>
              </a:defRPr>
            </a:lvl1pPr>
          </a:lstStyle>
          <a:p>
            <a:r>
              <a:rPr lang="zh-CN" altLang="en-US"/>
              <a:t>单击此处添加标题</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3" name="副标题 2"/>
          <p:cNvSpPr>
            <a:spLocks noGrp="1"/>
          </p:cNvSpPr>
          <p:nvPr>
            <p:ph type="subTitle" idx="1" hasCustomPrompt="1"/>
          </p:nvPr>
        </p:nvSpPr>
        <p:spPr>
          <a:xfrm>
            <a:off x="1524000" y="3602038"/>
            <a:ext cx="9144000" cy="1655762"/>
          </a:xfrm>
        </p:spPr>
        <p:txBody>
          <a:bodyPr>
            <a:normAutofit/>
          </a:bodyPr>
          <a:lstStyle>
            <a:lvl1pPr marL="0" indent="0" algn="ctr">
              <a:buNone/>
              <a:defRPr sz="2400">
                <a:solidFill>
                  <a:schemeClr val="tx1">
                    <a:lumMod val="75000"/>
                    <a:lumOff val="25000"/>
                  </a:schemeClr>
                </a:solidFill>
                <a:effectLst/>
                <a:latin typeface="+mn-ea"/>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单击此处添加副标题</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4400" b="0">
                <a:effectLst/>
              </a:defRPr>
            </a:lvl1pPr>
          </a:lstStyle>
          <a:p>
            <a:r>
              <a:rPr lang="zh-CN" altLang="en-US"/>
              <a:t>单击此处编辑母版标题样式</a:t>
            </a:r>
            <a:endParaRPr lang="zh-CN" altLang="en-US"/>
          </a:p>
        </p:txBody>
      </p:sp>
      <p:sp>
        <p:nvSpPr>
          <p:cNvPr id="3" name="内容占位符 2"/>
          <p:cNvSpPr>
            <a:spLocks noGrp="1"/>
          </p:cNvSpPr>
          <p:nvPr>
            <p:ph idx="1"/>
          </p:nvPr>
        </p:nvSpPr>
        <p:spPr>
          <a:xfrm>
            <a:off x="647700" y="1825625"/>
            <a:ext cx="10515600" cy="4351338"/>
          </a:xfrm>
        </p:spPr>
        <p:txBody>
          <a:bodyPr>
            <a:normAutofit/>
          </a:bodyPr>
          <a:lstStyle>
            <a:lvl1pPr>
              <a:defRPr sz="2800">
                <a:solidFill>
                  <a:schemeClr val="tx1">
                    <a:lumMod val="75000"/>
                    <a:lumOff val="25000"/>
                  </a:schemeClr>
                </a:solidFill>
              </a:defRPr>
            </a:lvl1pPr>
            <a:lvl2pPr>
              <a:defRPr sz="2400">
                <a:solidFill>
                  <a:schemeClr val="tx1">
                    <a:lumMod val="75000"/>
                    <a:lumOff val="25000"/>
                  </a:schemeClr>
                </a:solidFill>
              </a:defRPr>
            </a:lvl2pPr>
            <a:lvl3pPr>
              <a:defRPr sz="2000">
                <a:solidFill>
                  <a:schemeClr val="tx1">
                    <a:lumMod val="75000"/>
                    <a:lumOff val="25000"/>
                  </a:schemeClr>
                </a:solidFill>
              </a:defRPr>
            </a:lvl3pPr>
            <a:lvl4pPr>
              <a:defRPr sz="1800">
                <a:solidFill>
                  <a:schemeClr val="tx1">
                    <a:lumMod val="75000"/>
                    <a:lumOff val="25000"/>
                  </a:schemeClr>
                </a:solidFill>
              </a:defRPr>
            </a:lvl4pPr>
            <a:lvl5pPr>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49" y="469127"/>
            <a:ext cx="10307927" cy="4093347"/>
          </a:xfrm>
        </p:spPr>
        <p:txBody>
          <a:bodyPr anchor="b">
            <a:normAutofit/>
          </a:bodyPr>
          <a:lstStyle>
            <a:lvl1pPr>
              <a:defRPr sz="6000">
                <a:effectLst/>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610028"/>
            <a:ext cx="10307926" cy="647555"/>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ormAutofit/>
          </a:bodyPr>
          <a:lstStyle>
            <a:lvl1pPr>
              <a:defRPr sz="4400" b="0" i="0">
                <a:effectLst/>
              </a:defRPr>
            </a:lvl1pPr>
          </a:lstStyle>
          <a:p>
            <a:r>
              <a:rPr lang="zh-CN" altLang="en-US"/>
              <a:t>单击此处编辑母版标题样式</a:t>
            </a:r>
            <a:endParaRPr lang="zh-CN" altLang="en-US"/>
          </a:p>
        </p:txBody>
      </p:sp>
      <p:sp>
        <p:nvSpPr>
          <p:cNvPr id="3" name="内容占位符 2"/>
          <p:cNvSpPr>
            <a:spLocks noGrp="1"/>
          </p:cNvSpPr>
          <p:nvPr>
            <p:ph sz="half" idx="1"/>
          </p:nvPr>
        </p:nvSpPr>
        <p:spPr>
          <a:xfrm>
            <a:off x="647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5981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744961"/>
            <a:ext cx="5157787"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615609"/>
            <a:ext cx="5157787"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744961"/>
            <a:ext cx="5183188"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615609"/>
            <a:ext cx="5183188"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2766219"/>
            <a:ext cx="10515600" cy="1325563"/>
          </a:xfrm>
        </p:spPr>
        <p:txBody>
          <a:bodyPr>
            <a:normAutofit/>
          </a:bodyPr>
          <a:lstStyle>
            <a:lvl1pPr algn="ctr">
              <a:defRPr sz="4400" b="0">
                <a:effectLst/>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3200" b="0">
                <a:effectLst/>
              </a:defRPr>
            </a:lvl1pPr>
          </a:lstStyle>
          <a:p>
            <a:r>
              <a:rPr lang="zh-CN" altLang="en-US"/>
              <a:t>单击此处编辑标题</a:t>
            </a:r>
            <a:endParaRPr lang="zh-CN" altLang="en-US"/>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4400"/>
            </a:lvl1p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1.jpeg" /><Relationship Id="rId4"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tags" Target="../tags/tag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tags" Target="../tags/tag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image" Target="../media/image3.png" /><Relationship Id="rId4" Type="http://schemas.openxmlformats.org/officeDocument/2006/relationships/tags" Target="../tags/tag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tags" Target="../tags/tag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tags" Target="../tags/tag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tags" Target="../tags/tag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 Id="rId3" Type="http://schemas.openxmlformats.org/officeDocument/2006/relationships/tags" Target="../tags/tag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tags" Target="../tags/tag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 Id="rId3" Type="http://schemas.openxmlformats.org/officeDocument/2006/relationships/tags" Target="../tags/tag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 Id="rId3" Type="http://schemas.openxmlformats.org/officeDocument/2006/relationships/tags" Target="../tags/tag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5.xml" /><Relationship Id="rId3" Type="http://schemas.openxmlformats.org/officeDocument/2006/relationships/tags" Target="../tags/tag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6.xml" /><Relationship Id="rId3" Type="http://schemas.openxmlformats.org/officeDocument/2006/relationships/tags" Target="../tags/tag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7.xml" /><Relationship Id="rId3" Type="http://schemas.openxmlformats.org/officeDocument/2006/relationships/tags" Target="../tags/tag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8.xml" /><Relationship Id="rId3" Type="http://schemas.openxmlformats.org/officeDocument/2006/relationships/tags" Target="../tags/tag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9.xml" /><Relationship Id="rId3" Type="http://schemas.openxmlformats.org/officeDocument/2006/relationships/tags" Target="../tags/tag19.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0.xml" /><Relationship Id="rId3" Type="http://schemas.openxmlformats.org/officeDocument/2006/relationships/tags" Target="../tags/tag2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1.xml" /><Relationship Id="rId3" Type="http://schemas.openxmlformats.org/officeDocument/2006/relationships/tags" Target="../tags/tag2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2.xml" /><Relationship Id="rId3" Type="http://schemas.openxmlformats.org/officeDocument/2006/relationships/tags" Target="../tags/tag2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3.xml"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tags" Target="../tags/tag2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4.xml" /><Relationship Id="rId3" Type="http://schemas.openxmlformats.org/officeDocument/2006/relationships/tags" Target="../tags/tag24.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5.xml" /><Relationship Id="rId3" Type="http://schemas.openxmlformats.org/officeDocument/2006/relationships/tags" Target="../tags/tag2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6.xml" /><Relationship Id="rId3" Type="http://schemas.openxmlformats.org/officeDocument/2006/relationships/tags" Target="../tags/tag2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7.xml" /><Relationship Id="rId3" Type="http://schemas.openxmlformats.org/officeDocument/2006/relationships/tags" Target="../tags/tag2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8.xml" /><Relationship Id="rId3" Type="http://schemas.openxmlformats.org/officeDocument/2006/relationships/image" Target="../media/image1.jpeg" /><Relationship Id="rId4" Type="http://schemas.openxmlformats.org/officeDocument/2006/relationships/tags" Target="../tags/tag2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04422113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2896664" y="2991336"/>
            <a:ext cx="665353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a:solidFill>
                  <a:srgbClr val="26476A"/>
                </a:solidFill>
                <a:latin typeface="汉仪中宋S" panose="00020600040101010101" charset="-122"/>
                <a:ea typeface="汉仪中宋S" panose="00020600040101010101" charset="-122"/>
                <a:cs typeface="汉仪中宋S" panose="00020600040101010101" charset="-122"/>
              </a:rPr>
              <a:t>第一章  商业银行业</a:t>
            </a:r>
            <a:endParaRPr lang="zh-CN" altLang="en-US" sz="6000">
              <a:solidFill>
                <a:srgbClr val="26476A"/>
              </a:solidFill>
              <a:latin typeface="汉仪中宋S" panose="00020600040101010101" charset="-122"/>
              <a:ea typeface="汉仪中宋S" panose="00020600040101010101" charset="-122"/>
              <a:cs typeface="汉仪中宋S" panose="00020600040101010101" charset="-122"/>
            </a:endParaRPr>
          </a:p>
        </p:txBody>
      </p:sp>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文本框 16"/>
          <p:cNvSpPr txBox="1"/>
          <p:nvPr/>
        </p:nvSpPr>
        <p:spPr>
          <a:xfrm>
            <a:off x="4355147" y="1998683"/>
            <a:ext cx="3480435"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26476A"/>
                </a:solidFill>
                <a:latin typeface="汉仪中宋S" panose="00020600040101010101" charset="-122"/>
                <a:ea typeface="汉仪中宋S" panose="00020600040101010101" charset="-122"/>
              </a:rPr>
              <a:t>金融机构与金</a:t>
            </a:r>
            <a:r>
              <a:rPr lang="zh-CN" altLang="en-US" sz="2800" b="1" smtClean="0">
                <a:solidFill>
                  <a:srgbClr val="26476A"/>
                </a:solidFill>
                <a:latin typeface="汉仪中宋S" panose="00020600040101010101" charset="-122"/>
                <a:ea typeface="汉仪中宋S" panose="00020600040101010101" charset="-122"/>
              </a:rPr>
              <a:t>融市场</a:t>
            </a:r>
            <a:endParaRPr lang="en-US" altLang="zh-CN" sz="2800" b="1">
              <a:solidFill>
                <a:srgbClr val="26476A"/>
              </a:solidFill>
              <a:latin typeface="汉仪中宋S" panose="00020600040101010101" charset="-122"/>
              <a:ea typeface="汉仪中宋S" panose="00020600040101010101" charset="-122"/>
            </a:endParaRPr>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3"/>
    </p:custDataLst>
  </p:cSld>
  <p:clrMapOvr>
    <a:masterClrMapping/>
  </p:clrMapOvr>
  <p:transition spd="slow">
    <p:wip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课程导入</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pic>
        <p:nvPicPr>
          <p:cNvPr id="22" name="图片 21" descr="pexels-lilartsy-1925536"/>
          <p:cNvPicPr>
            <a:picLocks noChangeAspect="1"/>
          </p:cNvPicPr>
          <p:nvPr/>
        </p:nvPicPr>
        <p:blipFill>
          <a:blip r:embed="rId3"/>
          <a:srcRect l="20846" t="29852" r="8377" b="29861"/>
          <a:stretch>
            <a:fillRect/>
          </a:stretch>
        </p:blipFill>
        <p:spPr>
          <a:xfrm>
            <a:off x="4229735" y="1240155"/>
            <a:ext cx="7280910" cy="2762885"/>
          </a:xfrm>
          <a:custGeom>
            <a:cxnLst>
              <a:cxn ang="3">
                <a:pos x="hc" y="t"/>
              </a:cxn>
              <a:cxn ang="cd2">
                <a:pos x="l" y="vc"/>
              </a:cxn>
              <a:cxn ang="cd4">
                <a:pos x="hc" y="b"/>
              </a:cxn>
              <a:cxn ang="0">
                <a:pos x="r" y="vc"/>
              </a:cxn>
            </a:cxnLst>
            <a:rect l="l" t="t" r="r" b="b"/>
            <a:pathLst>
              <a:path w="11466" h="4351">
                <a:moveTo>
                  <a:pt x="0" y="632"/>
                </a:moveTo>
                <a:cubicBezTo>
                  <a:pt x="0" y="283"/>
                  <a:pt x="283" y="0"/>
                  <a:pt x="632" y="0"/>
                </a:cubicBezTo>
                <a:lnTo>
                  <a:pt x="10834" y="0"/>
                </a:lnTo>
                <a:cubicBezTo>
                  <a:pt x="11183" y="0"/>
                  <a:pt x="11466" y="283"/>
                  <a:pt x="11466" y="632"/>
                </a:cubicBezTo>
                <a:lnTo>
                  <a:pt x="11466" y="3719"/>
                </a:lnTo>
                <a:cubicBezTo>
                  <a:pt x="11466" y="4068"/>
                  <a:pt x="11183" y="4351"/>
                  <a:pt x="10834" y="4351"/>
                </a:cubicBezTo>
                <a:lnTo>
                  <a:pt x="632" y="4351"/>
                </a:lnTo>
                <a:cubicBezTo>
                  <a:pt x="283" y="4351"/>
                  <a:pt x="0" y="4068"/>
                  <a:pt x="0" y="3719"/>
                </a:cubicBezTo>
                <a:lnTo>
                  <a:pt x="0" y="632"/>
                </a:lnTo>
                <a:close/>
              </a:path>
            </a:pathLst>
          </a:custGeom>
        </p:spPr>
      </p:pic>
      <p:sp>
        <p:nvSpPr>
          <p:cNvPr id="4" name="任意多边形 3"/>
          <p:cNvSpPr/>
          <p:nvPr/>
        </p:nvSpPr>
        <p:spPr>
          <a:xfrm rot="16200000" flipH="1">
            <a:off x="654685" y="1209675"/>
            <a:ext cx="3285490" cy="3347720"/>
          </a:xfrm>
          <a:custGeom>
            <a:gdLst>
              <a:gd name="connsiteX0" fmla="*/ 0 w 4594"/>
              <a:gd name="connsiteY0" fmla="*/ 766 h 5272"/>
              <a:gd name="connsiteX1" fmla="*/ 766 w 4594"/>
              <a:gd name="connsiteY1" fmla="*/ 0 h 5272"/>
              <a:gd name="connsiteX2" fmla="*/ 766 w 4594"/>
              <a:gd name="connsiteY2" fmla="*/ 0 h 5272"/>
              <a:gd name="connsiteX3" fmla="*/ 766 w 4594"/>
              <a:gd name="connsiteY3" fmla="*/ 0 h 5272"/>
              <a:gd name="connsiteX4" fmla="*/ 1914 w 4594"/>
              <a:gd name="connsiteY4" fmla="*/ 0 h 5272"/>
              <a:gd name="connsiteX5" fmla="*/ 3828 w 4594"/>
              <a:gd name="connsiteY5" fmla="*/ 0 h 5272"/>
              <a:gd name="connsiteX6" fmla="*/ 4594 w 4594"/>
              <a:gd name="connsiteY6" fmla="*/ 766 h 5272"/>
              <a:gd name="connsiteX7" fmla="*/ 4594 w 4594"/>
              <a:gd name="connsiteY7" fmla="*/ 2749 h 5272"/>
              <a:gd name="connsiteX8" fmla="*/ 4594 w 4594"/>
              <a:gd name="connsiteY8" fmla="*/ 2749 h 5272"/>
              <a:gd name="connsiteX9" fmla="*/ 4594 w 4594"/>
              <a:gd name="connsiteY9" fmla="*/ 3928 h 5272"/>
              <a:gd name="connsiteX10" fmla="*/ 4594 w 4594"/>
              <a:gd name="connsiteY10" fmla="*/ 3947 h 5272"/>
              <a:gd name="connsiteX11" fmla="*/ 3828 w 4594"/>
              <a:gd name="connsiteY11" fmla="*/ 4713 h 5272"/>
              <a:gd name="connsiteX12" fmla="*/ 2697 w 4594"/>
              <a:gd name="connsiteY12" fmla="*/ 4773 h 5272"/>
              <a:gd name="connsiteX13" fmla="*/ 2350 w 4594"/>
              <a:gd name="connsiteY13" fmla="*/ 5272 h 5272"/>
              <a:gd name="connsiteX14" fmla="*/ 2002 w 4594"/>
              <a:gd name="connsiteY14" fmla="*/ 4743 h 5272"/>
              <a:gd name="connsiteX15" fmla="*/ 766 w 4594"/>
              <a:gd name="connsiteY15" fmla="*/ 4713 h 5272"/>
              <a:gd name="connsiteX16" fmla="*/ 0 w 4594"/>
              <a:gd name="connsiteY16" fmla="*/ 3947 h 5272"/>
              <a:gd name="connsiteX17" fmla="*/ 0 w 4594"/>
              <a:gd name="connsiteY17" fmla="*/ 3928 h 5272"/>
              <a:gd name="connsiteX18" fmla="*/ 0 w 4594"/>
              <a:gd name="connsiteY18" fmla="*/ 2749 h 5272"/>
              <a:gd name="connsiteX19" fmla="*/ 0 w 4594"/>
              <a:gd name="connsiteY19" fmla="*/ 2749 h 5272"/>
              <a:gd name="connsiteX20" fmla="*/ 0 w 4594"/>
              <a:gd name="connsiteY20" fmla="*/ 766 h 5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594" h="5272">
                <a:moveTo>
                  <a:pt x="0" y="766"/>
                </a:moveTo>
                <a:cubicBezTo>
                  <a:pt x="0" y="343"/>
                  <a:pt x="343" y="0"/>
                  <a:pt x="766" y="0"/>
                </a:cubicBezTo>
                <a:lnTo>
                  <a:pt x="766" y="0"/>
                </a:lnTo>
                <a:lnTo>
                  <a:pt x="766" y="0"/>
                </a:lnTo>
                <a:lnTo>
                  <a:pt x="1914" y="0"/>
                </a:lnTo>
                <a:lnTo>
                  <a:pt x="3828" y="0"/>
                </a:lnTo>
                <a:cubicBezTo>
                  <a:pt x="4251" y="0"/>
                  <a:pt x="4594" y="343"/>
                  <a:pt x="4594" y="766"/>
                </a:cubicBezTo>
                <a:lnTo>
                  <a:pt x="4594" y="2749"/>
                </a:lnTo>
                <a:lnTo>
                  <a:pt x="4594" y="2749"/>
                </a:lnTo>
                <a:lnTo>
                  <a:pt x="4594" y="3928"/>
                </a:lnTo>
                <a:lnTo>
                  <a:pt x="4594" y="3947"/>
                </a:lnTo>
                <a:cubicBezTo>
                  <a:pt x="4594" y="4370"/>
                  <a:pt x="4251" y="4713"/>
                  <a:pt x="3828" y="4713"/>
                </a:cubicBezTo>
                <a:lnTo>
                  <a:pt x="2697" y="4773"/>
                </a:lnTo>
                <a:lnTo>
                  <a:pt x="2350" y="5272"/>
                </a:lnTo>
                <a:lnTo>
                  <a:pt x="2002" y="4743"/>
                </a:lnTo>
                <a:lnTo>
                  <a:pt x="766" y="4713"/>
                </a:lnTo>
                <a:cubicBezTo>
                  <a:pt x="343" y="4713"/>
                  <a:pt x="0" y="4370"/>
                  <a:pt x="0" y="3947"/>
                </a:cubicBezTo>
                <a:lnTo>
                  <a:pt x="0" y="3928"/>
                </a:lnTo>
                <a:lnTo>
                  <a:pt x="0" y="2749"/>
                </a:lnTo>
                <a:lnTo>
                  <a:pt x="0" y="2749"/>
                </a:lnTo>
                <a:lnTo>
                  <a:pt x="0" y="766"/>
                </a:lnTo>
                <a:close/>
              </a:path>
            </a:pathLst>
          </a:custGeom>
          <a:noFill/>
          <a:ln w="19050">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nvSpPr>
        <p:spPr>
          <a:xfrm>
            <a:off x="1292225" y="1331858"/>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26476A"/>
                </a:solidFill>
                <a:latin typeface="汉仪中宋S" panose="00020600040101010101" charset="-122"/>
                <a:ea typeface="汉仪中宋S" panose="00020600040101010101" charset="-122"/>
              </a:rPr>
              <a:t>课程导入</a:t>
            </a:r>
            <a:endParaRPr lang="zh-CN" altLang="en-US" sz="2800">
              <a:solidFill>
                <a:srgbClr val="26476A"/>
              </a:solidFill>
              <a:latin typeface="汉仪中宋S" panose="00020600040101010101" charset="-122"/>
              <a:ea typeface="汉仪中宋S" panose="00020600040101010101" charset="-122"/>
            </a:endParaRPr>
          </a:p>
        </p:txBody>
      </p:sp>
      <p:sp>
        <p:nvSpPr>
          <p:cNvPr id="6" name="文本框 5"/>
          <p:cNvSpPr txBox="1"/>
          <p:nvPr/>
        </p:nvSpPr>
        <p:spPr>
          <a:xfrm>
            <a:off x="723265" y="1832088"/>
            <a:ext cx="2783205" cy="25101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spcBef>
                <a:spcPct val="0"/>
              </a:spcBef>
              <a:spcAft>
                <a:spcPct val="0"/>
              </a:spcAft>
            </a:pPr>
            <a:r>
              <a:rPr lang="en-US" sz="1100">
                <a:solidFill>
                  <a:schemeClr val="tx1">
                    <a:lumMod val="65000"/>
                    <a:lumOff val="35000"/>
                  </a:schemeClr>
                </a:solidFill>
                <a:latin typeface="汉仪君黑-45简" panose="020b0604020202020204" charset="-122"/>
                <a:ea typeface="汉仪君黑-45简" panose="020b0604020202020204" charset="-122"/>
              </a:rPr>
              <a:t>    </a:t>
            </a:r>
            <a:r>
              <a:rPr sz="1100">
                <a:solidFill>
                  <a:schemeClr val="tx1">
                    <a:lumMod val="65000"/>
                    <a:lumOff val="35000"/>
                  </a:schemeClr>
                </a:solidFill>
                <a:latin typeface="汉仪君黑-45简" panose="020b0604020202020204" charset="-122"/>
                <a:ea typeface="汉仪君黑-45简" panose="020b0604020202020204" charset="-122"/>
              </a:rPr>
              <a:t>商业银行是以经营工商业存放款为主要业务,以盈利性、流动性和安全性为经营原则的金融企业。商业银行在发展初期的主要业务是发放基于商业行为的自偿性贷款,这也是我们称其为“商业银行”的原因。然而,随着西方经济的发展,尤其是随着20世纪80年代以来西方各国金融管制的放松和银行业竞争的加剧,商业银行业务经营已远远突破了传统的范围,不断向着多样化、全能化的方向发展,但“商业银行”这一名称仍然得以保留和沿用。</a:t>
            </a:r>
            <a:endParaRPr sz="1100">
              <a:solidFill>
                <a:schemeClr val="tx1">
                  <a:lumMod val="65000"/>
                  <a:lumOff val="35000"/>
                </a:schemeClr>
              </a:solidFill>
              <a:latin typeface="汉仪君黑-45简" panose="020b0604020202020204" charset="-122"/>
              <a:ea typeface="汉仪君黑-45简" panose="020b0604020202020204" charset="-122"/>
            </a:endParaRPr>
          </a:p>
        </p:txBody>
      </p:sp>
      <p:sp>
        <p:nvSpPr>
          <p:cNvPr id="23" name="椭圆 22"/>
          <p:cNvSpPr/>
          <p:nvPr/>
        </p:nvSpPr>
        <p:spPr>
          <a:xfrm>
            <a:off x="10781030" y="742950"/>
            <a:ext cx="729615" cy="729615"/>
          </a:xfrm>
          <a:prstGeom prst="ellipse">
            <a:avLst/>
          </a:prstGeom>
          <a:noFill/>
          <a:ln w="127000">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文本框 15"/>
          <p:cNvSpPr txBox="1"/>
          <p:nvPr/>
        </p:nvSpPr>
        <p:spPr>
          <a:xfrm>
            <a:off x="104775" y="4352925"/>
            <a:ext cx="11924030" cy="23685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spcAft>
                <a:spcPct val="0"/>
              </a:spcAft>
            </a:pPr>
            <a:r>
              <a:rPr lang="zh-CN" altLang="en-US" b="1">
                <a:latin typeface="汉仪君黑-45简" panose="020b0604020202020204" charset="-122"/>
                <a:ea typeface="汉仪君黑-45简" panose="020b0604020202020204" charset="-122"/>
              </a:rPr>
              <a:t>关键词</a:t>
            </a:r>
            <a:endParaRPr lang="zh-CN" altLang="en-US" b="1">
              <a:latin typeface="汉仪君黑-45简" panose="020b0604020202020204" charset="-122"/>
              <a:ea typeface="汉仪君黑-45简" panose="020b0604020202020204" charset="-122"/>
            </a:endParaRPr>
          </a:p>
          <a:p>
            <a:pPr algn="ctr">
              <a:lnSpc>
                <a:spcPct val="130000"/>
              </a:lnSpc>
              <a:spcBef>
                <a:spcPct val="0"/>
              </a:spcBef>
              <a:spcAft>
                <a:spcPct val="0"/>
              </a:spcAft>
            </a:pPr>
            <a:r>
              <a:rPr lang="zh-CN" altLang="en-US" sz="1400">
                <a:latin typeface="汉仪君黑-45简" panose="020b0604020202020204" charset="-122"/>
                <a:ea typeface="汉仪君黑-45简" panose="020b0604020202020204" charset="-122"/>
              </a:rPr>
              <a:t>分离型银行　全能型银行　可转让定期存单　同业拆借　转抵押　转贴现　回购协议　银行承兑汇票　商业承兑汇票　商业期票　政府债券本息票　中间业务　表外业务　金融租赁　资本租赁　平衡租赁　经营租赁　票据发行原则　贷款承诺　资产管理理论　负债管理理论　资产负债管理理论</a:t>
            </a:r>
            <a:r>
              <a:rPr lang="zh-CN" altLang="en-US">
                <a:latin typeface="汉仪君黑-45简" panose="020b0604020202020204" charset="-122"/>
                <a:ea typeface="汉仪君黑-45简" panose="020b0604020202020204" charset="-122"/>
              </a:rPr>
              <a:t>　</a:t>
            </a:r>
            <a:endParaRPr lang="en-US" altLang="zh-CN">
              <a:latin typeface="汉仪君黑-45简" panose="020b0604020202020204" charset="-122"/>
              <a:ea typeface="汉仪君黑-45简" panose="020b0604020202020204" charset="-122"/>
            </a:endParaRPr>
          </a:p>
          <a:p>
            <a:pPr algn="ctr">
              <a:lnSpc>
                <a:spcPct val="130000"/>
              </a:lnSpc>
              <a:spcBef>
                <a:spcPct val="0"/>
              </a:spcBef>
              <a:spcAft>
                <a:spcPct val="0"/>
              </a:spcAft>
            </a:pPr>
            <a:endParaRPr lang="en-US" altLang="zh-CN">
              <a:latin typeface="汉仪君黑-45简" panose="020b0604020202020204" charset="-122"/>
              <a:ea typeface="汉仪君黑-45简" panose="020b0604020202020204" charset="-122"/>
            </a:endParaRPr>
          </a:p>
          <a:p>
            <a:pPr algn="ctr">
              <a:lnSpc>
                <a:spcPct val="130000"/>
              </a:lnSpc>
              <a:spcBef>
                <a:spcPct val="0"/>
              </a:spcBef>
              <a:spcAft>
                <a:spcPct val="0"/>
              </a:spcAft>
            </a:pPr>
            <a:r>
              <a:rPr lang="zh-CN" altLang="en-US">
                <a:latin typeface="汉仪君黑-45简" panose="020b0604020202020204" charset="-122"/>
                <a:ea typeface="汉仪君黑-45简" panose="020b0604020202020204" charset="-122"/>
              </a:rPr>
              <a:t> </a:t>
            </a:r>
            <a:r>
              <a:rPr lang="zh-CN" altLang="en-US" b="1">
                <a:latin typeface="汉仪君黑-45简" panose="020b0604020202020204" charset="-122"/>
                <a:ea typeface="汉仪君黑-45简" panose="020b0604020202020204" charset="-122"/>
              </a:rPr>
              <a:t>学习目标</a:t>
            </a:r>
            <a:endParaRPr lang="zh-CN" altLang="en-US" b="1">
              <a:latin typeface="汉仪君黑-45简" panose="020b0604020202020204" charset="-122"/>
              <a:ea typeface="汉仪君黑-45简" panose="020b0604020202020204" charset="-122"/>
            </a:endParaRPr>
          </a:p>
          <a:p>
            <a:pPr algn="ctr">
              <a:lnSpc>
                <a:spcPct val="130000"/>
              </a:lnSpc>
              <a:spcBef>
                <a:spcPct val="0"/>
              </a:spcBef>
              <a:spcAft>
                <a:spcPct val="0"/>
              </a:spcAft>
            </a:pPr>
            <a:r>
              <a:rPr sz="1400">
                <a:latin typeface="汉仪君黑-45简" panose="020b0604020202020204" charset="-122"/>
                <a:ea typeface="汉仪君黑-45简" panose="020b0604020202020204" charset="-122"/>
              </a:rPr>
              <a:t>1.商业银行的产生与发展</a:t>
            </a:r>
            <a:r>
              <a:rPr lang="en-US" sz="1400">
                <a:latin typeface="汉仪君黑-45简" panose="020b0604020202020204" charset="-122"/>
                <a:ea typeface="汉仪君黑-45简" panose="020b0604020202020204" charset="-122"/>
              </a:rPr>
              <a:t>    </a:t>
            </a:r>
            <a:r>
              <a:rPr sz="1400">
                <a:latin typeface="汉仪君黑-45简" panose="020b0604020202020204" charset="-122"/>
                <a:ea typeface="汉仪君黑-45简" panose="020b0604020202020204" charset="-122"/>
              </a:rPr>
              <a:t>2.商业银行的性质与职能</a:t>
            </a:r>
            <a:endParaRPr sz="1400">
              <a:latin typeface="汉仪君黑-45简" panose="020b0604020202020204" charset="-122"/>
              <a:ea typeface="汉仪君黑-45简" panose="020b0604020202020204" charset="-122"/>
            </a:endParaRPr>
          </a:p>
          <a:p>
            <a:pPr algn="ctr">
              <a:lnSpc>
                <a:spcPct val="130000"/>
              </a:lnSpc>
              <a:spcBef>
                <a:spcPct val="0"/>
              </a:spcBef>
              <a:spcAft>
                <a:spcPct val="0"/>
              </a:spcAft>
            </a:pPr>
            <a:r>
              <a:rPr sz="1400">
                <a:latin typeface="汉仪君黑-45简" panose="020b0604020202020204" charset="-122"/>
                <a:ea typeface="汉仪君黑-45简" panose="020b0604020202020204" charset="-122"/>
              </a:rPr>
              <a:t>3.商业银行的主要业务</a:t>
            </a:r>
            <a:r>
              <a:rPr lang="en-US" sz="1400">
                <a:latin typeface="汉仪君黑-45简" panose="020b0604020202020204" charset="-122"/>
                <a:ea typeface="汉仪君黑-45简" panose="020b0604020202020204" charset="-122"/>
              </a:rPr>
              <a:t>       </a:t>
            </a:r>
            <a:r>
              <a:rPr sz="1400">
                <a:latin typeface="汉仪君黑-45简" panose="020b0604020202020204" charset="-122"/>
                <a:ea typeface="汉仪君黑-45简" panose="020b0604020202020204" charset="-122"/>
              </a:rPr>
              <a:t>4.商业银行的经营管理理论</a:t>
            </a:r>
            <a:endParaRPr sz="1400">
              <a:latin typeface="汉仪君黑-45简" panose="020b0604020202020204" charset="-122"/>
              <a:ea typeface="汉仪君黑-45简" panose="020b0604020202020204" charset="-122"/>
            </a:endParaRPr>
          </a:p>
        </p:txBody>
      </p:sp>
    </p:spTree>
    <p:custDataLst>
      <p:tags r:id="rId4"/>
    </p:custDataLst>
  </p:cSld>
  <p:clrMapOvr>
    <a:masterClrMapping/>
  </p:clrMapOvr>
  <p:transition spd="slow">
    <p:wip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文本框 2"/>
          <p:cNvSpPr txBox="1"/>
          <p:nvPr/>
        </p:nvSpPr>
        <p:spPr>
          <a:xfrm>
            <a:off x="4591368" y="1505585"/>
            <a:ext cx="3228769" cy="9233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5400">
                <a:solidFill>
                  <a:srgbClr val="26476A"/>
                </a:solidFill>
                <a:latin typeface="汉仪中宋S" panose="00020600040101010101" charset="-122"/>
                <a:ea typeface="汉仪中宋S" panose="00020600040101010101" charset="-122"/>
              </a:rPr>
              <a:t>目录</a:t>
            </a:r>
            <a:r>
              <a:rPr lang="en-US" altLang="zh-CN" sz="2400">
                <a:solidFill>
                  <a:srgbClr val="26476A"/>
                </a:solidFill>
                <a:latin typeface="汉仪中宋S" panose="00020600040101010101" charset="-122"/>
                <a:ea typeface="汉仪中宋S" panose="00020600040101010101" charset="-122"/>
              </a:rPr>
              <a:t>/</a:t>
            </a:r>
            <a:r>
              <a:rPr lang="en-US" altLang="zh-CN" sz="2400" smtClean="0">
                <a:solidFill>
                  <a:srgbClr val="26476A"/>
                </a:solidFill>
                <a:latin typeface="汉仪中宋S" panose="00020600040101010101" charset="-122"/>
                <a:ea typeface="汉仪中宋S" panose="00020600040101010101" charset="-122"/>
              </a:rPr>
              <a:t>CONTENTS</a:t>
            </a:r>
            <a:endParaRPr lang="en-US" altLang="zh-CN" sz="2400">
              <a:solidFill>
                <a:srgbClr val="26476A"/>
              </a:solidFill>
              <a:latin typeface="汉仪中宋S" panose="00020600040101010101" charset="-122"/>
              <a:ea typeface="汉仪中宋S" panose="00020600040101010101" charset="-122"/>
            </a:endParaRPr>
          </a:p>
        </p:txBody>
      </p:sp>
      <p:sp>
        <p:nvSpPr>
          <p:cNvPr id="4" name="六边形 3"/>
          <p:cNvSpPr/>
          <p:nvPr/>
        </p:nvSpPr>
        <p:spPr>
          <a:xfrm>
            <a:off x="1159510" y="3011170"/>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六边形 4"/>
          <p:cNvSpPr/>
          <p:nvPr/>
        </p:nvSpPr>
        <p:spPr>
          <a:xfrm>
            <a:off x="1152525" y="4286250"/>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六边形 5"/>
          <p:cNvSpPr/>
          <p:nvPr/>
        </p:nvSpPr>
        <p:spPr>
          <a:xfrm>
            <a:off x="6567805" y="3007995"/>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8" name="六边形 7"/>
          <p:cNvSpPr/>
          <p:nvPr/>
        </p:nvSpPr>
        <p:spPr>
          <a:xfrm>
            <a:off x="6554470" y="4276090"/>
            <a:ext cx="779780" cy="683260"/>
          </a:xfrm>
          <a:prstGeom prst="hexagon">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9" name="文本框 8"/>
          <p:cNvSpPr txBox="1"/>
          <p:nvPr/>
        </p:nvSpPr>
        <p:spPr>
          <a:xfrm>
            <a:off x="2058670" y="3105150"/>
            <a:ext cx="42468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商业银行的产生与发展</a:t>
            </a:r>
            <a:endParaRPr lang="zh-CN" altLang="en-US" sz="3200">
              <a:solidFill>
                <a:srgbClr val="26476A"/>
              </a:solidFill>
              <a:latin typeface="汉仪中宋S" panose="00020600040101010101" charset="-122"/>
              <a:ea typeface="汉仪中宋S" panose="00020600040101010101" charset="-122"/>
            </a:endParaRPr>
          </a:p>
        </p:txBody>
      </p:sp>
      <p:sp>
        <p:nvSpPr>
          <p:cNvPr id="10" name="文本框 9"/>
          <p:cNvSpPr txBox="1"/>
          <p:nvPr/>
        </p:nvSpPr>
        <p:spPr>
          <a:xfrm>
            <a:off x="7558405" y="3115945"/>
            <a:ext cx="42468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商业银行的性质与职能</a:t>
            </a:r>
            <a:endParaRPr lang="zh-CN" altLang="en-US" sz="3200">
              <a:solidFill>
                <a:srgbClr val="26476A"/>
              </a:solidFill>
              <a:latin typeface="汉仪中宋S" panose="00020600040101010101" charset="-122"/>
              <a:ea typeface="汉仪中宋S" panose="00020600040101010101" charset="-122"/>
            </a:endParaRPr>
          </a:p>
        </p:txBody>
      </p:sp>
      <p:sp>
        <p:nvSpPr>
          <p:cNvPr id="11" name="文本框 10"/>
          <p:cNvSpPr txBox="1"/>
          <p:nvPr/>
        </p:nvSpPr>
        <p:spPr>
          <a:xfrm>
            <a:off x="2058670" y="4366260"/>
            <a:ext cx="38404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商业银行的主要业务</a:t>
            </a:r>
            <a:endParaRPr lang="zh-CN" altLang="en-US" sz="3200">
              <a:solidFill>
                <a:srgbClr val="26476A"/>
              </a:solidFill>
              <a:latin typeface="汉仪中宋S" panose="00020600040101010101" charset="-122"/>
              <a:ea typeface="汉仪中宋S" panose="00020600040101010101" charset="-122"/>
            </a:endParaRPr>
          </a:p>
        </p:txBody>
      </p:sp>
      <p:sp>
        <p:nvSpPr>
          <p:cNvPr id="12" name="文本框 11"/>
          <p:cNvSpPr txBox="1"/>
          <p:nvPr/>
        </p:nvSpPr>
        <p:spPr>
          <a:xfrm>
            <a:off x="7600950" y="4366260"/>
            <a:ext cx="3840480" cy="5835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200">
                <a:solidFill>
                  <a:srgbClr val="26476A"/>
                </a:solidFill>
                <a:latin typeface="汉仪中宋S" panose="00020600040101010101" charset="-122"/>
                <a:ea typeface="汉仪中宋S" panose="00020600040101010101" charset="-122"/>
              </a:rPr>
              <a:t>商业银行的经营管理</a:t>
            </a:r>
            <a:endParaRPr lang="zh-CN" altLang="en-US" sz="3200">
              <a:solidFill>
                <a:srgbClr val="26476A"/>
              </a:solidFill>
              <a:latin typeface="汉仪中宋S" panose="00020600040101010101" charset="-122"/>
              <a:ea typeface="汉仪中宋S" panose="00020600040101010101" charset="-122"/>
            </a:endParaRPr>
          </a:p>
        </p:txBody>
      </p:sp>
      <p:sp>
        <p:nvSpPr>
          <p:cNvPr id="14" name="文本框 13"/>
          <p:cNvSpPr txBox="1"/>
          <p:nvPr/>
        </p:nvSpPr>
        <p:spPr>
          <a:xfrm>
            <a:off x="1271270" y="3109595"/>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01</a:t>
            </a:r>
            <a:endParaRPr lang="en-US" altLang="zh-CN" sz="2800">
              <a:solidFill>
                <a:schemeClr val="bg1"/>
              </a:solidFill>
              <a:latin typeface="汉仪中宋S" panose="00020600040101010101" charset="-122"/>
              <a:ea typeface="汉仪中宋S" panose="00020600040101010101" charset="-122"/>
            </a:endParaRPr>
          </a:p>
        </p:txBody>
      </p:sp>
      <p:sp>
        <p:nvSpPr>
          <p:cNvPr id="16" name="文本框 15"/>
          <p:cNvSpPr txBox="1"/>
          <p:nvPr/>
        </p:nvSpPr>
        <p:spPr>
          <a:xfrm>
            <a:off x="6679565" y="3115310"/>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02</a:t>
            </a:r>
            <a:endParaRPr lang="en-US" altLang="zh-CN" sz="2800">
              <a:solidFill>
                <a:schemeClr val="bg1"/>
              </a:solidFill>
              <a:latin typeface="汉仪中宋S" panose="00020600040101010101" charset="-122"/>
              <a:ea typeface="汉仪中宋S" panose="00020600040101010101" charset="-122"/>
            </a:endParaRPr>
          </a:p>
        </p:txBody>
      </p:sp>
      <p:sp>
        <p:nvSpPr>
          <p:cNvPr id="19" name="文本框 18"/>
          <p:cNvSpPr txBox="1"/>
          <p:nvPr/>
        </p:nvSpPr>
        <p:spPr>
          <a:xfrm>
            <a:off x="1264285" y="4397375"/>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03</a:t>
            </a:r>
            <a:endParaRPr lang="en-US" altLang="zh-CN" sz="2800">
              <a:solidFill>
                <a:schemeClr val="bg1"/>
              </a:solidFill>
              <a:latin typeface="汉仪中宋S" panose="00020600040101010101" charset="-122"/>
              <a:ea typeface="汉仪中宋S" panose="00020600040101010101" charset="-122"/>
            </a:endParaRPr>
          </a:p>
        </p:txBody>
      </p:sp>
      <p:sp>
        <p:nvSpPr>
          <p:cNvPr id="20" name="文本框 19"/>
          <p:cNvSpPr txBox="1"/>
          <p:nvPr/>
        </p:nvSpPr>
        <p:spPr>
          <a:xfrm>
            <a:off x="6666230" y="4378960"/>
            <a:ext cx="55626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chemeClr val="bg1"/>
                </a:solidFill>
                <a:latin typeface="汉仪中宋S" panose="00020600040101010101" charset="-122"/>
                <a:ea typeface="汉仪中宋S" panose="00020600040101010101" charset="-122"/>
              </a:rPr>
              <a:t>04</a:t>
            </a:r>
            <a:endParaRPr lang="en-US" altLang="zh-CN" sz="28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2193925" y="2921168"/>
            <a:ext cx="7802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26476A"/>
                </a:solidFill>
                <a:latin typeface="汉仪中宋S" panose="00020600040101010101" charset="-122"/>
                <a:ea typeface="汉仪中宋S" panose="00020600040101010101" charset="-122"/>
              </a:rPr>
              <a:t>商业银行的产生与发展</a:t>
            </a:r>
            <a:endParaRPr lang="zh-CN" altLang="en-US" sz="6000">
              <a:solidFill>
                <a:srgbClr val="26476A"/>
              </a:solidFill>
              <a:latin typeface="汉仪中宋S" panose="00020600040101010101" charset="-122"/>
              <a:ea typeface="汉仪中宋S" panose="00020600040101010101" charset="-122"/>
            </a:endParaRPr>
          </a:p>
        </p:txBody>
      </p:sp>
      <p:sp>
        <p:nvSpPr>
          <p:cNvPr id="12" name="椭圆 11"/>
          <p:cNvSpPr/>
          <p:nvPr/>
        </p:nvSpPr>
        <p:spPr>
          <a:xfrm>
            <a:off x="4281646" y="1431290"/>
            <a:ext cx="1051877" cy="1051877"/>
          </a:xfrm>
          <a:prstGeom prst="ellipse">
            <a:avLst/>
          </a:prstGeom>
          <a:solidFill>
            <a:srgbClr val="26476A"/>
          </a:solidFill>
          <a:ln>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4304029" y="1601628"/>
            <a:ext cx="1051877"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chemeClr val="bg1"/>
                </a:solidFill>
                <a:latin typeface="汉仪中宋S" panose="00020600040101010101" charset="-122"/>
                <a:ea typeface="汉仪中宋S" panose="00020600040101010101" charset="-122"/>
              </a:rPr>
              <a:t>01</a:t>
            </a:r>
            <a:endParaRPr lang="en-US" altLang="zh-CN" sz="44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32308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商业银行的产生与发展</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9470" y="1985645"/>
            <a:ext cx="6113780" cy="29997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Wingdings" panose="05000000000000000000" charset="0"/>
              <a:buChar char=""/>
            </a:pPr>
            <a:r>
              <a:rPr lang="zh-CN" altLang="en-US" sz="1400" b="1">
                <a:solidFill>
                  <a:schemeClr val="tx1">
                    <a:lumMod val="65000"/>
                    <a:lumOff val="35000"/>
                  </a:schemeClr>
                </a:solidFill>
                <a:latin typeface="汉仪君黑-45简" panose="020b0604020202020204" charset="-122"/>
                <a:ea typeface="汉仪君黑-45简" panose="020b0604020202020204" charset="-122"/>
              </a:rPr>
              <a:t>资本主义商业银行,它是资本主义生产方式的产物。</a:t>
            </a:r>
            <a:endParaRPr lang="zh-CN" altLang="en-US" sz="1400" b="1">
              <a:solidFill>
                <a:schemeClr val="tx1">
                  <a:lumMod val="65000"/>
                  <a:lumOff val="35000"/>
                </a:schemeClr>
              </a:solidFill>
              <a:latin typeface="汉仪君黑-45简" panose="020b0604020202020204" charset="-122"/>
              <a:ea typeface="汉仪君黑-45简" panose="020b0604020202020204" charset="-122"/>
            </a:endParaRPr>
          </a:p>
          <a:p>
            <a:pPr marL="285750" indent="-285750">
              <a:lnSpc>
                <a:spcPct val="150000"/>
              </a:lnSpc>
              <a:buFont typeface="Wingdings" panose="05000000000000000000" charset="0"/>
              <a:buChar char=""/>
            </a:pPr>
            <a:r>
              <a:rPr lang="zh-CN" altLang="en-US" sz="1400" b="1">
                <a:solidFill>
                  <a:schemeClr val="tx1">
                    <a:lumMod val="65000"/>
                    <a:lumOff val="35000"/>
                  </a:schemeClr>
                </a:solidFill>
                <a:latin typeface="汉仪君黑-45简" panose="020b0604020202020204" charset="-122"/>
                <a:ea typeface="汉仪君黑-45简" panose="020b0604020202020204" charset="-122"/>
              </a:rPr>
              <a:t>产生基本上通过两种途径：</a:t>
            </a:r>
            <a:endParaRPr lang="zh-CN" altLang="en-US" sz="1400" b="1">
              <a:solidFill>
                <a:schemeClr val="tx1">
                  <a:lumMod val="65000"/>
                  <a:lumOff val="35000"/>
                </a:schemeClr>
              </a:solidFill>
              <a:latin typeface="汉仪君黑-45简" panose="020b0604020202020204" charset="-122"/>
              <a:ea typeface="汉仪君黑-45简" panose="020b0604020202020204" charset="-122"/>
            </a:endParaRPr>
          </a:p>
          <a:p>
            <a:pPr indent="0">
              <a:lnSpc>
                <a:spcPct val="150000"/>
              </a:lnSpc>
              <a:buFont typeface="Wingdings" panose="05000000000000000000" charset="0"/>
              <a:buNone/>
            </a:pPr>
            <a:r>
              <a:rPr lang="en-US" altLang="zh-CN" sz="1400" b="1">
                <a:solidFill>
                  <a:schemeClr val="tx1">
                    <a:lumMod val="65000"/>
                    <a:lumOff val="35000"/>
                  </a:schemeClr>
                </a:solidFill>
                <a:latin typeface="汉仪君黑-45简" panose="020b0604020202020204" charset="-122"/>
                <a:ea typeface="汉仪君黑-45简" panose="020b0604020202020204" charset="-122"/>
              </a:rPr>
              <a:t>   </a:t>
            </a:r>
            <a:r>
              <a:rPr lang="zh-CN" altLang="en-US" sz="1400" b="1">
                <a:solidFill>
                  <a:schemeClr val="tx1">
                    <a:lumMod val="65000"/>
                    <a:lumOff val="35000"/>
                  </a:schemeClr>
                </a:solidFill>
                <a:latin typeface="汉仪君黑-45简" panose="020b0604020202020204" charset="-122"/>
                <a:ea typeface="汉仪君黑-45简" panose="020b0604020202020204" charset="-122"/>
              </a:rPr>
              <a:t>一，旧的高利贷性质的银行逐渐适应新的经济条件,演变为资本主义银行。</a:t>
            </a:r>
            <a:endParaRPr lang="zh-CN" altLang="en-US" sz="1400" b="1">
              <a:solidFill>
                <a:schemeClr val="tx1">
                  <a:lumMod val="65000"/>
                  <a:lumOff val="35000"/>
                </a:schemeClr>
              </a:solidFill>
              <a:latin typeface="汉仪君黑-45简" panose="020b0604020202020204" charset="-122"/>
              <a:ea typeface="汉仪君黑-45简" panose="020b0604020202020204" charset="-122"/>
            </a:endParaRPr>
          </a:p>
          <a:p>
            <a:pPr indent="0">
              <a:lnSpc>
                <a:spcPct val="150000"/>
              </a:lnSpc>
              <a:buFont typeface="Wingdings" panose="05000000000000000000" charset="0"/>
              <a:buNone/>
            </a:pPr>
            <a:r>
              <a:rPr lang="zh-CN" altLang="en-US" sz="1400" b="1">
                <a:solidFill>
                  <a:schemeClr val="tx1">
                    <a:lumMod val="65000"/>
                    <a:lumOff val="35000"/>
                  </a:schemeClr>
                </a:solidFill>
                <a:latin typeface="汉仪君黑-45简" panose="020b0604020202020204" charset="-122"/>
                <a:ea typeface="汉仪君黑-45简" panose="020b0604020202020204" charset="-122"/>
              </a:rPr>
              <a:t> </a:t>
            </a:r>
            <a:r>
              <a:rPr lang="en-US" altLang="zh-CN" sz="1400" b="1">
                <a:solidFill>
                  <a:schemeClr val="tx1">
                    <a:lumMod val="65000"/>
                    <a:lumOff val="35000"/>
                  </a:schemeClr>
                </a:solidFill>
                <a:latin typeface="汉仪君黑-45简" panose="020b0604020202020204" charset="-122"/>
                <a:ea typeface="汉仪君黑-45简" panose="020b0604020202020204" charset="-122"/>
              </a:rPr>
              <a:t>  </a:t>
            </a:r>
            <a:r>
              <a:rPr lang="zh-CN" altLang="en-US" sz="1400" b="1">
                <a:solidFill>
                  <a:schemeClr val="tx1">
                    <a:lumMod val="65000"/>
                    <a:lumOff val="35000"/>
                  </a:schemeClr>
                </a:solidFill>
                <a:latin typeface="汉仪君黑-45简" panose="020b0604020202020204" charset="-122"/>
                <a:ea typeface="汉仪君黑-45简" panose="020b0604020202020204" charset="-122"/>
              </a:rPr>
              <a:t>二，新兴的资产阶级按照资本主义原则组织的股份制银行。</a:t>
            </a:r>
            <a:endParaRPr lang="zh-CN" altLang="en-US" sz="1400" b="1">
              <a:solidFill>
                <a:schemeClr val="tx1">
                  <a:lumMod val="65000"/>
                  <a:lumOff val="35000"/>
                </a:schemeClr>
              </a:solidFill>
              <a:latin typeface="汉仪君黑-45简" panose="020b0604020202020204" charset="-122"/>
              <a:ea typeface="汉仪君黑-45简" panose="020b0604020202020204" charset="-122"/>
            </a:endParaRPr>
          </a:p>
          <a:p>
            <a:pPr indent="0">
              <a:lnSpc>
                <a:spcPct val="150000"/>
              </a:lnSpc>
              <a:buFont typeface="Wingdings" panose="05000000000000000000" charset="0"/>
              <a:buNone/>
            </a:pPr>
            <a:endParaRPr lang="zh-CN" altLang="en-US" sz="1400" b="1">
              <a:solidFill>
                <a:schemeClr val="tx1">
                  <a:lumMod val="65000"/>
                  <a:lumOff val="35000"/>
                </a:schemeClr>
              </a:solidFill>
              <a:latin typeface="汉仪君黑-45简" panose="020b0604020202020204" charset="-122"/>
              <a:ea typeface="汉仪君黑-45简" panose="020b0604020202020204" charset="-122"/>
            </a:endParaRPr>
          </a:p>
          <a:p>
            <a:pPr indent="0">
              <a:lnSpc>
                <a:spcPct val="150000"/>
              </a:lnSpc>
              <a:buFont typeface="Wingdings" panose="05000000000000000000" charset="0"/>
              <a:buNone/>
            </a:pPr>
            <a:r>
              <a:rPr lang="zh-CN" altLang="en-US" sz="1400" b="1">
                <a:solidFill>
                  <a:schemeClr val="tx1">
                    <a:lumMod val="65000"/>
                    <a:lumOff val="35000"/>
                  </a:schemeClr>
                </a:solidFill>
                <a:latin typeface="汉仪君黑-45简" panose="020b0604020202020204" charset="-122"/>
                <a:ea typeface="汉仪君黑-45简" panose="020b0604020202020204" charset="-122"/>
              </a:rPr>
              <a:t> </a:t>
            </a:r>
            <a:r>
              <a:rPr lang="en-US" altLang="zh-CN" sz="1400" b="1">
                <a:solidFill>
                  <a:schemeClr val="tx1">
                    <a:lumMod val="65000"/>
                    <a:lumOff val="35000"/>
                  </a:schemeClr>
                </a:solidFill>
                <a:latin typeface="汉仪君黑-45简" panose="020b0604020202020204" charset="-122"/>
                <a:ea typeface="汉仪君黑-45简" panose="020b0604020202020204" charset="-122"/>
              </a:rPr>
              <a:t>   </a:t>
            </a:r>
            <a:r>
              <a:rPr lang="zh-CN" altLang="en-US" sz="1400" b="1">
                <a:solidFill>
                  <a:schemeClr val="tx1">
                    <a:lumMod val="65000"/>
                    <a:lumOff val="35000"/>
                  </a:schemeClr>
                </a:solidFill>
                <a:latin typeface="汉仪君黑-45简" panose="020b0604020202020204" charset="-122"/>
                <a:ea typeface="汉仪君黑-45简" panose="020b0604020202020204" charset="-122"/>
              </a:rPr>
              <a:t>英格兰银行出现宣告了高利贷性质的银行业在社会信用领域垄断地位的结束,标志着资本主义现代银行制度的形成以及商业银行的产生。继英格兰银行之后,欧洲各资本主义国家都相继成立了商业银行。从此,现代商业银行体系在世界范围内开始普及。</a:t>
            </a:r>
            <a:endParaRPr lang="zh-CN" altLang="en-US" sz="14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954335" y="104493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一、商业银行的产生</a:t>
            </a:r>
            <a:endParaRPr lang="zh-CN" altLang="en-US" sz="3600" b="1">
              <a:solidFill>
                <a:srgbClr val="26476A"/>
              </a:solidFill>
              <a:latin typeface="汉仪中宋S" panose="00020600040101010101" charset="-122"/>
              <a:ea typeface="汉仪中宋S" panose="00020600040101010101" charset="-122"/>
            </a:endParaRPr>
          </a:p>
        </p:txBody>
      </p:sp>
      <p:pic>
        <p:nvPicPr>
          <p:cNvPr id="4" name="图片 3"/>
          <p:cNvPicPr>
            <a:picLocks noChangeAspect="1"/>
          </p:cNvPicPr>
          <p:nvPr/>
        </p:nvPicPr>
        <p:blipFill>
          <a:blip r:embed="rId3"/>
          <a:stretch>
            <a:fillRect/>
          </a:stretch>
        </p:blipFill>
        <p:spPr>
          <a:xfrm>
            <a:off x="6953250" y="1861185"/>
            <a:ext cx="5238750" cy="3305175"/>
          </a:xfrm>
          <a:prstGeom prst="rect">
            <a:avLst/>
          </a:prstGeom>
        </p:spPr>
      </p:pic>
    </p:spTree>
    <p:custDataLst>
      <p:tags r:id="rId4"/>
    </p:custDataLst>
  </p:cSld>
  <p:clrMapOvr>
    <a:masterClrMapping/>
  </p:clrMapOvr>
  <p:transition spd="slow">
    <p:wip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692785" y="1896110"/>
            <a:ext cx="10639425" cy="40081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（一）分离型银行道路</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zh-CN" altLang="en-US" sz="2400">
                <a:solidFill>
                  <a:schemeClr val="tx1">
                    <a:lumMod val="65000"/>
                    <a:lumOff val="35000"/>
                  </a:schemeClr>
                </a:solidFill>
                <a:latin typeface="汉仪君黑-45简" panose="020b0604020202020204" charset="-122"/>
                <a:ea typeface="汉仪君黑-45简" panose="020b0604020202020204" charset="-122"/>
              </a:rPr>
              <a:t>英国、美国、日本为代表；</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zh-CN" altLang="en-US" sz="2400">
                <a:solidFill>
                  <a:schemeClr val="tx1">
                    <a:lumMod val="65000"/>
                    <a:lumOff val="35000"/>
                  </a:schemeClr>
                </a:solidFill>
                <a:latin typeface="汉仪君黑-45简" panose="020b0604020202020204" charset="-122"/>
                <a:ea typeface="汉仪君黑-45简" panose="020b0604020202020204" charset="-122"/>
              </a:rPr>
              <a:t>主张银行业务与证券业务相分离,受传统经济理论中“商业贷款理论”的影响；</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zh-CN" altLang="en-US" sz="2400">
                <a:solidFill>
                  <a:schemeClr val="tx1">
                    <a:lumMod val="65000"/>
                    <a:lumOff val="35000"/>
                  </a:schemeClr>
                </a:solidFill>
                <a:latin typeface="汉仪君黑-45简" panose="020b0604020202020204" charset="-122"/>
                <a:ea typeface="汉仪君黑-45简" panose="020b0604020202020204" charset="-122"/>
              </a:rPr>
              <a:t>缺陷：一，国民经济难以维持高速稳定的增长；</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en-US" altLang="zh-CN" sz="2400">
                <a:solidFill>
                  <a:schemeClr val="tx1">
                    <a:lumMod val="65000"/>
                    <a:lumOff val="35000"/>
                  </a:schemeClr>
                </a:solidFill>
                <a:latin typeface="汉仪君黑-45简" panose="020b0604020202020204" charset="-122"/>
                <a:ea typeface="汉仪君黑-45简" panose="020b0604020202020204" charset="-122"/>
              </a:rPr>
              <a:t>      </a:t>
            </a:r>
            <a:r>
              <a:rPr lang="zh-CN" altLang="en-US" sz="2400">
                <a:solidFill>
                  <a:schemeClr val="tx1">
                    <a:lumMod val="65000"/>
                    <a:lumOff val="35000"/>
                  </a:schemeClr>
                </a:solidFill>
                <a:latin typeface="汉仪君黑-45简" panose="020b0604020202020204" charset="-122"/>
                <a:ea typeface="汉仪君黑-45简" panose="020b0604020202020204" charset="-122"/>
              </a:rPr>
              <a:t>二,给商业银行自身带来了风险；</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en-US" altLang="zh-CN" sz="2400">
                <a:solidFill>
                  <a:schemeClr val="tx1">
                    <a:lumMod val="65000"/>
                    <a:lumOff val="35000"/>
                  </a:schemeClr>
                </a:solidFill>
                <a:latin typeface="汉仪君黑-45简" panose="020b0604020202020204" charset="-122"/>
                <a:ea typeface="汉仪君黑-45简" panose="020b0604020202020204" charset="-122"/>
              </a:rPr>
              <a:t>      </a:t>
            </a:r>
            <a:r>
              <a:rPr lang="zh-CN" altLang="en-US" sz="2400">
                <a:solidFill>
                  <a:schemeClr val="tx1">
                    <a:lumMod val="65000"/>
                    <a:lumOff val="35000"/>
                  </a:schemeClr>
                </a:solidFill>
                <a:latin typeface="汉仪君黑-45简" panose="020b0604020202020204" charset="-122"/>
                <a:ea typeface="汉仪君黑-45简" panose="020b0604020202020204" charset="-122"/>
              </a:rPr>
              <a:t>三,加剧经济的波动幅度。</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954335" y="104493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二、商业银行的发展</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692785" y="289560"/>
            <a:ext cx="32308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商业银行的产生与发展</a:t>
            </a:r>
            <a:endParaRPr lang="zh-CN" altLang="en-US" sz="2400">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692785" y="1896110"/>
            <a:ext cx="10639425" cy="44881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（一）全能型银行道路</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zh-CN" altLang="en-US" sz="2400">
                <a:solidFill>
                  <a:schemeClr val="tx1">
                    <a:lumMod val="65000"/>
                    <a:lumOff val="35000"/>
                  </a:schemeClr>
                </a:solidFill>
                <a:latin typeface="汉仪君黑-45简" panose="020b0604020202020204" charset="-122"/>
                <a:ea typeface="汉仪君黑-45简" panose="020b0604020202020204" charset="-122"/>
              </a:rPr>
              <a:t>以德国为代表；</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zh-CN" altLang="en-US" sz="2400">
                <a:solidFill>
                  <a:schemeClr val="tx1">
                    <a:lumMod val="65000"/>
                    <a:lumOff val="35000"/>
                  </a:schemeClr>
                </a:solidFill>
                <a:latin typeface="汉仪君黑-45简" panose="020b0604020202020204" charset="-122"/>
                <a:ea typeface="汉仪君黑-45简" panose="020b0604020202020204" charset="-122"/>
              </a:rPr>
              <a:t>主张商业银行可以兼营证券业务；</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zh-CN" altLang="en-US" sz="2400">
                <a:solidFill>
                  <a:schemeClr val="tx1">
                    <a:lumMod val="65000"/>
                    <a:lumOff val="35000"/>
                  </a:schemeClr>
                </a:solidFill>
                <a:latin typeface="汉仪君黑-45简" panose="020b0604020202020204" charset="-122"/>
                <a:ea typeface="汉仪君黑-45简" panose="020b0604020202020204" charset="-122"/>
              </a:rPr>
              <a:t>优点：一</a:t>
            </a:r>
            <a:r>
              <a:rPr lang="en-US" altLang="zh-CN" sz="2400">
                <a:solidFill>
                  <a:schemeClr val="tx1">
                    <a:lumMod val="65000"/>
                    <a:lumOff val="35000"/>
                  </a:schemeClr>
                </a:solidFill>
                <a:latin typeface="汉仪君黑-45简" panose="020b0604020202020204" charset="-122"/>
                <a:ea typeface="汉仪君黑-45简" panose="020b0604020202020204" charset="-122"/>
              </a:rPr>
              <a:t>,</a:t>
            </a:r>
            <a:r>
              <a:rPr lang="zh-CN" altLang="en-US" sz="2400">
                <a:solidFill>
                  <a:schemeClr val="tx1">
                    <a:lumMod val="65000"/>
                    <a:lumOff val="35000"/>
                  </a:schemeClr>
                </a:solidFill>
                <a:latin typeface="汉仪君黑-45简" panose="020b0604020202020204" charset="-122"/>
                <a:ea typeface="汉仪君黑-45简" panose="020b0604020202020204" charset="-122"/>
              </a:rPr>
              <a:t>增强银行与客户的联系；</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en-US" altLang="zh-CN" sz="2400">
                <a:solidFill>
                  <a:schemeClr val="tx1">
                    <a:lumMod val="65000"/>
                    <a:lumOff val="35000"/>
                  </a:schemeClr>
                </a:solidFill>
                <a:latin typeface="汉仪君黑-45简" panose="020b0604020202020204" charset="-122"/>
                <a:ea typeface="汉仪君黑-45简" panose="020b0604020202020204" charset="-122"/>
              </a:rPr>
              <a:t>      </a:t>
            </a:r>
            <a:r>
              <a:rPr lang="zh-CN" altLang="en-US" sz="2400">
                <a:solidFill>
                  <a:schemeClr val="tx1">
                    <a:lumMod val="65000"/>
                    <a:lumOff val="35000"/>
                  </a:schemeClr>
                </a:solidFill>
                <a:latin typeface="汉仪君黑-45简" panose="020b0604020202020204" charset="-122"/>
                <a:ea typeface="汉仪君黑-45简" panose="020b0604020202020204" charset="-122"/>
              </a:rPr>
              <a:t>二,帮助客户选择最佳的投资机会；</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en-US" altLang="zh-CN" sz="2400">
                <a:solidFill>
                  <a:schemeClr val="tx1">
                    <a:lumMod val="65000"/>
                    <a:lumOff val="35000"/>
                  </a:schemeClr>
                </a:solidFill>
                <a:latin typeface="汉仪君黑-45简" panose="020b0604020202020204" charset="-122"/>
                <a:ea typeface="汉仪君黑-45简" panose="020b0604020202020204" charset="-122"/>
              </a:rPr>
              <a:t>      </a:t>
            </a:r>
            <a:r>
              <a:rPr lang="zh-CN" altLang="en-US" sz="2400">
                <a:solidFill>
                  <a:schemeClr val="tx1">
                    <a:lumMod val="65000"/>
                    <a:lumOff val="35000"/>
                  </a:schemeClr>
                </a:solidFill>
                <a:latin typeface="汉仪君黑-45简" panose="020b0604020202020204" charset="-122"/>
                <a:ea typeface="汉仪君黑-45简" panose="020b0604020202020204" charset="-122"/>
              </a:rPr>
              <a:t>三,使银行和整个金融制度趋于稳定；</a:t>
            </a: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r>
              <a:rPr lang="zh-CN" altLang="en-US" sz="2400">
                <a:solidFill>
                  <a:schemeClr val="tx1">
                    <a:lumMod val="65000"/>
                    <a:lumOff val="35000"/>
                  </a:schemeClr>
                </a:solidFill>
                <a:latin typeface="汉仪君黑-45简" panose="020b0604020202020204" charset="-122"/>
                <a:ea typeface="汉仪君黑-45简" panose="020b0604020202020204" charset="-122"/>
              </a:rPr>
              <a:t> </a:t>
            </a:r>
            <a:r>
              <a:rPr lang="en-US" altLang="zh-CN" sz="2400">
                <a:solidFill>
                  <a:schemeClr val="tx1">
                    <a:lumMod val="65000"/>
                    <a:lumOff val="35000"/>
                  </a:schemeClr>
                </a:solidFill>
                <a:latin typeface="汉仪君黑-45简" panose="020b0604020202020204" charset="-122"/>
                <a:ea typeface="汉仪君黑-45简" panose="020b0604020202020204" charset="-122"/>
              </a:rPr>
              <a:t>     </a:t>
            </a:r>
            <a:r>
              <a:rPr lang="zh-CN" altLang="en-US" sz="2400">
                <a:solidFill>
                  <a:schemeClr val="tx1">
                    <a:lumMod val="65000"/>
                    <a:lumOff val="35000"/>
                  </a:schemeClr>
                </a:solidFill>
                <a:latin typeface="汉仪君黑-45简" panose="020b0604020202020204" charset="-122"/>
                <a:ea typeface="汉仪君黑-45简" panose="020b0604020202020204" charset="-122"/>
              </a:rPr>
              <a:t>四</a:t>
            </a:r>
            <a:r>
              <a:rPr lang="en-US" altLang="zh-CN" sz="2400">
                <a:solidFill>
                  <a:schemeClr val="tx1">
                    <a:lumMod val="65000"/>
                    <a:lumOff val="35000"/>
                  </a:schemeClr>
                </a:solidFill>
                <a:latin typeface="汉仪君黑-45简" panose="020b0604020202020204" charset="-122"/>
                <a:ea typeface="汉仪君黑-45简" panose="020b0604020202020204" charset="-122"/>
              </a:rPr>
              <a:t>,可以进一步促进储蓄</a:t>
            </a:r>
            <a:endParaRPr lang="en-US" altLang="zh-CN" sz="2400">
              <a:solidFill>
                <a:schemeClr val="tx1">
                  <a:lumMod val="65000"/>
                  <a:lumOff val="35000"/>
                </a:schemeClr>
              </a:solidFill>
              <a:latin typeface="汉仪君黑-45简" panose="020b0604020202020204" charset="-122"/>
              <a:ea typeface="汉仪君黑-45简" panose="020b0604020202020204" charset="-122"/>
            </a:endParaRPr>
          </a:p>
          <a:p>
            <a:pPr>
              <a:lnSpc>
                <a:spcPct val="130000"/>
              </a:lnSpc>
            </a:pPr>
            <a:endParaRPr lang="zh-CN" altLang="en-US" sz="2400">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954335" y="1044932"/>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二、商业银行的发展</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692785" y="289560"/>
            <a:ext cx="32308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商业银行的产生与发展</a:t>
            </a:r>
            <a:endParaRPr lang="zh-CN" altLang="en-US" sz="2400">
              <a:solidFill>
                <a:srgbClr val="26476A"/>
              </a:solidFill>
              <a:latin typeface="汉仪中宋S" panose="00020600040101010101" charset="-122"/>
              <a:ea typeface="汉仪中宋S" panose="00020600040101010101" charset="-122"/>
            </a:endParaRPr>
          </a:p>
        </p:txBody>
      </p:sp>
      <p:pic>
        <p:nvPicPr>
          <p:cNvPr id="2" name="图片 1"/>
          <p:cNvPicPr>
            <a:picLocks noChangeAspect="1"/>
          </p:cNvPicPr>
          <p:nvPr/>
        </p:nvPicPr>
        <p:blipFill>
          <a:blip r:embed="rId3"/>
          <a:stretch>
            <a:fillRect/>
          </a:stretch>
        </p:blipFill>
        <p:spPr>
          <a:xfrm>
            <a:off x="6696075" y="1896110"/>
            <a:ext cx="5391150" cy="2972435"/>
          </a:xfrm>
          <a:prstGeom prst="rect">
            <a:avLst/>
          </a:prstGeom>
        </p:spPr>
      </p:pic>
    </p:spTree>
    <p:custDataLst>
      <p:tags r:id="rId4"/>
    </p:custDataLst>
  </p:cSld>
  <p:clrMapOvr>
    <a:masterClrMapping/>
  </p:clrMapOvr>
  <p:transition spd="slow">
    <p:wip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1550035" y="1907832"/>
            <a:ext cx="6991350" cy="32365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（一）业务经营的综合化</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（二）银行资产的证券化</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（三）金融创新的普遍化</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（四）经营管理的电子化</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（五）国际银行的并购浪潮</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954335" y="1044932"/>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三、商业银行的发展趋势</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692785" y="289560"/>
            <a:ext cx="32308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商业银行的产生与发展</a:t>
            </a:r>
            <a:endParaRPr lang="zh-CN" altLang="en-US" sz="2400">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2193925" y="2921168"/>
            <a:ext cx="7802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26476A"/>
                </a:solidFill>
                <a:latin typeface="汉仪中宋S" panose="00020600040101010101" charset="-122"/>
                <a:ea typeface="汉仪中宋S" panose="00020600040101010101" charset="-122"/>
              </a:rPr>
              <a:t>商业银行的性质与职能</a:t>
            </a:r>
            <a:endParaRPr lang="zh-CN" altLang="en-US" sz="6000">
              <a:solidFill>
                <a:srgbClr val="26476A"/>
              </a:solidFill>
              <a:latin typeface="汉仪中宋S" panose="00020600040101010101" charset="-122"/>
              <a:ea typeface="汉仪中宋S" panose="00020600040101010101" charset="-122"/>
            </a:endParaRPr>
          </a:p>
        </p:txBody>
      </p:sp>
      <p:sp>
        <p:nvSpPr>
          <p:cNvPr id="12" name="椭圆 11"/>
          <p:cNvSpPr/>
          <p:nvPr/>
        </p:nvSpPr>
        <p:spPr>
          <a:xfrm>
            <a:off x="4281646" y="1431290"/>
            <a:ext cx="1051877" cy="1051877"/>
          </a:xfrm>
          <a:prstGeom prst="ellipse">
            <a:avLst/>
          </a:prstGeom>
          <a:solidFill>
            <a:srgbClr val="26476A"/>
          </a:solidFill>
          <a:ln>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4304029" y="1601628"/>
            <a:ext cx="1051877"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chemeClr val="bg1"/>
                </a:solidFill>
                <a:latin typeface="汉仪中宋S" panose="00020600040101010101" charset="-122"/>
                <a:ea typeface="汉仪中宋S" panose="00020600040101010101" charset="-122"/>
              </a:rPr>
              <a:t>02</a:t>
            </a:r>
            <a:endParaRPr lang="en-US" altLang="zh-CN" sz="44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32308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商业银行的性质与职能</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1321065" y="1967190"/>
            <a:ext cx="10669312" cy="3046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（一）商业银行是企业</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sym typeface="+mn-ea"/>
              </a:rPr>
              <a:t>（二）</a:t>
            </a:r>
            <a:r>
              <a:rPr lang="zh-CN" altLang="en-US" sz="2800" b="1">
                <a:solidFill>
                  <a:schemeClr val="tx1">
                    <a:lumMod val="65000"/>
                    <a:lumOff val="35000"/>
                  </a:schemeClr>
                </a:solidFill>
                <a:latin typeface="汉仪君黑-45简" panose="020b0604020202020204" charset="-122"/>
                <a:ea typeface="汉仪君黑-45简" panose="020b0604020202020204" charset="-122"/>
              </a:rPr>
              <a:t>商业银行是金融企业</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（三）商业银行是特殊的金融企业</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altLang="en-US" sz="2000">
                <a:solidFill>
                  <a:schemeClr val="tx1">
                    <a:lumMod val="65000"/>
                    <a:lumOff val="35000"/>
                  </a:schemeClr>
                </a:solidFill>
                <a:latin typeface="汉仪君黑-45简" panose="020b0604020202020204" charset="-122"/>
                <a:ea typeface="汉仪君黑-45简" panose="020b0604020202020204" charset="-122"/>
              </a:rPr>
              <a:t>经营业务范围广泛，具有创造存款货币的功能；“存款货币银行”</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50000"/>
              </a:lnSpc>
            </a:pPr>
            <a:endParaRPr lang="en-US" altLang="zh-CN"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111607"/>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一、商业银行的性质</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32308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商业银行的性质与职能</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1321065" y="1967190"/>
            <a:ext cx="10669312" cy="40614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（一）信用中介职能</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sym typeface="+mn-ea"/>
              </a:rPr>
              <a:t>（二）</a:t>
            </a:r>
            <a:r>
              <a:rPr lang="zh-CN" altLang="en-US" sz="2800" b="1">
                <a:solidFill>
                  <a:schemeClr val="tx1">
                    <a:lumMod val="65000"/>
                    <a:lumOff val="35000"/>
                  </a:schemeClr>
                </a:solidFill>
                <a:latin typeface="汉仪君黑-45简" panose="020b0604020202020204" charset="-122"/>
                <a:ea typeface="汉仪君黑-45简" panose="020b0604020202020204" charset="-122"/>
              </a:rPr>
              <a:t>支付中介职能</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altLang="en-US" sz="2000">
                <a:solidFill>
                  <a:schemeClr val="tx1">
                    <a:lumMod val="65000"/>
                    <a:lumOff val="35000"/>
                  </a:schemeClr>
                </a:solidFill>
                <a:latin typeface="汉仪君黑-45简" panose="020b0604020202020204" charset="-122"/>
                <a:ea typeface="汉仪君黑-45简" panose="020b0604020202020204" charset="-122"/>
              </a:rPr>
              <a:t>汇款、支票的清偿与收款、各种款项的代收与代付</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（三）信用创造职能</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altLang="en-US" sz="2000">
                <a:solidFill>
                  <a:schemeClr val="tx1">
                    <a:lumMod val="65000"/>
                    <a:lumOff val="35000"/>
                  </a:schemeClr>
                </a:solidFill>
                <a:latin typeface="汉仪君黑-45简" panose="020b0604020202020204" charset="-122"/>
                <a:ea typeface="汉仪君黑-45简" panose="020b0604020202020204" charset="-122"/>
              </a:rPr>
              <a:t>最本质的特征</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（四）金融服务职能</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a:t>
            </a:r>
            <a:endParaRPr lang="en-US" altLang="zh-CN"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111607"/>
            <a:ext cx="430339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一、商业银行的职能</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2574925" y="2921168"/>
            <a:ext cx="7040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26476A"/>
                </a:solidFill>
                <a:latin typeface="汉仪中宋S" panose="00020600040101010101" charset="-122"/>
                <a:ea typeface="汉仪中宋S" panose="00020600040101010101" charset="-122"/>
              </a:rPr>
              <a:t>商业银行的主要业务</a:t>
            </a:r>
            <a:endParaRPr lang="zh-CN" altLang="en-US" sz="6000">
              <a:solidFill>
                <a:srgbClr val="26476A"/>
              </a:solidFill>
              <a:latin typeface="汉仪中宋S" panose="00020600040101010101" charset="-122"/>
              <a:ea typeface="汉仪中宋S" panose="00020600040101010101" charset="-122"/>
            </a:endParaRPr>
          </a:p>
        </p:txBody>
      </p:sp>
      <p:sp>
        <p:nvSpPr>
          <p:cNvPr id="12" name="椭圆 11"/>
          <p:cNvSpPr/>
          <p:nvPr/>
        </p:nvSpPr>
        <p:spPr>
          <a:xfrm>
            <a:off x="4281646" y="1431290"/>
            <a:ext cx="1051877" cy="1051877"/>
          </a:xfrm>
          <a:prstGeom prst="ellipse">
            <a:avLst/>
          </a:prstGeom>
          <a:solidFill>
            <a:srgbClr val="26476A"/>
          </a:solidFill>
          <a:ln>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4304029" y="1601628"/>
            <a:ext cx="1051877"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chemeClr val="bg1"/>
                </a:solidFill>
                <a:latin typeface="汉仪中宋S" panose="00020600040101010101" charset="-122"/>
                <a:ea typeface="汉仪中宋S" panose="00020600040101010101" charset="-122"/>
              </a:rPr>
              <a:t>03</a:t>
            </a:r>
            <a:endParaRPr lang="en-US" altLang="zh-CN" sz="44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商业银行的主要业务</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0766" y="1823045"/>
            <a:ext cx="10530467" cy="41846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（一）商业银行的负债业务含义</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商业银行的负债业务主要是指商业银行组织资金来源的业务,它是商业银行经营的基础。</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狭义：商业银行对他人的债务或欠款；</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广义：除了商业银行对他人的债务之外,还包括商业银行的自有资本。</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（二）商业银行负债业务的构成及其特点</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sz="2000">
                <a:solidFill>
                  <a:schemeClr val="tx1">
                    <a:lumMod val="65000"/>
                    <a:lumOff val="35000"/>
                  </a:schemeClr>
                </a:solidFill>
                <a:latin typeface="汉仪君黑-45简" panose="020b0604020202020204" charset="-122"/>
                <a:ea typeface="汉仪君黑-45简" panose="020b0604020202020204" charset="-122"/>
              </a:rPr>
              <a:t>资本只占其资产的极小部分,绝大部分营运资金来自负债</a:t>
            </a:r>
            <a:r>
              <a:rPr lang="zh-CN" sz="2000">
                <a:solidFill>
                  <a:schemeClr val="tx1">
                    <a:lumMod val="65000"/>
                    <a:lumOff val="35000"/>
                  </a:schemeClr>
                </a:solidFill>
                <a:latin typeface="汉仪君黑-45简" panose="020b0604020202020204" charset="-122"/>
                <a:ea typeface="汉仪君黑-45简" panose="020b0604020202020204" charset="-122"/>
              </a:rPr>
              <a:t>；</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主要由存款和各种非存款性借款构成。</a:t>
            </a:r>
            <a:endParaRPr lang="zh-CN" altLang="zh-CN" sz="2000">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044932"/>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一、商业银行的负债业务</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商业银行的主要业务</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0766" y="1823045"/>
            <a:ext cx="10530467" cy="52006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（三）商业银行的主要负债业务</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1.存款：</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活期存款、定期存款、储蓄存款</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创新性存款工具：① 可转让支付命令存款账户（</a:t>
            </a:r>
            <a:r>
              <a:rPr lang="en-US" altLang="zh-CN" sz="2000">
                <a:solidFill>
                  <a:schemeClr val="tx1">
                    <a:lumMod val="65000"/>
                    <a:lumOff val="35000"/>
                  </a:schemeClr>
                </a:solidFill>
                <a:latin typeface="汉仪君黑-45简" panose="020b0604020202020204" charset="-122"/>
                <a:ea typeface="汉仪君黑-45简" panose="020b0604020202020204" charset="-122"/>
              </a:rPr>
              <a:t>NOW</a:t>
            </a:r>
            <a:r>
              <a:rPr lang="zh-CN" altLang="en-US" sz="2000">
                <a:solidFill>
                  <a:schemeClr val="tx1">
                    <a:lumMod val="65000"/>
                    <a:lumOff val="35000"/>
                  </a:schemeClr>
                </a:solidFill>
                <a:latin typeface="汉仪君黑-45简" panose="020b0604020202020204" charset="-122"/>
                <a:ea typeface="汉仪君黑-45简" panose="020b0604020202020204" charset="-122"/>
              </a:rPr>
              <a:t>账户）</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altLang="en-US" sz="2000">
                <a:solidFill>
                  <a:schemeClr val="tx1">
                    <a:lumMod val="65000"/>
                    <a:lumOff val="35000"/>
                  </a:schemeClr>
                </a:solidFill>
                <a:latin typeface="汉仪君黑-45简" panose="020b0604020202020204" charset="-122"/>
                <a:ea typeface="汉仪君黑-45简" panose="020b0604020202020204" charset="-122"/>
              </a:rPr>
              <a:t>② 超级可转让支付命令存款账户（超级NOW账户）</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altLang="en-US" sz="2000">
                <a:solidFill>
                  <a:schemeClr val="tx1">
                    <a:lumMod val="65000"/>
                    <a:lumOff val="35000"/>
                  </a:schemeClr>
                </a:solidFill>
                <a:latin typeface="汉仪君黑-45简" panose="020b0604020202020204" charset="-122"/>
                <a:ea typeface="汉仪君黑-45简" panose="020b0604020202020204" charset="-122"/>
              </a:rPr>
              <a:t>③ 货币市场存款账户（MMDA账户）</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altLang="en-US" sz="2000">
                <a:solidFill>
                  <a:schemeClr val="tx1">
                    <a:lumMod val="65000"/>
                    <a:lumOff val="35000"/>
                  </a:schemeClr>
                </a:solidFill>
                <a:latin typeface="汉仪君黑-45简" panose="020b0604020202020204" charset="-122"/>
                <a:ea typeface="汉仪君黑-45简" panose="020b0604020202020204" charset="-122"/>
              </a:rPr>
              <a:t>④ 自动转账服务账户（ATS账户）</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2.商业银行的其他负债业务</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同业拆借、向中央银行借款、向国际金融市场借款、转抵押和转贴现、占用资金、回购协议</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endParaRPr lang="zh-CN" altLang="zh-CN" sz="2000">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044932"/>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一、商业银行的负债业务</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商业银行的主要业务</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0766" y="1823045"/>
            <a:ext cx="10530467" cy="53848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（一）商业银行资产业务的概念</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商业银行的资产业务指银行将自己通过负债业务所聚集的货币资金加以运用的业务。这是商业银行取得收益的主要途径。</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（二）商业银行的主要资产业务</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sz="2000">
                <a:solidFill>
                  <a:schemeClr val="tx1">
                    <a:lumMod val="65000"/>
                    <a:lumOff val="35000"/>
                  </a:schemeClr>
                </a:solidFill>
                <a:latin typeface="汉仪君黑-45简" panose="020b0604020202020204" charset="-122"/>
                <a:ea typeface="汉仪君黑-45简" panose="020b0604020202020204" charset="-122"/>
              </a:rPr>
              <a:t>1.现金资产</a:t>
            </a:r>
            <a:r>
              <a:rPr lang="zh-CN" sz="2000">
                <a:solidFill>
                  <a:schemeClr val="tx1">
                    <a:lumMod val="65000"/>
                    <a:lumOff val="35000"/>
                  </a:schemeClr>
                </a:solidFill>
                <a:latin typeface="汉仪君黑-45简" panose="020b0604020202020204" charset="-122"/>
                <a:ea typeface="汉仪君黑-45简" panose="020b0604020202020204" charset="-122"/>
              </a:rPr>
              <a:t>：库存现金、存放在中央银行的资金、同业存款、托收未达款</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2.贷款：</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原则：安全、保持流动性、高利息</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种类：按用途：工商贷款、不动产贷款、消费者贷款</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 </a:t>
            </a: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altLang="en-US" sz="2000">
                <a:solidFill>
                  <a:schemeClr val="tx1">
                    <a:lumMod val="65000"/>
                    <a:lumOff val="35000"/>
                  </a:schemeClr>
                </a:solidFill>
                <a:latin typeface="汉仪君黑-45简" panose="020b0604020202020204" charset="-122"/>
                <a:ea typeface="汉仪君黑-45简" panose="020b0604020202020204" charset="-122"/>
              </a:rPr>
              <a:t>按偿还期限：活期贷款、定期贷款、透支</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 </a:t>
            </a: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altLang="en-US" sz="2000">
                <a:solidFill>
                  <a:schemeClr val="tx1">
                    <a:lumMod val="65000"/>
                    <a:lumOff val="35000"/>
                  </a:schemeClr>
                </a:solidFill>
                <a:latin typeface="汉仪君黑-45简" panose="020b0604020202020204" charset="-122"/>
                <a:ea typeface="汉仪君黑-45简" panose="020b0604020202020204" charset="-122"/>
              </a:rPr>
              <a:t>按保障程度：抵押贷款、信用贷款</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 </a:t>
            </a: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altLang="en-US" sz="2000">
                <a:solidFill>
                  <a:schemeClr val="tx1">
                    <a:lumMod val="65000"/>
                    <a:lumOff val="35000"/>
                  </a:schemeClr>
                </a:solidFill>
                <a:latin typeface="汉仪君黑-45简" panose="020b0604020202020204" charset="-122"/>
                <a:ea typeface="汉仪君黑-45简" panose="020b0604020202020204" charset="-122"/>
              </a:rPr>
              <a:t>按偿还方式：一次还清贷款、分期偿还贷款</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endParaRPr lang="zh-CN" sz="2000">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044932"/>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sym typeface="+mn-ea"/>
              </a:rPr>
              <a:t>二、商业银行的资产业务</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商业银行的主要业务</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0766" y="1823045"/>
            <a:ext cx="10530467" cy="42176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（二）商业银行的主要资产业务</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sz="2000">
                <a:solidFill>
                  <a:schemeClr val="tx1">
                    <a:lumMod val="65000"/>
                    <a:lumOff val="35000"/>
                  </a:schemeClr>
                </a:solidFill>
                <a:latin typeface="汉仪君黑-45简" panose="020b0604020202020204" charset="-122"/>
                <a:ea typeface="汉仪君黑-45简" panose="020b0604020202020204" charset="-122"/>
              </a:rPr>
              <a:t>3.贴现</a:t>
            </a:r>
            <a:r>
              <a:rPr lang="zh-CN" sz="2000">
                <a:solidFill>
                  <a:schemeClr val="tx1">
                    <a:lumMod val="65000"/>
                    <a:lumOff val="35000"/>
                  </a:schemeClr>
                </a:solidFill>
                <a:latin typeface="汉仪君黑-45简" panose="020b0604020202020204" charset="-122"/>
                <a:ea typeface="汉仪君黑-45简" panose="020b0604020202020204" charset="-122"/>
              </a:rPr>
              <a:t>：</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商业银行买入未到期的商业票据,借以取得一定利息收益的业务</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优点：占用资金的周期较短、</a:t>
            </a:r>
            <a:r>
              <a:rPr lang="en-US" altLang="zh-CN" sz="2000">
                <a:solidFill>
                  <a:schemeClr val="tx1">
                    <a:lumMod val="65000"/>
                    <a:lumOff val="35000"/>
                  </a:schemeClr>
                </a:solidFill>
                <a:latin typeface="汉仪君黑-45简" panose="020b0604020202020204" charset="-122"/>
                <a:ea typeface="汉仪君黑-45简" panose="020b0604020202020204" charset="-122"/>
              </a:rPr>
              <a:t>流通性强</a:t>
            </a:r>
            <a:r>
              <a:rPr lang="zh-CN" altLang="en-US" sz="2000">
                <a:solidFill>
                  <a:schemeClr val="tx1">
                    <a:lumMod val="65000"/>
                    <a:lumOff val="35000"/>
                  </a:schemeClr>
                </a:solidFill>
                <a:latin typeface="汉仪君黑-45简" panose="020b0604020202020204" charset="-122"/>
                <a:ea typeface="汉仪君黑-45简" panose="020b0604020202020204" charset="-122"/>
              </a:rPr>
              <a:t>、</a:t>
            </a:r>
            <a:r>
              <a:rPr lang="en-US" altLang="zh-CN" sz="2000">
                <a:solidFill>
                  <a:schemeClr val="tx1">
                    <a:lumMod val="65000"/>
                    <a:lumOff val="35000"/>
                  </a:schemeClr>
                </a:solidFill>
                <a:latin typeface="汉仪君黑-45简" panose="020b0604020202020204" charset="-122"/>
                <a:ea typeface="汉仪君黑-45简" panose="020b0604020202020204" charset="-122"/>
              </a:rPr>
              <a:t>安全性高</a:t>
            </a:r>
            <a:r>
              <a:rPr lang="zh-CN" altLang="en-US" sz="2000">
                <a:solidFill>
                  <a:schemeClr val="tx1">
                    <a:lumMod val="65000"/>
                    <a:lumOff val="35000"/>
                  </a:schemeClr>
                </a:solidFill>
                <a:latin typeface="汉仪君黑-45简" panose="020b0604020202020204" charset="-122"/>
                <a:ea typeface="汉仪君黑-45简" panose="020b0604020202020204" charset="-122"/>
              </a:rPr>
              <a:t>、</a:t>
            </a:r>
            <a:r>
              <a:rPr lang="en-US" altLang="zh-CN" sz="2000">
                <a:solidFill>
                  <a:schemeClr val="tx1">
                    <a:lumMod val="65000"/>
                    <a:lumOff val="35000"/>
                  </a:schemeClr>
                </a:solidFill>
                <a:latin typeface="汉仪君黑-45简" panose="020b0604020202020204" charset="-122"/>
                <a:ea typeface="汉仪君黑-45简" panose="020b0604020202020204" charset="-122"/>
              </a:rPr>
              <a:t>先期收取贴现利息</a:t>
            </a:r>
            <a:r>
              <a:rPr lang="zh-CN" altLang="en-US" sz="2000">
                <a:solidFill>
                  <a:schemeClr val="tx1">
                    <a:lumMod val="65000"/>
                    <a:lumOff val="35000"/>
                  </a:schemeClr>
                </a:solidFill>
                <a:latin typeface="汉仪君黑-45简" panose="020b0604020202020204" charset="-122"/>
                <a:ea typeface="汉仪君黑-45简" panose="020b0604020202020204" charset="-122"/>
              </a:rPr>
              <a:t>。</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对象：银行承兑汇票、</a:t>
            </a:r>
            <a:r>
              <a:rPr lang="en-US" altLang="zh-CN" sz="2000">
                <a:solidFill>
                  <a:schemeClr val="tx1">
                    <a:lumMod val="65000"/>
                    <a:lumOff val="35000"/>
                  </a:schemeClr>
                </a:solidFill>
                <a:latin typeface="汉仪君黑-45简" panose="020b0604020202020204" charset="-122"/>
                <a:ea typeface="汉仪君黑-45简" panose="020b0604020202020204" charset="-122"/>
              </a:rPr>
              <a:t>商业承兑汇票</a:t>
            </a:r>
            <a:r>
              <a:rPr lang="zh-CN" altLang="en-US" sz="2000">
                <a:solidFill>
                  <a:schemeClr val="tx1">
                    <a:lumMod val="65000"/>
                    <a:lumOff val="35000"/>
                  </a:schemeClr>
                </a:solidFill>
                <a:latin typeface="汉仪君黑-45简" panose="020b0604020202020204" charset="-122"/>
                <a:ea typeface="汉仪君黑-45简" panose="020b0604020202020204" charset="-122"/>
              </a:rPr>
              <a:t>、</a:t>
            </a:r>
            <a:r>
              <a:rPr lang="en-US" altLang="zh-CN" sz="2000">
                <a:solidFill>
                  <a:schemeClr val="tx1">
                    <a:lumMod val="65000"/>
                    <a:lumOff val="35000"/>
                  </a:schemeClr>
                </a:solidFill>
                <a:latin typeface="汉仪君黑-45简" panose="020b0604020202020204" charset="-122"/>
                <a:ea typeface="汉仪君黑-45简" panose="020b0604020202020204" charset="-122"/>
              </a:rPr>
              <a:t>商业期票</a:t>
            </a:r>
            <a:r>
              <a:rPr lang="zh-CN" altLang="en-US" sz="2000">
                <a:solidFill>
                  <a:schemeClr val="tx1">
                    <a:lumMod val="65000"/>
                    <a:lumOff val="35000"/>
                  </a:schemeClr>
                </a:solidFill>
                <a:latin typeface="汉仪君黑-45简" panose="020b0604020202020204" charset="-122"/>
                <a:ea typeface="汉仪君黑-45简" panose="020b0604020202020204" charset="-122"/>
              </a:rPr>
              <a:t>、</a:t>
            </a:r>
            <a:r>
              <a:rPr lang="en-US" altLang="zh-CN" sz="2000">
                <a:solidFill>
                  <a:schemeClr val="tx1">
                    <a:lumMod val="65000"/>
                    <a:lumOff val="35000"/>
                  </a:schemeClr>
                </a:solidFill>
                <a:latin typeface="汉仪君黑-45简" panose="020b0604020202020204" charset="-122"/>
                <a:ea typeface="汉仪君黑-45简" panose="020b0604020202020204" charset="-122"/>
              </a:rPr>
              <a:t>政府债券本息票</a:t>
            </a:r>
            <a:endParaRPr lang="en-US" alt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贴现息和贴现付款额的计算</a:t>
            </a:r>
            <a:r>
              <a:rPr lang="zh-CN" altLang="en-US" sz="2000">
                <a:solidFill>
                  <a:schemeClr val="tx1">
                    <a:lumMod val="65000"/>
                    <a:lumOff val="35000"/>
                  </a:schemeClr>
                </a:solidFill>
                <a:latin typeface="汉仪君黑-45简" panose="020b0604020202020204" charset="-122"/>
                <a:ea typeface="汉仪君黑-45简" panose="020b0604020202020204" charset="-122"/>
              </a:rPr>
              <a:t>：</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gn="ctr">
              <a:lnSpc>
                <a:spcPct val="130000"/>
              </a:lnSpc>
            </a:pPr>
            <a:r>
              <a:rPr lang="zh-CN" altLang="en-US" sz="2000">
                <a:solidFill>
                  <a:schemeClr val="tx1">
                    <a:lumMod val="65000"/>
                    <a:lumOff val="35000"/>
                  </a:schemeClr>
                </a:solidFill>
                <a:latin typeface="+mn-ea"/>
                <a:cs typeface="+mn-ea"/>
              </a:rPr>
              <a:t>贴现付款额=票据面额×(1-年贴现率×未到期天数/360)</a:t>
            </a:r>
            <a:endParaRPr lang="zh-CN" altLang="en-US" sz="2000">
              <a:solidFill>
                <a:schemeClr val="tx1">
                  <a:lumMod val="65000"/>
                  <a:lumOff val="35000"/>
                </a:schemeClr>
              </a:solidFill>
              <a:latin typeface="+mn-ea"/>
              <a:cs typeface="+mn-ea"/>
            </a:endParaRPr>
          </a:p>
          <a:p>
            <a:pPr lvl="2" algn="l">
              <a:lnSpc>
                <a:spcPct val="130000"/>
              </a:lnSpc>
            </a:pPr>
            <a:r>
              <a:rPr lang="en-US" altLang="zh-CN">
                <a:solidFill>
                  <a:schemeClr val="tx1">
                    <a:lumMod val="65000"/>
                    <a:lumOff val="35000"/>
                  </a:schemeClr>
                </a:solidFill>
                <a:latin typeface="汉仪君黑-45简" panose="020b0604020202020204" charset="-122"/>
                <a:ea typeface="汉仪君黑-45简" panose="020b0604020202020204" charset="-122"/>
              </a:rPr>
              <a:t>申请贴现金额</a:t>
            </a:r>
            <a:r>
              <a:rPr lang="zh-CN" altLang="en-US">
                <a:solidFill>
                  <a:schemeClr val="tx1">
                    <a:lumMod val="65000"/>
                    <a:lumOff val="35000"/>
                  </a:schemeClr>
                </a:solidFill>
                <a:latin typeface="汉仪君黑-45简" panose="020b0604020202020204" charset="-122"/>
                <a:ea typeface="汉仪君黑-45简" panose="020b0604020202020204" charset="-122"/>
              </a:rPr>
              <a:t>：</a:t>
            </a:r>
            <a:r>
              <a:rPr lang="en-US" altLang="zh-CN">
                <a:solidFill>
                  <a:schemeClr val="tx1">
                    <a:lumMod val="65000"/>
                    <a:lumOff val="35000"/>
                  </a:schemeClr>
                </a:solidFill>
                <a:latin typeface="汉仪君黑-45简" panose="020b0604020202020204" charset="-122"/>
                <a:ea typeface="汉仪君黑-45简" panose="020b0604020202020204" charset="-122"/>
              </a:rPr>
              <a:t>一般是票面金额</a:t>
            </a:r>
            <a:r>
              <a:rPr lang="zh-CN" altLang="en-US">
                <a:solidFill>
                  <a:schemeClr val="tx1">
                    <a:lumMod val="65000"/>
                    <a:lumOff val="35000"/>
                  </a:schemeClr>
                </a:solidFill>
                <a:latin typeface="汉仪君黑-45简" panose="020b0604020202020204" charset="-122"/>
                <a:ea typeface="汉仪君黑-45简" panose="020b0604020202020204" charset="-122"/>
              </a:rPr>
              <a:t>；</a:t>
            </a:r>
            <a:endParaRPr lang="zh-CN" altLang="en-US">
              <a:solidFill>
                <a:schemeClr val="tx1">
                  <a:lumMod val="65000"/>
                  <a:lumOff val="35000"/>
                </a:schemeClr>
              </a:solidFill>
              <a:latin typeface="汉仪君黑-45简" panose="020b0604020202020204" charset="-122"/>
              <a:ea typeface="汉仪君黑-45简" panose="020b0604020202020204" charset="-122"/>
            </a:endParaRPr>
          </a:p>
          <a:p>
            <a:pPr lvl="2" algn="l">
              <a:lnSpc>
                <a:spcPct val="130000"/>
              </a:lnSpc>
            </a:pPr>
            <a:r>
              <a:rPr lang="zh-CN" altLang="en-US">
                <a:solidFill>
                  <a:schemeClr val="tx1">
                    <a:lumMod val="65000"/>
                    <a:lumOff val="35000"/>
                  </a:schemeClr>
                </a:solidFill>
                <a:latin typeface="汉仪君黑-45简" panose="020b0604020202020204" charset="-122"/>
                <a:ea typeface="汉仪君黑-45简" panose="020b0604020202020204" charset="-122"/>
                <a:cs typeface="+mn-ea"/>
              </a:rPr>
              <a:t>贴现期限：贴现银行向申请贴现人支付贴现票款日起至承兑票据到期日止。</a:t>
            </a:r>
            <a:endParaRPr lang="zh-CN" altLang="en-US">
              <a:solidFill>
                <a:schemeClr val="tx1">
                  <a:lumMod val="65000"/>
                  <a:lumOff val="35000"/>
                </a:schemeClr>
              </a:solidFill>
              <a:latin typeface="汉仪君黑-45简" panose="020b0604020202020204" charset="-122"/>
              <a:ea typeface="汉仪君黑-45简" panose="020b0604020202020204" charset="-122"/>
              <a:cs typeface="+mn-ea"/>
            </a:endParaRPr>
          </a:p>
          <a:p>
            <a:pPr lvl="2" algn="l">
              <a:lnSpc>
                <a:spcPct val="130000"/>
              </a:lnSpc>
            </a:pPr>
            <a:r>
              <a:rPr lang="zh-CN" altLang="en-US">
                <a:solidFill>
                  <a:schemeClr val="tx1">
                    <a:lumMod val="65000"/>
                    <a:lumOff val="35000"/>
                  </a:schemeClr>
                </a:solidFill>
                <a:latin typeface="汉仪君黑-45简" panose="020b0604020202020204" charset="-122"/>
                <a:ea typeface="汉仪君黑-45简" panose="020b0604020202020204" charset="-122"/>
                <a:cs typeface="+mn-ea"/>
              </a:rPr>
              <a:t>贴现率：一般可以流动资金贷款利率为基准计算。</a:t>
            </a:r>
            <a:endParaRPr lang="zh-CN" altLang="en-US">
              <a:solidFill>
                <a:schemeClr val="tx1">
                  <a:lumMod val="65000"/>
                  <a:lumOff val="35000"/>
                </a:schemeClr>
              </a:solidFill>
              <a:latin typeface="汉仪君黑-45简" panose="020b0604020202020204" charset="-122"/>
              <a:ea typeface="汉仪君黑-45简" panose="020b0604020202020204" charset="-122"/>
              <a:cs typeface="+mn-ea"/>
            </a:endParaRPr>
          </a:p>
        </p:txBody>
      </p:sp>
      <p:sp>
        <p:nvSpPr>
          <p:cNvPr id="10" name="文本框 9"/>
          <p:cNvSpPr txBox="1"/>
          <p:nvPr/>
        </p:nvSpPr>
        <p:spPr>
          <a:xfrm>
            <a:off x="692785" y="1044932"/>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sym typeface="+mn-ea"/>
              </a:rPr>
              <a:t>二、商业银行的资产业务</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商业银行的主要业务</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0766" y="1823045"/>
            <a:ext cx="10530467" cy="34169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（二）商业银行的主要资产业务</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sz="2000">
                <a:solidFill>
                  <a:schemeClr val="tx1">
                    <a:lumMod val="65000"/>
                    <a:lumOff val="35000"/>
                  </a:schemeClr>
                </a:solidFill>
                <a:latin typeface="汉仪君黑-45简" panose="020b0604020202020204" charset="-122"/>
                <a:ea typeface="汉仪君黑-45简" panose="020b0604020202020204" charset="-122"/>
              </a:rPr>
              <a:t>4.投资</a:t>
            </a:r>
            <a:r>
              <a:rPr lang="zh-CN" sz="2000">
                <a:solidFill>
                  <a:schemeClr val="tx1">
                    <a:lumMod val="65000"/>
                    <a:lumOff val="35000"/>
                  </a:schemeClr>
                </a:solidFill>
                <a:latin typeface="汉仪君黑-45简" panose="020b0604020202020204" charset="-122"/>
                <a:ea typeface="汉仪君黑-45简" panose="020b0604020202020204" charset="-122"/>
              </a:rPr>
              <a:t>：</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意义：商业银行降低风险、增强流动性和获取盈利的重要手段</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商业银行与证券投资的关系：① 银行利用证券工具筹集银行资本</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sz="2000">
                <a:solidFill>
                  <a:schemeClr val="tx1">
                    <a:lumMod val="65000"/>
                    <a:lumOff val="35000"/>
                  </a:schemeClr>
                </a:solidFill>
                <a:latin typeface="汉仪君黑-45简" panose="020b0604020202020204" charset="-122"/>
                <a:ea typeface="汉仪君黑-45简" panose="020b0604020202020204" charset="-122"/>
              </a:rPr>
              <a:t> </a:t>
            </a:r>
            <a:r>
              <a:rPr lang="en-US" altLang="zh-CN" sz="2000">
                <a:solidFill>
                  <a:schemeClr val="tx1">
                    <a:lumMod val="65000"/>
                    <a:lumOff val="35000"/>
                  </a:schemeClr>
                </a:solidFill>
                <a:latin typeface="汉仪君黑-45简" panose="020b0604020202020204" charset="-122"/>
                <a:ea typeface="汉仪君黑-45简" panose="020b0604020202020204" charset="-122"/>
              </a:rPr>
              <a:t>                         ② 证券投资是银行运用资金的重要途径。</a:t>
            </a:r>
            <a:endParaRPr lang="en-US" altLang="zh-CN"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en-US" altLang="zh-CN">
                <a:solidFill>
                  <a:schemeClr val="tx1">
                    <a:lumMod val="65000"/>
                    <a:lumOff val="35000"/>
                  </a:schemeClr>
                </a:solidFill>
                <a:latin typeface="汉仪君黑-45简" panose="020b0604020202020204" charset="-122"/>
                <a:ea typeface="汉仪君黑-45简" panose="020b0604020202020204" charset="-122"/>
              </a:rPr>
              <a:t>对象</a:t>
            </a:r>
            <a:r>
              <a:rPr lang="zh-CN" altLang="en-US">
                <a:solidFill>
                  <a:schemeClr val="tx1">
                    <a:lumMod val="65000"/>
                    <a:lumOff val="35000"/>
                  </a:schemeClr>
                </a:solidFill>
                <a:latin typeface="汉仪君黑-45简" panose="020b0604020202020204" charset="-122"/>
                <a:ea typeface="汉仪君黑-45简" panose="020b0604020202020204" charset="-122"/>
              </a:rPr>
              <a:t>：① 政府债券</a:t>
            </a:r>
            <a:endParaRPr lang="zh-CN" altLang="en-US">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en-US" altLang="zh-CN">
                <a:solidFill>
                  <a:schemeClr val="tx1">
                    <a:lumMod val="65000"/>
                    <a:lumOff val="35000"/>
                  </a:schemeClr>
                </a:solidFill>
                <a:latin typeface="汉仪君黑-45简" panose="020b0604020202020204" charset="-122"/>
                <a:ea typeface="汉仪君黑-45简" panose="020b0604020202020204" charset="-122"/>
              </a:rPr>
              <a:t>      ② 企业债券</a:t>
            </a:r>
            <a:endParaRPr lang="en-US" altLang="zh-CN">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en-US" altLang="zh-CN">
                <a:solidFill>
                  <a:schemeClr val="tx1">
                    <a:lumMod val="65000"/>
                    <a:lumOff val="35000"/>
                  </a:schemeClr>
                </a:solidFill>
                <a:latin typeface="汉仪君黑-45简" panose="020b0604020202020204" charset="-122"/>
                <a:ea typeface="汉仪君黑-45简" panose="020b0604020202020204" charset="-122"/>
              </a:rPr>
              <a:t>      ③ 股票</a:t>
            </a:r>
            <a:endParaRPr lang="en-US" altLang="zh-CN">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044932"/>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sym typeface="+mn-ea"/>
              </a:rPr>
              <a:t>二、商业银行的资产业务</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商业银行的主要业务</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0766" y="1823045"/>
            <a:ext cx="10530467" cy="43383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（一）商业银行中间业务的概念</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sym typeface="+mn-ea"/>
              </a:rPr>
              <a:t>商业银行中间业务是指不构成商业银行表内资产、表内负债,形成银行非利息收入的业务,包括结算类、代理类、担保类、承诺类、交易类业务和其他中间业务</a:t>
            </a:r>
            <a:r>
              <a:rPr lang="zh-CN" altLang="en-US" sz="2000">
                <a:solidFill>
                  <a:schemeClr val="tx1">
                    <a:lumMod val="65000"/>
                    <a:lumOff val="35000"/>
                  </a:schemeClr>
                </a:solidFill>
                <a:latin typeface="汉仪君黑-45简" panose="020b0604020202020204" charset="-122"/>
                <a:ea typeface="汉仪君黑-45简" panose="020b0604020202020204" charset="-122"/>
              </a:rPr>
              <a:t>。</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广义表外业务两大类：</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一类是或有资产和或有负债业务,即狭义的表外业务,如贷款承诺、担保、互换、期货、期权、远期合约等；</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另一类是金融服务类业务,如支付结算业务、代理业务、咨询业务、信托业务、租赁业务等</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endParaRPr lang="zh-CN" sz="2000">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044932"/>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sym typeface="+mn-ea"/>
              </a:rPr>
              <a:t>三、商业银行的中间业务</a:t>
            </a:r>
            <a:endParaRPr lang="zh-CN" altLang="en-US" sz="3600" b="1">
              <a:solidFill>
                <a:srgbClr val="26476A"/>
              </a:solidFill>
              <a:latin typeface="汉仪中宋S" panose="00020600040101010101" charset="-122"/>
              <a:ea typeface="汉仪中宋S" panose="00020600040101010101" charset="-122"/>
              <a:sym typeface="+mn-ea"/>
            </a:endParaRPr>
          </a:p>
        </p:txBody>
      </p:sp>
    </p:spTree>
    <p:custDataLst>
      <p:tags r:id="rId3"/>
    </p:custDataLst>
  </p:cSld>
  <p:clrMapOvr>
    <a:masterClrMapping/>
  </p:clrMapOvr>
  <p:transition spd="slow">
    <p:wipe/>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商业银行的主要业务</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830766" y="1823045"/>
            <a:ext cx="10530467" cy="2338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（一）商业银行国际业务的含义和特点</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sym typeface="+mn-ea"/>
              </a:rPr>
              <a:t>含义：商业银行的国际业务是指商业银行所从事的所有涉及外币与外国客户的活动,包括银行在国外从事的业务活动和在国内从事的国际业务活动</a:t>
            </a:r>
            <a:r>
              <a:rPr lang="zh-CN" altLang="en-US" sz="2000">
                <a:solidFill>
                  <a:schemeClr val="tx1">
                    <a:lumMod val="65000"/>
                    <a:lumOff val="35000"/>
                  </a:schemeClr>
                </a:solidFill>
                <a:latin typeface="汉仪君黑-45简" panose="020b0604020202020204" charset="-122"/>
                <a:ea typeface="汉仪君黑-45简" panose="020b0604020202020204" charset="-122"/>
              </a:rPr>
              <a:t>。</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lvl="2">
              <a:lnSpc>
                <a:spcPct val="130000"/>
              </a:lnSpc>
            </a:pPr>
            <a:r>
              <a:rPr lang="zh-CN" altLang="en-US" sz="2000">
                <a:solidFill>
                  <a:schemeClr val="tx1">
                    <a:lumMod val="65000"/>
                    <a:lumOff val="35000"/>
                  </a:schemeClr>
                </a:solidFill>
                <a:latin typeface="汉仪君黑-45简" panose="020b0604020202020204" charset="-122"/>
                <a:ea typeface="汉仪君黑-45简" panose="020b0604020202020204" charset="-122"/>
              </a:rPr>
              <a:t>特点：业务联系面广泛、国际业务风险较高、商业银行国际业务活动受国际金融市场影响较大</a:t>
            </a:r>
            <a:endParaRPr lang="zh-CN" sz="2000">
              <a:solidFill>
                <a:schemeClr val="tx1">
                  <a:lumMod val="65000"/>
                  <a:lumOff val="35000"/>
                </a:schemeClr>
              </a:solidFill>
              <a:latin typeface="汉仪君黑-45简" panose="020b0604020202020204" charset="-122"/>
              <a:ea typeface="汉仪君黑-45简" panose="020b0604020202020204" charset="-122"/>
            </a:endParaRPr>
          </a:p>
        </p:txBody>
      </p:sp>
      <p:sp>
        <p:nvSpPr>
          <p:cNvPr id="10" name="文本框 9"/>
          <p:cNvSpPr txBox="1"/>
          <p:nvPr/>
        </p:nvSpPr>
        <p:spPr>
          <a:xfrm>
            <a:off x="692785" y="1044932"/>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sym typeface="+mn-ea"/>
              </a:rPr>
              <a:t>四、商业银行的国际业务</a:t>
            </a:r>
            <a:endParaRPr lang="zh-CN" altLang="en-US" sz="3600" b="1">
              <a:solidFill>
                <a:srgbClr val="26476A"/>
              </a:solidFill>
              <a:latin typeface="汉仪中宋S" panose="00020600040101010101" charset="-122"/>
              <a:ea typeface="汉仪中宋S" panose="00020600040101010101" charset="-122"/>
              <a:sym typeface="+mn-ea"/>
            </a:endParaRPr>
          </a:p>
        </p:txBody>
      </p:sp>
      <p:sp>
        <p:nvSpPr>
          <p:cNvPr id="4" name="文本框 3"/>
          <p:cNvSpPr txBox="1"/>
          <p:nvPr/>
        </p:nvSpPr>
        <p:spPr>
          <a:xfrm>
            <a:off x="831401" y="4161115"/>
            <a:ext cx="10530467" cy="25844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（二）商业银行的主要国际业务</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a:t>
            </a:r>
            <a:r>
              <a:rPr lang="zh-CN" sz="2000">
                <a:solidFill>
                  <a:schemeClr val="tx1">
                    <a:lumMod val="65000"/>
                    <a:lumOff val="35000"/>
                  </a:schemeClr>
                </a:solidFill>
                <a:latin typeface="汉仪君黑-45简" panose="020b0604020202020204" charset="-122"/>
                <a:ea typeface="汉仪君黑-45简" panose="020b0604020202020204" charset="-122"/>
              </a:rPr>
              <a:t>1.国际结算：汇款、托收、信用证</a:t>
            </a:r>
            <a:endParaRPr lang="zh-CN" sz="2000">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2.国际信贷业务</a:t>
            </a:r>
            <a:r>
              <a:rPr lang="zh-CN" altLang="en-US" sz="2000">
                <a:solidFill>
                  <a:schemeClr val="tx1">
                    <a:lumMod val="65000"/>
                    <a:lumOff val="35000"/>
                  </a:schemeClr>
                </a:solidFill>
                <a:latin typeface="汉仪君黑-45简" panose="020b0604020202020204" charset="-122"/>
                <a:ea typeface="汉仪君黑-45简" panose="020b0604020202020204" charset="-122"/>
              </a:rPr>
              <a:t>：进出口融资、国际商业贷款</a:t>
            </a:r>
            <a:endParaRPr lang="zh-CN" altLang="en-US" sz="2000">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3.国际债券业务</a:t>
            </a:r>
            <a:endParaRPr lang="en-US" altLang="zh-CN" sz="2000">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a:solidFill>
                  <a:schemeClr val="tx1">
                    <a:lumMod val="65000"/>
                    <a:lumOff val="35000"/>
                  </a:schemeClr>
                </a:solidFill>
                <a:latin typeface="汉仪君黑-45简" panose="020b0604020202020204" charset="-122"/>
                <a:ea typeface="汉仪君黑-45简" panose="020b0604020202020204" charset="-122"/>
              </a:rPr>
              <a:t>        4.外汇业务</a:t>
            </a:r>
            <a:endParaRPr lang="en-US" altLang="zh-CN" sz="2000">
              <a:solidFill>
                <a:schemeClr val="tx1">
                  <a:lumMod val="65000"/>
                  <a:lumOff val="35000"/>
                </a:schemeClr>
              </a:solidFill>
              <a:latin typeface="汉仪君黑-45简" panose="020b0604020202020204" charset="-122"/>
              <a:ea typeface="汉仪君黑-45简" panose="020b0604020202020204" charset="-122"/>
            </a:endParaRPr>
          </a:p>
        </p:txBody>
      </p:sp>
    </p:spTree>
    <p:custDataLst>
      <p:tags r:id="rId3"/>
    </p:custDataLst>
  </p:cSld>
  <p:clrMapOvr>
    <a:masterClrMapping/>
  </p:clrMapOvr>
  <p:transition spd="slow">
    <p:wipe/>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2574925" y="2921168"/>
            <a:ext cx="7040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26476A"/>
                </a:solidFill>
                <a:latin typeface="汉仪中宋S" panose="00020600040101010101" charset="-122"/>
                <a:ea typeface="汉仪中宋S" panose="00020600040101010101" charset="-122"/>
              </a:rPr>
              <a:t>商业银行的经营管理</a:t>
            </a:r>
            <a:endParaRPr lang="zh-CN" altLang="en-US" sz="6000">
              <a:solidFill>
                <a:srgbClr val="26476A"/>
              </a:solidFill>
              <a:latin typeface="汉仪中宋S" panose="00020600040101010101" charset="-122"/>
              <a:ea typeface="汉仪中宋S" panose="00020600040101010101" charset="-122"/>
            </a:endParaRPr>
          </a:p>
        </p:txBody>
      </p:sp>
      <p:sp>
        <p:nvSpPr>
          <p:cNvPr id="12" name="椭圆 11"/>
          <p:cNvSpPr/>
          <p:nvPr/>
        </p:nvSpPr>
        <p:spPr>
          <a:xfrm>
            <a:off x="4281646" y="1431290"/>
            <a:ext cx="1051877" cy="1051877"/>
          </a:xfrm>
          <a:prstGeom prst="ellipse">
            <a:avLst/>
          </a:prstGeom>
          <a:solidFill>
            <a:srgbClr val="26476A"/>
          </a:solidFill>
          <a:ln>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4304029" y="1601628"/>
            <a:ext cx="1051877"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400">
                <a:solidFill>
                  <a:schemeClr val="bg1"/>
                </a:solidFill>
                <a:latin typeface="汉仪中宋S" panose="00020600040101010101" charset="-122"/>
                <a:ea typeface="汉仪中宋S" panose="00020600040101010101" charset="-122"/>
              </a:rPr>
              <a:t>04</a:t>
            </a:r>
            <a:endParaRPr lang="en-US" altLang="zh-CN" sz="4400">
              <a:solidFill>
                <a:schemeClr val="bg1"/>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商业银行的经营管理</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09058" y="1975445"/>
            <a:ext cx="9225542" cy="41541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（一）安全性原则</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（二）流动性原则</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衡量标准：资产变现的成本、资产变现的速度</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（三）盈利性原则</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sym typeface="+mn-ea"/>
              </a:rPr>
              <a:t>        </a:t>
            </a:r>
            <a:r>
              <a:rPr lang="zh-CN" altLang="en-US" sz="2000" b="1">
                <a:solidFill>
                  <a:schemeClr val="tx1">
                    <a:lumMod val="65000"/>
                    <a:lumOff val="35000"/>
                  </a:schemeClr>
                </a:solidFill>
                <a:latin typeface="汉仪君黑-45简" panose="020b0604020202020204" charset="-122"/>
                <a:ea typeface="汉仪君黑-45简" panose="020b0604020202020204" charset="-122"/>
                <a:sym typeface="+mn-ea"/>
              </a:rPr>
              <a:t>衡量标准：取得可用资金的价格、取得可用资金的时效</a:t>
            </a:r>
            <a:endParaRPr lang="zh-CN" altLang="en-US" sz="2000" b="1">
              <a:solidFill>
                <a:schemeClr val="tx1">
                  <a:lumMod val="65000"/>
                  <a:lumOff val="35000"/>
                </a:schemeClr>
              </a:solidFill>
              <a:latin typeface="汉仪君黑-45简" panose="020b0604020202020204" charset="-122"/>
              <a:ea typeface="汉仪君黑-45简" panose="020b0604020202020204" charset="-122"/>
              <a:sym typeface="+mn-ea"/>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（四）安全性、流动性、盈利性三原则的矛盾与协调</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lvl="2">
              <a:lnSpc>
                <a:spcPct val="150000"/>
              </a:lnSpc>
            </a:pPr>
            <a:endParaRPr lang="en-US" altLang="zh-CN" sz="2400" b="1">
              <a:solidFill>
                <a:schemeClr val="tx1">
                  <a:lumMod val="65000"/>
                  <a:lumOff val="35000"/>
                </a:schemeClr>
              </a:solidFill>
              <a:latin typeface="汉仪君黑-45简" panose="020b0604020202020204" charset="-122"/>
              <a:ea typeface="汉仪君黑-45简" panose="020b0604020202020204" charset="-122"/>
            </a:endParaRPr>
          </a:p>
        </p:txBody>
      </p:sp>
      <p:sp>
        <p:nvSpPr>
          <p:cNvPr id="8" name="文本框 7"/>
          <p:cNvSpPr txBox="1"/>
          <p:nvPr/>
        </p:nvSpPr>
        <p:spPr>
          <a:xfrm>
            <a:off x="692785" y="1111607"/>
            <a:ext cx="5219065"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一、商业银行的经营原则</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商业银行的经营管理</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09320" y="1757045"/>
            <a:ext cx="11065510" cy="47999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（一）资产管理理论</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1.商业性贷款理论</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2.转移理论</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3.预期收入理论</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（二）负债管理理论</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作用：找到了保持银行流动性的新方法、为扩大银行规模、增加贷款投放创造了条件；</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000" b="1">
                <a:solidFill>
                  <a:schemeClr val="tx1">
                    <a:lumMod val="65000"/>
                    <a:lumOff val="35000"/>
                  </a:schemeClr>
                </a:solidFill>
                <a:latin typeface="汉仪君黑-45简" panose="020b0604020202020204" charset="-122"/>
                <a:ea typeface="汉仪君黑-45简" panose="020b0604020202020204" charset="-122"/>
              </a:rPr>
              <a:t> </a:t>
            </a: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缺陷：提高了银行的负债成本、增加了银行经营风险。</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（三）资产负债管理理论</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sym typeface="+mn-ea"/>
              </a:rPr>
              <a:t>        </a:t>
            </a:r>
            <a:r>
              <a:rPr lang="zh-CN" altLang="en-US" sz="2000" b="1">
                <a:solidFill>
                  <a:schemeClr val="tx1">
                    <a:lumMod val="65000"/>
                    <a:lumOff val="35000"/>
                  </a:schemeClr>
                </a:solidFill>
                <a:latin typeface="汉仪君黑-45简" panose="020b0604020202020204" charset="-122"/>
                <a:ea typeface="汉仪君黑-45简" panose="020b0604020202020204" charset="-122"/>
                <a:sym typeface="+mn-ea"/>
              </a:rPr>
              <a:t>原理：资产与负债的对称原理、目标替代原理、资产分散化原理</a:t>
            </a:r>
            <a:endParaRPr lang="zh-CN" altLang="en-US" sz="2000" b="1">
              <a:solidFill>
                <a:schemeClr val="tx1">
                  <a:lumMod val="65000"/>
                  <a:lumOff val="35000"/>
                </a:schemeClr>
              </a:solidFill>
              <a:latin typeface="汉仪君黑-45简" panose="020b0604020202020204" charset="-122"/>
              <a:ea typeface="汉仪君黑-45简" panose="020b0604020202020204" charset="-122"/>
              <a:sym typeface="+mn-ea"/>
            </a:endParaRPr>
          </a:p>
        </p:txBody>
      </p:sp>
      <p:sp>
        <p:nvSpPr>
          <p:cNvPr id="8" name="文本框 7"/>
          <p:cNvSpPr txBox="1"/>
          <p:nvPr/>
        </p:nvSpPr>
        <p:spPr>
          <a:xfrm>
            <a:off x="692785" y="1111607"/>
            <a:ext cx="567690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二、商业银行经营管理理论</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商业银行的经营管理</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09320" y="1757045"/>
            <a:ext cx="11065510" cy="461581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（一）资产管理方法</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1.资金集中法</a:t>
            </a:r>
            <a:r>
              <a:rPr lang="en-US" altLang="zh-CN" sz="2000" b="1">
                <a:solidFill>
                  <a:schemeClr val="tx1">
                    <a:lumMod val="65000"/>
                    <a:lumOff val="35000"/>
                  </a:schemeClr>
                </a:solidFill>
                <a:latin typeface="汉仪君黑-45简" panose="020b0604020202020204" charset="-122"/>
                <a:ea typeface="汉仪君黑-45简" panose="020b0604020202020204" charset="-122"/>
              </a:rPr>
              <a:t>/</a:t>
            </a:r>
            <a:r>
              <a:rPr lang="zh-CN" altLang="en-US" sz="2000" b="1">
                <a:solidFill>
                  <a:schemeClr val="tx1">
                    <a:lumMod val="65000"/>
                    <a:lumOff val="35000"/>
                  </a:schemeClr>
                </a:solidFill>
                <a:latin typeface="汉仪君黑-45简" panose="020b0604020202020204" charset="-122"/>
                <a:ea typeface="汉仪君黑-45简" panose="020b0604020202020204" charset="-122"/>
              </a:rPr>
              <a:t>资金汇集法</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要点：银行将不同来源的资金集中起来,然后按轻重缓急进行分配</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特点：保证资产流动性的前提下考虑其盈利性</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800" b="1">
                <a:solidFill>
                  <a:schemeClr val="tx1">
                    <a:lumMod val="65000"/>
                    <a:lumOff val="35000"/>
                  </a:schemeClr>
                </a:solidFill>
                <a:latin typeface="汉仪君黑-45简" panose="020b0604020202020204" charset="-122"/>
                <a:ea typeface="汉仪君黑-45简" panose="020b0604020202020204" charset="-122"/>
              </a:rPr>
              <a:t>      </a:t>
            </a:r>
            <a:endParaRPr lang="en-US" altLang="zh-CN"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000" b="1">
                <a:solidFill>
                  <a:schemeClr val="tx1">
                    <a:lumMod val="65000"/>
                    <a:lumOff val="35000"/>
                  </a:schemeClr>
                </a:solidFill>
                <a:latin typeface="汉仪君黑-45简" panose="020b0604020202020204" charset="-122"/>
                <a:ea typeface="汉仪君黑-45简" panose="020b0604020202020204" charset="-122"/>
              </a:rPr>
              <a:t> </a:t>
            </a: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2.资产分配法</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要点：按照不同的资金来源确定资产分配</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优点：根据资金来源分配资产,减少投放于流动性资产的资金数量</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p:txBody>
      </p:sp>
      <p:sp>
        <p:nvSpPr>
          <p:cNvPr id="8" name="文本框 7"/>
          <p:cNvSpPr txBox="1"/>
          <p:nvPr/>
        </p:nvSpPr>
        <p:spPr>
          <a:xfrm>
            <a:off x="692785" y="1111607"/>
            <a:ext cx="476123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三、资产负债管理方法</a:t>
            </a:r>
            <a:endParaRPr lang="zh-CN" altLang="en-US" sz="3600" b="1">
              <a:solidFill>
                <a:srgbClr val="26476A"/>
              </a:solidFill>
              <a:latin typeface="汉仪中宋S" panose="00020600040101010101" charset="-122"/>
              <a:ea typeface="汉仪中宋S" panose="00020600040101010101" charset="-122"/>
            </a:endParaRPr>
          </a:p>
        </p:txBody>
      </p:sp>
      <p:pic>
        <p:nvPicPr>
          <p:cNvPr id="63" name="1-1.EPS" descr="id:2147490166;FounderCES"/>
          <p:cNvPicPr>
            <a:picLocks noChangeAspect="1"/>
          </p:cNvPicPr>
          <p:nvPr/>
        </p:nvPicPr>
        <p:blipFill>
          <a:blip r:embed="rId3"/>
          <a:stretch>
            <a:fillRect/>
          </a:stretch>
        </p:blipFill>
        <p:spPr>
          <a:xfrm>
            <a:off x="6998970" y="649605"/>
            <a:ext cx="5193030" cy="1569085"/>
          </a:xfrm>
          <a:prstGeom prst="rect">
            <a:avLst/>
          </a:prstGeom>
        </p:spPr>
      </p:pic>
      <p:pic>
        <p:nvPicPr>
          <p:cNvPr id="64" name="1-2.EPS" descr="id:2147490173;FounderCES"/>
          <p:cNvPicPr>
            <a:picLocks noChangeAspect="1"/>
          </p:cNvPicPr>
          <p:nvPr/>
        </p:nvPicPr>
        <p:blipFill>
          <a:blip r:embed="rId4"/>
          <a:stretch>
            <a:fillRect/>
          </a:stretch>
        </p:blipFill>
        <p:spPr>
          <a:xfrm>
            <a:off x="6960870" y="3829050"/>
            <a:ext cx="5231130" cy="1755140"/>
          </a:xfrm>
          <a:prstGeom prst="rect">
            <a:avLst/>
          </a:prstGeom>
        </p:spPr>
      </p:pic>
    </p:spTree>
    <p:custDataLst>
      <p:tags r:id="rId5"/>
    </p:custDataLst>
  </p:cSld>
  <p:clrMapOvr>
    <a:masterClrMapping/>
  </p:clrMapOvr>
  <p:transition spd="slow">
    <p:wipe/>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商业银行的经营管理</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09320" y="1757045"/>
            <a:ext cx="11065510" cy="350774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（一）资产管理方法</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3.</a:t>
            </a:r>
            <a:r>
              <a:rPr sz="2000" b="1">
                <a:solidFill>
                  <a:schemeClr val="tx1">
                    <a:lumMod val="65000"/>
                    <a:lumOff val="35000"/>
                  </a:schemeClr>
                </a:solidFill>
                <a:latin typeface="汉仪君黑-45简" panose="020b0604020202020204" charset="-122"/>
                <a:ea typeface="汉仪君黑-45简" panose="020b0604020202020204" charset="-122"/>
              </a:rPr>
              <a:t>线性规划法</a:t>
            </a:r>
            <a:endParaRPr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要点：用数学方法来解决资金分配问题；</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000" b="1">
                <a:solidFill>
                  <a:schemeClr val="tx1">
                    <a:lumMod val="65000"/>
                    <a:lumOff val="35000"/>
                  </a:schemeClr>
                </a:solidFill>
                <a:latin typeface="汉仪君黑-45简" panose="020b0604020202020204" charset="-122"/>
                <a:ea typeface="汉仪君黑-45简" panose="020b0604020202020204" charset="-122"/>
              </a:rPr>
              <a:t> </a:t>
            </a: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首先是确定资产管理目标,根据各种资产与目标的关系建立目标函数;</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000" b="1">
                <a:solidFill>
                  <a:schemeClr val="tx1">
                    <a:lumMod val="65000"/>
                    <a:lumOff val="35000"/>
                  </a:schemeClr>
                </a:solidFill>
                <a:latin typeface="汉仪君黑-45简" panose="020b0604020202020204" charset="-122"/>
                <a:ea typeface="汉仪君黑-45简" panose="020b0604020202020204" charset="-122"/>
              </a:rPr>
              <a:t> </a:t>
            </a: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其次是确定限制因素;</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zh-CN" altLang="en-US" sz="2000" b="1">
                <a:solidFill>
                  <a:schemeClr val="tx1">
                    <a:lumMod val="65000"/>
                    <a:lumOff val="35000"/>
                  </a:schemeClr>
                </a:solidFill>
                <a:latin typeface="汉仪君黑-45简" panose="020b0604020202020204" charset="-122"/>
                <a:ea typeface="汉仪君黑-45简" panose="020b0604020202020204" charset="-122"/>
              </a:rPr>
              <a:t> </a:t>
            </a: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最后根据这些因素和目标函数求出线性规划模型的解。</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lang="zh-CN" altLang="en-US" sz="2000" b="1">
                <a:solidFill>
                  <a:schemeClr val="tx1">
                    <a:lumMod val="65000"/>
                    <a:lumOff val="35000"/>
                  </a:schemeClr>
                </a:solidFill>
                <a:latin typeface="汉仪君黑-45简" panose="020b0604020202020204" charset="-122"/>
                <a:ea typeface="汉仪君黑-45简" panose="020b0604020202020204" charset="-122"/>
              </a:rPr>
              <a:t>特点：更具有科学性和可操作性</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p:txBody>
      </p:sp>
      <p:sp>
        <p:nvSpPr>
          <p:cNvPr id="8" name="文本框 7"/>
          <p:cNvSpPr txBox="1"/>
          <p:nvPr/>
        </p:nvSpPr>
        <p:spPr>
          <a:xfrm>
            <a:off x="692785" y="1111607"/>
            <a:ext cx="476123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三、资产负债管理方法</a:t>
            </a:r>
            <a:endParaRPr lang="zh-CN" altLang="en-US" sz="3600" b="1">
              <a:solidFill>
                <a:srgbClr val="26476A"/>
              </a:solidFill>
              <a:latin typeface="汉仪中宋S" panose="00020600040101010101" charset="-122"/>
              <a:ea typeface="汉仪中宋S" panose="00020600040101010101" charset="-122"/>
            </a:endParaRPr>
          </a:p>
        </p:txBody>
      </p:sp>
    </p:spTree>
    <p:custDataLst>
      <p:tags r:id="rId3"/>
    </p:custDataLst>
  </p:cSld>
  <p:clrMapOvr>
    <a:masterClrMapping/>
  </p:clrMapOvr>
  <p:transition spd="slow">
    <p:wipe/>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2926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商业银行的经营管理</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sp>
        <p:nvSpPr>
          <p:cNvPr id="7" name="文本框 6"/>
          <p:cNvSpPr txBox="1"/>
          <p:nvPr/>
        </p:nvSpPr>
        <p:spPr>
          <a:xfrm>
            <a:off x="909320" y="1757045"/>
            <a:ext cx="11065510" cy="16605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（二）负债管理方法</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sz="2000" b="1">
                <a:solidFill>
                  <a:schemeClr val="tx1">
                    <a:lumMod val="65000"/>
                    <a:lumOff val="35000"/>
                  </a:schemeClr>
                </a:solidFill>
                <a:latin typeface="汉仪君黑-45简" panose="020b0604020202020204" charset="-122"/>
                <a:ea typeface="汉仪君黑-45简" panose="020b0604020202020204" charset="-122"/>
              </a:rPr>
              <a:t>1.储备头寸管理方法</a:t>
            </a:r>
            <a:endParaRPr sz="20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2.贷款头寸管理方法</a:t>
            </a:r>
            <a:endParaRPr lang="zh-CN" altLang="en-US" sz="2000" b="1">
              <a:solidFill>
                <a:schemeClr val="tx1">
                  <a:lumMod val="65000"/>
                  <a:lumOff val="35000"/>
                </a:schemeClr>
              </a:solidFill>
              <a:latin typeface="汉仪君黑-45简" panose="020b0604020202020204" charset="-122"/>
              <a:ea typeface="汉仪君黑-45简" panose="020b0604020202020204" charset="-122"/>
            </a:endParaRPr>
          </a:p>
        </p:txBody>
      </p:sp>
      <p:sp>
        <p:nvSpPr>
          <p:cNvPr id="8" name="文本框 7"/>
          <p:cNvSpPr txBox="1"/>
          <p:nvPr/>
        </p:nvSpPr>
        <p:spPr>
          <a:xfrm>
            <a:off x="692785" y="1111607"/>
            <a:ext cx="4761230" cy="6451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3600" b="1">
                <a:solidFill>
                  <a:srgbClr val="26476A"/>
                </a:solidFill>
                <a:latin typeface="汉仪中宋S" panose="00020600040101010101" charset="-122"/>
                <a:ea typeface="汉仪中宋S" panose="00020600040101010101" charset="-122"/>
              </a:rPr>
              <a:t>三、资产负债管理方法</a:t>
            </a:r>
            <a:endParaRPr lang="zh-CN" altLang="en-US" sz="3600" b="1">
              <a:solidFill>
                <a:srgbClr val="26476A"/>
              </a:solidFill>
              <a:latin typeface="汉仪中宋S" panose="00020600040101010101" charset="-122"/>
              <a:ea typeface="汉仪中宋S" panose="00020600040101010101" charset="-122"/>
            </a:endParaRPr>
          </a:p>
        </p:txBody>
      </p:sp>
      <p:sp>
        <p:nvSpPr>
          <p:cNvPr id="4" name="文本框 3"/>
          <p:cNvSpPr txBox="1"/>
          <p:nvPr/>
        </p:nvSpPr>
        <p:spPr>
          <a:xfrm>
            <a:off x="909320" y="3312795"/>
            <a:ext cx="11065510" cy="39693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chemeClr val="tx1">
                    <a:lumMod val="65000"/>
                    <a:lumOff val="35000"/>
                  </a:schemeClr>
                </a:solidFill>
                <a:latin typeface="汉仪君黑-45简" panose="020b0604020202020204" charset="-122"/>
                <a:ea typeface="汉仪君黑-45简" panose="020b0604020202020204" charset="-122"/>
              </a:rPr>
              <a:t>（三）资产负债综合管理方法</a:t>
            </a:r>
            <a:endParaRPr lang="zh-CN" altLang="en-US" sz="2800" b="1">
              <a:solidFill>
                <a:schemeClr val="tx1">
                  <a:lumMod val="65000"/>
                  <a:lumOff val="35000"/>
                </a:schemeClr>
              </a:solidFill>
              <a:latin typeface="汉仪君黑-45简" panose="020b0604020202020204" charset="-122"/>
              <a:ea typeface="汉仪君黑-45简" panose="020b0604020202020204" charset="-122"/>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a:t>
            </a:r>
            <a:r>
              <a:rPr sz="2000" b="1">
                <a:solidFill>
                  <a:schemeClr val="tx1">
                    <a:lumMod val="65000"/>
                    <a:lumOff val="35000"/>
                  </a:schemeClr>
                </a:solidFill>
                <a:latin typeface="汉仪君黑-45简" panose="020b0604020202020204" charset="-122"/>
                <a:ea typeface="汉仪君黑-45简" panose="020b0604020202020204" charset="-122"/>
              </a:rPr>
              <a:t>1.资金流动性管理方法</a:t>
            </a:r>
            <a:endParaRPr sz="2000" b="1">
              <a:solidFill>
                <a:schemeClr val="tx1">
                  <a:lumMod val="65000"/>
                  <a:lumOff val="35000"/>
                </a:schemeClr>
              </a:solidFill>
              <a:latin typeface="汉仪君黑-45简" panose="020b0604020202020204" charset="-122"/>
              <a:ea typeface="汉仪君黑-45简" panose="020b0604020202020204" charset="-122"/>
            </a:endParaRPr>
          </a:p>
          <a:p>
            <a:pPr algn="ctr">
              <a:lnSpc>
                <a:spcPct val="150000"/>
              </a:lnSpc>
            </a:pPr>
            <a:r>
              <a:rPr sz="2000" b="1">
                <a:solidFill>
                  <a:schemeClr val="tx1">
                    <a:lumMod val="65000"/>
                    <a:lumOff val="35000"/>
                  </a:schemeClr>
                </a:solidFill>
                <a:latin typeface="+mn-ea"/>
                <a:cs typeface="+mn-ea"/>
              </a:rPr>
              <a:t>资金缺口=资产平均到期日-负债平均到期日</a:t>
            </a:r>
            <a:endParaRPr sz="2000" b="1">
              <a:solidFill>
                <a:schemeClr val="tx1">
                  <a:lumMod val="65000"/>
                  <a:lumOff val="35000"/>
                </a:schemeClr>
              </a:solidFill>
              <a:latin typeface="+mn-ea"/>
              <a:cs typeface="+mn-ea"/>
            </a:endParaRPr>
          </a:p>
          <a:p>
            <a:pPr>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rPr>
              <a:t>        2.利率敏感性管理方法</a:t>
            </a:r>
            <a:endParaRPr lang="en-US" altLang="zh-CN" sz="2000" b="1">
              <a:solidFill>
                <a:schemeClr val="tx1">
                  <a:lumMod val="65000"/>
                  <a:lumOff val="35000"/>
                </a:schemeClr>
              </a:solidFill>
              <a:latin typeface="汉仪君黑-45简" panose="020b0604020202020204" charset="-122"/>
              <a:ea typeface="汉仪君黑-45简" panose="020b0604020202020204" charset="-122"/>
            </a:endParaRPr>
          </a:p>
          <a:p>
            <a:pPr algn="ctr">
              <a:lnSpc>
                <a:spcPct val="150000"/>
              </a:lnSpc>
            </a:pPr>
            <a:r>
              <a:rPr lang="en-US" altLang="zh-CN" sz="2000" b="1">
                <a:solidFill>
                  <a:schemeClr val="tx1">
                    <a:lumMod val="65000"/>
                    <a:lumOff val="35000"/>
                  </a:schemeClr>
                </a:solidFill>
                <a:latin typeface="+mn-ea"/>
                <a:cs typeface="+mn-ea"/>
              </a:rPr>
              <a:t>灵敏度率(缺口率)=利率敏感性资产/利率敏感性负债</a:t>
            </a:r>
            <a:endParaRPr lang="en-US" altLang="zh-CN" sz="2000" b="1">
              <a:solidFill>
                <a:schemeClr val="tx1">
                  <a:lumMod val="65000"/>
                  <a:lumOff val="35000"/>
                </a:schemeClr>
              </a:solidFill>
              <a:latin typeface="+mn-ea"/>
              <a:cs typeface="+mn-ea"/>
            </a:endParaRPr>
          </a:p>
          <a:p>
            <a:pPr algn="l">
              <a:lnSpc>
                <a:spcPct val="150000"/>
              </a:lnSpc>
            </a:pPr>
            <a:r>
              <a:rPr lang="en-US" altLang="zh-CN" sz="2000" b="1">
                <a:solidFill>
                  <a:schemeClr val="tx1">
                    <a:lumMod val="65000"/>
                    <a:lumOff val="35000"/>
                  </a:schemeClr>
                </a:solidFill>
                <a:latin typeface="汉仪君黑-45简" panose="020b0604020202020204" charset="-122"/>
                <a:ea typeface="汉仪君黑-45简" panose="020b0604020202020204" charset="-122"/>
                <a:sym typeface="+mn-ea"/>
              </a:rPr>
              <a:t>        3.缺口管理方法</a:t>
            </a:r>
            <a:endParaRPr lang="en-US" altLang="zh-CN" sz="2000" b="1">
              <a:solidFill>
                <a:schemeClr val="tx1">
                  <a:lumMod val="65000"/>
                  <a:lumOff val="35000"/>
                </a:schemeClr>
              </a:solidFill>
              <a:latin typeface="汉仪君黑-45简" panose="020b0604020202020204" charset="-122"/>
              <a:ea typeface="汉仪君黑-45简" panose="020b0604020202020204" charset="-122"/>
              <a:sym typeface="+mn-ea"/>
            </a:endParaRPr>
          </a:p>
          <a:p>
            <a:pPr algn="ctr">
              <a:lnSpc>
                <a:spcPct val="150000"/>
              </a:lnSpc>
            </a:pPr>
            <a:r>
              <a:rPr lang="en-US" altLang="zh-CN" sz="2000" b="1">
                <a:solidFill>
                  <a:schemeClr val="tx1">
                    <a:lumMod val="65000"/>
                    <a:lumOff val="35000"/>
                  </a:schemeClr>
                </a:solidFill>
                <a:latin typeface="+mn-ea"/>
              </a:rPr>
              <a:t>GAP=PSA-PSL</a:t>
            </a:r>
            <a:endParaRPr lang="en-US" altLang="zh-CN" sz="2000" b="1">
              <a:solidFill>
                <a:schemeClr val="tx1">
                  <a:lumMod val="65000"/>
                  <a:lumOff val="35000"/>
                </a:schemeClr>
              </a:solidFill>
              <a:latin typeface="汉仪君黑-45简" panose="020b0604020202020204" charset="-122"/>
              <a:ea typeface="汉仪君黑-45简" panose="020b0604020202020204" charset="-122"/>
            </a:endParaRPr>
          </a:p>
          <a:p>
            <a:pPr algn="ctr">
              <a:lnSpc>
                <a:spcPct val="150000"/>
              </a:lnSpc>
            </a:pPr>
            <a:endParaRPr lang="en-US" altLang="zh-CN" sz="2000" b="1">
              <a:solidFill>
                <a:schemeClr val="tx1">
                  <a:lumMod val="65000"/>
                  <a:lumOff val="35000"/>
                </a:schemeClr>
              </a:solidFill>
              <a:latin typeface="+mn-ea"/>
              <a:cs typeface="+mn-ea"/>
            </a:endParaRPr>
          </a:p>
        </p:txBody>
      </p:sp>
    </p:spTree>
    <p:custDataLst>
      <p:tags r:id="rId3"/>
    </p:custDataLst>
  </p:cSld>
  <p:clrMapOvr>
    <a:masterClrMapping/>
  </p:clrMapOvr>
  <p:transition spd="slow">
    <p:wipe/>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3717925" y="2921635"/>
            <a:ext cx="475488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6000">
                <a:solidFill>
                  <a:srgbClr val="26476A"/>
                </a:solidFill>
                <a:latin typeface="汉仪中宋S" panose="00020600040101010101" charset="-122"/>
                <a:ea typeface="汉仪中宋S" panose="00020600040101010101" charset="-122"/>
                <a:cs typeface="汉仪中宋S" panose="00020600040101010101" charset="-122"/>
                <a:sym typeface="+mn-ea"/>
              </a:rPr>
              <a:t>谢谢大家观看</a:t>
            </a:r>
            <a:endParaRPr lang="zh-CN" altLang="en-US" sz="6000">
              <a:solidFill>
                <a:srgbClr val="26476A"/>
              </a:solidFill>
              <a:latin typeface="汉仪中宋S" panose="00020600040101010101" charset="-122"/>
              <a:ea typeface="汉仪中宋S" panose="00020600040101010101" charset="-122"/>
              <a:cs typeface="汉仪中宋S" panose="00020600040101010101" charset="-122"/>
            </a:endParaRPr>
          </a:p>
        </p:txBody>
      </p:sp>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0171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8459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3"/>
    </p:custDataLst>
  </p:cSld>
  <p:clrMapOvr>
    <a:masterClrMapping/>
  </p:clrMapOvr>
  <p:transition spd="slow">
    <p:wipe/>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椭圆 14"/>
          <p:cNvSpPr/>
          <p:nvPr/>
        </p:nvSpPr>
        <p:spPr>
          <a:xfrm>
            <a:off x="4268788" y="1478915"/>
            <a:ext cx="3653155" cy="3653155"/>
          </a:xfrm>
          <a:prstGeom prst="ellipse">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2896664" y="2991336"/>
            <a:ext cx="7415530" cy="10147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6000">
                <a:solidFill>
                  <a:srgbClr val="26476A"/>
                </a:solidFill>
                <a:latin typeface="汉仪中宋S" panose="00020600040101010101" charset="-122"/>
                <a:ea typeface="汉仪中宋S" panose="00020600040101010101" charset="-122"/>
                <a:cs typeface="汉仪中宋S" panose="00020600040101010101" charset="-122"/>
              </a:rPr>
              <a:t>第二章  其他存款机构</a:t>
            </a:r>
            <a:endParaRPr lang="zh-CN" altLang="en-US" sz="6000">
              <a:solidFill>
                <a:srgbClr val="26476A"/>
              </a:solidFill>
              <a:latin typeface="汉仪中宋S" panose="00020600040101010101" charset="-122"/>
              <a:ea typeface="汉仪中宋S" panose="00020600040101010101" charset="-122"/>
              <a:cs typeface="汉仪中宋S" panose="00020600040101010101" charset="-122"/>
            </a:endParaRPr>
          </a:p>
        </p:txBody>
      </p:sp>
      <p:sp>
        <p:nvSpPr>
          <p:cNvPr id="13" name="任意多边形 12"/>
          <p:cNvSpPr/>
          <p:nvPr/>
        </p:nvSpPr>
        <p:spPr>
          <a:xfrm>
            <a:off x="2576830" y="419100"/>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文本框 16"/>
          <p:cNvSpPr txBox="1"/>
          <p:nvPr/>
        </p:nvSpPr>
        <p:spPr>
          <a:xfrm>
            <a:off x="4355147" y="1998683"/>
            <a:ext cx="3480435" cy="5232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26476A"/>
                </a:solidFill>
                <a:latin typeface="汉仪中宋S" panose="00020600040101010101" charset="-122"/>
                <a:ea typeface="汉仪中宋S" panose="00020600040101010101" charset="-122"/>
              </a:rPr>
              <a:t>金融机构与金</a:t>
            </a:r>
            <a:r>
              <a:rPr lang="zh-CN" altLang="en-US" sz="2800" b="1" smtClean="0">
                <a:solidFill>
                  <a:srgbClr val="26476A"/>
                </a:solidFill>
                <a:latin typeface="汉仪中宋S" panose="00020600040101010101" charset="-122"/>
                <a:ea typeface="汉仪中宋S" panose="00020600040101010101" charset="-122"/>
              </a:rPr>
              <a:t>融市场</a:t>
            </a:r>
            <a:endParaRPr lang="en-US" altLang="zh-CN" sz="2800" b="1">
              <a:solidFill>
                <a:srgbClr val="26476A"/>
              </a:solidFill>
              <a:latin typeface="汉仪中宋S" panose="00020600040101010101" charset="-122"/>
              <a:ea typeface="汉仪中宋S" panose="00020600040101010101" charset="-122"/>
            </a:endParaRPr>
          </a:p>
        </p:txBody>
      </p:sp>
      <p:sp>
        <p:nvSpPr>
          <p:cNvPr id="52" name="矩形 51"/>
          <p:cNvSpPr/>
          <p:nvPr/>
        </p:nvSpPr>
        <p:spPr>
          <a:xfrm>
            <a:off x="0" y="43688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3" name="矩形 52"/>
          <p:cNvSpPr/>
          <p:nvPr/>
        </p:nvSpPr>
        <p:spPr>
          <a:xfrm>
            <a:off x="0" y="619760"/>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4" name="矩形 53"/>
          <p:cNvSpPr/>
          <p:nvPr/>
        </p:nvSpPr>
        <p:spPr>
          <a:xfrm>
            <a:off x="9709785" y="611060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5" name="矩形 54"/>
          <p:cNvSpPr/>
          <p:nvPr/>
        </p:nvSpPr>
        <p:spPr>
          <a:xfrm>
            <a:off x="9709785" y="6293485"/>
            <a:ext cx="2482215" cy="76200"/>
          </a:xfrm>
          <a:prstGeom prst="rect">
            <a:avLst/>
          </a:prstGeom>
          <a:solidFill>
            <a:srgbClr val="F8F6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6" name="任意多边形 55"/>
          <p:cNvSpPr/>
          <p:nvPr/>
        </p:nvSpPr>
        <p:spPr>
          <a:xfrm>
            <a:off x="0" y="6101715"/>
            <a:ext cx="9615170" cy="285750"/>
          </a:xfrm>
          <a:custGeom>
            <a:gdLst>
              <a:gd name="connsiteX0" fmla="*/ 0 w 15142"/>
              <a:gd name="connsiteY0" fmla="*/ 450 h 450"/>
              <a:gd name="connsiteX1" fmla="*/ 3 w 15142"/>
              <a:gd name="connsiteY1" fmla="*/ 2 h 450"/>
              <a:gd name="connsiteX2" fmla="*/ 15142 w 15142"/>
              <a:gd name="connsiteY2" fmla="*/ 0 h 450"/>
              <a:gd name="connsiteX3" fmla="*/ 15142 w 15142"/>
              <a:gd name="connsiteY3" fmla="*/ 450 h 450"/>
              <a:gd name="connsiteX4" fmla="*/ 0 w 15142"/>
              <a:gd name="connsiteY4" fmla="*/ 450 h 45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5142" h="450">
                <a:moveTo>
                  <a:pt x="0" y="450"/>
                </a:moveTo>
                <a:lnTo>
                  <a:pt x="3" y="2"/>
                </a:lnTo>
                <a:lnTo>
                  <a:pt x="15142" y="0"/>
                </a:lnTo>
                <a:lnTo>
                  <a:pt x="15142" y="450"/>
                </a:lnTo>
                <a:lnTo>
                  <a:pt x="0" y="450"/>
                </a:lnTo>
                <a:close/>
              </a:path>
            </a:pathLst>
          </a:cu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ustDataLst>
      <p:tags r:id="rId3"/>
    </p:custDataLst>
  </p:cSld>
  <p:clrMapOvr>
    <a:masterClrMapping/>
  </p:clrMapOvr>
  <p:transition spd="slow">
    <p:wipe/>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 name="矩形 51"/>
          <p:cNvSpPr/>
          <p:nvPr/>
        </p:nvSpPr>
        <p:spPr>
          <a:xfrm>
            <a:off x="0" y="385445"/>
            <a:ext cx="546735" cy="152400"/>
          </a:xfrm>
          <a:prstGeom prst="rect">
            <a:avLst/>
          </a:prstGeom>
          <a:solidFill>
            <a:srgbClr val="2647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文本框 1"/>
          <p:cNvSpPr txBox="1"/>
          <p:nvPr/>
        </p:nvSpPr>
        <p:spPr>
          <a:xfrm>
            <a:off x="692785" y="289560"/>
            <a:ext cx="14020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400">
                <a:solidFill>
                  <a:srgbClr val="26476A"/>
                </a:solidFill>
                <a:latin typeface="汉仪中宋S" panose="00020600040101010101" charset="-122"/>
                <a:ea typeface="汉仪中宋S" panose="00020600040101010101" charset="-122"/>
              </a:rPr>
              <a:t>课程导入</a:t>
            </a:r>
            <a:endParaRPr lang="zh-CN" altLang="en-US" sz="2400">
              <a:solidFill>
                <a:srgbClr val="26476A"/>
              </a:solidFill>
              <a:latin typeface="汉仪中宋S" panose="00020600040101010101" charset="-122"/>
              <a:ea typeface="汉仪中宋S" panose="00020600040101010101" charset="-122"/>
            </a:endParaRPr>
          </a:p>
        </p:txBody>
      </p:sp>
      <p:cxnSp>
        <p:nvCxnSpPr>
          <p:cNvPr id="3" name="直接连接符 2"/>
          <p:cNvCxnSpPr/>
          <p:nvPr/>
        </p:nvCxnSpPr>
        <p:spPr>
          <a:xfrm>
            <a:off x="0" y="598805"/>
            <a:ext cx="546100" cy="0"/>
          </a:xfrm>
          <a:prstGeom prst="line">
            <a:avLst/>
          </a:prstGeom>
          <a:ln w="15875">
            <a:solidFill>
              <a:srgbClr val="26476A"/>
            </a:solidFill>
          </a:ln>
        </p:spPr>
        <p:style>
          <a:lnRef idx="1">
            <a:schemeClr val="accent1"/>
          </a:lnRef>
          <a:fillRef idx="0">
            <a:schemeClr val="accent1"/>
          </a:fillRef>
          <a:effectRef idx="0">
            <a:schemeClr val="accent1"/>
          </a:effectRef>
          <a:fontRef idx="minor">
            <a:schemeClr val="tx1"/>
          </a:fontRef>
        </p:style>
      </p:cxnSp>
      <p:pic>
        <p:nvPicPr>
          <p:cNvPr id="22" name="图片 21" descr="pexels-lilartsy-1925536"/>
          <p:cNvPicPr>
            <a:picLocks noChangeAspect="1"/>
          </p:cNvPicPr>
          <p:nvPr/>
        </p:nvPicPr>
        <p:blipFill>
          <a:blip r:embed="rId3"/>
          <a:srcRect l="20846" t="29852" r="8377" b="29861"/>
          <a:stretch>
            <a:fillRect/>
          </a:stretch>
        </p:blipFill>
        <p:spPr>
          <a:xfrm>
            <a:off x="4229735" y="1240155"/>
            <a:ext cx="7280910" cy="2762885"/>
          </a:xfrm>
          <a:custGeom>
            <a:cxnLst>
              <a:cxn ang="3">
                <a:pos x="hc" y="t"/>
              </a:cxn>
              <a:cxn ang="cd2">
                <a:pos x="l" y="vc"/>
              </a:cxn>
              <a:cxn ang="cd4">
                <a:pos x="hc" y="b"/>
              </a:cxn>
              <a:cxn ang="0">
                <a:pos x="r" y="vc"/>
              </a:cxn>
            </a:cxnLst>
            <a:rect l="l" t="t" r="r" b="b"/>
            <a:pathLst>
              <a:path w="11466" h="4351">
                <a:moveTo>
                  <a:pt x="0" y="632"/>
                </a:moveTo>
                <a:cubicBezTo>
                  <a:pt x="0" y="283"/>
                  <a:pt x="283" y="0"/>
                  <a:pt x="632" y="0"/>
                </a:cubicBezTo>
                <a:lnTo>
                  <a:pt x="10834" y="0"/>
                </a:lnTo>
                <a:cubicBezTo>
                  <a:pt x="11183" y="0"/>
                  <a:pt x="11466" y="283"/>
                  <a:pt x="11466" y="632"/>
                </a:cubicBezTo>
                <a:lnTo>
                  <a:pt x="11466" y="3719"/>
                </a:lnTo>
                <a:cubicBezTo>
                  <a:pt x="11466" y="4068"/>
                  <a:pt x="11183" y="4351"/>
                  <a:pt x="10834" y="4351"/>
                </a:cubicBezTo>
                <a:lnTo>
                  <a:pt x="632" y="4351"/>
                </a:lnTo>
                <a:cubicBezTo>
                  <a:pt x="283" y="4351"/>
                  <a:pt x="0" y="4068"/>
                  <a:pt x="0" y="3719"/>
                </a:cubicBezTo>
                <a:lnTo>
                  <a:pt x="0" y="632"/>
                </a:lnTo>
                <a:close/>
              </a:path>
            </a:pathLst>
          </a:custGeom>
        </p:spPr>
      </p:pic>
      <p:sp>
        <p:nvSpPr>
          <p:cNvPr id="4" name="任意多边形 3"/>
          <p:cNvSpPr/>
          <p:nvPr/>
        </p:nvSpPr>
        <p:spPr>
          <a:xfrm rot="16200000" flipH="1">
            <a:off x="1156335" y="708660"/>
            <a:ext cx="2225040" cy="3289935"/>
          </a:xfrm>
          <a:custGeom>
            <a:gdLst>
              <a:gd name="connsiteX0" fmla="*/ 0 w 4594"/>
              <a:gd name="connsiteY0" fmla="*/ 766 h 5272"/>
              <a:gd name="connsiteX1" fmla="*/ 766 w 4594"/>
              <a:gd name="connsiteY1" fmla="*/ 0 h 5272"/>
              <a:gd name="connsiteX2" fmla="*/ 766 w 4594"/>
              <a:gd name="connsiteY2" fmla="*/ 0 h 5272"/>
              <a:gd name="connsiteX3" fmla="*/ 766 w 4594"/>
              <a:gd name="connsiteY3" fmla="*/ 0 h 5272"/>
              <a:gd name="connsiteX4" fmla="*/ 1914 w 4594"/>
              <a:gd name="connsiteY4" fmla="*/ 0 h 5272"/>
              <a:gd name="connsiteX5" fmla="*/ 3828 w 4594"/>
              <a:gd name="connsiteY5" fmla="*/ 0 h 5272"/>
              <a:gd name="connsiteX6" fmla="*/ 4594 w 4594"/>
              <a:gd name="connsiteY6" fmla="*/ 766 h 5272"/>
              <a:gd name="connsiteX7" fmla="*/ 4594 w 4594"/>
              <a:gd name="connsiteY7" fmla="*/ 2749 h 5272"/>
              <a:gd name="connsiteX8" fmla="*/ 4594 w 4594"/>
              <a:gd name="connsiteY8" fmla="*/ 2749 h 5272"/>
              <a:gd name="connsiteX9" fmla="*/ 4594 w 4594"/>
              <a:gd name="connsiteY9" fmla="*/ 3928 h 5272"/>
              <a:gd name="connsiteX10" fmla="*/ 4594 w 4594"/>
              <a:gd name="connsiteY10" fmla="*/ 3947 h 5272"/>
              <a:gd name="connsiteX11" fmla="*/ 3828 w 4594"/>
              <a:gd name="connsiteY11" fmla="*/ 4713 h 5272"/>
              <a:gd name="connsiteX12" fmla="*/ 2697 w 4594"/>
              <a:gd name="connsiteY12" fmla="*/ 4773 h 5272"/>
              <a:gd name="connsiteX13" fmla="*/ 2350 w 4594"/>
              <a:gd name="connsiteY13" fmla="*/ 5272 h 5272"/>
              <a:gd name="connsiteX14" fmla="*/ 2002 w 4594"/>
              <a:gd name="connsiteY14" fmla="*/ 4743 h 5272"/>
              <a:gd name="connsiteX15" fmla="*/ 766 w 4594"/>
              <a:gd name="connsiteY15" fmla="*/ 4713 h 5272"/>
              <a:gd name="connsiteX16" fmla="*/ 0 w 4594"/>
              <a:gd name="connsiteY16" fmla="*/ 3947 h 5272"/>
              <a:gd name="connsiteX17" fmla="*/ 0 w 4594"/>
              <a:gd name="connsiteY17" fmla="*/ 3928 h 5272"/>
              <a:gd name="connsiteX18" fmla="*/ 0 w 4594"/>
              <a:gd name="connsiteY18" fmla="*/ 2749 h 5272"/>
              <a:gd name="connsiteX19" fmla="*/ 0 w 4594"/>
              <a:gd name="connsiteY19" fmla="*/ 2749 h 5272"/>
              <a:gd name="connsiteX20" fmla="*/ 0 w 4594"/>
              <a:gd name="connsiteY20" fmla="*/ 766 h 5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594" h="5272">
                <a:moveTo>
                  <a:pt x="0" y="766"/>
                </a:moveTo>
                <a:cubicBezTo>
                  <a:pt x="0" y="343"/>
                  <a:pt x="343" y="0"/>
                  <a:pt x="766" y="0"/>
                </a:cubicBezTo>
                <a:lnTo>
                  <a:pt x="766" y="0"/>
                </a:lnTo>
                <a:lnTo>
                  <a:pt x="766" y="0"/>
                </a:lnTo>
                <a:lnTo>
                  <a:pt x="1914" y="0"/>
                </a:lnTo>
                <a:lnTo>
                  <a:pt x="3828" y="0"/>
                </a:lnTo>
                <a:cubicBezTo>
                  <a:pt x="4251" y="0"/>
                  <a:pt x="4594" y="343"/>
                  <a:pt x="4594" y="766"/>
                </a:cubicBezTo>
                <a:lnTo>
                  <a:pt x="4594" y="2749"/>
                </a:lnTo>
                <a:lnTo>
                  <a:pt x="4594" y="2749"/>
                </a:lnTo>
                <a:lnTo>
                  <a:pt x="4594" y="3928"/>
                </a:lnTo>
                <a:lnTo>
                  <a:pt x="4594" y="3947"/>
                </a:lnTo>
                <a:cubicBezTo>
                  <a:pt x="4594" y="4370"/>
                  <a:pt x="4251" y="4713"/>
                  <a:pt x="3828" y="4713"/>
                </a:cubicBezTo>
                <a:lnTo>
                  <a:pt x="2697" y="4773"/>
                </a:lnTo>
                <a:lnTo>
                  <a:pt x="2350" y="5272"/>
                </a:lnTo>
                <a:lnTo>
                  <a:pt x="2002" y="4743"/>
                </a:lnTo>
                <a:lnTo>
                  <a:pt x="766" y="4713"/>
                </a:lnTo>
                <a:cubicBezTo>
                  <a:pt x="343" y="4713"/>
                  <a:pt x="0" y="4370"/>
                  <a:pt x="0" y="3947"/>
                </a:cubicBezTo>
                <a:lnTo>
                  <a:pt x="0" y="3928"/>
                </a:lnTo>
                <a:lnTo>
                  <a:pt x="0" y="2749"/>
                </a:lnTo>
                <a:lnTo>
                  <a:pt x="0" y="2749"/>
                </a:lnTo>
                <a:lnTo>
                  <a:pt x="0" y="766"/>
                </a:lnTo>
                <a:close/>
              </a:path>
            </a:pathLst>
          </a:custGeom>
          <a:noFill/>
          <a:ln w="19050">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文本框 4"/>
          <p:cNvSpPr txBox="1"/>
          <p:nvPr/>
        </p:nvSpPr>
        <p:spPr>
          <a:xfrm>
            <a:off x="1292225" y="1331858"/>
            <a:ext cx="1605280" cy="52197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rgbClr val="26476A"/>
                </a:solidFill>
                <a:latin typeface="汉仪中宋S" panose="00020600040101010101" charset="-122"/>
                <a:ea typeface="汉仪中宋S" panose="00020600040101010101" charset="-122"/>
              </a:rPr>
              <a:t>课程导入</a:t>
            </a:r>
            <a:endParaRPr lang="zh-CN" altLang="en-US" sz="2800">
              <a:solidFill>
                <a:srgbClr val="26476A"/>
              </a:solidFill>
              <a:latin typeface="汉仪中宋S" panose="00020600040101010101" charset="-122"/>
              <a:ea typeface="汉仪中宋S" panose="00020600040101010101" charset="-122"/>
            </a:endParaRPr>
          </a:p>
        </p:txBody>
      </p:sp>
      <p:sp>
        <p:nvSpPr>
          <p:cNvPr id="6" name="文本框 5"/>
          <p:cNvSpPr txBox="1"/>
          <p:nvPr/>
        </p:nvSpPr>
        <p:spPr>
          <a:xfrm>
            <a:off x="723265" y="1832088"/>
            <a:ext cx="2783205" cy="1410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spcAft>
                <a:spcPct val="0"/>
              </a:spcAft>
            </a:pPr>
            <a:r>
              <a:rPr sz="1100">
                <a:solidFill>
                  <a:schemeClr val="tx1">
                    <a:lumMod val="65000"/>
                    <a:lumOff val="35000"/>
                  </a:schemeClr>
                </a:solidFill>
                <a:latin typeface="汉仪君黑-45简" panose="020b0604020202020204" charset="-122"/>
                <a:ea typeface="汉仪君黑-45简" panose="020b0604020202020204" charset="-122"/>
              </a:rPr>
              <a:t>商业银行是最重要的存款机构。在美国,除了商业银行之外,还存在三种重要的存款机构:储蓄贷款协会(简称储贷会)、互助储蓄银行和信贷协会(也译做信用社)。这三种存款机构是将家庭储蓄转变为生产投资的重要桥梁,是美国金融市场的重要组成部分。</a:t>
            </a:r>
            <a:endParaRPr sz="1100">
              <a:solidFill>
                <a:schemeClr val="tx1">
                  <a:lumMod val="65000"/>
                  <a:lumOff val="35000"/>
                </a:schemeClr>
              </a:solidFill>
              <a:latin typeface="汉仪君黑-45简" panose="020b0604020202020204" charset="-122"/>
              <a:ea typeface="汉仪君黑-45简" panose="020b0604020202020204" charset="-122"/>
            </a:endParaRPr>
          </a:p>
        </p:txBody>
      </p:sp>
      <p:sp>
        <p:nvSpPr>
          <p:cNvPr id="23" name="椭圆 22"/>
          <p:cNvSpPr/>
          <p:nvPr/>
        </p:nvSpPr>
        <p:spPr>
          <a:xfrm>
            <a:off x="10781030" y="742950"/>
            <a:ext cx="729615" cy="729615"/>
          </a:xfrm>
          <a:prstGeom prst="ellipse">
            <a:avLst/>
          </a:prstGeom>
          <a:noFill/>
          <a:ln w="127000">
            <a:solidFill>
              <a:srgbClr val="2647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文本框 15"/>
          <p:cNvSpPr txBox="1"/>
          <p:nvPr/>
        </p:nvSpPr>
        <p:spPr>
          <a:xfrm>
            <a:off x="1561782" y="4352997"/>
            <a:ext cx="8858885" cy="22491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spcAft>
                <a:spcPct val="0"/>
              </a:spcAft>
            </a:pPr>
            <a:r>
              <a:rPr lang="zh-CN" altLang="en-US" b="1">
                <a:latin typeface="汉仪君黑-45简" panose="020b0604020202020204" charset="-122"/>
                <a:ea typeface="汉仪君黑-45简" panose="020b0604020202020204" charset="-122"/>
              </a:rPr>
              <a:t>关键词</a:t>
            </a:r>
            <a:endParaRPr lang="zh-CN" altLang="en-US" b="1">
              <a:latin typeface="汉仪君黑-45简" panose="020b0604020202020204" charset="-122"/>
              <a:ea typeface="汉仪君黑-45简" panose="020b0604020202020204" charset="-122"/>
            </a:endParaRPr>
          </a:p>
          <a:p>
            <a:pPr algn="ctr">
              <a:lnSpc>
                <a:spcPct val="130000"/>
              </a:lnSpc>
              <a:spcBef>
                <a:spcPct val="0"/>
              </a:spcBef>
              <a:spcAft>
                <a:spcPct val="0"/>
              </a:spcAft>
            </a:pPr>
            <a:r>
              <a:rPr lang="zh-CN" altLang="en-US">
                <a:latin typeface="汉仪君黑-45简" panose="020b0604020202020204" charset="-122"/>
                <a:ea typeface="汉仪君黑-45简" panose="020b0604020202020204" charset="-122"/>
              </a:rPr>
              <a:t>储蓄贷款协会　互助储蓄银行　信贷协会　</a:t>
            </a:r>
            <a:endParaRPr lang="en-US" altLang="zh-CN">
              <a:latin typeface="汉仪君黑-45简" panose="020b0604020202020204" charset="-122"/>
              <a:ea typeface="汉仪君黑-45简" panose="020b0604020202020204" charset="-122"/>
            </a:endParaRPr>
          </a:p>
          <a:p>
            <a:pPr algn="ctr">
              <a:lnSpc>
                <a:spcPct val="130000"/>
              </a:lnSpc>
              <a:spcBef>
                <a:spcPct val="0"/>
              </a:spcBef>
              <a:spcAft>
                <a:spcPct val="0"/>
              </a:spcAft>
            </a:pPr>
            <a:endParaRPr lang="en-US" altLang="zh-CN">
              <a:latin typeface="汉仪君黑-45简" panose="020b0604020202020204" charset="-122"/>
              <a:ea typeface="汉仪君黑-45简" panose="020b0604020202020204" charset="-122"/>
            </a:endParaRPr>
          </a:p>
          <a:p>
            <a:pPr algn="ctr">
              <a:lnSpc>
                <a:spcPct val="130000"/>
              </a:lnSpc>
              <a:spcBef>
                <a:spcPct val="0"/>
              </a:spcBef>
              <a:spcAft>
                <a:spcPct val="0"/>
              </a:spcAft>
            </a:pPr>
            <a:r>
              <a:rPr lang="zh-CN" altLang="en-US">
                <a:latin typeface="汉仪君黑-45简" panose="020b0604020202020204" charset="-122"/>
                <a:ea typeface="汉仪君黑-45简" panose="020b0604020202020204" charset="-122"/>
              </a:rPr>
              <a:t> </a:t>
            </a:r>
            <a:r>
              <a:rPr lang="zh-CN" altLang="en-US" b="1">
                <a:latin typeface="汉仪君黑-45简" panose="020b0604020202020204" charset="-122"/>
                <a:ea typeface="汉仪君黑-45简" panose="020b0604020202020204" charset="-122"/>
              </a:rPr>
              <a:t>学习目标</a:t>
            </a:r>
            <a:endParaRPr lang="zh-CN" altLang="en-US" b="1">
              <a:latin typeface="汉仪君黑-45简" panose="020b0604020202020204" charset="-122"/>
              <a:ea typeface="汉仪君黑-45简" panose="020b0604020202020204" charset="-122"/>
            </a:endParaRPr>
          </a:p>
          <a:p>
            <a:pPr algn="ctr">
              <a:lnSpc>
                <a:spcPct val="130000"/>
              </a:lnSpc>
              <a:spcBef>
                <a:spcPct val="0"/>
              </a:spcBef>
              <a:spcAft>
                <a:spcPct val="0"/>
              </a:spcAft>
            </a:pPr>
            <a:r>
              <a:rPr>
                <a:latin typeface="汉仪君黑-45简" panose="020b0604020202020204" charset="-122"/>
                <a:ea typeface="汉仪君黑-45简" panose="020b0604020202020204" charset="-122"/>
              </a:rPr>
              <a:t>1.储蓄贷款协会资金的来源和使用</a:t>
            </a:r>
            <a:r>
              <a:rPr lang="en-US">
                <a:latin typeface="汉仪君黑-45简" panose="020b0604020202020204" charset="-122"/>
                <a:ea typeface="汉仪君黑-45简" panose="020b0604020202020204" charset="-122"/>
              </a:rPr>
              <a:t> </a:t>
            </a:r>
            <a:r>
              <a:rPr>
                <a:latin typeface="汉仪君黑-45简" panose="020b0604020202020204" charset="-122"/>
                <a:ea typeface="汉仪君黑-45简" panose="020b0604020202020204" charset="-122"/>
              </a:rPr>
              <a:t>2.互助储蓄银行资金的来源和使用</a:t>
            </a:r>
            <a:endParaRPr>
              <a:latin typeface="汉仪君黑-45简" panose="020b0604020202020204" charset="-122"/>
              <a:ea typeface="汉仪君黑-45简" panose="020b0604020202020204" charset="-122"/>
            </a:endParaRPr>
          </a:p>
          <a:p>
            <a:pPr algn="ctr">
              <a:lnSpc>
                <a:spcPct val="130000"/>
              </a:lnSpc>
              <a:spcBef>
                <a:spcPct val="0"/>
              </a:spcBef>
              <a:spcAft>
                <a:spcPct val="0"/>
              </a:spcAft>
            </a:pPr>
            <a:r>
              <a:rPr>
                <a:latin typeface="汉仪君黑-45简" panose="020b0604020202020204" charset="-122"/>
                <a:ea typeface="汉仪君黑-45简" panose="020b0604020202020204" charset="-122"/>
              </a:rPr>
              <a:t>3.信贷协会资金的来源和使用</a:t>
            </a:r>
            <a:r>
              <a:rPr lang="en-US">
                <a:latin typeface="汉仪君黑-45简" panose="020b0604020202020204" charset="-122"/>
                <a:ea typeface="汉仪君黑-45简" panose="020b0604020202020204" charset="-122"/>
              </a:rPr>
              <a:t>   </a:t>
            </a:r>
            <a:r>
              <a:rPr>
                <a:latin typeface="汉仪君黑-45简" panose="020b0604020202020204" charset="-122"/>
                <a:ea typeface="汉仪君黑-45简" panose="020b0604020202020204" charset="-122"/>
              </a:rPr>
              <a:t>4.对非商业银行存款机构的监管</a:t>
            </a:r>
            <a:endParaRPr>
              <a:latin typeface="汉仪君黑-45简" panose="020b0604020202020204" charset="-122"/>
              <a:ea typeface="汉仪君黑-45简" panose="020b0604020202020204" charset="-122"/>
            </a:endParaRPr>
          </a:p>
        </p:txBody>
      </p:sp>
    </p:spTree>
    <p:custDataLst>
      <p:tags r:id="rId4"/>
    </p:custDataLst>
  </p:cSld>
  <p:clrMapOvr>
    <a:masterClrMapping/>
  </p:clrMapOvr>
  <p:transition spd="slow">
    <p:wipe/>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https://d.book118.com/445044221133011034</a:t>
            </a:r>
          </a:p>
        </p:txBody>
      </p:sp>
    </p:spTree>
  </p:cSld>
  <p:clrMapOvr>
    <a:masterClrMapping/>
  </p:clrMapOvr>
  <p:transition/>
  <p:timing/>
</p:sld>
</file>

<file path=ppt/tags/tag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8.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9.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8.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2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a:ea typeface="宋体"/>
        <a:cs typeface="Arial"/>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宋体"/>
        <a:cs typeface="Arial"/>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宋体"/>
        <a:cs typeface="Arial"/>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宋体"/>
        <a:cs typeface="Arial"/>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206</Paragraphs>
  <Slides>29</Slides>
  <Notes>28</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29</vt:i4>
      </vt:variant>
    </vt:vector>
  </HeadingPairs>
  <TitlesOfParts>
    <vt:vector baseType="lpstr" size="36">
      <vt:lpstr>Arial</vt:lpstr>
      <vt:lpstr>Calibri</vt:lpstr>
      <vt:lpstr>宋体</vt:lpstr>
      <vt:lpstr>汉仪中宋S</vt:lpstr>
      <vt:lpstr>汉仪君黑-45简</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2024-08-29T22:29:00.341</cp:lastPrinted>
  <dcterms:created xsi:type="dcterms:W3CDTF">2024-08-29T14:29:00Z</dcterms:created>
  <dcterms:modified xsi:type="dcterms:W3CDTF">2024-08-29T14:29:02Z</dcterms:modified>
</cp:coreProperties>
</file>