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33B92BE-AA4B-494B-BEFE-3570FBBF85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ED48A9C-8F62-4CFA-8613-7C946FE5EA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8A88A67-9D4F-48A9-891B-D5CE9960FE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D6E539C-CD64-4791-93C1-2650B27090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3760969-4076-42DB-A135-A3702D96F9C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7BDDED2-AACC-467D-99F4-1C684B9B5D1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F189B85-A64C-4693-B611-0D6D43587C9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422B5B0-8CDA-462F-A855-5FC9405C7D6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81DBE78-6B01-43A1-A9C2-5F7CA36D7D4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65DF189-BD7A-420F-ABF0-CB1D75BF91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CC0BA57-DD93-4215-B913-04AEFD2286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2.jpeg" /><Relationship Id="rId4" Type="http://schemas.openxmlformats.org/officeDocument/2006/relationships/image" Target="../media/image23.jpeg" /><Relationship Id="rId5" Type="http://schemas.openxmlformats.org/officeDocument/2006/relationships/image" Target="../media/image24.jpeg" /><Relationship Id="rId6"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45103221344011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71050" y="2172960"/>
            <a:ext cx="6249900" cy="197739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FFFFB3">
                    <a:alpha val="100000"/>
                  </a:srgbClr>
                </a:solidFill>
                <a:latin typeface="Microsoft Yahei"/>
                <a:ea typeface="Microsoft Yahei"/>
                <a:cs typeface="Microsoft Yahei"/>
              </a:rPr>
              <a:t>《反不正当竞争法》ppt课件</a:t>
            </a:r>
          </a:p>
        </p:txBody>
      </p:sp>
      <p:sp>
        <p:nvSpPr>
          <p:cNvPr id="6" name="AutoShape 6"/>
          <p:cNvSpPr/>
          <p:nvPr/>
        </p:nvSpPr>
        <p:spPr>
          <a:xfrm>
            <a:off x="9364826" y="329260"/>
            <a:ext cx="2473866"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FFFFB3">
                    <a:alpha val="100000"/>
                  </a:srgbClr>
                </a:solidFill>
                <a:latin typeface="Microsoft Yahei"/>
                <a:ea typeface="Microsoft Yahei"/>
                <a:cs typeface="Microsoft Yahei"/>
              </a:rPr>
              <a:t>REPORTING</a:t>
            </a:r>
            <a:endParaRPr lang="en-US" sz="1100"/>
          </a:p>
        </p:txBody>
      </p:sp>
      <p:sp>
        <p:nvSpPr>
          <p:cNvPr id="7" name="AutoShape 7"/>
          <p:cNvSpPr/>
          <p:nvPr/>
        </p:nvSpPr>
        <p:spPr>
          <a:xfrm>
            <a:off x="4524375" y="1555068"/>
            <a:ext cx="3262273" cy="419156"/>
          </a:xfrm>
          <a:prstGeom prst="rect">
            <a:avLst/>
          </a:prstGeom>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425">
                <a:solidFill>
                  <a:srgbClr val="FFFFB3">
                    <a:alpha val="100000"/>
                  </a:srgbClr>
                </a:solidFill>
                <a:latin typeface="Microsoft Yahei"/>
                <a:ea typeface="Microsoft Yahei"/>
                <a:cs typeface="Microsoft Yahei"/>
              </a:rPr>
              <a:t>2023 WORK SUMMARY</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2035790" y="2662128"/>
            <a:ext cx="2042564"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2021882" y="3839418"/>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accent1">
                    <a:alpha val="60000"/>
                  </a:schemeClr>
                </a:solidFill>
                <a:latin typeface="Microsoft Yahei"/>
                <a:ea typeface="Microsoft Yahei"/>
                <a:cs typeface="Microsoft Yahei"/>
              </a:rPr>
              <a:t>CATALOGUE</a:t>
            </a:r>
          </a:p>
        </p:txBody>
      </p:sp>
      <p:sp>
        <p:nvSpPr>
          <p:cNvPr id="5" name="TextBox 5"/>
          <p:cNvSpPr txBox="1"/>
          <p:nvPr/>
        </p:nvSpPr>
        <p:spPr>
          <a:xfrm>
            <a:off x="4918085" y="1406395"/>
            <a:ext cx="6621780" cy="44253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《反不正当竞争法》概述</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《反不正当竞争法》的主要内容</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《反不正当竞争法》的实施与监管</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《反不正当竞争法》的案例分析</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《反不正当竞争法》的未来发展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《反不正当竞争法》概述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90" r="32590"/>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088" r="32088"/>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反不正当竞争法是调整在制止不正当竞争过程中发生的各类社会关系的法律规范的总称。</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具有限制竞争、维护公平竞争、保护消费者和其他弱者权益、鼓励创新、规范商业行为、维护市场秩序等特点。</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《反不正当竞争法》的定义与特点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7393" b="17393"/>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《反不正当竞争法》的重要性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保护公平竞争</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通过制止不正当竞争行为，保护合法经营者的利益，促进市场经济的健康发展。</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维护消费者权益</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保障消费者在购买商品或接受服务时能够获得真实、准确、全面的信息，避免受到欺诈或不公平待遇。</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鼓励创新和科技进步</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通过打击仿冒、盗版等侵权行为，保护知识产权，激发企业创新活力，促进科技进步。</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起源和发展</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反不正当竞争法起源于欧洲，随着市场经济的发展而不断完善。我国反不正当竞争法自1993年颁布以来，经过多次修订和完善，以适应市场经济的快速发展。</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国际合作</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各国在反不正当竞争领域加强合作，共同打击跨国不正当竞争行为，促进国际贸易的公平和自由。</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未来展望</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随着互联网和数字经济的高速发展，反不正当竞争法将面临新的挑战和机遇。未来需要不断完善相关法律法规，加强执法力度，以适应新的市场环境和技术创新。</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《反不正当竞争法》的历史与发展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《反不正当竞争法》的主要内容</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明确规定</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不正当竞争行为是指经营者违反诚实信用原则和商业道德，损害其他经营者合法权益，扰乱市场秩序的行为。</a:t>
            </a:r>
          </a:p>
        </p:txBody>
      </p:sp>
      <p:pic>
        <p:nvPicPr>
          <p:cNvPr id="6" name="Picture 6"/>
          <p:cNvPicPr>
            <a:picLocks noChangeAspect="1"/>
          </p:cNvPicPr>
          <p:nvPr/>
        </p:nvPicPr>
        <p:blipFill>
          <a:blip r:embed="rId2"/>
          <a:srcRect t="13186" b="13186"/>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11723" b="11723"/>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不正当竞争行为包括但不限于虚假宣传、侵犯商业秘密、低价倾销、搭售等。</a:t>
            </a:r>
          </a:p>
        </p:txBody>
      </p:sp>
      <p:pic>
        <p:nvPicPr>
          <p:cNvPr id="10" name="Picture 10"/>
          <p:cNvPicPr>
            <a:picLocks noChangeAspect="1"/>
          </p:cNvPicPr>
          <p:nvPr/>
        </p:nvPicPr>
        <p:blipFill>
          <a:blip r:embed="rId4"/>
          <a:srcRect t="10925" b="10925"/>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不正当竞争行为的定义与分类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0" y="1185774"/>
            <a:ext cx="9112336" cy="173231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1536246"/>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具体规定</a:t>
            </a:r>
          </a:p>
        </p:txBody>
      </p:sp>
      <p:sp>
        <p:nvSpPr>
          <p:cNvPr id="4" name="AutoShape 4"/>
          <p:cNvSpPr/>
          <p:nvPr/>
        </p:nvSpPr>
        <p:spPr>
          <a:xfrm>
            <a:off x="3079664" y="2918085"/>
            <a:ext cx="9112336" cy="1732311"/>
          </a:xfrm>
          <a:prstGeom prst="rect">
            <a:avLst/>
          </a:prstGeom>
          <a:solidFill>
            <a:schemeClr val="accent2">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0" y="4650396"/>
            <a:ext cx="9112336" cy="173231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3798378" y="3268557"/>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《反不正当竞争法》规定了禁止不正当竞争行为的法律条款，包括但不限于禁止虚假宣传、禁止侵犯商业秘密、禁止低价倾销等。</a:t>
            </a:r>
          </a:p>
        </p:txBody>
      </p:sp>
      <p:sp>
        <p:nvSpPr>
          <p:cNvPr id="7" name="TextBox 7"/>
          <p:cNvSpPr txBox="1"/>
          <p:nvPr/>
        </p:nvSpPr>
        <p:spPr>
          <a:xfrm>
            <a:off x="575049" y="5000868"/>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对于违反法律条款的行为，将依法追究经营者的法律责任。</a:t>
            </a:r>
          </a:p>
        </p:txBody>
      </p:sp>
      <p:pic>
        <p:nvPicPr>
          <p:cNvPr id="8" name="Picture 8"/>
          <p:cNvPicPr>
            <a:picLocks noChangeAspect="1"/>
          </p:cNvPicPr>
          <p:nvPr/>
        </p:nvPicPr>
        <p:blipFill>
          <a:blip r:embed="rId2"/>
          <a:srcRect t="9821" b="9821"/>
          <a:stretch>
            <a:fillRect/>
          </a:stretch>
        </p:blipFill>
        <p:spPr>
          <a:xfrm>
            <a:off x="9112336" y="1185774"/>
            <a:ext cx="3079664" cy="1732311"/>
          </a:xfrm>
          <a:prstGeom prst="rect">
            <a:avLst/>
          </a:prstGeom>
        </p:spPr>
      </p:pic>
      <p:pic>
        <p:nvPicPr>
          <p:cNvPr id="9" name="Picture 9"/>
          <p:cNvPicPr>
            <a:picLocks noChangeAspect="1"/>
          </p:cNvPicPr>
          <p:nvPr/>
        </p:nvPicPr>
        <p:blipFill>
          <a:blip r:embed="rId3"/>
          <a:srcRect t="14172" b="14172"/>
          <a:stretch>
            <a:fillRect/>
          </a:stretch>
        </p:blipFill>
        <p:spPr>
          <a:xfrm>
            <a:off x="0" y="2918085"/>
            <a:ext cx="3079664" cy="1732311"/>
          </a:xfrm>
          <a:prstGeom prst="rect">
            <a:avLst/>
          </a:prstGeom>
        </p:spPr>
      </p:pic>
      <p:pic>
        <p:nvPicPr>
          <p:cNvPr id="10" name="Picture 10"/>
          <p:cNvPicPr>
            <a:picLocks noChangeAspect="1"/>
          </p:cNvPicPr>
          <p:nvPr/>
        </p:nvPicPr>
        <p:blipFill>
          <a:blip r:embed="rId4"/>
          <a:srcRect t="9288" b="9288"/>
          <a:stretch>
            <a:fillRect/>
          </a:stretch>
        </p:blipFill>
        <p:spPr>
          <a:xfrm>
            <a:off x="9112336" y="4650396"/>
            <a:ext cx="3079664" cy="1732311"/>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禁止不正当竞争行为的法律条款</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480108" y="1287672"/>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025751" y="1468427"/>
            <a:ext cx="628666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明确责任</a:t>
            </a:r>
          </a:p>
        </p:txBody>
      </p:sp>
      <p:sp>
        <p:nvSpPr>
          <p:cNvPr id="4" name="AutoShape 4"/>
          <p:cNvSpPr/>
          <p:nvPr/>
        </p:nvSpPr>
        <p:spPr>
          <a:xfrm>
            <a:off x="999470" y="1050728"/>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480108" y="3069093"/>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2773369" y="3249848"/>
            <a:ext cx="628666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根据《反不正当竞争法》，不正当竞争行为的法律责任包括民事责任、行政责任和刑事责任。</a:t>
            </a:r>
          </a:p>
        </p:txBody>
      </p:sp>
      <p:sp>
        <p:nvSpPr>
          <p:cNvPr id="7" name="AutoShape 7"/>
          <p:cNvSpPr/>
          <p:nvPr/>
        </p:nvSpPr>
        <p:spPr>
          <a:xfrm>
            <a:off x="9060033" y="2832149"/>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480108" y="4850514"/>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025751" y="5031268"/>
            <a:ext cx="628666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民事责任主要是赔偿损失；行政责任包括罚款、吊销营业执照等；刑事责任则涉及刑罚。</a:t>
            </a:r>
          </a:p>
        </p:txBody>
      </p:sp>
      <p:sp>
        <p:nvSpPr>
          <p:cNvPr id="10" name="AutoShape 10"/>
          <p:cNvSpPr/>
          <p:nvPr/>
        </p:nvSpPr>
        <p:spPr>
          <a:xfrm>
            <a:off x="999470" y="4613570"/>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t="5017" b="5017"/>
          <a:stretch>
            <a:fillRect/>
          </a:stretch>
        </p:blipFill>
        <p:spPr>
          <a:xfrm>
            <a:off x="1099415" y="1124574"/>
            <a:ext cx="1926336" cy="1682496"/>
          </a:xfrm>
          <a:prstGeom prst="hexagon">
            <a:avLst/>
          </a:prstGeom>
        </p:spPr>
      </p:pic>
      <p:pic>
        <p:nvPicPr>
          <p:cNvPr id="12" name="Picture 12"/>
          <p:cNvPicPr>
            <a:picLocks noChangeAspect="1"/>
          </p:cNvPicPr>
          <p:nvPr/>
        </p:nvPicPr>
        <p:blipFill>
          <a:blip r:embed="rId3"/>
          <a:srcRect l="9117" r="9117"/>
          <a:stretch>
            <a:fillRect/>
          </a:stretch>
        </p:blipFill>
        <p:spPr>
          <a:xfrm>
            <a:off x="9163113" y="2905301"/>
            <a:ext cx="1926336" cy="1682496"/>
          </a:xfrm>
          <a:prstGeom prst="hexagon">
            <a:avLst/>
          </a:prstGeom>
        </p:spPr>
      </p:pic>
      <p:pic>
        <p:nvPicPr>
          <p:cNvPr id="13" name="Picture 13"/>
          <p:cNvPicPr>
            <a:picLocks noChangeAspect="1"/>
          </p:cNvPicPr>
          <p:nvPr/>
        </p:nvPicPr>
        <p:blipFill>
          <a:blip r:embed="rId4"/>
          <a:srcRect t="701" b="701"/>
          <a:stretch>
            <a:fillRect/>
          </a:stretch>
        </p:blipFill>
        <p:spPr>
          <a:xfrm>
            <a:off x="1099415" y="4686721"/>
            <a:ext cx="1926336" cy="1682496"/>
          </a:xfrm>
          <a:prstGeom prst="hexagon">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不正当竞争行为的法律责任</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585" r="14585"/>
          <a:stretch>
            <a:fillRect/>
          </a:stretch>
        </p:blipFill>
        <p:spPr>
          <a:xfrm>
            <a:off x="882858" y="1563009"/>
            <a:ext cx="2465519" cy="2459823"/>
          </a:xfrm>
          <a:prstGeom prst="rect">
            <a:avLst/>
          </a:prstGeom>
        </p:spPr>
      </p:pic>
      <p:pic>
        <p:nvPicPr>
          <p:cNvPr id="3" name="Picture 3"/>
          <p:cNvPicPr>
            <a:picLocks noChangeAspect="1"/>
          </p:cNvPicPr>
          <p:nvPr/>
        </p:nvPicPr>
        <p:blipFill>
          <a:blip r:embed="rId3"/>
          <a:srcRect l="11870" r="11870"/>
          <a:stretch>
            <a:fillRect/>
          </a:stretch>
        </p:blipFill>
        <p:spPr>
          <a:xfrm>
            <a:off x="3561054" y="1563009"/>
            <a:ext cx="2465519" cy="2459823"/>
          </a:xfrm>
          <a:prstGeom prst="rect">
            <a:avLst/>
          </a:prstGeom>
        </p:spPr>
      </p:pic>
      <p:pic>
        <p:nvPicPr>
          <p:cNvPr id="4" name="Picture 4"/>
          <p:cNvPicPr>
            <a:picLocks noChangeAspect="1"/>
          </p:cNvPicPr>
          <p:nvPr/>
        </p:nvPicPr>
        <p:blipFill>
          <a:blip r:embed="rId4"/>
          <a:srcRect l="9532" r="9532"/>
          <a:stretch>
            <a:fillRect/>
          </a:stretch>
        </p:blipFill>
        <p:spPr>
          <a:xfrm>
            <a:off x="6239251" y="1563009"/>
            <a:ext cx="2465519" cy="2459823"/>
          </a:xfrm>
          <a:prstGeom prst="rect">
            <a:avLst/>
          </a:prstGeom>
        </p:spPr>
      </p:pic>
      <p:pic>
        <p:nvPicPr>
          <p:cNvPr id="5" name="Picture 5"/>
          <p:cNvPicPr>
            <a:picLocks noChangeAspect="1"/>
          </p:cNvPicPr>
          <p:nvPr/>
        </p:nvPicPr>
        <p:blipFill>
          <a:blip r:embed="rId5"/>
          <a:srcRect l="13708" r="13708"/>
          <a:stretch>
            <a:fillRect/>
          </a:stretch>
        </p:blipFill>
        <p:spPr>
          <a:xfrm>
            <a:off x="8917448" y="1563009"/>
            <a:ext cx="2465519" cy="2459823"/>
          </a:xfrm>
          <a:prstGeom prst="rect">
            <a:avLst/>
          </a:prstGeom>
        </p:spPr>
      </p:pic>
      <p:sp>
        <p:nvSpPr>
          <p:cNvPr id="6" name="AutoShape 6"/>
          <p:cNvSpPr/>
          <p:nvPr/>
        </p:nvSpPr>
        <p:spPr>
          <a:xfrm>
            <a:off x="1401243" y="3336168"/>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079439" y="3336168"/>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466032" y="3336168"/>
            <a:ext cx="1368351" cy="146042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757636" y="3336168"/>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7981" y="5054414"/>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提供保障</a:t>
            </a:r>
            <a:endParaRPr lang="en-US" sz="1100"/>
          </a:p>
        </p:txBody>
      </p:sp>
      <p:sp>
        <p:nvSpPr>
          <p:cNvPr id="11" name="AutoShape 11"/>
          <p:cNvSpPr/>
          <p:nvPr/>
        </p:nvSpPr>
        <p:spPr>
          <a:xfrm>
            <a:off x="3586178" y="5054414"/>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受害经营者可以向人民法院提起民事诉讼，要求不正当竞争行为者承担民事责任。</a:t>
            </a:r>
            <a:endParaRPr lang="en-US" sz="1100"/>
          </a:p>
        </p:txBody>
      </p:sp>
      <p:sp>
        <p:nvSpPr>
          <p:cNvPr id="12" name="AutoShape 12"/>
          <p:cNvSpPr/>
          <p:nvPr/>
        </p:nvSpPr>
        <p:spPr>
          <a:xfrm>
            <a:off x="6264374" y="5054414"/>
            <a:ext cx="2415273" cy="99992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行政机关可以依法对不正当竞争行为进行查处，并采取行政强制措施。</a:t>
            </a:r>
            <a:endParaRPr lang="en-US" sz="1100"/>
          </a:p>
        </p:txBody>
      </p:sp>
      <p:sp>
        <p:nvSpPr>
          <p:cNvPr id="13" name="AutoShape 13"/>
          <p:cNvSpPr/>
          <p:nvPr/>
        </p:nvSpPr>
        <p:spPr>
          <a:xfrm>
            <a:off x="8942570" y="5054414"/>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对于涉嫌犯罪的不正当竞争行为，受害者可以向公安机关报案，由司法机关追究刑事责任。</a:t>
            </a:r>
            <a:endParaRPr lang="en-US" sz="1100"/>
          </a:p>
        </p:txBody>
      </p:sp>
      <p:sp>
        <p:nvSpPr>
          <p:cNvPr id="14" name="TextBox 14"/>
          <p:cNvSpPr txBox="1"/>
          <p:nvPr/>
        </p:nvSpPr>
        <p:spPr>
          <a:xfrm>
            <a:off x="1431442" y="3725383"/>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15" name="TextBox 15"/>
          <p:cNvSpPr txBox="1"/>
          <p:nvPr/>
        </p:nvSpPr>
        <p:spPr>
          <a:xfrm>
            <a:off x="4111824"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16" name="TextBox 16"/>
          <p:cNvSpPr txBox="1"/>
          <p:nvPr/>
        </p:nvSpPr>
        <p:spPr>
          <a:xfrm>
            <a:off x="6790020"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17" name="TextBox 17"/>
          <p:cNvSpPr txBox="1"/>
          <p:nvPr/>
        </p:nvSpPr>
        <p:spPr>
          <a:xfrm>
            <a:off x="9468217"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法律救济途径</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《反不正当竞争法》的实施与监管</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https://d.book118.com/445103221344011102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2024-09-12T03:10:45.985</cp:lastPrinted>
  <dcterms:created xsi:type="dcterms:W3CDTF">2024-09-11T19:10:46Z</dcterms:created>
  <dcterms:modified xsi:type="dcterms:W3CDTF">2024-09-11T19:10:48Z</dcterms:modified>
</cp:coreProperties>
</file>