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9144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4098" name=""/>
          <p:cNvSpPr/>
          <p:nvPr>
            <p:ph type="hdr" sz="quarter"/>
          </p:nvPr>
        </p:nvSpPr>
        <p:spPr>
          <a:xfrm>
            <a:off x="0" y="0"/>
            <a:ext cx="2971800" cy="457200"/>
          </a:xfrm>
          <a:prstGeom prst="rect">
            <a:avLst/>
          </a:prstGeom>
          <a:noFill/>
          <a:ln cap="flat">
            <a:noFill/>
            <a:prstDash val="solid"/>
            <a:miter lim="800000"/>
            <a:headEnd type="none" w="med" len="med"/>
            <a:tailEnd type="none" w="med" len="med"/>
          </a:ln>
        </p:spPr>
        <p:txBody>
          <a:bodyPr/>
          <a:lstStyle>
            <a:lvl1pPr marL="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5pPr>
          </a:lstStyle>
          <a:p>
            <a:pPr lvl="0"/>
            <a:r>
              <a:rPr sz="1200"/>
              <a:t>*</a:t>
            </a:r>
            <a:endParaRPr sz="1200"/>
          </a:p>
        </p:txBody>
      </p:sp>
      <p:sp>
        <p:nvSpPr>
          <p:cNvPr id="4099" name=""/>
          <p:cNvSpPr/>
          <p:nvPr>
            <p:ph type="dt" idx="1"/>
          </p:nvPr>
        </p:nvSpPr>
        <p:spPr>
          <a:xfrm>
            <a:off x="3884612" y="0"/>
            <a:ext cx="2971800" cy="457200"/>
          </a:xfrm>
          <a:prstGeom prst="rect">
            <a:avLst/>
          </a:prstGeom>
          <a:noFill/>
          <a:ln cap="flat">
            <a:noFill/>
            <a:prstDash val="solid"/>
            <a:miter lim="800000"/>
            <a:headEnd type="none" w="med" len="med"/>
            <a:tailEnd type="none" w="med" len="med"/>
          </a:ln>
        </p:spPr>
        <p:txBody>
          <a:bodyPr/>
          <a:lstStyle>
            <a:lvl1pPr marL="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5pPr>
          </a:lstStyle>
          <a:p>
            <a:pPr lvl="0" algn="r"/>
            <a:fld id="{9D2FABC7-310E-4F22-88FB-F8A58F7A886D}" type="datetime1">
              <a:rPr sz="1200"/>
              <a:t>*</a:t>
            </a:fld>
            <a:endParaRPr sz="1200"/>
          </a:p>
        </p:txBody>
      </p:sp>
      <p:sp>
        <p:nvSpPr>
          <p:cNvPr id="4100" name=""/>
          <p:cNvSpPr/>
          <p:nvPr>
            <p:ph type="sldImg" idx="2"/>
          </p:nvPr>
        </p:nvSpPr>
        <p:spPr>
          <a:xfrm>
            <a:off x="1143000" y="685800"/>
            <a:ext cx="4572000" cy="3429000"/>
          </a:xfrm>
          <a:prstGeom prst="rect">
            <a:avLst/>
          </a:prstGeom>
          <a:solidFill>
            <a:srgbClr val="FFFFFF"/>
          </a:solidFill>
          <a:ln cap="flat">
            <a:solidFill>
              <a:srgbClr val="000000"/>
            </a:solidFill>
            <a:prstDash val="solid"/>
            <a:miter lim="800000"/>
            <a:headEnd type="none" w="med" len="med"/>
            <a:tailEnd type="none" w="med" len="med"/>
          </a:ln>
        </p:spPr>
      </p:sp>
      <p:sp>
        <p:nvSpPr>
          <p:cNvPr id="4101" name=""/>
          <p:cNvSpPr/>
          <p:nvPr>
            <p:ph type="body" sz="quarter" idx="3"/>
          </p:nvPr>
        </p:nvSpPr>
        <p:spPr>
          <a:xfrm>
            <a:off x="685800" y="4343400"/>
            <a:ext cx="5486400" cy="4114800"/>
          </a:xfrm>
          <a:prstGeom prst="rect">
            <a:avLst/>
          </a:prstGeom>
          <a:noFill/>
          <a:ln cap="flat">
            <a:noFill/>
            <a:prstDash val="solid"/>
            <a:miter lim="800000"/>
            <a:headEnd type="none" w="med" len="med"/>
            <a:tailEnd type="none" w="med" len="med"/>
          </a:ln>
        </p:spPr>
        <p:txBody>
          <a:bodyPr/>
          <a:lstStyle>
            <a:lvl1pPr marL="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2" name=""/>
          <p:cNvSpPr/>
          <p:nvPr>
            <p:ph type="ftr" sz="quarter" idx="4"/>
          </p:nvPr>
        </p:nvSpPr>
        <p:spPr>
          <a:xfrm>
            <a:off x="0" y="8685212"/>
            <a:ext cx="2971800" cy="457200"/>
          </a:xfrm>
          <a:prstGeom prst="rect">
            <a:avLst/>
          </a:prstGeom>
          <a:noFill/>
          <a:ln cap="flat">
            <a:noFill/>
            <a:prstDash val="solid"/>
            <a:miter lim="800000"/>
            <a:headEnd type="none" w="med" len="med"/>
            <a:tailEnd type="none" w="med" len="med"/>
          </a:ln>
        </p:spPr>
        <p:txBody>
          <a:bodyPr anchor="b" anchorCtr="0"/>
          <a:lstStyle>
            <a:lvl1pPr marL="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5pPr>
          </a:lstStyle>
          <a:p>
            <a:pPr lvl="0"/>
            <a:fld id="{07D118E8-C78B-4F08-85D3-6BB1CE638FF8}" type="footer">
              <a:rPr sz="1200"/>
              <a:t>*</a:t>
            </a:fld>
            <a:endParaRPr sz="1200"/>
          </a:p>
        </p:txBody>
      </p:sp>
      <p:sp>
        <p:nvSpPr>
          <p:cNvPr id="4103" name=""/>
          <p:cNvSpPr/>
          <p:nvPr>
            <p:ph type="sldNum" sz="quarter" idx="5"/>
          </p:nvPr>
        </p:nvSpPr>
        <p:spPr>
          <a:xfrm>
            <a:off x="3884612" y="8685212"/>
            <a:ext cx="2971800" cy="457200"/>
          </a:xfrm>
          <a:prstGeom prst="rect">
            <a:avLst/>
          </a:prstGeom>
          <a:noFill/>
          <a:ln cap="flat">
            <a:noFill/>
            <a:prstDash val="solid"/>
            <a:miter lim="800000"/>
            <a:headEnd type="none" w="med" len="med"/>
            <a:tailEnd type="none" w="med" len="med"/>
          </a:ln>
        </p:spPr>
        <p:txBody>
          <a:bodyPr anchor="b" anchorCtr="0"/>
          <a:lstStyle>
            <a:lvl1pPr marL="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ru-RU" altLang="en-US" sz="1200" b="0" i="0" u="none">
                <a:solidFill>
                  <a:schemeClr val="tx1"/>
                </a:solidFill>
                <a:latin typeface="Arial" pitchFamily="34" charset="0"/>
                <a:ea typeface="宋体" pitchFamily="2" charset="-122"/>
              </a:defRPr>
            </a:lvl5pPr>
          </a:lstStyle>
          <a:p>
            <a:pPr lvl="0" algn="r"/>
            <a:fld id="{3538BE13-D702-428A-BB6B-8AEE4AFAB663}" type="slidenum">
              <a:rPr sz="1200"/>
              <a:t>*</a:t>
            </a:fld>
            <a:endParaRPr sz="120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6" name=""/>
          <p:cNvSpPr/>
          <p:nvPr>
            <p:ph type="sldImg"/>
          </p:nvPr>
        </p:nvSpPr>
        <p:spPr>
          <a:xfrm>
            <a:off x="1143000" y="685800"/>
            <a:ext cx="4572000" cy="3429000"/>
          </a:xfrm>
          <a:prstGeom prst="rect">
            <a:avLst/>
          </a:prstGeom>
          <a:noFill/>
          <a:ln cap="flat">
            <a:solidFill>
              <a:srgbClr val="000000"/>
            </a:solidFill>
            <a:prstDash val="solid"/>
            <a:miter lim="800000"/>
            <a:headEnd type="none" w="med" len="med"/>
            <a:tailEnd type="none" w="med" len="med"/>
          </a:ln>
        </p:spPr>
      </p:sp>
      <p:sp>
        <p:nvSpPr>
          <p:cNvPr id="4107" name=""/>
          <p:cNvSpPr/>
          <p:nvPr>
            <p:ph type="body" idx="1"/>
          </p:nvPr>
        </p:nvSpPr>
        <p:spPr>
          <a:xfrm>
            <a:off x="914400" y="4343400"/>
            <a:ext cx="5029200" cy="4114800"/>
          </a:xfrm>
          <a:prstGeom prst="rect">
            <a:avLst/>
          </a:prstGeom>
          <a:noFill/>
          <a:ln cap="flat">
            <a:noFill/>
            <a:prstDash val="solid"/>
            <a:miter lim="800000"/>
            <a:headEnd type="none" w="med" len="med"/>
            <a:tailEnd type="none" w="med" len="med"/>
          </a:ln>
        </p:spPr>
        <p:txBody>
          <a:bodyPr/>
          <a:lstStyle>
            <a:lvl1pPr marL="0" indent="0" algn="l"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1pPr>
            <a:lvl2pPr marL="4572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2pPr>
            <a:lvl3pPr marL="9144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3pPr>
            <a:lvl4pPr marL="13716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4pPr>
            <a:lvl5pPr marL="18288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5pPr>
          </a:lstStyle>
          <a:p>
            <a:r>
              <a:t>教育心理学</a:t>
            </a:r>
            <a:br/>
            <a:br/>
            <a:r>
              <a:t>         第四章 陈说性知识学习</a:t>
            </a:r>
          </a:p>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知识：是客观事物特征与联络在人脑中能动反应，是人类经验、思想、智慧赖以存在形式。</a:t>
            </a:r>
          </a:p>
          <a:p>
            <a:r>
              <a:t>知识（knowledge)：是个体与其环境相互作用后取得信息及其组织。学习就是一个信息加工过程。</a:t>
            </a:r>
          </a:p>
          <a:p>
            <a:r>
              <a:t>知识类型</a:t>
            </a:r>
          </a:p>
          <a:p>
            <a:r>
              <a:t>从不一样概括水平来划分为详细知识与抽象知识</a:t>
            </a:r>
          </a:p>
          <a:p>
            <a:r>
              <a:t>依据知识不一样表述形式划分为陈说性知识与程序性知识</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符号学习、概念学习和命题学习</a:t>
            </a:r>
          </a:p>
          <a:p>
            <a:r>
              <a:t>下位学习、上位学习和并列结合学习</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概念学习是掌握概念普通意义，实质上是掌握同类事物共同关键特征。</a:t>
            </a:r>
          </a:p>
          <a:p>
            <a:r>
              <a:t>比如“三角形”，就有“三个角”和“三条相连接边”，这是全部三角形两个共同关键特征，其它如它大小、形状、颜色等属无关特征。假如掌握了这两个关键特征，就是掌握了这个概念普通意义，这就是概念学习，“三角形”就成了代表概念名词。</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命题学习是学习由若干概念组成句子复合意义。命题是由句子来代表，组成句子词实际上都代表概念。</a:t>
            </a:r>
          </a:p>
          <a:p>
            <a:r>
              <a:t>比如儿童学习欧姆定律时，没有取得相关电阻、电流和电压等概念，便不能取得欧姆定律这个命题意义。</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命题意义，是经过所学命题与原有认知结构中适当概念建立实质性和非人为性联络以后产生。</a:t>
            </a:r>
          </a:p>
          <a:p>
            <a:r>
              <a:t>原有认知结构中适当观念或概念，在命题学习中起“固定点”作用，而建立上述联络这种新旧知识结合形式，基本上有三种：</a:t>
            </a:r>
          </a:p>
          <a:p>
            <a:r>
              <a:t>类属学习、总括学习、并列学习。</a:t>
            </a:r>
          </a:p>
          <a:p>
            <a:r>
              <a:t>原有观念是经过这三种不一样形式，对新命题进行同化。</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认知心理学假定，认知结构本身，在观念概括和包摄水平上是按层次组织。在原有观念概括和包摄水平高于新观念时，新旧观念之间所组成类属关系，称下位关系，这种学习便称为下位学习。</a:t>
            </a:r>
          </a:p>
          <a:p>
            <a:r>
              <a:t>下位学习又区分为两种：</a:t>
            </a:r>
          </a:p>
          <a:p>
            <a:r>
              <a:t>派生类属</a:t>
            </a:r>
          </a:p>
          <a:p>
            <a:r>
              <a:t>相关类属</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相关类属其新观念是原先学习过观念深入、精制和限定。</a:t>
            </a:r>
          </a:p>
          <a:p>
            <a:r>
              <a:t>比如“爱国运动”，是总概念，隶属观念是“挂国旗”“保护能源”“卫生大扫除”。现在学习“建设精神文明”，是原有“爱国运动”观念不停加深，取得了新意义。</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当认知结构中已经形成了一些观念，现在要在这些原有观念基础上，学习一个概括和包摄程度更高命题时，便产生总括学习。它是经过对学过材料进行归纳组织或综合整体组成部分后取得意义。因为新命题或概念在概括和包摄程度上高于原有一些观念，所以这种学习又称上位学习。</a:t>
            </a:r>
          </a:p>
          <a:p/>
          <a:p>
            <a:r>
              <a:t>比如,学过了“胡萝卜”“芹菜”和“油菜”等概念后，再学“蔬菜”这个总括性概念时，新概念总括了原有一些观念，新概念就含有了意义。这种学习在概念学习中比命题学习更为普遍。</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并列结合学习是经过并列结合取得意义学习，是在新命题与认知结构中原有观念既非隶属关系又非总括关系时产生。不过，因为它们是由一些原有观念合理结合而成，新知识与原有知识有普通吻合性，所以它们都有潜在意义，因而也能够被原有知识同化而产生意义。</a:t>
            </a:r>
          </a:p>
          <a:p>
            <a:r>
              <a:t>比如,原有观念是热量与体积、遗传与变异、需求与价格等等关系，现在要学习质量与能量关系。</a:t>
            </a:r>
          </a:p>
          <a:p>
            <a:r>
              <a:t>新旧知识不能隶属，也不能总括，不过，它们之间仍含有一些共同关键特征。如后一变量伴随前一变量改变而改变等，依据这些共同特征，新命题与已知观念并列结合，新命题就有了意义。</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言语直观即借助于形象化语言来使学生形成对应知识表象。言语直观在任何条件下都能够使用，它不受时间、空间和地点限制。</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陈说性知识保持实质就是知识记忆。</a:t>
            </a:r>
          </a:p>
          <a:p>
            <a:r>
              <a:t>当代信息加工心理学家在研究人类学习与记忆时，把学习与记忆看成时信息加工过程。并依据信息在头脑中停留长短，把记忆区分为三个系统：</a:t>
            </a:r>
          </a:p>
          <a:p>
            <a:r>
              <a:t>瞬时记忆</a:t>
            </a:r>
          </a:p>
          <a:p>
            <a:r>
              <a:t>短时记忆</a:t>
            </a:r>
          </a:p>
          <a:p>
            <a:r>
              <a:t>长时记忆</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瞬时记忆又称感觉记忆，是指当感觉刺激停顿之后头脑中仍能保持瞬间映象记忆。 </a:t>
            </a:r>
          </a:p>
          <a:p/>
          <a:p>
            <a:r>
              <a:t>它是一个时间非常短暂记忆贮存系统，保持时间约在0.25-2秒之间。感觉记忆只留存在感官层面，如不加注意，转瞬即消失。</a:t>
            </a:r>
          </a:p>
          <a:p/>
          <a:p>
            <a:r>
              <a:t>感觉记忆容量有感觉器官解剖生理特点决定。普通认为其记忆容量为9-20个字母或物体。</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感觉记忆中信息未经任何加工，按刺激物原有物理特征编码。因而含有非常显著形象性特点。</a:t>
            </a:r>
          </a:p>
          <a:p>
            <a:r>
              <a:t>乘车经过街道，视听器官对街边景物，各种声音，正如走马看花般随看随忘，此现象即属感觉记忆。</a:t>
            </a:r>
          </a:p>
          <a:p>
            <a:r>
              <a:t>感觉记忆一部分信息受到注意就转入记忆系统第二阶段。未加注意部分就会消失。感觉记忆也称感官登录(sensory register)。</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0" name=""/>
          <p:cNvSpPr/>
          <p:nvPr>
            <p:ph type="sldImg"/>
          </p:nvPr>
        </p:nvSpPr>
        <p:spPr>
          <a:xfrm>
            <a:off x="1143000" y="685800"/>
            <a:ext cx="4572000" cy="3429000"/>
          </a:xfrm>
          <a:prstGeom prst="rect">
            <a:avLst/>
          </a:prstGeom>
          <a:noFill/>
          <a:ln cap="flat">
            <a:solidFill>
              <a:srgbClr val="000000"/>
            </a:solidFill>
            <a:prstDash val="solid"/>
            <a:miter lim="800000"/>
            <a:headEnd type="none" w="med" len="med"/>
            <a:tailEnd type="none" w="med" len="med"/>
          </a:ln>
        </p:spPr>
      </p:sp>
      <p:sp>
        <p:nvSpPr>
          <p:cNvPr id="4111" name=""/>
          <p:cNvSpPr/>
          <p:nvPr>
            <p:ph type="body" idx="1"/>
          </p:nvPr>
        </p:nvSpPr>
        <p:spPr>
          <a:xfrm>
            <a:off x="685800" y="4343400"/>
            <a:ext cx="5486400" cy="4114800"/>
          </a:xfrm>
          <a:prstGeom prst="rect">
            <a:avLst/>
          </a:prstGeom>
          <a:noFill/>
          <a:ln cap="flat">
            <a:noFill/>
            <a:prstDash val="solid"/>
            <a:miter lim="800000"/>
            <a:headEnd type="none" w="med" len="med"/>
            <a:tailEnd type="none" w="med" len="med"/>
          </a:ln>
        </p:spPr>
        <p:txBody>
          <a:bodyPr/>
          <a:lstStyle>
            <a:lvl1pPr marL="0" indent="0" algn="l"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1pPr>
            <a:lvl2pPr marL="4572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2pPr>
            <a:lvl3pPr marL="9144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3pPr>
            <a:lvl4pPr marL="13716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4pPr>
            <a:lvl5pPr marL="18288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5pPr>
          </a:lstStyle>
          <a:p>
            <a:r>
              <a:t>上下楼梯有多少台阶</a:t>
            </a:r>
          </a:p>
          <a:p>
            <a:r>
              <a:t>穿脱衣服有几个纽扣</a:t>
            </a:r>
          </a:p>
          <a:p>
            <a:r>
              <a:t>心理学家（Nickerson &amp; Adams 1979）</a:t>
            </a:r>
          </a:p>
          <a:p>
            <a:r>
              <a:t>被试：大学生</a:t>
            </a:r>
          </a:p>
          <a:p>
            <a:r>
              <a:t>材料：15枚一分硬币，只有A是正确。</a:t>
            </a:r>
          </a:p>
          <a:p>
            <a:r>
              <a:t>结果：猜测，猜中机率为1/15。</a:t>
            </a:r>
          </a:p>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4" name=""/>
          <p:cNvSpPr/>
          <p:nvPr>
            <p:ph type="sldImg"/>
          </p:nvPr>
        </p:nvSpPr>
        <p:spPr>
          <a:xfrm>
            <a:off x="1143000" y="685800"/>
            <a:ext cx="4572000" cy="3429000"/>
          </a:xfrm>
          <a:prstGeom prst="rect">
            <a:avLst/>
          </a:prstGeom>
          <a:noFill/>
          <a:ln cap="flat">
            <a:solidFill>
              <a:srgbClr val="000000"/>
            </a:solidFill>
            <a:prstDash val="solid"/>
            <a:miter lim="800000"/>
            <a:headEnd type="none" w="med" len="med"/>
            <a:tailEnd type="none" w="med" len="med"/>
          </a:ln>
        </p:spPr>
      </p:sp>
      <p:sp>
        <p:nvSpPr>
          <p:cNvPr id="4115" name=""/>
          <p:cNvSpPr/>
          <p:nvPr>
            <p:ph type="body" idx="1"/>
          </p:nvPr>
        </p:nvSpPr>
        <p:spPr>
          <a:xfrm>
            <a:off x="685800" y="4343400"/>
            <a:ext cx="5486400" cy="4114800"/>
          </a:xfrm>
          <a:prstGeom prst="rect">
            <a:avLst/>
          </a:prstGeom>
          <a:noFill/>
          <a:ln cap="flat">
            <a:noFill/>
            <a:prstDash val="solid"/>
            <a:miter lim="800000"/>
            <a:headEnd type="none" w="med" len="med"/>
            <a:tailEnd type="none" w="med" len="med"/>
          </a:ln>
        </p:spPr>
        <p:txBody>
          <a:bodyPr/>
          <a:lstStyle>
            <a:lvl1pPr marL="0" indent="0" algn="l"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1pPr>
            <a:lvl2pPr marL="4572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2pPr>
            <a:lvl3pPr marL="9144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3pPr>
            <a:lvl4pPr marL="13716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4pPr>
            <a:lvl5pPr marL="18288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5pPr>
          </a:lstStyle>
          <a:p>
            <a:pPr marL="0" lvl="0" indent="0" algn="l" defTabSz="457200" rtl="0" eaLnBrk="0" fontAlgn="base" hangingPunct="0">
              <a:lnSpc>
                <a:spcPct val="100000"/>
              </a:lnSpc>
              <a:spcBef>
                <a:spcPct val="30000"/>
              </a:spcBef>
              <a:spcAft>
                <a:spcPct val="0"/>
              </a:spcAft>
              <a:buClrTx/>
              <a:buSzTx/>
            </a:pPr>
            <a:endParaRPr kumimoji="0" sz="1200" u="none">
              <a:solidFill>
                <a:schemeClr val="tx1"/>
              </a:solidFill>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8" name=""/>
          <p:cNvSpPr/>
          <p:nvPr>
            <p:ph type="sldImg"/>
          </p:nvPr>
        </p:nvSpPr>
        <p:spPr>
          <a:xfrm>
            <a:off x="1143000" y="685800"/>
            <a:ext cx="4572000" cy="3429000"/>
          </a:xfrm>
          <a:prstGeom prst="rect">
            <a:avLst/>
          </a:prstGeom>
          <a:noFill/>
          <a:ln cap="flat">
            <a:solidFill>
              <a:srgbClr val="000000"/>
            </a:solidFill>
            <a:prstDash val="solid"/>
            <a:miter lim="800000"/>
            <a:headEnd type="none" w="med" len="med"/>
            <a:tailEnd type="none" w="med" len="med"/>
          </a:ln>
        </p:spPr>
      </p:sp>
      <p:sp>
        <p:nvSpPr>
          <p:cNvPr id="4119" name=""/>
          <p:cNvSpPr/>
          <p:nvPr>
            <p:ph type="body" idx="1"/>
          </p:nvPr>
        </p:nvSpPr>
        <p:spPr>
          <a:xfrm>
            <a:off x="685800" y="4343400"/>
            <a:ext cx="5486400" cy="4114800"/>
          </a:xfrm>
          <a:prstGeom prst="rect">
            <a:avLst/>
          </a:prstGeom>
          <a:noFill/>
          <a:ln cap="flat">
            <a:noFill/>
            <a:prstDash val="solid"/>
            <a:miter lim="800000"/>
            <a:headEnd type="none" w="med" len="med"/>
            <a:tailEnd type="none" w="med" len="med"/>
          </a:ln>
        </p:spPr>
        <p:txBody>
          <a:bodyPr/>
          <a:lstStyle>
            <a:lvl1pPr marL="0" indent="0" algn="l"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1pPr>
            <a:lvl2pPr marL="4572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2pPr>
            <a:lvl3pPr marL="9144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3pPr>
            <a:lvl4pPr marL="13716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4pPr>
            <a:lvl5pPr marL="1828800" indent="0" algn="l" defTabSz="457200" rtl="0" eaLnBrk="0" fontAlgn="base" hangingPunct="0">
              <a:lnSpc>
                <a:spcPct val="100000"/>
              </a:lnSpc>
              <a:spcBef>
                <a:spcPct val="30000"/>
              </a:spcBef>
              <a:spcAft>
                <a:spcPct val="0"/>
              </a:spcAft>
              <a:buClrTx/>
              <a:buSzTx/>
              <a:buFontTx/>
              <a:buNone/>
              <a:defRPr kumimoji="0" lang="ru-RU" altLang="en-US" sz="1200" b="0" i="0" u="none" baseline="0">
                <a:solidFill>
                  <a:schemeClr val="tx1"/>
                </a:solidFill>
                <a:latin typeface="Calibri"/>
              </a:defRPr>
            </a:lvl5pPr>
          </a:lstStyle>
          <a:p>
            <a:r>
              <a:t>短时记忆指保持信息在一分钟以内记忆。如拨打一个陌生电话，在通完电话后你就可能忘了这个电话号码。</a:t>
            </a:r>
          </a:p>
          <a:p>
            <a:r>
              <a:t>短时记忆容量也即广度，普通认为是7+2个项目。 Miller(1956)</a:t>
            </a:r>
          </a:p>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DD1BEE-0DA9-48D2-9B10-FE3CCB2A0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EA0C6-E3A6-42F3-BAB5-4B8908907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D8C17F-870E-447E-8C3A-78773AE66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C5674A-F879-48B3-8173-22C3F2C87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2D9102-3778-4845-BD4A-4C20B938C6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49BF27-4F00-47AB-ADFE-B0BE3956D4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BA4460-7D05-4E1E-A364-D8E7342152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0A43E9-D3A1-4A4A-9985-5E70CA69DC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F36773-655A-421F-B1C7-7F792C2605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5CB3C-F003-45EA-AC16-2378AAB98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2D4C7-3B2C-4927-BF84-23DE5109D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marL="0" lvl="0" indent="0" algn="l" defTabSz="914400" rtl="0" eaLnBrk="1" fontAlgn="base" hangingPunct="1">
              <a:lnSpc>
                <a:spcPct val="100000"/>
              </a:lnSpc>
              <a:spcBef>
                <a:spcPct val="0"/>
              </a:spcBef>
              <a:spcAft>
                <a:spcPct val="0"/>
              </a:spcAft>
              <a:buClrTx/>
              <a:buSzTx/>
              <a:buFont typeface="Calibri"/>
            </a:pPr>
            <a:fld id="{D729738D-4BB2-43B2-B8D1-1C634F85E18F}" type="datetime1">
              <a:rPr kumimoji="0" sz="1400" u="none">
                <a:solidFill>
                  <a:schemeClr val="tx1"/>
                </a:solidFill>
                <a:effectLst>
                  <a:outerShdw blurRad="38100" dist="38100" dir="2700000" algn="tl">
                    <a:schemeClr val="bg2"/>
                  </a:outerShdw>
                </a:effectLst>
                <a:latin typeface="Arial" pitchFamily="34" charset="0"/>
                <a:ea typeface="宋体" pitchFamily="2" charset="-122"/>
              </a:rPr>
              <a:t>*</a:t>
            </a:fld>
            <a:endParaRPr kumimoji="0" sz="1400" u="none">
              <a:solidFill>
                <a:schemeClr val="tx1"/>
              </a:solidFill>
              <a:effectLst>
                <a:outerShdw blurRad="38100" dist="38100" dir="2700000" algn="tl">
                  <a:schemeClr val="bg2"/>
                </a:outerShdw>
              </a:effectLst>
              <a:latin typeface="Arial" pitchFamily="34" charset="0"/>
              <a:ea typeface="宋体" pitchFamily="2" charset="-122"/>
            </a:endParaRPr>
          </a:p>
        </p:txBody>
      </p:sp>
      <p:sp>
        <p:nvSpPr>
          <p:cNvPr id="3" name="Footer Placeholder 2"/>
          <p:cNvSpPr>
            <a:spLocks noGrp="1"/>
          </p:cNvSpPr>
          <p:nvPr>
            <p:ph type="ftr" sz="quarter" idx="1"/>
          </p:nvPr>
        </p:nvSpPr>
        <p:spPr/>
        <p:txBody>
          <a:bodyPr/>
          <a:lstStyle/>
          <a:p>
            <a:pPr marL="0" lvl="0" indent="0" algn="ctr" defTabSz="914400" rtl="0" eaLnBrk="1" fontAlgn="base" hangingPunct="1">
              <a:lnSpc>
                <a:spcPct val="100000"/>
              </a:lnSpc>
              <a:spcBef>
                <a:spcPct val="0"/>
              </a:spcBef>
              <a:spcAft>
                <a:spcPct val="0"/>
              </a:spcAft>
              <a:buClrTx/>
              <a:buSzTx/>
              <a:buFont typeface="Calibri"/>
            </a:pPr>
            <a:fld id="{A5A2D5D3-547C-4788-8EA6-0EEC98827867}" type="footer">
              <a:rPr kumimoji="0" sz="1400" u="none">
                <a:solidFill>
                  <a:schemeClr val="tx1"/>
                </a:solidFill>
                <a:effectLst>
                  <a:outerShdw blurRad="38100" dist="38100" dir="2700000" algn="tl">
                    <a:schemeClr val="bg2"/>
                  </a:outerShdw>
                </a:effectLst>
                <a:latin typeface="Arial" pitchFamily="34" charset="0"/>
                <a:ea typeface="宋体" pitchFamily="2" charset="-122"/>
              </a:rPr>
              <a:t>*</a:t>
            </a:fld>
            <a:endParaRPr kumimoji="0" sz="1400" u="none">
              <a:solidFill>
                <a:schemeClr val="tx1"/>
              </a:solidFill>
              <a:effectLst>
                <a:outerShdw blurRad="38100" dist="38100" dir="2700000" algn="tl">
                  <a:schemeClr val="bg2"/>
                </a:outerShdw>
              </a:effectLst>
              <a:latin typeface="Arial" pitchFamily="34" charset="0"/>
              <a:ea typeface="宋体" pitchFamily="2" charset="-122"/>
            </a:endParaRPr>
          </a:p>
        </p:txBody>
      </p:sp>
      <p:sp>
        <p:nvSpPr>
          <p:cNvPr id="4" name="Slide Number Placeholder 3"/>
          <p:cNvSpPr>
            <a:spLocks noGrp="1"/>
          </p:cNvSpPr>
          <p:nvPr>
            <p:ph type="sldNum" sz="quarter" idx="2"/>
          </p:nvPr>
        </p:nvSpPr>
        <p:spPr/>
        <p:txBody>
          <a:bodyPr/>
          <a:lstStyle/>
          <a:p>
            <a:pPr marL="0" lvl="0" indent="0" algn="r" defTabSz="914400" rtl="0" eaLnBrk="1" fontAlgn="base" hangingPunct="1">
              <a:lnSpc>
                <a:spcPct val="100000"/>
              </a:lnSpc>
              <a:spcBef>
                <a:spcPct val="0"/>
              </a:spcBef>
              <a:spcAft>
                <a:spcPct val="0"/>
              </a:spcAft>
              <a:buClrTx/>
              <a:buSzTx/>
              <a:buFont typeface="Calibri"/>
            </a:pPr>
            <a:fld id="{93AE1883-0942-4AA3-9DB2-9C7C3A0314B1}" type="slidenum">
              <a:rPr kumimoji="0" sz="1400" u="none">
                <a:solidFill>
                  <a:schemeClr val="tx1"/>
                </a:solidFill>
                <a:effectLst>
                  <a:outerShdw blurRad="38100" dist="38100" dir="2700000" algn="tl">
                    <a:schemeClr val="bg2"/>
                  </a:outerShdw>
                </a:effectLst>
                <a:latin typeface="Arial" pitchFamily="34" charset="0"/>
                <a:ea typeface="宋体" pitchFamily="2"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duotone>
              <a:schemeClr val="bg1"/>
              <a:srgbClr val="FFFFFF"/>
            </a:duotone>
          </a:blip>
          <a:stretch>
            <a:fillRect/>
          </a:stretch>
        </a:blipFill>
      </p:bgPr>
    </p:bg>
    <p:spTree>
      <p:nvGrpSpPr>
        <p:cNvPr id="1" name=""/>
        <p:cNvGrpSpPr/>
        <p:nvPr/>
      </p:nvGrpSpPr>
      <p:grpSpPr/>
      <p:sp>
        <p:nvSpPr>
          <p:cNvPr id="1040" name=""/>
          <p:cNvSpPr/>
          <p:nvPr>
            <p:ph type="title"/>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单击此处编辑母版标题样式</a:t>
            </a:r>
          </a:p>
        </p:txBody>
      </p:sp>
      <p:sp>
        <p:nvSpPr>
          <p:cNvPr id="1041" name=""/>
          <p:cNvSpPr/>
          <p:nvPr>
            <p:ph type="body" idx="1"/>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42" name=""/>
          <p:cNvSpPr/>
          <p:nvPr>
            <p:ph type="dt" sz="half" idx="2"/>
          </p:nvPr>
        </p:nvSpPr>
        <p:spPr>
          <a:xfrm>
            <a:off x="457200" y="6245225"/>
            <a:ext cx="2133600" cy="476250"/>
          </a:xfrm>
          <a:prstGeom prst="rect">
            <a:avLst/>
          </a:prstGeom>
          <a:noFill/>
          <a:ln cap="flat">
            <a:noFill/>
            <a:prstDash val="solid"/>
            <a:miter lim="800000"/>
            <a:headEnd type="none" w="med" len="med"/>
            <a:tailEnd type="none" w="med" len="med"/>
          </a:ln>
        </p:spPr>
        <p:txBody>
          <a:bodyPr anchor="b" anchorCtr="0"/>
          <a:lstStyle>
            <a:defPPr algn="l" rtl="0" eaLnBrk="1" hangingPunct="1">
              <a:defRPr kumimoji="0" lang="ru-RU"/>
            </a:defPPr>
            <a:lvl1pPr marL="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1pPr>
            <a:lvl2pPr marL="4572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2pPr>
            <a:lvl3pPr marL="9144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3pPr>
            <a:lvl4pPr marL="13716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4pPr>
            <a:lvl5pPr marL="18288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5pPr>
          </a:lstStyle>
          <a:p>
            <a:pPr marL="0" lvl="0" indent="0" algn="l" defTabSz="914400" rtl="0" eaLnBrk="1" fontAlgn="base" hangingPunct="1">
              <a:lnSpc>
                <a:spcPct val="100000"/>
              </a:lnSpc>
              <a:spcBef>
                <a:spcPct val="0"/>
              </a:spcBef>
              <a:spcAft>
                <a:spcPct val="0"/>
              </a:spcAft>
              <a:buClrTx/>
              <a:buSzTx/>
              <a:buFont typeface="Calibri"/>
            </a:pPr>
            <a:fld id="{B3878D07-3EE2-4E17-8355-CEC179F167CB}" type="datetime1">
              <a:rPr kumimoji="0" sz="1400" u="none">
                <a:solidFill>
                  <a:schemeClr val="tx1"/>
                </a:solidFill>
                <a:effectLst>
                  <a:outerShdw blurRad="38100" dist="38100" dir="2700000" algn="tl">
                    <a:schemeClr val="bg2"/>
                  </a:outerShdw>
                </a:effectLst>
                <a:latin typeface="Arial" pitchFamily="34" charset="0"/>
                <a:ea typeface="宋体" pitchFamily="2" charset="-122"/>
              </a:rPr>
              <a:t>*</a:t>
            </a:fld>
            <a:endParaRPr kumimoji="0" sz="1400" u="none">
              <a:solidFill>
                <a:schemeClr val="tx1"/>
              </a:solidFill>
              <a:effectLst>
                <a:outerShdw blurRad="38100" dist="38100" dir="2700000" algn="tl">
                  <a:schemeClr val="bg2"/>
                </a:outerShdw>
              </a:effectLst>
              <a:latin typeface="Arial" pitchFamily="34" charset="0"/>
              <a:ea typeface="宋体" pitchFamily="2" charset="-122"/>
            </a:endParaRPr>
          </a:p>
        </p:txBody>
      </p:sp>
      <p:sp>
        <p:nvSpPr>
          <p:cNvPr id="1043" name=""/>
          <p:cNvSpPr/>
          <p:nvPr>
            <p:ph type="ftr" sz="quarter" idx="3"/>
          </p:nvPr>
        </p:nvSpPr>
        <p:spPr>
          <a:xfrm>
            <a:off x="3124200" y="6245225"/>
            <a:ext cx="2895600" cy="476250"/>
          </a:xfrm>
          <a:prstGeom prst="rect">
            <a:avLst/>
          </a:prstGeom>
          <a:noFill/>
          <a:ln cap="flat">
            <a:noFill/>
            <a:prstDash val="solid"/>
            <a:miter lim="800000"/>
            <a:headEnd type="none" w="med" len="med"/>
            <a:tailEnd type="none" w="med" len="med"/>
          </a:ln>
        </p:spPr>
        <p:txBody>
          <a:bodyPr anchor="b" anchorCtr="0"/>
          <a:lstStyle>
            <a:defPPr algn="l" rtl="0" eaLnBrk="1" hangingPunct="1">
              <a:defRPr kumimoji="0" lang="ru-RU"/>
            </a:defPPr>
            <a:lvl1pPr marL="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1pPr>
            <a:lvl2pPr marL="4572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2pPr>
            <a:lvl3pPr marL="9144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3pPr>
            <a:lvl4pPr marL="13716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4pPr>
            <a:lvl5pPr marL="18288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5pPr>
          </a:lstStyle>
          <a:p>
            <a:pPr marL="0" lvl="0" indent="0" algn="ctr" defTabSz="914400" rtl="0" eaLnBrk="1" fontAlgn="base" hangingPunct="1">
              <a:lnSpc>
                <a:spcPct val="100000"/>
              </a:lnSpc>
              <a:spcBef>
                <a:spcPct val="0"/>
              </a:spcBef>
              <a:spcAft>
                <a:spcPct val="0"/>
              </a:spcAft>
              <a:buClrTx/>
              <a:buSzTx/>
              <a:buFont typeface="Calibri"/>
            </a:pPr>
            <a:fld id="{93DC7E59-D3B9-4034-8F47-7EA73C0C9BC9}" type="footer">
              <a:rPr kumimoji="0" sz="1400" u="none">
                <a:solidFill>
                  <a:schemeClr val="tx1"/>
                </a:solidFill>
                <a:effectLst>
                  <a:outerShdw blurRad="38100" dist="38100" dir="2700000" algn="tl">
                    <a:schemeClr val="bg2"/>
                  </a:outerShdw>
                </a:effectLst>
                <a:latin typeface="Arial" pitchFamily="34" charset="0"/>
                <a:ea typeface="宋体" pitchFamily="2" charset="-122"/>
              </a:rPr>
              <a:t>*</a:t>
            </a:fld>
            <a:endParaRPr kumimoji="0" sz="1400" u="none">
              <a:solidFill>
                <a:schemeClr val="tx1"/>
              </a:solidFill>
              <a:effectLst>
                <a:outerShdw blurRad="38100" dist="38100" dir="2700000" algn="tl">
                  <a:schemeClr val="bg2"/>
                </a:outerShdw>
              </a:effectLst>
              <a:latin typeface="Arial" pitchFamily="34" charset="0"/>
              <a:ea typeface="宋体" pitchFamily="2" charset="-122"/>
            </a:endParaRPr>
          </a:p>
        </p:txBody>
      </p:sp>
      <p:sp>
        <p:nvSpPr>
          <p:cNvPr id="1044" name=""/>
          <p:cNvSpPr/>
          <p:nvPr>
            <p:ph type="sldNum" sz="quarter" idx="4"/>
          </p:nvPr>
        </p:nvSpPr>
        <p:spPr>
          <a:xfrm>
            <a:off x="6553200" y="6245225"/>
            <a:ext cx="2133600" cy="476250"/>
          </a:xfrm>
          <a:prstGeom prst="rect">
            <a:avLst/>
          </a:prstGeom>
          <a:noFill/>
          <a:ln cap="flat">
            <a:noFill/>
            <a:prstDash val="solid"/>
            <a:miter lim="800000"/>
            <a:headEnd type="none" w="med" len="med"/>
            <a:tailEnd type="none" w="med" len="med"/>
          </a:ln>
        </p:spPr>
        <p:txBody>
          <a:bodyPr anchor="b" anchorCtr="0"/>
          <a:lstStyle>
            <a:defPPr algn="l" rtl="0" eaLnBrk="1" hangingPunct="1">
              <a:defRPr kumimoji="0" lang="ru-RU"/>
            </a:defPPr>
            <a:lvl1pPr marL="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1pPr>
            <a:lvl2pPr marL="4572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2pPr>
            <a:lvl3pPr marL="9144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3pPr>
            <a:lvl4pPr marL="13716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4pPr>
            <a:lvl5pPr marL="1828800" indent="0" algn="l" defTabSz="914400" rtl="0" eaLnBrk="1" fontAlgn="base" hangingPunct="1">
              <a:lnSpc>
                <a:spcPct val="100000"/>
              </a:lnSpc>
              <a:spcBef>
                <a:spcPct val="0"/>
              </a:spcBef>
              <a:spcAft>
                <a:spcPct val="0"/>
              </a:spcAft>
              <a:buSzTx/>
              <a:buFont typeface="Calibri"/>
              <a:buNone/>
              <a:defRPr kumimoji="0" lang="ru-RU" altLang="en-US" sz="1800" b="0" i="0" u="none" baseline="0">
                <a:solidFill>
                  <a:schemeClr val="tx1"/>
                </a:solidFill>
                <a:latin typeface="Calibri"/>
                <a:ea typeface="Calibri"/>
              </a:defRPr>
            </a:lvl5pPr>
          </a:lstStyle>
          <a:p>
            <a:pPr marL="0" lvl="0" indent="0" algn="r" defTabSz="914400" rtl="0" eaLnBrk="1" fontAlgn="base" hangingPunct="1">
              <a:lnSpc>
                <a:spcPct val="100000"/>
              </a:lnSpc>
              <a:spcBef>
                <a:spcPct val="0"/>
              </a:spcBef>
              <a:spcAft>
                <a:spcPct val="0"/>
              </a:spcAft>
              <a:buClrTx/>
              <a:buSzTx/>
              <a:buFont typeface="Calibri"/>
            </a:pPr>
            <a:fld id="{85C62D5A-E47F-4292-B7A4-5CE3ED2EEF71}" type="slidenum">
              <a:rPr kumimoji="0" sz="1400" u="none">
                <a:solidFill>
                  <a:schemeClr val="tx1"/>
                </a:solidFill>
                <a:effectLst>
                  <a:outerShdw blurRad="38100" dist="38100" dir="2700000" algn="tl">
                    <a:schemeClr val="bg2"/>
                  </a:outerShdw>
                </a:effectLst>
                <a:latin typeface="Arial" pitchFamily="34" charset="0"/>
                <a:ea typeface="宋体" pitchFamily="2" charset="-122"/>
              </a:rPr>
              <a:t>*</a:t>
            </a:fld>
            <a:endParaRPr kumimoji="0" sz="1400" u="none">
              <a:solidFill>
                <a:schemeClr val="tx1"/>
              </a:solidFill>
              <a:effectLst>
                <a:outerShdw blurRad="38100" dist="38100" dir="2700000" algn="tl">
                  <a:schemeClr val="bg2"/>
                </a:outerShdw>
              </a:effectLst>
              <a:latin typeface="Arial" pitchFamily="34" charset="0"/>
              <a:ea typeface="宋体"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l" defTabSz="914400" rtl="0" eaLnBrk="1" fontAlgn="base" hangingPunct="1">
        <a:lnSpc>
          <a:spcPct val="100000"/>
        </a:lnSpc>
        <a:spcBef>
          <a:spcPct val="0"/>
        </a:spcBef>
        <a:spcAft>
          <a:spcPct val="0"/>
        </a:spcAft>
        <a:buClrTx/>
        <a:buSzTx/>
        <a:buFontTx/>
        <a:buNone/>
        <a:defRPr kumimoji="0" sz="4400" b="0" i="0" u="none">
          <a:solidFill>
            <a:schemeClr val="tx2"/>
          </a:solidFill>
          <a:effectLst>
            <a:outerShdw blurRad="38100" dist="38100" dir="2700000" algn="tl">
              <a:schemeClr val="bg2"/>
            </a:outerShdw>
          </a:effectLst>
          <a:latin typeface="Tahoma"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sz="2000" b="0" i="0" u="none">
          <a:solidFill>
            <a:schemeClr val="tx1"/>
          </a:solidFill>
          <a:effectLst>
            <a:outerShdw blurRad="38100" dist="38100" dir="2700000" algn="tl">
              <a:schemeClr val="bg2"/>
            </a:outerShdw>
          </a:effectLst>
          <a:latin typeface="Tahoma" pitchFamily="34" charset="0"/>
          <a:ea typeface="宋体" pitchFamily="2" charset="-122"/>
        </a:defRPr>
      </a:lvl5pPr>
    </p:bodyStyle>
    <p:otherStyle>
      <a:lvl1pPr marL="0" indent="0" algn="l" defTabSz="914400" rtl="0" eaLnBrk="1" fontAlgn="base" hangingPunct="1">
        <a:lnSpc>
          <a:spcPct val="100000"/>
        </a:lnSpc>
        <a:spcBef>
          <a:spcPct val="0"/>
        </a:spcBef>
        <a:spcAft>
          <a:spcPct val="0"/>
        </a:spcAft>
        <a:buSzTx/>
        <a:buFont typeface="Calibri"/>
        <a:buNone/>
        <a:defRPr kumimoji="0" sz="1800" b="0" i="0" u="none" baseline="0">
          <a:solidFill>
            <a:schemeClr val="tx1"/>
          </a:solidFill>
        </a:defRPr>
      </a:lvl1pPr>
      <a:lvl2pPr marL="457200" indent="0" algn="l" defTabSz="914400" rtl="0" eaLnBrk="1" fontAlgn="base" hangingPunct="1">
        <a:lnSpc>
          <a:spcPct val="100000"/>
        </a:lnSpc>
        <a:spcBef>
          <a:spcPct val="0"/>
        </a:spcBef>
        <a:spcAft>
          <a:spcPct val="0"/>
        </a:spcAft>
        <a:buSzTx/>
        <a:buFont typeface="Calibri"/>
        <a:buNone/>
        <a:defRPr kumimoji="0" sz="1800" b="0" i="0" u="none" baseline="0">
          <a:solidFill>
            <a:schemeClr val="tx1"/>
          </a:solidFill>
        </a:defRPr>
      </a:lvl2pPr>
      <a:lvl3pPr marL="914400" indent="0" algn="l" defTabSz="914400" rtl="0" eaLnBrk="1" fontAlgn="base" hangingPunct="1">
        <a:lnSpc>
          <a:spcPct val="100000"/>
        </a:lnSpc>
        <a:spcBef>
          <a:spcPct val="0"/>
        </a:spcBef>
        <a:spcAft>
          <a:spcPct val="0"/>
        </a:spcAft>
        <a:buSzTx/>
        <a:buFont typeface="Calibri"/>
        <a:buNone/>
        <a:defRPr kumimoji="0" sz="1800" b="0" i="0" u="none" baseline="0">
          <a:solidFill>
            <a:schemeClr val="tx1"/>
          </a:solidFill>
        </a:defRPr>
      </a:lvl3pPr>
      <a:lvl4pPr marL="1371600" indent="0" algn="l" defTabSz="914400" rtl="0" eaLnBrk="1" fontAlgn="base" hangingPunct="1">
        <a:lnSpc>
          <a:spcPct val="100000"/>
        </a:lnSpc>
        <a:spcBef>
          <a:spcPct val="0"/>
        </a:spcBef>
        <a:spcAft>
          <a:spcPct val="0"/>
        </a:spcAft>
        <a:buSzTx/>
        <a:buFont typeface="Calibri"/>
        <a:buNone/>
        <a:defRPr kumimoji="0" sz="1800" b="0" i="0" u="none" baseline="0">
          <a:solidFill>
            <a:schemeClr val="tx1"/>
          </a:solidFill>
        </a:defRPr>
      </a:lvl4pPr>
      <a:lvl5pPr marL="1828800" indent="0" algn="l" defTabSz="914400" rtl="0" eaLnBrk="1" fontAlgn="base" hangingPunct="1">
        <a:lnSpc>
          <a:spcPct val="100000"/>
        </a:lnSpc>
        <a:spcBef>
          <a:spcPct val="0"/>
        </a:spcBef>
        <a:spcAft>
          <a:spcPct val="0"/>
        </a:spcAft>
        <a:buSzTx/>
        <a:buFont typeface="Calibri"/>
        <a:buNone/>
        <a:defRPr kumimoji="0" sz="1800" b="0" i="0" u="none" baseline="0">
          <a:solidFill>
            <a:schemeClr val="tx1"/>
          </a:solidFill>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wm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hyperlink" Target="http://alpha.furman.edu/~einstein/general/memorydemo/d.html" TargetMode="External" /><Relationship Id="rId11" Type="http://schemas.openxmlformats.org/officeDocument/2006/relationships/image" Target="../media/image7.jpeg" /><Relationship Id="rId12" Type="http://schemas.openxmlformats.org/officeDocument/2006/relationships/hyperlink" Target="http://alpha.furman.edu/~einstein/general/memorydemo/e.html" TargetMode="External" /><Relationship Id="rId13" Type="http://schemas.openxmlformats.org/officeDocument/2006/relationships/image" Target="../media/image8.jpeg" /><Relationship Id="rId14" Type="http://schemas.openxmlformats.org/officeDocument/2006/relationships/hyperlink" Target="http://alpha.furman.edu/~einstein/general/memorydemo/f.html" TargetMode="External" /><Relationship Id="rId15" Type="http://schemas.openxmlformats.org/officeDocument/2006/relationships/image" Target="../media/image9.jpeg" /><Relationship Id="rId16" Type="http://schemas.openxmlformats.org/officeDocument/2006/relationships/hyperlink" Target="http://alpha.furman.edu/~einstein/general/memorydemo/g.html" TargetMode="External" /><Relationship Id="rId17" Type="http://schemas.openxmlformats.org/officeDocument/2006/relationships/image" Target="../media/image10.jpeg" /><Relationship Id="rId18" Type="http://schemas.openxmlformats.org/officeDocument/2006/relationships/hyperlink" Target="http://alpha.furman.edu/~einstein/general/memorydemo/h.html" TargetMode="External" /><Relationship Id="rId19" Type="http://schemas.openxmlformats.org/officeDocument/2006/relationships/image" Target="../media/image11.jpeg" /><Relationship Id="rId2" Type="http://schemas.openxmlformats.org/officeDocument/2006/relationships/notesSlide" Target="../notesSlides/notesSlide16.xml" /><Relationship Id="rId20" Type="http://schemas.openxmlformats.org/officeDocument/2006/relationships/hyperlink" Target="http://alpha.furman.edu/~einstein/general/memorydemo/i.html" TargetMode="External" /><Relationship Id="rId21" Type="http://schemas.openxmlformats.org/officeDocument/2006/relationships/image" Target="../media/image12.jpeg" /><Relationship Id="rId22" Type="http://schemas.openxmlformats.org/officeDocument/2006/relationships/hyperlink" Target="http://alpha.furman.edu/~einstein/general/memorydemo/j.jpg" TargetMode="External" /><Relationship Id="rId23" Type="http://schemas.openxmlformats.org/officeDocument/2006/relationships/image" Target="../media/image13.jpeg" /><Relationship Id="rId24" Type="http://schemas.openxmlformats.org/officeDocument/2006/relationships/hyperlink" Target="http://alpha.furman.edu/~einstein/general/memorydemo/k.html" TargetMode="External" /><Relationship Id="rId25" Type="http://schemas.openxmlformats.org/officeDocument/2006/relationships/image" Target="../media/image14.jpeg" /><Relationship Id="rId26" Type="http://schemas.openxmlformats.org/officeDocument/2006/relationships/hyperlink" Target="http://alpha.furman.edu/~einstein/general/memorydemo/l.html" TargetMode="External" /><Relationship Id="rId3" Type="http://schemas.openxmlformats.org/officeDocument/2006/relationships/image" Target="../media/image3.jpeg" /><Relationship Id="rId4" Type="http://schemas.openxmlformats.org/officeDocument/2006/relationships/hyperlink" Target="http://alpha.furman.edu/~einstein/general/memorydemo/a.html" TargetMode="External" /><Relationship Id="rId5" Type="http://schemas.openxmlformats.org/officeDocument/2006/relationships/image" Target="../media/image4.jpeg" /><Relationship Id="rId6" Type="http://schemas.openxmlformats.org/officeDocument/2006/relationships/hyperlink" Target="http://alpha.furman.edu/~einstein/general/memorydemo/b.html" TargetMode="External" /><Relationship Id="rId7" Type="http://schemas.openxmlformats.org/officeDocument/2006/relationships/image" Target="../media/image5.jpeg" /><Relationship Id="rId8" Type="http://schemas.openxmlformats.org/officeDocument/2006/relationships/hyperlink" Target="http://alpha.furman.edu/~einstein/general/memorydemo/c.html" TargetMode="External" /><Relationship Id="rId9" Type="http://schemas.openxmlformats.org/officeDocument/2006/relationships/image" Target="../media/image6.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103222222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idx="4294967295"/>
          </p:nvPr>
        </p:nvSpPr>
        <p:spPr>
          <a:xfrm>
            <a:off x="771525" y="1997075"/>
            <a:ext cx="7173912" cy="490538"/>
          </a:xfrm>
          <a:prstGeom prst="rect">
            <a:avLst/>
          </a:prstGeom>
          <a:noFill/>
          <a:ln cap="flat">
            <a:noFill/>
            <a:prstDash val="solid"/>
            <a:miter lim="800000"/>
            <a:headEnd type="none" w="med" len="med"/>
            <a:tailEnd type="none" w="med" len="med"/>
          </a:ln>
        </p:spPr>
        <p:txBody>
          <a:bodyPr anchor="b" anchorCtr="1"/>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a:ea typeface="隶书" pitchFamily="49" charset="-122"/>
              </a:rPr>
              <a:t>教育心理学</a:t>
            </a:r>
            <a:br>
              <a:rPr sz="4000">
                <a:ea typeface="隶书" pitchFamily="49" charset="-122"/>
              </a:rPr>
            </a:br>
            <a:br>
              <a:rPr sz="4000">
                <a:ea typeface="隶书" pitchFamily="49" charset="-122"/>
              </a:rPr>
            </a:br>
            <a:r>
              <a:rPr sz="4000">
                <a:ea typeface="隶书" pitchFamily="49" charset="-122"/>
              </a:rPr>
              <a:t>         </a:t>
            </a:r>
            <a:r>
              <a:rPr sz="3200">
                <a:latin typeface="楷体_GB2312" pitchFamily="49" charset="-122"/>
                <a:ea typeface="楷体_GB2312" pitchFamily="49" charset="-122"/>
              </a:rPr>
              <a:t>第四章 陈说性知识学习</a:t>
            </a:r>
            <a:endParaRPr sz="3200">
              <a:latin typeface="楷体_GB2312" pitchFamily="49" charset="-122"/>
              <a:ea typeface="楷体_GB2312" pitchFamily="49" charset="-122"/>
            </a:endParaRPr>
          </a:p>
        </p:txBody>
      </p:sp>
      <p:sp>
        <p:nvSpPr>
          <p:cNvPr id="2051" name=""/>
          <p:cNvSpPr/>
          <p:nvPr>
            <p:ph type="subTitle" idx="4294967295"/>
          </p:nvPr>
        </p:nvSpPr>
        <p:spPr>
          <a:xfrm>
            <a:off x="2133600" y="4343400"/>
            <a:ext cx="3276600" cy="17526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None/>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344488" indent="0" algn="l" defTabSz="914400" rtl="0" eaLnBrk="1" fontAlgn="base" hangingPunct="1">
              <a:lnSpc>
                <a:spcPct val="100000"/>
              </a:lnSpc>
              <a:spcBef>
                <a:spcPct val="20000"/>
              </a:spcBef>
              <a:spcAft>
                <a:spcPct val="0"/>
              </a:spcAft>
              <a:buClrTx/>
              <a:buSzTx/>
              <a:buFont typeface="Tahoma" pitchFamily="34" charset="0"/>
              <a:buNone/>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693738" indent="0" algn="l" defTabSz="914400" rtl="0" eaLnBrk="1" fontAlgn="base" hangingPunct="1">
              <a:lnSpc>
                <a:spcPct val="100000"/>
              </a:lnSpc>
              <a:spcBef>
                <a:spcPct val="20000"/>
              </a:spcBef>
              <a:spcAft>
                <a:spcPct val="0"/>
              </a:spcAft>
              <a:buClr>
                <a:schemeClr val="hlink"/>
              </a:buClr>
              <a:buSzPct val="120000"/>
              <a:buFontTx/>
              <a:buNone/>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987425" indent="0" algn="l" defTabSz="914400" rtl="0" eaLnBrk="1" fontAlgn="base" hangingPunct="1">
              <a:lnSpc>
                <a:spcPct val="100000"/>
              </a:lnSpc>
              <a:spcBef>
                <a:spcPct val="20000"/>
              </a:spcBef>
              <a:spcAft>
                <a:spcPct val="0"/>
              </a:spcAft>
              <a:buClrTx/>
              <a:buSzTx/>
              <a:buFont typeface="Tahoma" pitchFamily="34" charset="0"/>
              <a:buNone/>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1282700" indent="0" algn="l" defTabSz="914400" rtl="0" eaLnBrk="1" fontAlgn="base" hangingPunct="1">
              <a:lnSpc>
                <a:spcPct val="100000"/>
              </a:lnSpc>
              <a:spcBef>
                <a:spcPct val="20000"/>
              </a:spcBef>
              <a:spcAft>
                <a:spcPct val="0"/>
              </a:spcAft>
              <a:buClr>
                <a:schemeClr val="hlink"/>
              </a:buClr>
              <a:buSzPct val="80000"/>
              <a:buFont typeface="Wingdings" pitchFamily="2" charset="2"/>
              <a:buNone/>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endParaRPr sz="2800"/>
          </a:p>
        </p:txBody>
      </p:sp>
      <p:pic>
        <p:nvPicPr>
          <p:cNvPr id="2052" name=""/>
          <p:cNvPicPr/>
          <p:nvPr/>
        </p:nvPicPr>
        <p:blipFill>
          <a:blip r:embed="rId3"/>
          <a:stretch>
            <a:fillRect/>
          </a:stretch>
        </p:blipFill>
        <p:spPr>
          <a:xfrm>
            <a:off x="5940425" y="3357562"/>
            <a:ext cx="2895600" cy="2444750"/>
          </a:xfrm>
          <a:prstGeom prst="rect">
            <a:avLst/>
          </a:prstGeom>
          <a:noFill/>
          <a:ln cap="flat">
            <a:noFill/>
            <a:prstDash val="solid"/>
            <a:miter lim="800000"/>
            <a:headEnd type="none" w="med" len="med"/>
            <a:tailEnd type="none" w="med" len="med"/>
          </a:ln>
        </p:spPr>
      </p:pic>
      <p:sp>
        <p:nvSpPr>
          <p:cNvPr id="2053" name=""/>
          <p:cNvSpPr/>
          <p:nvPr/>
        </p:nvSpPr>
        <p:spPr>
          <a:xfrm rot="5400000">
            <a:off x="5638800" y="3124200"/>
            <a:ext cx="6172200" cy="228600"/>
          </a:xfrm>
          <a:prstGeom prst="rect">
            <a:avLst/>
          </a:prstGeom>
          <a:solidFill>
            <a:srgbClr val="000000"/>
          </a:solidFill>
          <a:ln cap="flat">
            <a:solidFill>
              <a:srgbClr val="000000"/>
            </a:solid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algn="ctr" fontAlgn="base">
              <a:lnSpc>
                <a:spcPct val="100000"/>
              </a:lnSpc>
              <a:spcBef>
                <a:spcPct val="0"/>
              </a:spcBef>
              <a:spcAft>
                <a:spcPct val="0"/>
              </a:spcAft>
              <a:buClrTx/>
              <a:buSzTx/>
            </a:pPr>
            <a:r>
              <a:rPr kumimoji="0" sz="1800" u="none">
                <a:solidFill>
                  <a:srgbClr val="000000"/>
                </a:solidFill>
                <a:latin typeface="宋体" charset="-122"/>
                <a:ea typeface="宋体" pitchFamily="2" charset="-122"/>
              </a:rPr>
              <a:t>（） 专业提供企管培训资料</a:t>
            </a:r>
            <a:endParaRPr kumimoji="0" sz="1800" u="none">
              <a:solidFill>
                <a:srgbClr val="000000"/>
              </a:solidFill>
              <a:latin typeface="宋体" charset="-122"/>
              <a:ea typeface="宋体" pitchFamily="2" charset="-122"/>
            </a:endParaRPr>
          </a:p>
        </p:txBody>
      </p:sp>
      <p:sp>
        <p:nvSpPr>
          <p:cNvPr id="2054" name="TextBox 2053"/>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55" name="TextBox 2054"/>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1" dur="500" fill="hold" nodeType="clickEffect">
                                  <p:stCondLst>
                                    <p:cond delay="0"/>
                                  </p:stCondLst>
                                  <p:childTnLst>
                                    <p:set>
                                      <p:cBhvr additive="base">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3" dur="75" fill="hold" grpId="0" nodeType="clickEffect">
                                  <p:stCondLst>
                                    <p:cond delay="0"/>
                                  </p:stCondLst>
                                  <p:childTnLst>
                                    <p:set>
                                      <p:cBhvr additive="base">
                                        <p:cTn id="12" dur="1" fill="hold">
                                          <p:stCondLst>
                                            <p:cond delay="0"/>
                                          </p:stCondLst>
                                        </p:cTn>
                                        <p:tgtEl>
                                          <p:spTgt spid="2050">
                                            <p:txEl>
                                              <p:pRg st="0" end="0"/>
                                            </p:txEl>
                                          </p:spTgt>
                                        </p:tgtEl>
                                        <p:attrNameLst>
                                          <p:attrName>style.visibility</p:attrName>
                                        </p:attrNameLst>
                                      </p:cBhvr>
                                      <p:to>
                                        <p:strVal val="visible"/>
                                      </p:to>
                                    </p:set>
                                    <p:anim calcmode="lin" valueType="num">
                                      <p:cBhvr additive="base">
                                        <p:cTn id="13" dur="75" fill="hold"/>
                                        <p:tgtEl>
                                          <p:spTgt spid="2050">
                                            <p:txEl>
                                              <p:pRg st="0" end="0"/>
                                            </p:txEl>
                                          </p:spTgt>
                                        </p:tgtEl>
                                        <p:attrNameLst>
                                          <p:attrName>ppt_x</p:attrName>
                                        </p:attrNameLst>
                                      </p:cBhvr>
                                      <p:tavLst>
                                        <p:tav tm="0">
                                          <p:val>
                                            <p:strVal val="1+#ppt_w/2"/>
                                          </p:val>
                                        </p:tav>
                                        <p:tav tm="100000">
                                          <p:val>
                                            <p:strVal val="#ppt_x"/>
                                          </p:val>
                                        </p:tav>
                                      </p:tavLst>
                                    </p:anim>
                                    <p:anim calcmode="lin" valueType="num">
                                      <p:cBhvr additive="base">
                                        <p:cTn id="14" dur="75" fill="hold"/>
                                        <p:tgtEl>
                                          <p:spTgt spid="205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3" presetClass="entr" presetSubtype="10" dur="500" fill="hold" grpId="1" nodeType="clickEffect">
                                  <p:stCondLst>
                                    <p:cond delay="0"/>
                                  </p:stCondLst>
                                  <p:childTnLst>
                                    <p:set>
                                      <p:cBhvr additive="base">
                                        <p:cTn id="18" dur="1" fill="hold">
                                          <p:stCondLst>
                                            <p:cond delay="0"/>
                                          </p:stCondLst>
                                        </p:cTn>
                                        <p:tgtEl>
                                          <p:spTgt spid="2051"/>
                                        </p:tgtEl>
                                        <p:attrNameLst>
                                          <p:attrName>style.visibility</p:attrName>
                                        </p:attrNameLst>
                                      </p:cBhvr>
                                      <p:to>
                                        <p:strVal val="visible"/>
                                      </p:to>
                                    </p:set>
                                    <p:animEffect transition="in" filter="blinds(horizontal)">
                                      <p:cBhvr additive="base">
                                        <p:cTn id="19"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build="p"/>
      <p:bldP spid="2051" grpId="1"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6"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b="1"/>
              <a:t>本章学习目标</a:t>
            </a:r>
            <a:endParaRPr sz="4000" b="1"/>
          </a:p>
        </p:txBody>
      </p:sp>
      <p:sp>
        <p:nvSpPr>
          <p:cNvPr id="2057"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latin typeface="楷体_GB2312" pitchFamily="49" charset="-122"/>
                <a:ea typeface="楷体_GB2312" pitchFamily="49" charset="-122"/>
              </a:rPr>
              <a:t>识记概念：知识、陈说性知识、程序性知识、符号学习、概念学习、命题学习、下位学习、上位学习、并列结合学习、实物直观、模象直观、言语直观、瞬时记忆、短时记忆、长时记忆、记忆恢复、遗忘曲线</a:t>
            </a:r>
            <a:endParaRPr b="1">
              <a:latin typeface="楷体_GB2312" pitchFamily="49" charset="-122"/>
              <a:ea typeface="楷体_GB2312" pitchFamily="49" charset="-122"/>
            </a:endParaRPr>
          </a:p>
          <a:p>
            <a:pPr lvl="0"/>
            <a:r>
              <a:rPr sz="2800" b="1">
                <a:latin typeface="楷体_GB2312" pitchFamily="49" charset="-122"/>
                <a:ea typeface="楷体_GB2312" pitchFamily="49" charset="-122"/>
              </a:rPr>
              <a:t>了解陈说性知识与程序性知识区分与联络</a:t>
            </a:r>
            <a:endParaRPr sz="2800" b="1">
              <a:latin typeface="楷体_GB2312" pitchFamily="49" charset="-122"/>
              <a:ea typeface="楷体_GB2312" pitchFamily="49" charset="-122"/>
            </a:endParaRPr>
          </a:p>
          <a:p>
            <a:pPr lvl="0"/>
            <a:r>
              <a:rPr sz="2800" b="1">
                <a:latin typeface="楷体_GB2312" pitchFamily="49" charset="-122"/>
                <a:ea typeface="楷体_GB2312" pitchFamily="49" charset="-122"/>
              </a:rPr>
              <a:t>掌握陈说性知识同化类型</a:t>
            </a:r>
            <a:endParaRPr sz="2800" b="1">
              <a:latin typeface="楷体_GB2312" pitchFamily="49" charset="-122"/>
              <a:ea typeface="楷体_GB2312" pitchFamily="49" charset="-122"/>
            </a:endParaRPr>
          </a:p>
          <a:p>
            <a:pPr lvl="0"/>
            <a:r>
              <a:rPr sz="2800" b="1">
                <a:latin typeface="楷体_GB2312" pitchFamily="49" charset="-122"/>
                <a:ea typeface="楷体_GB2312" pitchFamily="49" charset="-122"/>
              </a:rPr>
              <a:t>了解知识遗忘理论</a:t>
            </a:r>
            <a:endParaRPr sz="2800" b="1">
              <a:latin typeface="楷体_GB2312" pitchFamily="49" charset="-122"/>
              <a:ea typeface="楷体_GB2312" pitchFamily="49" charset="-122"/>
            </a:endParaRPr>
          </a:p>
          <a:p>
            <a:pPr lvl="0"/>
            <a:r>
              <a:rPr sz="2800" b="1">
                <a:latin typeface="楷体_GB2312" pitchFamily="49" charset="-122"/>
                <a:ea typeface="楷体_GB2312" pitchFamily="49" charset="-122"/>
              </a:rPr>
              <a:t>掌握怎样利用记忆规律促进知识保持</a:t>
            </a:r>
            <a:endParaRPr sz="2800" b="1">
              <a:latin typeface="楷体_GB2312" pitchFamily="49" charset="-122"/>
              <a:ea typeface="楷体_GB2312" pitchFamily="49" charset="-122"/>
            </a:endParaRPr>
          </a:p>
        </p:txBody>
      </p:sp>
      <p:sp>
        <p:nvSpPr>
          <p:cNvPr id="2058" name="TextBox 2057"/>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59" name="TextBox 2058"/>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0"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知识</a:t>
            </a:r>
          </a:p>
        </p:txBody>
      </p:sp>
      <p:sp>
        <p:nvSpPr>
          <p:cNvPr id="2061"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800" b="1">
                <a:ea typeface="黑体" pitchFamily="2" charset="-122"/>
              </a:rPr>
              <a:t>知识</a:t>
            </a:r>
            <a:r>
              <a:rPr sz="2800" b="1"/>
              <a:t>：是客观事物特征与联络在人脑中能动反应，是人类经验、思想、智慧赖以存在形式。</a:t>
            </a:r>
            <a:endParaRPr sz="2800" b="1"/>
          </a:p>
          <a:p>
            <a:pPr lvl="0">
              <a:lnSpc>
                <a:spcPct val="90000"/>
              </a:lnSpc>
            </a:pPr>
            <a:r>
              <a:rPr sz="2800" b="1">
                <a:solidFill>
                  <a:schemeClr val="hlink"/>
                </a:solidFill>
                <a:latin typeface="宋体" pitchFamily="2" charset="-122"/>
              </a:rPr>
              <a:t>知识</a:t>
            </a:r>
            <a:r>
              <a:rPr sz="2800" b="1">
                <a:latin typeface="宋体" pitchFamily="2" charset="-122"/>
              </a:rPr>
              <a:t>（knowledge)：是个体与其环境相互作用后取得信息及其组织。学习就是一个信息加工过程。</a:t>
            </a:r>
            <a:endParaRPr sz="2800" b="1">
              <a:latin typeface="宋体" pitchFamily="2" charset="-122"/>
            </a:endParaRPr>
          </a:p>
          <a:p>
            <a:pPr lvl="0">
              <a:lnSpc>
                <a:spcPct val="90000"/>
              </a:lnSpc>
            </a:pPr>
            <a:r>
              <a:rPr sz="2800" b="1">
                <a:latin typeface="宋体" pitchFamily="2" charset="-122"/>
              </a:rPr>
              <a:t>知识类型</a:t>
            </a:r>
            <a:endParaRPr sz="2800" b="1">
              <a:latin typeface="宋体" pitchFamily="2" charset="-122"/>
            </a:endParaRPr>
          </a:p>
          <a:p>
            <a:pPr lvl="1">
              <a:lnSpc>
                <a:spcPct val="90000"/>
              </a:lnSpc>
            </a:pPr>
            <a:r>
              <a:rPr sz="2400" b="1">
                <a:latin typeface="宋体" pitchFamily="2" charset="-122"/>
              </a:rPr>
              <a:t>从不一样概括水平来划分为详细知识与抽象知识</a:t>
            </a:r>
            <a:endParaRPr sz="2400" b="1">
              <a:latin typeface="宋体" pitchFamily="2" charset="-122"/>
            </a:endParaRPr>
          </a:p>
          <a:p>
            <a:pPr lvl="1">
              <a:lnSpc>
                <a:spcPct val="90000"/>
              </a:lnSpc>
            </a:pPr>
            <a:r>
              <a:rPr sz="2400" b="1">
                <a:latin typeface="宋体" pitchFamily="2" charset="-122"/>
              </a:rPr>
              <a:t>依据知识不一样表述形式划分为陈说性知识与程序性知识</a:t>
            </a:r>
            <a:endParaRPr sz="2400" b="1">
              <a:latin typeface="宋体" pitchFamily="2" charset="-122"/>
            </a:endParaRPr>
          </a:p>
        </p:txBody>
      </p:sp>
      <p:sp>
        <p:nvSpPr>
          <p:cNvPr id="2062" name="TextBox 2061"/>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63" name="TextBox 2062"/>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4"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陈说性知识与程序性知识</a:t>
            </a:r>
          </a:p>
        </p:txBody>
      </p:sp>
      <p:sp>
        <p:nvSpPr>
          <p:cNvPr id="2065" name=""/>
          <p:cNvSpPr/>
          <p:nvPr>
            <p:ph type="body" idx="4294967295"/>
          </p:nvPr>
        </p:nvSpPr>
        <p:spPr>
          <a:xfrm>
            <a:off x="1219200" y="1752600"/>
            <a:ext cx="7924800" cy="4608512"/>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solidFill>
                  <a:schemeClr val="hlink"/>
                </a:solidFill>
                <a:latin typeface="宋体" pitchFamily="2" charset="-122"/>
              </a:rPr>
              <a:t>陈说性知识</a:t>
            </a:r>
            <a:r>
              <a:rPr b="1"/>
              <a:t>(declarative knowledge)是关于“是什么”知识，</a:t>
            </a:r>
            <a:endParaRPr b="1"/>
          </a:p>
          <a:p>
            <a:pPr lvl="1"/>
            <a:r>
              <a:rPr b="1"/>
              <a:t>包含各种事实、概念、标准和理论等。</a:t>
            </a:r>
            <a:endParaRPr b="1"/>
          </a:p>
          <a:p>
            <a:pPr lvl="0"/>
            <a:r>
              <a:rPr sz="2800" b="1">
                <a:solidFill>
                  <a:schemeClr val="hlink"/>
                </a:solidFill>
                <a:latin typeface="宋体" pitchFamily="2" charset="-122"/>
              </a:rPr>
              <a:t>程序性知识</a:t>
            </a:r>
            <a:r>
              <a:rPr b="1"/>
              <a:t>(procedural knowledge)是关于“怎样做”知识，</a:t>
            </a:r>
            <a:endParaRPr b="1"/>
          </a:p>
          <a:p>
            <a:pPr lvl="1"/>
            <a:r>
              <a:rPr b="1"/>
              <a:t>包含怎样从事并完成各种活动技能。</a:t>
            </a:r>
            <a:endParaRPr b="1"/>
          </a:p>
        </p:txBody>
      </p:sp>
      <p:sp>
        <p:nvSpPr>
          <p:cNvPr id="2066" name="TextBox 2065"/>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67" name="TextBox 2066"/>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知识学习类型概览</a:t>
            </a:r>
          </a:p>
        </p:txBody>
      </p:sp>
      <p:sp>
        <p:nvSpPr>
          <p:cNvPr id="2069"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t>符号学习、概念学习和命题学习</a:t>
            </a:r>
            <a:endParaRPr b="1"/>
          </a:p>
          <a:p>
            <a:pPr lvl="0"/>
            <a:r>
              <a:rPr b="1"/>
              <a:t>下位学习、上位学习和并列结合学习</a:t>
            </a:r>
            <a:endParaRPr b="1"/>
          </a:p>
          <a:p>
            <a:pPr lvl="0"/>
            <a:endParaRPr b="1"/>
          </a:p>
        </p:txBody>
      </p:sp>
      <p:sp>
        <p:nvSpPr>
          <p:cNvPr id="2070" name=""/>
          <p:cNvSpPr/>
          <p:nvPr/>
        </p:nvSpPr>
        <p:spPr>
          <a:xfrm rot="5400000">
            <a:off x="5638800" y="3124200"/>
            <a:ext cx="6172200" cy="228600"/>
          </a:xfrm>
          <a:prstGeom prst="rect">
            <a:avLst/>
          </a:prstGeom>
          <a:solidFill>
            <a:srgbClr val="000000"/>
          </a:solidFill>
          <a:ln cap="flat">
            <a:solidFill>
              <a:srgbClr val="000000"/>
            </a:solid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algn="ctr" fontAlgn="base">
              <a:lnSpc>
                <a:spcPct val="100000"/>
              </a:lnSpc>
              <a:spcBef>
                <a:spcPct val="0"/>
              </a:spcBef>
              <a:spcAft>
                <a:spcPct val="0"/>
              </a:spcAft>
              <a:buClrTx/>
              <a:buSzTx/>
            </a:pPr>
            <a:r>
              <a:rPr kumimoji="0" sz="1800" u="none">
                <a:solidFill>
                  <a:srgbClr val="000000"/>
                </a:solidFill>
                <a:latin typeface="宋体" charset="-122"/>
                <a:ea typeface="宋体" pitchFamily="2" charset="-122"/>
              </a:rPr>
              <a:t>（） 专业提供企管培训资料</a:t>
            </a:r>
            <a:endParaRPr kumimoji="0" sz="1800" u="none">
              <a:solidFill>
                <a:srgbClr val="000000"/>
              </a:solidFill>
              <a:latin typeface="宋体" charset="-122"/>
              <a:ea typeface="宋体" pitchFamily="2" charset="-122"/>
            </a:endParaRPr>
          </a:p>
        </p:txBody>
      </p:sp>
      <p:sp>
        <p:nvSpPr>
          <p:cNvPr id="2071" name="TextBox 2070"/>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72" name="TextBox 2071"/>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3"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符号学习</a:t>
            </a:r>
          </a:p>
        </p:txBody>
      </p:sp>
      <p:sp>
        <p:nvSpPr>
          <p:cNvPr id="2074" name=""/>
          <p:cNvSpPr/>
          <p:nvPr>
            <p:ph type="body" idx="4294967295"/>
          </p:nvPr>
        </p:nvSpPr>
        <p:spPr>
          <a:xfrm>
            <a:off x="457200" y="1905000"/>
            <a:ext cx="8229600" cy="1604962"/>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solidFill>
                  <a:schemeClr val="hlink"/>
                </a:solidFill>
                <a:latin typeface="黑体" pitchFamily="2" charset="-122"/>
                <a:ea typeface="黑体" pitchFamily="2" charset="-122"/>
              </a:rPr>
              <a:t>符号学习</a:t>
            </a:r>
            <a:r>
              <a:rPr b="1"/>
              <a:t>:</a:t>
            </a:r>
            <a:r>
              <a:rPr b="1">
                <a:latin typeface="宋体" pitchFamily="2" charset="-122"/>
              </a:rPr>
              <a:t>是指学习单个符号或一组符号（主要是词）意义，又称词汇学习。</a:t>
            </a:r>
            <a:endParaRPr b="1"/>
          </a:p>
        </p:txBody>
      </p:sp>
      <p:sp>
        <p:nvSpPr>
          <p:cNvPr id="2075" name=""/>
          <p:cNvSpPr/>
          <p:nvPr/>
        </p:nvSpPr>
        <p:spPr>
          <a:xfrm>
            <a:off x="1447800" y="3352800"/>
            <a:ext cx="6781800" cy="22098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比如，儿童在学习“房子”一词中，起初心理内容为特殊房子表象，以后为许多一样房子普通表象，最终为房子同类事物本质特征，即概念。</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076" name="TextBox 2075"/>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77" name="TextBox 2076"/>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75">
                                            <p:txEl>
                                              <p:pRg st="0" end="0"/>
                                            </p:txEl>
                                          </p:spTgt>
                                        </p:tgtEl>
                                        <p:attrNameLst>
                                          <p:attrName>style.visibility</p:attrName>
                                        </p:attrNameLst>
                                      </p:cBhvr>
                                      <p:to>
                                        <p:strVal val="visible"/>
                                      </p:to>
                                    </p:set>
                                    <p:anim calcmode="lin" valueType="num">
                                      <p:cBhvr additive="base">
                                        <p:cTn id="7" dur="500" fill="hold"/>
                                        <p:tgtEl>
                                          <p:spTgt spid="207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7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5"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8"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概念学习</a:t>
            </a:r>
          </a:p>
        </p:txBody>
      </p:sp>
      <p:sp>
        <p:nvSpPr>
          <p:cNvPr id="2079" name=""/>
          <p:cNvSpPr/>
          <p:nvPr>
            <p:ph type="body" idx="4294967295"/>
          </p:nvPr>
        </p:nvSpPr>
        <p:spPr>
          <a:xfrm>
            <a:off x="457200" y="1905000"/>
            <a:ext cx="8229600" cy="1325562"/>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solidFill>
                  <a:schemeClr val="hlink"/>
                </a:solidFill>
                <a:latin typeface="黑体" pitchFamily="2" charset="-122"/>
                <a:ea typeface="黑体" pitchFamily="2" charset="-122"/>
              </a:rPr>
              <a:t>概念学习</a:t>
            </a:r>
            <a:r>
              <a:rPr b="1">
                <a:latin typeface="宋体" pitchFamily="2" charset="-122"/>
              </a:rPr>
              <a:t>是掌握概念普通意义，实质上是掌握同类事物共同关键特征。</a:t>
            </a:r>
            <a:endParaRPr b="1"/>
          </a:p>
        </p:txBody>
      </p:sp>
      <p:sp>
        <p:nvSpPr>
          <p:cNvPr id="2080" name=""/>
          <p:cNvSpPr/>
          <p:nvPr/>
        </p:nvSpPr>
        <p:spPr>
          <a:xfrm>
            <a:off x="1447800" y="3352800"/>
            <a:ext cx="7467600" cy="28194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三角形”，就有“三个角”和“三条相连接边”，这是全部三角形两个共同关键特征，其它如它大小、形状、颜色等属无关特征。假如掌握了这两个关键特征，就是掌握了这个概念普通意义，这就是概念学习，“三角形”就成了代表概念名词。</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081" name="TextBox 2080"/>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82" name="TextBox 2081"/>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80">
                                            <p:txEl>
                                              <p:pRg st="0" end="0"/>
                                            </p:txEl>
                                          </p:spTgt>
                                        </p:tgtEl>
                                        <p:attrNameLst>
                                          <p:attrName>style.visibility</p:attrName>
                                        </p:attrNameLst>
                                      </p:cBhvr>
                                      <p:to>
                                        <p:strVal val="visible"/>
                                      </p:to>
                                    </p:set>
                                    <p:anim calcmode="lin" valueType="num">
                                      <p:cBhvr additive="base">
                                        <p:cTn id="7" dur="500" fill="hold"/>
                                        <p:tgtEl>
                                          <p:spTgt spid="208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8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0" grpId="0"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3"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命题学习</a:t>
            </a:r>
          </a:p>
        </p:txBody>
      </p:sp>
      <p:sp>
        <p:nvSpPr>
          <p:cNvPr id="2084" name=""/>
          <p:cNvSpPr/>
          <p:nvPr>
            <p:ph type="body" idx="4294967295"/>
          </p:nvPr>
        </p:nvSpPr>
        <p:spPr>
          <a:xfrm>
            <a:off x="457200" y="1905000"/>
            <a:ext cx="8229600" cy="1325562"/>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b="1">
                <a:solidFill>
                  <a:schemeClr val="hlink"/>
                </a:solidFill>
                <a:latin typeface="黑体" pitchFamily="2" charset="-122"/>
                <a:ea typeface="黑体" pitchFamily="2" charset="-122"/>
              </a:rPr>
              <a:t>命题学习</a:t>
            </a:r>
            <a:r>
              <a:rPr b="1">
                <a:latin typeface="宋体" pitchFamily="2" charset="-122"/>
              </a:rPr>
              <a:t>是学习由若干概念组成句子复合意义。命题是由句子来代表，组成句子词实际上都代表概念。</a:t>
            </a:r>
            <a:endParaRPr b="1"/>
          </a:p>
        </p:txBody>
      </p:sp>
      <p:sp>
        <p:nvSpPr>
          <p:cNvPr id="2085" name=""/>
          <p:cNvSpPr/>
          <p:nvPr/>
        </p:nvSpPr>
        <p:spPr>
          <a:xfrm>
            <a:off x="1447800" y="3352800"/>
            <a:ext cx="7467600" cy="18288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比如儿童学习欧姆定律时，没有取得相关电阻、电流和电压等概念，便不能取得欧姆定律这个命题意义。</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086" name="TextBox 2085"/>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87" name="TextBox 2086"/>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85">
                                            <p:txEl>
                                              <p:pRg st="0" end="0"/>
                                            </p:txEl>
                                          </p:spTgt>
                                        </p:tgtEl>
                                        <p:attrNameLst>
                                          <p:attrName>style.visibility</p:attrName>
                                        </p:attrNameLst>
                                      </p:cBhvr>
                                      <p:to>
                                        <p:strVal val="visible"/>
                                      </p:to>
                                    </p:set>
                                    <p:anim calcmode="lin" valueType="num">
                                      <p:cBhvr additive="base">
                                        <p:cTn id="7" dur="500" fill="hold"/>
                                        <p:tgtEl>
                                          <p:spTgt spid="208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8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5" grpId="0"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8" name=""/>
          <p:cNvSpPr/>
          <p:nvPr>
            <p:ph type="title" idx="4294967295"/>
          </p:nvPr>
        </p:nvSpPr>
        <p:spPr>
          <a:xfrm>
            <a:off x="1371600" y="228600"/>
            <a:ext cx="7772400" cy="12065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命题学习意义</a:t>
            </a:r>
          </a:p>
        </p:txBody>
      </p:sp>
      <p:sp>
        <p:nvSpPr>
          <p:cNvPr id="2089" name=""/>
          <p:cNvSpPr/>
          <p:nvPr>
            <p:ph type="body" idx="4294967295"/>
          </p:nvPr>
        </p:nvSpPr>
        <p:spPr>
          <a:xfrm>
            <a:off x="990600" y="1143000"/>
            <a:ext cx="8153400" cy="42672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1">
              <a:lnSpc>
                <a:spcPct val="90000"/>
              </a:lnSpc>
              <a:buNone/>
            </a:pPr>
            <a:endParaRPr sz="2400">
              <a:latin typeface="宋体" pitchFamily="2" charset="-122"/>
            </a:endParaRPr>
          </a:p>
          <a:p>
            <a:pPr lvl="0">
              <a:lnSpc>
                <a:spcPct val="90000"/>
              </a:lnSpc>
            </a:pPr>
            <a:r>
              <a:rPr sz="2800" b="1">
                <a:solidFill>
                  <a:schemeClr val="hlink"/>
                </a:solidFill>
                <a:latin typeface="宋体" pitchFamily="2" charset="-122"/>
              </a:rPr>
              <a:t>命题意义</a:t>
            </a:r>
            <a:r>
              <a:rPr sz="2800" b="1">
                <a:latin typeface="宋体" pitchFamily="2" charset="-122"/>
              </a:rPr>
              <a:t>，是经过所学命题与原有认知结构中适当概念建立实质性和非人为性联络以后产生。</a:t>
            </a:r>
            <a:endParaRPr sz="2800" b="1">
              <a:latin typeface="宋体" pitchFamily="2" charset="-122"/>
            </a:endParaRPr>
          </a:p>
          <a:p>
            <a:pPr lvl="0">
              <a:lnSpc>
                <a:spcPct val="90000"/>
              </a:lnSpc>
            </a:pPr>
            <a:r>
              <a:rPr sz="2800" b="1">
                <a:latin typeface="宋体" pitchFamily="2" charset="-122"/>
              </a:rPr>
              <a:t>原有认知结构中适当观念或概念，在命题学习中起“</a:t>
            </a:r>
            <a:r>
              <a:rPr sz="2800" b="1">
                <a:solidFill>
                  <a:schemeClr val="accent1"/>
                </a:solidFill>
                <a:latin typeface="黑体" pitchFamily="2" charset="-122"/>
                <a:ea typeface="黑体" pitchFamily="2" charset="-122"/>
              </a:rPr>
              <a:t>固定点</a:t>
            </a:r>
            <a:r>
              <a:rPr sz="2800" b="1">
                <a:latin typeface="宋体" pitchFamily="2" charset="-122"/>
              </a:rPr>
              <a:t>”作用，而建立上述联络这种新旧知识结合形式，基本上有三种：</a:t>
            </a:r>
            <a:endParaRPr sz="2800" b="1">
              <a:latin typeface="宋体" pitchFamily="2" charset="-122"/>
            </a:endParaRPr>
          </a:p>
          <a:p>
            <a:pPr lvl="1">
              <a:lnSpc>
                <a:spcPct val="90000"/>
              </a:lnSpc>
            </a:pPr>
            <a:r>
              <a:rPr b="1">
                <a:solidFill>
                  <a:schemeClr val="hlink"/>
                </a:solidFill>
                <a:latin typeface="宋体" pitchFamily="2" charset="-122"/>
              </a:rPr>
              <a:t>类属学习、总括学习、并列学习</a:t>
            </a:r>
            <a:r>
              <a:rPr sz="2400" b="1">
                <a:latin typeface="宋体" pitchFamily="2" charset="-122"/>
              </a:rPr>
              <a:t>。</a:t>
            </a:r>
            <a:endParaRPr sz="2400" b="1">
              <a:latin typeface="宋体" pitchFamily="2" charset="-122"/>
            </a:endParaRPr>
          </a:p>
          <a:p>
            <a:pPr lvl="0">
              <a:lnSpc>
                <a:spcPct val="90000"/>
              </a:lnSpc>
            </a:pPr>
            <a:r>
              <a:rPr sz="2800" b="1">
                <a:latin typeface="宋体" pitchFamily="2" charset="-122"/>
              </a:rPr>
              <a:t>原有观念是经过这三种不一样形式，对新命题进行同化。</a:t>
            </a:r>
            <a:endParaRPr sz="2800" b="1">
              <a:latin typeface="宋体" pitchFamily="2" charset="-122"/>
            </a:endParaRPr>
          </a:p>
        </p:txBody>
      </p:sp>
      <p:sp>
        <p:nvSpPr>
          <p:cNvPr id="2090" name="TextBox 2089"/>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91" name="TextBox 2090"/>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88">
                                            <p:txEl>
                                              <p:pRg st="0" end="0"/>
                                            </p:txEl>
                                          </p:spTgt>
                                        </p:tgtEl>
                                        <p:attrNameLst>
                                          <p:attrName>style.visibility</p:attrName>
                                        </p:attrNameLst>
                                      </p:cBhvr>
                                      <p:to>
                                        <p:strVal val="visible"/>
                                      </p:to>
                                    </p:set>
                                    <p:anim calcmode="lin" valueType="num">
                                      <p:cBhvr additive="base">
                                        <p:cTn id="7" dur="500" fill="hold"/>
                                        <p:tgtEl>
                                          <p:spTgt spid="208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8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500" fill="hold" grpId="1" nodeType="clickEffect">
                                  <p:stCondLst>
                                    <p:cond delay="0"/>
                                  </p:stCondLst>
                                  <p:childTnLst>
                                    <p:set>
                                      <p:cBhvr additive="base">
                                        <p:cTn id="12" dur="1" fill="hold">
                                          <p:stCondLst>
                                            <p:cond delay="499"/>
                                          </p:stCondLst>
                                        </p:cTn>
                                        <p:tgtEl>
                                          <p:spTgt spid="2089"/>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 presetClass="entr" presetSubtype="0" dur="500" fill="hold" grpId="1" nodeType="clickEffect">
                                  <p:stCondLst>
                                    <p:cond delay="0"/>
                                  </p:stCondLst>
                                  <p:childTnLst>
                                    <p:set>
                                      <p:cBhvr additive="base">
                                        <p:cTn id="16" dur="1" fill="hold">
                                          <p:stCondLst>
                                            <p:cond delay="499"/>
                                          </p:stCondLst>
                                        </p:cTn>
                                        <p:tgtEl>
                                          <p:spTgt spid="2089"/>
                                        </p:tgtEl>
                                        <p:attrNameLst>
                                          <p:attrName>style.visibility</p:attrName>
                                        </p:attrNameLst>
                                      </p:cBhvr>
                                      <p:to>
                                        <p:strVal val="visible"/>
                                      </p:to>
                                    </p:set>
                                  </p:childTnLst>
                                </p:cTn>
                              </p:par>
                              <p:par>
                                <p:cTn id="17" presetID="1" presetClass="entr" presetSubtype="0" dur="500" fill="hold" grpId="1" nodeType="withEffect">
                                  <p:stCondLst>
                                    <p:cond delay="0"/>
                                  </p:stCondLst>
                                  <p:childTnLst>
                                    <p:set>
                                      <p:cBhvr additive="base">
                                        <p:cTn id="18" dur="1" fill="hold">
                                          <p:stCondLst>
                                            <p:cond delay="499"/>
                                          </p:stCondLst>
                                        </p:cTn>
                                        <p:tgtEl>
                                          <p:spTgt spid="208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500" fill="hold" grpId="1" nodeType="clickEffect">
                                  <p:stCondLst>
                                    <p:cond delay="0"/>
                                  </p:stCondLst>
                                  <p:childTnLst>
                                    <p:set>
                                      <p:cBhvr additive="base">
                                        <p:cTn id="22" dur="1" fill="hold">
                                          <p:stCondLst>
                                            <p:cond delay="499"/>
                                          </p:stCondLst>
                                        </p:cTn>
                                        <p:tgtEl>
                                          <p:spTgt spid="20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 grpId="0" build="p"/>
      <p:bldP spid="2089" grpId="1"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2"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下位学习</a:t>
            </a:r>
          </a:p>
        </p:txBody>
      </p:sp>
      <p:sp>
        <p:nvSpPr>
          <p:cNvPr id="2093" name=""/>
          <p:cNvSpPr/>
          <p:nvPr>
            <p:ph type="body" idx="4294967295"/>
          </p:nvPr>
        </p:nvSpPr>
        <p:spPr>
          <a:xfrm>
            <a:off x="1219200" y="1600200"/>
            <a:ext cx="7772400" cy="50292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latin typeface="宋体" pitchFamily="2" charset="-122"/>
              </a:rPr>
              <a:t>认知心理学假定，认知结构本身，在观念概括和包摄水平上是按层次组织。在原有观念概括和包摄水平高于新观念时，新旧观念之间所组成类属关系，称下位关系，这种学习便称为</a:t>
            </a:r>
            <a:r>
              <a:rPr sz="2800" b="1">
                <a:solidFill>
                  <a:schemeClr val="hlink"/>
                </a:solidFill>
                <a:latin typeface="黑体" pitchFamily="2" charset="-122"/>
                <a:ea typeface="黑体" pitchFamily="2" charset="-122"/>
              </a:rPr>
              <a:t>下位学习</a:t>
            </a:r>
            <a:r>
              <a:rPr b="1">
                <a:latin typeface="宋体" pitchFamily="2" charset="-122"/>
              </a:rPr>
              <a:t>。</a:t>
            </a:r>
            <a:endParaRPr b="1">
              <a:latin typeface="宋体" pitchFamily="2" charset="-122"/>
            </a:endParaRPr>
          </a:p>
          <a:p>
            <a:pPr lvl="0"/>
            <a:r>
              <a:rPr b="1">
                <a:latin typeface="宋体" pitchFamily="2" charset="-122"/>
              </a:rPr>
              <a:t>下位学习又区分为两种：</a:t>
            </a:r>
            <a:endParaRPr b="1">
              <a:latin typeface="宋体" pitchFamily="2" charset="-122"/>
            </a:endParaRPr>
          </a:p>
          <a:p>
            <a:pPr lvl="1"/>
            <a:r>
              <a:rPr sz="2400" b="1">
                <a:solidFill>
                  <a:schemeClr val="accent1"/>
                </a:solidFill>
                <a:latin typeface="宋体" pitchFamily="2" charset="-122"/>
                <a:ea typeface="黑体" pitchFamily="2" charset="-122"/>
              </a:rPr>
              <a:t>派生类属</a:t>
            </a:r>
            <a:endParaRPr sz="2400" b="1">
              <a:solidFill>
                <a:schemeClr val="accent1"/>
              </a:solidFill>
              <a:latin typeface="宋体" pitchFamily="2" charset="-122"/>
              <a:ea typeface="黑体" pitchFamily="2" charset="-122"/>
            </a:endParaRPr>
          </a:p>
          <a:p>
            <a:pPr lvl="1"/>
            <a:r>
              <a:rPr sz="2400" b="1">
                <a:solidFill>
                  <a:schemeClr val="accent1"/>
                </a:solidFill>
                <a:latin typeface="宋体" pitchFamily="2" charset="-122"/>
                <a:ea typeface="黑体" pitchFamily="2" charset="-122"/>
              </a:rPr>
              <a:t>相关类属</a:t>
            </a:r>
            <a:endParaRPr sz="2400" b="1">
              <a:solidFill>
                <a:schemeClr val="accent1"/>
              </a:solidFill>
              <a:latin typeface="宋体" pitchFamily="2" charset="-122"/>
              <a:ea typeface="黑体" pitchFamily="2" charset="-122"/>
            </a:endParaRPr>
          </a:p>
        </p:txBody>
      </p:sp>
      <p:sp>
        <p:nvSpPr>
          <p:cNvPr id="2094" name=""/>
          <p:cNvSpPr/>
          <p:nvPr/>
        </p:nvSpPr>
        <p:spPr>
          <a:xfrm rot="5400000">
            <a:off x="5638800" y="3124200"/>
            <a:ext cx="6172200" cy="228600"/>
          </a:xfrm>
          <a:prstGeom prst="rect">
            <a:avLst/>
          </a:prstGeom>
          <a:solidFill>
            <a:srgbClr val="000000"/>
          </a:solidFill>
          <a:ln cap="flat">
            <a:solidFill>
              <a:srgbClr val="000000"/>
            </a:solid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algn="ctr" fontAlgn="base">
              <a:lnSpc>
                <a:spcPct val="100000"/>
              </a:lnSpc>
              <a:spcBef>
                <a:spcPct val="0"/>
              </a:spcBef>
              <a:spcAft>
                <a:spcPct val="0"/>
              </a:spcAft>
              <a:buClrTx/>
              <a:buSzTx/>
            </a:pPr>
            <a:r>
              <a:rPr kumimoji="0" sz="1800" u="none">
                <a:solidFill>
                  <a:srgbClr val="000000"/>
                </a:solidFill>
                <a:latin typeface="宋体" charset="-122"/>
                <a:ea typeface="宋体" pitchFamily="2" charset="-122"/>
              </a:rPr>
              <a:t>（） 专业提供企管培训资料</a:t>
            </a:r>
            <a:endParaRPr kumimoji="0" sz="1800" u="none">
              <a:solidFill>
                <a:srgbClr val="000000"/>
              </a:solidFill>
              <a:latin typeface="宋体" charset="-122"/>
              <a:ea typeface="宋体" pitchFamily="2" charset="-122"/>
            </a:endParaRPr>
          </a:p>
        </p:txBody>
      </p:sp>
      <p:sp>
        <p:nvSpPr>
          <p:cNvPr id="2095" name="TextBox 2094"/>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096" name="TextBox 2095"/>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92"/>
                                        </p:tgtEl>
                                        <p:attrNameLst>
                                          <p:attrName>style.visibility</p:attrName>
                                        </p:attrNameLst>
                                      </p:cBhvr>
                                      <p:to>
                                        <p:strVal val="visible"/>
                                      </p:to>
                                    </p:set>
                                    <p:anim calcmode="lin" valueType="num">
                                      <p:cBhvr additive="base">
                                        <p:cTn id="7" dur="500" fill="hold"/>
                                        <p:tgtEl>
                                          <p:spTgt spid="2092"/>
                                        </p:tgtEl>
                                        <p:attrNameLst>
                                          <p:attrName>ppt_x</p:attrName>
                                        </p:attrNameLst>
                                      </p:cBhvr>
                                      <p:tavLst>
                                        <p:tav tm="0">
                                          <p:val>
                                            <p:strVal val="0-#ppt_w/2"/>
                                          </p:val>
                                        </p:tav>
                                        <p:tav tm="100000">
                                          <p:val>
                                            <p:strVal val="#ppt_x"/>
                                          </p:val>
                                        </p:tav>
                                      </p:tavLst>
                                    </p:anim>
                                    <p:anim calcmode="lin" valueType="num">
                                      <p:cBhvr additive="base">
                                        <p:cTn id="8" dur="500" fill="hold"/>
                                        <p:tgtEl>
                                          <p:spTgt spid="209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1" nodeType="clickEffect">
                                  <p:stCondLst>
                                    <p:cond delay="0"/>
                                  </p:stCondLst>
                                  <p:childTnLst>
                                    <p:set>
                                      <p:cBhvr additive="base">
                                        <p:cTn id="12" dur="1" fill="hold">
                                          <p:stCondLst>
                                            <p:cond delay="0"/>
                                          </p:stCondLst>
                                        </p:cTn>
                                        <p:tgtEl>
                                          <p:spTgt spid="2093"/>
                                        </p:tgtEl>
                                        <p:attrNameLst>
                                          <p:attrName>style.visibility</p:attrName>
                                        </p:attrNameLst>
                                      </p:cBhvr>
                                      <p:to>
                                        <p:strVal val="visible"/>
                                      </p:to>
                                    </p:set>
                                    <p:anim calcmode="lin" valueType="num">
                                      <p:cBhvr additive="base">
                                        <p:cTn id="13" dur="500" fill="hold"/>
                                        <p:tgtEl>
                                          <p:spTgt spid="2093"/>
                                        </p:tgtEl>
                                        <p:attrNameLst>
                                          <p:attrName>ppt_x</p:attrName>
                                        </p:attrNameLst>
                                      </p:cBhvr>
                                      <p:tavLst>
                                        <p:tav tm="0">
                                          <p:val>
                                            <p:strVal val="0-#ppt_w/2"/>
                                          </p:val>
                                        </p:tav>
                                        <p:tav tm="100000">
                                          <p:val>
                                            <p:strVal val="#ppt_x"/>
                                          </p:val>
                                        </p:tav>
                                      </p:tavLst>
                                    </p:anim>
                                    <p:anim calcmode="lin" valueType="num">
                                      <p:cBhvr additive="base">
                                        <p:cTn id="14" dur="500" fill="hold"/>
                                        <p:tgtEl>
                                          <p:spTgt spid="209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1" nodeType="clickEffect">
                                  <p:stCondLst>
                                    <p:cond delay="0"/>
                                  </p:stCondLst>
                                  <p:childTnLst>
                                    <p:set>
                                      <p:cBhvr additive="base">
                                        <p:cTn id="18" dur="1" fill="hold">
                                          <p:stCondLst>
                                            <p:cond delay="0"/>
                                          </p:stCondLst>
                                        </p:cTn>
                                        <p:tgtEl>
                                          <p:spTgt spid="2093"/>
                                        </p:tgtEl>
                                        <p:attrNameLst>
                                          <p:attrName>style.visibility</p:attrName>
                                        </p:attrNameLst>
                                      </p:cBhvr>
                                      <p:to>
                                        <p:strVal val="visible"/>
                                      </p:to>
                                    </p:set>
                                    <p:anim calcmode="lin" valueType="num">
                                      <p:cBhvr additive="base">
                                        <p:cTn id="19" dur="500" fill="hold"/>
                                        <p:tgtEl>
                                          <p:spTgt spid="2093"/>
                                        </p:tgtEl>
                                        <p:attrNameLst>
                                          <p:attrName>ppt_x</p:attrName>
                                        </p:attrNameLst>
                                      </p:cBhvr>
                                      <p:tavLst>
                                        <p:tav tm="0">
                                          <p:val>
                                            <p:strVal val="0-#ppt_w/2"/>
                                          </p:val>
                                        </p:tav>
                                        <p:tav tm="100000">
                                          <p:val>
                                            <p:strVal val="#ppt_x"/>
                                          </p:val>
                                        </p:tav>
                                      </p:tavLst>
                                    </p:anim>
                                    <p:anim calcmode="lin" valueType="num">
                                      <p:cBhvr additive="base">
                                        <p:cTn id="20" dur="500" fill="hold"/>
                                        <p:tgtEl>
                                          <p:spTgt spid="2093"/>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1" nodeType="clickEffect">
                                  <p:stCondLst>
                                    <p:cond delay="0"/>
                                  </p:stCondLst>
                                  <p:childTnLst>
                                    <p:set>
                                      <p:cBhvr additive="base">
                                        <p:cTn id="24" dur="1" fill="hold">
                                          <p:stCondLst>
                                            <p:cond delay="0"/>
                                          </p:stCondLst>
                                        </p:cTn>
                                        <p:tgtEl>
                                          <p:spTgt spid="2093"/>
                                        </p:tgtEl>
                                        <p:attrNameLst>
                                          <p:attrName>style.visibility</p:attrName>
                                        </p:attrNameLst>
                                      </p:cBhvr>
                                      <p:to>
                                        <p:strVal val="visible"/>
                                      </p:to>
                                    </p:set>
                                    <p:anim calcmode="lin" valueType="num">
                                      <p:cBhvr additive="base">
                                        <p:cTn id="25" dur="500" fill="hold"/>
                                        <p:tgtEl>
                                          <p:spTgt spid="2093"/>
                                        </p:tgtEl>
                                        <p:attrNameLst>
                                          <p:attrName>ppt_x</p:attrName>
                                        </p:attrNameLst>
                                      </p:cBhvr>
                                      <p:tavLst>
                                        <p:tav tm="0">
                                          <p:val>
                                            <p:strVal val="0-#ppt_w/2"/>
                                          </p:val>
                                        </p:tav>
                                        <p:tav tm="100000">
                                          <p:val>
                                            <p:strVal val="#ppt_x"/>
                                          </p:val>
                                        </p:tav>
                                      </p:tavLst>
                                    </p:anim>
                                    <p:anim calcmode="lin" valueType="num">
                                      <p:cBhvr additive="base">
                                        <p:cTn id="26" dur="500" fill="hold"/>
                                        <p:tgtEl>
                                          <p:spTgt spid="2093"/>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1" nodeType="clickEffect">
                                  <p:stCondLst>
                                    <p:cond delay="0"/>
                                  </p:stCondLst>
                                  <p:childTnLst>
                                    <p:set>
                                      <p:cBhvr additive="base">
                                        <p:cTn id="30" dur="1" fill="hold">
                                          <p:stCondLst>
                                            <p:cond delay="0"/>
                                          </p:stCondLst>
                                        </p:cTn>
                                        <p:tgtEl>
                                          <p:spTgt spid="2093"/>
                                        </p:tgtEl>
                                        <p:attrNameLst>
                                          <p:attrName>style.visibility</p:attrName>
                                        </p:attrNameLst>
                                      </p:cBhvr>
                                      <p:to>
                                        <p:strVal val="visible"/>
                                      </p:to>
                                    </p:set>
                                    <p:anim calcmode="lin" valueType="num">
                                      <p:cBhvr additive="base">
                                        <p:cTn id="31" dur="500" fill="hold"/>
                                        <p:tgtEl>
                                          <p:spTgt spid="2093"/>
                                        </p:tgtEl>
                                        <p:attrNameLst>
                                          <p:attrName>ppt_x</p:attrName>
                                        </p:attrNameLst>
                                      </p:cBhvr>
                                      <p:tavLst>
                                        <p:tav tm="0">
                                          <p:val>
                                            <p:strVal val="0-#ppt_w/2"/>
                                          </p:val>
                                        </p:tav>
                                        <p:tav tm="100000">
                                          <p:val>
                                            <p:strVal val="#ppt_x"/>
                                          </p:val>
                                        </p:tav>
                                      </p:tavLst>
                                    </p:anim>
                                    <p:anim calcmode="lin" valueType="num">
                                      <p:cBhvr additive="base">
                                        <p:cTn id="32" dur="500" fill="hold"/>
                                        <p:tgtEl>
                                          <p:spTgt spid="20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2" grpId="0"/>
      <p:bldP spid="2093" grpId="1" uiExpand="1" build="p" bldLvl="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7"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rPr sz="4000">
                <a:latin typeface="宋体" pitchFamily="2" charset="-122"/>
              </a:rPr>
              <a:t>派生类属</a:t>
            </a:r>
            <a:endParaRPr sz="4000">
              <a:latin typeface="宋体" pitchFamily="2" charset="-122"/>
            </a:endParaRPr>
          </a:p>
        </p:txBody>
      </p:sp>
      <p:sp>
        <p:nvSpPr>
          <p:cNvPr id="2098" name=""/>
          <p:cNvSpPr/>
          <p:nvPr>
            <p:ph type="body" idx="4294967295"/>
          </p:nvPr>
        </p:nvSpPr>
        <p:spPr>
          <a:xfrm>
            <a:off x="1295400" y="1371600"/>
            <a:ext cx="7391400" cy="17526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solidFill>
                  <a:schemeClr val="hlink"/>
                </a:solidFill>
                <a:latin typeface="黑体" pitchFamily="2" charset="-122"/>
                <a:ea typeface="黑体" pitchFamily="2" charset="-122"/>
              </a:rPr>
              <a:t>派生类属</a:t>
            </a:r>
            <a:r>
              <a:rPr b="1">
                <a:latin typeface="宋体" pitchFamily="2" charset="-122"/>
              </a:rPr>
              <a:t>其新观念是认知结构中原有观念一个特例，或原先学过命题一个例证。</a:t>
            </a:r>
            <a:endParaRPr b="1">
              <a:latin typeface="宋体" pitchFamily="2" charset="-122"/>
            </a:endParaRPr>
          </a:p>
        </p:txBody>
      </p:sp>
      <p:sp>
        <p:nvSpPr>
          <p:cNvPr id="2099" name=""/>
          <p:cNvSpPr/>
          <p:nvPr/>
        </p:nvSpPr>
        <p:spPr>
          <a:xfrm>
            <a:off x="1066800" y="3352800"/>
            <a:ext cx="7467600" cy="20574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比如，原有观念“鱼”，由带鱼、草鱼、黄鱼等隶属观念组成。现在要学鳗鱼，把它纳入“鱼”观念之中，扩充了鱼观念，又取得了鳗鱼这一新观念意义。</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100" name="TextBox 2099"/>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01" name="TextBox 2100"/>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97"/>
                                        </p:tgtEl>
                                        <p:attrNameLst>
                                          <p:attrName>style.visibility</p:attrName>
                                        </p:attrNameLst>
                                      </p:cBhvr>
                                      <p:to>
                                        <p:strVal val="visible"/>
                                      </p:to>
                                    </p:set>
                                    <p:anim calcmode="lin" valueType="num">
                                      <p:cBhvr additive="base">
                                        <p:cTn id="7" dur="500" fill="hold"/>
                                        <p:tgtEl>
                                          <p:spTgt spid="2097"/>
                                        </p:tgtEl>
                                        <p:attrNameLst>
                                          <p:attrName>ppt_x</p:attrName>
                                        </p:attrNameLst>
                                      </p:cBhvr>
                                      <p:tavLst>
                                        <p:tav tm="0">
                                          <p:val>
                                            <p:strVal val="0-#ppt_w/2"/>
                                          </p:val>
                                        </p:tav>
                                        <p:tav tm="100000">
                                          <p:val>
                                            <p:strVal val="#ppt_x"/>
                                          </p:val>
                                        </p:tav>
                                      </p:tavLst>
                                    </p:anim>
                                    <p:anim calcmode="lin" valueType="num">
                                      <p:cBhvr additive="base">
                                        <p:cTn id="8" dur="500" fill="hold"/>
                                        <p:tgtEl>
                                          <p:spTgt spid="2097"/>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500" fill="hold" grpId="1" nodeType="clickEffect">
                                  <p:stCondLst>
                                    <p:cond delay="0"/>
                                  </p:stCondLst>
                                  <p:childTnLst>
                                    <p:set>
                                      <p:cBhvr additive="base">
                                        <p:cTn id="12" dur="1" fill="hold">
                                          <p:stCondLst>
                                            <p:cond delay="499"/>
                                          </p:stCondLst>
                                        </p:cTn>
                                        <p:tgtEl>
                                          <p:spTgt spid="2098"/>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2" presetClass="entr" presetSubtype="8" dur="500" fill="hold" grpId="2" nodeType="clickEffect">
                                  <p:stCondLst>
                                    <p:cond delay="0"/>
                                  </p:stCondLst>
                                  <p:childTnLst>
                                    <p:set>
                                      <p:cBhvr additive="base">
                                        <p:cTn id="16" dur="1" fill="hold">
                                          <p:stCondLst>
                                            <p:cond delay="0"/>
                                          </p:stCondLst>
                                        </p:cTn>
                                        <p:tgtEl>
                                          <p:spTgt spid="2099"/>
                                        </p:tgtEl>
                                        <p:attrNameLst>
                                          <p:attrName>style.visibility</p:attrName>
                                        </p:attrNameLst>
                                      </p:cBhvr>
                                      <p:to>
                                        <p:strVal val="visible"/>
                                      </p:to>
                                    </p:set>
                                    <p:anim calcmode="lin" valueType="num">
                                      <p:cBhvr additive="base">
                                        <p:cTn id="17" dur="500" fill="hold"/>
                                        <p:tgtEl>
                                          <p:spTgt spid="2099"/>
                                        </p:tgtEl>
                                        <p:attrNameLst>
                                          <p:attrName>ppt_x</p:attrName>
                                        </p:attrNameLst>
                                      </p:cBhvr>
                                      <p:tavLst>
                                        <p:tav tm="0">
                                          <p:val>
                                            <p:strVal val="0-#ppt_w/2"/>
                                          </p:val>
                                        </p:tav>
                                        <p:tav tm="100000">
                                          <p:val>
                                            <p:strVal val="#ppt_x"/>
                                          </p:val>
                                        </p:tav>
                                      </p:tavLst>
                                    </p:anim>
                                    <p:anim calcmode="lin" valueType="num">
                                      <p:cBhvr additive="base">
                                        <p:cTn id="18" dur="500" fill="hold"/>
                                        <p:tgtEl>
                                          <p:spTgt spid="209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7" grpId="0"/>
      <p:bldP spid="2098" grpId="1" build="p"/>
      <p:bldP spid="2099" grpId="2"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2"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latin typeface="宋体" pitchFamily="2" charset="-122"/>
              </a:rPr>
              <a:t>相关类属</a:t>
            </a:r>
            <a:endParaRPr sz="4000">
              <a:latin typeface="宋体" pitchFamily="2" charset="-122"/>
            </a:endParaRPr>
          </a:p>
        </p:txBody>
      </p:sp>
      <p:sp>
        <p:nvSpPr>
          <p:cNvPr id="2103" name=""/>
          <p:cNvSpPr/>
          <p:nvPr>
            <p:ph type="body" idx="4294967295"/>
          </p:nvPr>
        </p:nvSpPr>
        <p:spPr>
          <a:xfrm>
            <a:off x="457200" y="1905000"/>
            <a:ext cx="8229600" cy="1255712"/>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solidFill>
                  <a:schemeClr val="hlink"/>
                </a:solidFill>
                <a:latin typeface="黑体" pitchFamily="2" charset="-122"/>
                <a:ea typeface="黑体" pitchFamily="2" charset="-122"/>
              </a:rPr>
              <a:t>相关类属</a:t>
            </a:r>
            <a:r>
              <a:rPr b="1">
                <a:latin typeface="宋体" pitchFamily="2" charset="-122"/>
              </a:rPr>
              <a:t>其新观念是原先学习过观念深入、精制和限定。</a:t>
            </a:r>
            <a:endParaRPr sz="3600" b="1"/>
          </a:p>
        </p:txBody>
      </p:sp>
      <p:sp>
        <p:nvSpPr>
          <p:cNvPr id="2104" name=""/>
          <p:cNvSpPr/>
          <p:nvPr/>
        </p:nvSpPr>
        <p:spPr>
          <a:xfrm>
            <a:off x="1371600" y="3352800"/>
            <a:ext cx="7467600" cy="20574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比如“爱国运动”，是总概念，隶属观念是“挂国旗”“保护能源”“卫生大扫除”。现在学习“建设精神文明”，是原有“爱国运动”观念不停加深，取得了新意义。</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105" name="TextBox 2104"/>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06" name="TextBox 2105"/>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04">
                                            <p:txEl>
                                              <p:pRg st="0" end="0"/>
                                            </p:txEl>
                                          </p:spTgt>
                                        </p:tgtEl>
                                        <p:attrNameLst>
                                          <p:attrName>style.visibility</p:attrName>
                                        </p:attrNameLst>
                                      </p:cBhvr>
                                      <p:to>
                                        <p:strVal val="visible"/>
                                      </p:to>
                                    </p:set>
                                    <p:anim calcmode="lin" valueType="num">
                                      <p:cBhvr additive="base">
                                        <p:cTn id="7" dur="500" fill="hold"/>
                                        <p:tgtEl>
                                          <p:spTgt spid="210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0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4" grpId="0"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7"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rPr>
                <a:latin typeface="宋体" pitchFamily="2" charset="-122"/>
              </a:rPr>
              <a:t>两种下位学习区分</a:t>
            </a:r>
            <a:endParaRPr>
              <a:latin typeface="宋体" pitchFamily="2" charset="-122"/>
            </a:endParaRPr>
          </a:p>
        </p:txBody>
      </p:sp>
      <p:sp>
        <p:nvSpPr>
          <p:cNvPr id="2108"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3600" b="1">
                <a:latin typeface="宋体" pitchFamily="2" charset="-122"/>
              </a:rPr>
              <a:t>前者新观念纳入原有观念时，观念本质属性不变；</a:t>
            </a:r>
            <a:endParaRPr sz="3600" b="1">
              <a:latin typeface="宋体" pitchFamily="2" charset="-122"/>
            </a:endParaRPr>
          </a:p>
          <a:p>
            <a:pPr lvl="0"/>
            <a:r>
              <a:rPr sz="3600" b="1">
                <a:latin typeface="宋体" pitchFamily="2" charset="-122"/>
              </a:rPr>
              <a:t>后者则使原有观念本质属性发生改变，因今后者在认知发展中作用更大些。</a:t>
            </a:r>
            <a:endParaRPr sz="3600" b="1">
              <a:latin typeface="宋体" pitchFamily="2" charset="-122"/>
            </a:endParaRPr>
          </a:p>
        </p:txBody>
      </p:sp>
      <p:sp>
        <p:nvSpPr>
          <p:cNvPr id="2109" name="TextBox 2108"/>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10" name="TextBox 2109"/>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1"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rPr>
                <a:latin typeface="宋体" pitchFamily="2" charset="-122"/>
              </a:rPr>
              <a:t>上位学习</a:t>
            </a:r>
            <a:endParaRPr>
              <a:latin typeface="宋体" pitchFamily="2" charset="-122"/>
            </a:endParaRPr>
          </a:p>
        </p:txBody>
      </p:sp>
      <p:sp>
        <p:nvSpPr>
          <p:cNvPr id="2112" name=""/>
          <p:cNvSpPr/>
          <p:nvPr>
            <p:ph type="body" idx="4294967295"/>
          </p:nvPr>
        </p:nvSpPr>
        <p:spPr>
          <a:xfrm>
            <a:off x="457200" y="1905000"/>
            <a:ext cx="8229600" cy="2649538"/>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800" b="1">
                <a:latin typeface="宋体" pitchFamily="2" charset="-122"/>
              </a:rPr>
              <a:t>当认知结构中已经形成了一些观念，现在要在这些原有观念基础上，学习一个概括和包摄程度更高命题时，便产生</a:t>
            </a:r>
            <a:r>
              <a:rPr sz="2800" b="1">
                <a:solidFill>
                  <a:schemeClr val="hlink"/>
                </a:solidFill>
                <a:latin typeface="黑体" pitchFamily="2" charset="-122"/>
                <a:ea typeface="黑体" pitchFamily="2" charset="-122"/>
              </a:rPr>
              <a:t>总括学习</a:t>
            </a:r>
            <a:r>
              <a:rPr sz="2800" b="1">
                <a:latin typeface="宋体" pitchFamily="2" charset="-122"/>
              </a:rPr>
              <a:t>。它是经过对学过材料进行归纳组织或综合整体组成部分后取得意义。因为新命题或概念在概括和包摄程度上高于原有一些观念，所以这种学习又称</a:t>
            </a:r>
            <a:r>
              <a:rPr sz="2800" b="1">
                <a:solidFill>
                  <a:schemeClr val="hlink"/>
                </a:solidFill>
                <a:latin typeface="黑体" pitchFamily="2" charset="-122"/>
                <a:ea typeface="黑体" pitchFamily="2" charset="-122"/>
              </a:rPr>
              <a:t>上位学习</a:t>
            </a:r>
            <a:r>
              <a:rPr sz="2800" b="1">
                <a:latin typeface="宋体" pitchFamily="2" charset="-122"/>
              </a:rPr>
              <a:t>。</a:t>
            </a:r>
            <a:endParaRPr sz="2800" b="1">
              <a:latin typeface="宋体" pitchFamily="2" charset="-122"/>
            </a:endParaRPr>
          </a:p>
          <a:p>
            <a:pPr lvl="1">
              <a:lnSpc>
                <a:spcPct val="90000"/>
              </a:lnSpc>
            </a:pPr>
            <a:endParaRPr sz="2400"/>
          </a:p>
        </p:txBody>
      </p:sp>
      <p:sp>
        <p:nvSpPr>
          <p:cNvPr id="2113" name=""/>
          <p:cNvSpPr/>
          <p:nvPr/>
        </p:nvSpPr>
        <p:spPr>
          <a:xfrm>
            <a:off x="1219200" y="4648200"/>
            <a:ext cx="7772400" cy="20574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比如,学过了“胡萝卜”“芹菜”和“油菜”等概念后，再学“蔬菜”这个总括性概念时，新概念总括了原有一些观念，新概念就含有了意义。这种学习在概念学习中比命题学习更为普遍。</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114" name=""/>
          <p:cNvSpPr/>
          <p:nvPr/>
        </p:nvSpPr>
        <p:spPr>
          <a:xfrm rot="5400000">
            <a:off x="5638800" y="3124200"/>
            <a:ext cx="6172200" cy="228600"/>
          </a:xfrm>
          <a:prstGeom prst="rect">
            <a:avLst/>
          </a:prstGeom>
          <a:solidFill>
            <a:srgbClr val="000000"/>
          </a:solidFill>
          <a:ln cap="flat">
            <a:solidFill>
              <a:srgbClr val="000000"/>
            </a:solid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algn="ctr" fontAlgn="base">
              <a:lnSpc>
                <a:spcPct val="100000"/>
              </a:lnSpc>
              <a:spcBef>
                <a:spcPct val="0"/>
              </a:spcBef>
              <a:spcAft>
                <a:spcPct val="0"/>
              </a:spcAft>
              <a:buClrTx/>
              <a:buSzTx/>
            </a:pPr>
            <a:r>
              <a:rPr kumimoji="0" sz="1800" u="none">
                <a:solidFill>
                  <a:srgbClr val="000000"/>
                </a:solidFill>
                <a:latin typeface="宋体" charset="-122"/>
                <a:ea typeface="宋体" pitchFamily="2" charset="-122"/>
              </a:rPr>
              <a:t>（） 专业提供企管培训资料</a:t>
            </a:r>
            <a:endParaRPr kumimoji="0" sz="1800" u="none">
              <a:solidFill>
                <a:srgbClr val="000000"/>
              </a:solidFill>
              <a:latin typeface="宋体" charset="-122"/>
              <a:ea typeface="宋体" pitchFamily="2" charset="-122"/>
            </a:endParaRPr>
          </a:p>
        </p:txBody>
      </p:sp>
      <p:sp>
        <p:nvSpPr>
          <p:cNvPr id="2115" name="TextBox 2114"/>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16" name="TextBox 2115"/>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11"/>
                                        </p:tgtEl>
                                        <p:attrNameLst>
                                          <p:attrName>style.visibility</p:attrName>
                                        </p:attrNameLst>
                                      </p:cBhvr>
                                      <p:to>
                                        <p:strVal val="visible"/>
                                      </p:to>
                                    </p:set>
                                    <p:anim calcmode="lin" valueType="num">
                                      <p:cBhvr additive="base">
                                        <p:cTn id="7" dur="500" fill="hold"/>
                                        <p:tgtEl>
                                          <p:spTgt spid="2111"/>
                                        </p:tgtEl>
                                        <p:attrNameLst>
                                          <p:attrName>ppt_x</p:attrName>
                                        </p:attrNameLst>
                                      </p:cBhvr>
                                      <p:tavLst>
                                        <p:tav tm="0">
                                          <p:val>
                                            <p:strVal val="0-#ppt_w/2"/>
                                          </p:val>
                                        </p:tav>
                                        <p:tav tm="100000">
                                          <p:val>
                                            <p:strVal val="#ppt_x"/>
                                          </p:val>
                                        </p:tav>
                                      </p:tavLst>
                                    </p:anim>
                                    <p:anim calcmode="lin" valueType="num">
                                      <p:cBhvr additive="base">
                                        <p:cTn id="8" dur="500" fill="hold"/>
                                        <p:tgtEl>
                                          <p:spTgt spid="211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500" fill="hold" grpId="1" nodeType="clickEffect">
                                  <p:stCondLst>
                                    <p:cond delay="0"/>
                                  </p:stCondLst>
                                  <p:childTnLst>
                                    <p:set>
                                      <p:cBhvr additive="base">
                                        <p:cTn id="12" dur="1" fill="hold">
                                          <p:stCondLst>
                                            <p:cond delay="499"/>
                                          </p:stCondLst>
                                        </p:cTn>
                                        <p:tgtEl>
                                          <p:spTgt spid="2112"/>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2" presetClass="entr" presetSubtype="8" dur="500" fill="hold" grpId="2" nodeType="clickEffect">
                                  <p:stCondLst>
                                    <p:cond delay="0"/>
                                  </p:stCondLst>
                                  <p:childTnLst>
                                    <p:set>
                                      <p:cBhvr additive="base">
                                        <p:cTn id="16" dur="1" fill="hold">
                                          <p:stCondLst>
                                            <p:cond delay="0"/>
                                          </p:stCondLst>
                                        </p:cTn>
                                        <p:tgtEl>
                                          <p:spTgt spid="2113"/>
                                        </p:tgtEl>
                                        <p:attrNameLst>
                                          <p:attrName>style.visibility</p:attrName>
                                        </p:attrNameLst>
                                      </p:cBhvr>
                                      <p:to>
                                        <p:strVal val="visible"/>
                                      </p:to>
                                    </p:set>
                                    <p:anim calcmode="lin" valueType="num">
                                      <p:cBhvr additive="base">
                                        <p:cTn id="17" dur="500" fill="hold"/>
                                        <p:tgtEl>
                                          <p:spTgt spid="2113"/>
                                        </p:tgtEl>
                                        <p:attrNameLst>
                                          <p:attrName>ppt_x</p:attrName>
                                        </p:attrNameLst>
                                      </p:cBhvr>
                                      <p:tavLst>
                                        <p:tav tm="0">
                                          <p:val>
                                            <p:strVal val="0-#ppt_w/2"/>
                                          </p:val>
                                        </p:tav>
                                        <p:tav tm="100000">
                                          <p:val>
                                            <p:strVal val="#ppt_x"/>
                                          </p:val>
                                        </p:tav>
                                      </p:tavLst>
                                    </p:anim>
                                    <p:anim calcmode="lin" valueType="num">
                                      <p:cBhvr additive="base">
                                        <p:cTn id="18" dur="500" fill="hold"/>
                                        <p:tgtEl>
                                          <p:spTgt spid="21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1" grpId="0"/>
      <p:bldP spid="2112" grpId="1" build="p"/>
      <p:bldP spid="2113" grpId="2"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7"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rPr sz="4000">
                <a:latin typeface="宋体" pitchFamily="2" charset="-122"/>
              </a:rPr>
              <a:t>并列结合学习</a:t>
            </a:r>
            <a:endParaRPr sz="4000">
              <a:latin typeface="宋体" pitchFamily="2" charset="-122"/>
            </a:endParaRPr>
          </a:p>
        </p:txBody>
      </p:sp>
      <p:sp>
        <p:nvSpPr>
          <p:cNvPr id="2118" name=""/>
          <p:cNvSpPr/>
          <p:nvPr>
            <p:ph type="body" idx="4294967295"/>
          </p:nvPr>
        </p:nvSpPr>
        <p:spPr>
          <a:xfrm>
            <a:off x="914400" y="1371600"/>
            <a:ext cx="8077200" cy="22860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800" b="1">
                <a:solidFill>
                  <a:schemeClr val="hlink"/>
                </a:solidFill>
                <a:latin typeface="黑体" pitchFamily="2" charset="-122"/>
                <a:ea typeface="黑体" pitchFamily="2" charset="-122"/>
              </a:rPr>
              <a:t>并列结合学习</a:t>
            </a:r>
            <a:r>
              <a:rPr sz="2800" b="1">
                <a:latin typeface="宋体" pitchFamily="2" charset="-122"/>
              </a:rPr>
              <a:t>是经过并列结合取得意义学习，是在新命题与认知结构中原有观念既非隶属关系又非总括关系时产生。不过，因为它们是由一些原有观念合理结合而成，新知识与原有知识有普通吻合性，所以它们都有潜在意义，因而也能够被原有知识同化而产生意义。</a:t>
            </a:r>
            <a:endParaRPr sz="2800" b="1">
              <a:latin typeface="宋体" pitchFamily="2" charset="-122"/>
            </a:endParaRPr>
          </a:p>
        </p:txBody>
      </p:sp>
      <p:sp>
        <p:nvSpPr>
          <p:cNvPr id="2119" name=""/>
          <p:cNvSpPr/>
          <p:nvPr/>
        </p:nvSpPr>
        <p:spPr>
          <a:xfrm>
            <a:off x="838200" y="3810000"/>
            <a:ext cx="8153400" cy="289560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比如,原有观念是热量与体积、遗传与变异、需求与价格等等关系，现在要学习质量与能量关系。</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a:p>
            <a:pPr marL="342900" lvl="0" indent="-342900" fontAlgn="base">
              <a:lnSpc>
                <a:spcPct val="100000"/>
              </a:lnSpc>
              <a:spcBef>
                <a:spcPct val="0"/>
              </a:spcBef>
              <a:spcAft>
                <a:spcPct val="0"/>
              </a:spcAft>
              <a:buClr>
                <a:schemeClr val="tx2"/>
              </a:buClr>
              <a:buSzPct val="90000"/>
              <a:buFont typeface="Symbol" pitchFamily="18" charset="2"/>
              <a:buChar char="¨"/>
            </a:pPr>
            <a:r>
              <a:rPr kumimoji="1" sz="2800" b="1" u="none">
                <a:solidFill>
                  <a:schemeClr val="accent1"/>
                </a:solidFill>
                <a:effectLst>
                  <a:outerShdw blurRad="38100" dist="38100" dir="2700000" algn="tl">
                    <a:schemeClr val="bg2"/>
                  </a:outerShdw>
                </a:effectLst>
                <a:latin typeface="Times New Roman" pitchFamily="18" charset="0"/>
                <a:ea typeface="宋体" pitchFamily="2" charset="-122"/>
              </a:rPr>
              <a:t>新旧知识不能隶属，也不能总括，不过，它们之间仍含有一些共同关键特征。如后一变量伴随前一变量改变而改变等，依据这些共同特征，新命题与已知观念并列结合，新命题就有了意义。</a:t>
            </a:r>
            <a:endParaRPr kumimoji="1" sz="2800" b="1" u="none">
              <a:solidFill>
                <a:schemeClr val="accent1"/>
              </a:solidFill>
              <a:effectLst>
                <a:outerShdw blurRad="38100" dist="38100" dir="2700000" algn="tl">
                  <a:schemeClr val="bg2"/>
                </a:outerShdw>
              </a:effectLst>
              <a:latin typeface="Times New Roman" pitchFamily="18" charset="0"/>
              <a:ea typeface="宋体" pitchFamily="2" charset="-122"/>
            </a:endParaRPr>
          </a:p>
        </p:txBody>
      </p:sp>
      <p:sp>
        <p:nvSpPr>
          <p:cNvPr id="2120" name="TextBox 2119"/>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21" name="TextBox 2120"/>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19">
                                            <p:txEl>
                                              <p:pRg st="0" end="0"/>
                                            </p:txEl>
                                          </p:spTgt>
                                        </p:tgtEl>
                                        <p:attrNameLst>
                                          <p:attrName>style.visibility</p:attrName>
                                        </p:attrNameLst>
                                      </p:cBhvr>
                                      <p:to>
                                        <p:strVal val="visible"/>
                                      </p:to>
                                    </p:set>
                                    <p:anim calcmode="lin" valueType="num">
                                      <p:cBhvr additive="base">
                                        <p:cTn id="7" dur="500" fill="hold"/>
                                        <p:tgtEl>
                                          <p:spTgt spid="21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2119">
                                            <p:txEl>
                                              <p:pRg st="1" end="1"/>
                                            </p:txEl>
                                          </p:spTgt>
                                        </p:tgtEl>
                                        <p:attrNameLst>
                                          <p:attrName>style.visibility</p:attrName>
                                        </p:attrNameLst>
                                      </p:cBhvr>
                                      <p:to>
                                        <p:strVal val="visible"/>
                                      </p:to>
                                    </p:set>
                                    <p:anim calcmode="lin" valueType="num">
                                      <p:cBhvr additive="base">
                                        <p:cTn id="13" dur="500" fill="hold"/>
                                        <p:tgtEl>
                                          <p:spTgt spid="21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2"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知识直观</a:t>
            </a:r>
          </a:p>
        </p:txBody>
      </p:sp>
      <p:sp>
        <p:nvSpPr>
          <p:cNvPr id="2123" name=""/>
          <p:cNvSpPr/>
          <p:nvPr>
            <p:ph type="body" idx="4294967295"/>
          </p:nvPr>
        </p:nvSpPr>
        <p:spPr>
          <a:xfrm>
            <a:off x="619125" y="1973262"/>
            <a:ext cx="7745412" cy="3767138"/>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latin typeface="宋体" pitchFamily="2" charset="-122"/>
              </a:rPr>
              <a:t>在课堂教学中，学生对知识感知主要经过教师直观教学活动来进行。</a:t>
            </a:r>
            <a:endParaRPr b="1">
              <a:latin typeface="宋体" pitchFamily="2" charset="-122"/>
            </a:endParaRPr>
          </a:p>
          <a:p>
            <a:pPr lvl="0"/>
            <a:r>
              <a:rPr b="1">
                <a:latin typeface="宋体" pitchFamily="2" charset="-122"/>
              </a:rPr>
              <a:t>知识直观类型</a:t>
            </a:r>
            <a:endParaRPr b="1">
              <a:latin typeface="宋体" pitchFamily="2" charset="-122"/>
            </a:endParaRPr>
          </a:p>
          <a:p>
            <a:pPr lvl="1"/>
            <a:r>
              <a:rPr b="1">
                <a:latin typeface="宋体" pitchFamily="2" charset="-122"/>
              </a:rPr>
              <a:t>实物直观</a:t>
            </a:r>
            <a:endParaRPr b="1">
              <a:latin typeface="宋体" pitchFamily="2" charset="-122"/>
            </a:endParaRPr>
          </a:p>
          <a:p>
            <a:pPr lvl="1"/>
            <a:r>
              <a:rPr b="1">
                <a:ea typeface="MS Shell Dlg"/>
              </a:rPr>
              <a:t>模象直观</a:t>
            </a:r>
            <a:endParaRPr b="1">
              <a:ea typeface="MS Shell Dlg"/>
            </a:endParaRPr>
          </a:p>
          <a:p>
            <a:pPr lvl="1"/>
            <a:r>
              <a:rPr b="1">
                <a:ea typeface="MS Shell Dlg"/>
              </a:rPr>
              <a:t>言语直观</a:t>
            </a:r>
            <a:endParaRPr b="1"/>
          </a:p>
        </p:txBody>
      </p:sp>
      <p:sp>
        <p:nvSpPr>
          <p:cNvPr id="2124" name="TextBox 2123"/>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25" name="TextBox 2124"/>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6"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rPr>
                <a:latin typeface="宋体" pitchFamily="2" charset="-122"/>
              </a:rPr>
              <a:t>实物直观</a:t>
            </a:r>
            <a:endParaRPr>
              <a:latin typeface="宋体" pitchFamily="2" charset="-122"/>
            </a:endParaRPr>
          </a:p>
        </p:txBody>
      </p:sp>
      <p:sp>
        <p:nvSpPr>
          <p:cNvPr id="2127"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solidFill>
                  <a:schemeClr val="hlink"/>
                </a:solidFill>
                <a:latin typeface="黑体" pitchFamily="2" charset="-122"/>
                <a:ea typeface="黑体" pitchFamily="2" charset="-122"/>
              </a:rPr>
              <a:t>实物直观</a:t>
            </a:r>
            <a:r>
              <a:rPr b="1">
                <a:latin typeface="宋体" pitchFamily="2" charset="-122"/>
              </a:rPr>
              <a:t>即经过让学生直接感知实物来使其取得详细感性经验。实物直观因为触及真实事物，比较生动形象，因而易引发学生学习兴趣</a:t>
            </a:r>
            <a:r>
              <a:rPr b="1">
                <a:ea typeface="MS Shell Dlg"/>
              </a:rPr>
              <a:t>。</a:t>
            </a:r>
            <a:endParaRPr b="1">
              <a:ea typeface="MS Shell Dlg"/>
            </a:endParaRPr>
          </a:p>
        </p:txBody>
      </p:sp>
      <p:sp>
        <p:nvSpPr>
          <p:cNvPr id="2128" name="TextBox 2127"/>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29" name="TextBox 2128"/>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0"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rPr>
                <a:ea typeface="MS Shell Dlg"/>
              </a:rPr>
              <a:t>模象直观</a:t>
            </a:r>
            <a:endParaRPr>
              <a:ea typeface="MS Shell Dlg"/>
            </a:endParaRPr>
          </a:p>
        </p:txBody>
      </p:sp>
      <p:sp>
        <p:nvSpPr>
          <p:cNvPr id="2131"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solidFill>
                  <a:schemeClr val="hlink"/>
                </a:solidFill>
                <a:latin typeface="黑体" pitchFamily="2" charset="-122"/>
                <a:ea typeface="黑体" pitchFamily="2" charset="-122"/>
              </a:rPr>
              <a:t>模象直观</a:t>
            </a:r>
            <a:r>
              <a:rPr b="1"/>
              <a:t>即以事物模拟形象作为直观对象使学生取得对应知识。模象直观能够人为地突出事物本质特征，有利于学生形成相关事物普通表象。</a:t>
            </a:r>
            <a:endParaRPr b="1"/>
          </a:p>
        </p:txBody>
      </p:sp>
      <p:sp>
        <p:nvSpPr>
          <p:cNvPr id="2132" name="TextBox 2131"/>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33" name="TextBox 2132"/>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4"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 </a:t>
            </a:r>
            <a:r>
              <a:rPr>
                <a:ea typeface="MS Shell Dlg"/>
              </a:rPr>
              <a:t>言语直观</a:t>
            </a:r>
            <a:endParaRPr>
              <a:ea typeface="MS Shell Dlg"/>
            </a:endParaRPr>
          </a:p>
        </p:txBody>
      </p:sp>
      <p:sp>
        <p:nvSpPr>
          <p:cNvPr id="2135" name=""/>
          <p:cNvSpPr/>
          <p:nvPr>
            <p:ph type="body" idx="4294967295"/>
          </p:nvPr>
        </p:nvSpPr>
        <p:spPr>
          <a:xfrm>
            <a:off x="1143000" y="1676400"/>
            <a:ext cx="7812088"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ea typeface="MS Shell Dlg"/>
              </a:rPr>
              <a:t> </a:t>
            </a:r>
            <a:r>
              <a:rPr b="1">
                <a:solidFill>
                  <a:schemeClr val="hlink"/>
                </a:solidFill>
                <a:latin typeface="黑体" pitchFamily="2" charset="-122"/>
                <a:ea typeface="黑体" pitchFamily="2" charset="-122"/>
              </a:rPr>
              <a:t>言语直观</a:t>
            </a:r>
            <a:r>
              <a:rPr b="1">
                <a:ea typeface="MS Shell Dlg"/>
              </a:rPr>
              <a:t>即借助于形象化语言来使学生形成对应知识表象。言语直观在任何条件下都能够使用，它不受时间、空间和地点限制。</a:t>
            </a:r>
            <a:endParaRPr b="1"/>
          </a:p>
        </p:txBody>
      </p:sp>
      <p:sp>
        <p:nvSpPr>
          <p:cNvPr id="2136" name="TextBox 2135"/>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37" name="TextBox 2136"/>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8"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记忆种类</a:t>
            </a:r>
          </a:p>
        </p:txBody>
      </p:sp>
      <p:sp>
        <p:nvSpPr>
          <p:cNvPr id="2139"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t>陈说性知识保持实质就是知识记忆。</a:t>
            </a:r>
            <a:endParaRPr b="1"/>
          </a:p>
          <a:p>
            <a:pPr lvl="0"/>
            <a:r>
              <a:rPr b="1"/>
              <a:t>当代信息加工心理学家在研究人类学习与记忆时，把学习与记忆看成时信息加工过程。并依据信息在头脑中停留长短，把记忆区分为三个系统：</a:t>
            </a:r>
            <a:endParaRPr b="1"/>
          </a:p>
          <a:p>
            <a:pPr lvl="1"/>
            <a:r>
              <a:rPr b="1">
                <a:solidFill>
                  <a:schemeClr val="hlink"/>
                </a:solidFill>
                <a:ea typeface="黑体" pitchFamily="2" charset="-122"/>
              </a:rPr>
              <a:t>瞬时记忆</a:t>
            </a:r>
            <a:endParaRPr b="1">
              <a:solidFill>
                <a:schemeClr val="hlink"/>
              </a:solidFill>
              <a:ea typeface="黑体" pitchFamily="2" charset="-122"/>
            </a:endParaRPr>
          </a:p>
          <a:p>
            <a:pPr lvl="1"/>
            <a:r>
              <a:rPr b="1">
                <a:solidFill>
                  <a:schemeClr val="hlink"/>
                </a:solidFill>
                <a:ea typeface="黑体" pitchFamily="2" charset="-122"/>
              </a:rPr>
              <a:t>短时记忆</a:t>
            </a:r>
            <a:endParaRPr b="1">
              <a:solidFill>
                <a:schemeClr val="hlink"/>
              </a:solidFill>
              <a:ea typeface="黑体" pitchFamily="2" charset="-122"/>
            </a:endParaRPr>
          </a:p>
          <a:p>
            <a:pPr lvl="1"/>
            <a:r>
              <a:rPr b="1">
                <a:solidFill>
                  <a:schemeClr val="hlink"/>
                </a:solidFill>
                <a:ea typeface="黑体" pitchFamily="2" charset="-122"/>
              </a:rPr>
              <a:t>长时记忆</a:t>
            </a:r>
            <a:endParaRPr b="1">
              <a:solidFill>
                <a:schemeClr val="hlink"/>
              </a:solidFill>
              <a:ea typeface="黑体" pitchFamily="2" charset="-122"/>
            </a:endParaRPr>
          </a:p>
        </p:txBody>
      </p:sp>
      <p:sp>
        <p:nvSpPr>
          <p:cNvPr id="2140" name=""/>
          <p:cNvSpPr/>
          <p:nvPr/>
        </p:nvSpPr>
        <p:spPr>
          <a:xfrm rot="5400000">
            <a:off x="5638800" y="3124200"/>
            <a:ext cx="6172200" cy="228600"/>
          </a:xfrm>
          <a:prstGeom prst="rect">
            <a:avLst/>
          </a:prstGeom>
          <a:solidFill>
            <a:srgbClr val="000000"/>
          </a:solidFill>
          <a:ln cap="flat">
            <a:solidFill>
              <a:srgbClr val="000000"/>
            </a:solid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algn="ctr" fontAlgn="base">
              <a:lnSpc>
                <a:spcPct val="100000"/>
              </a:lnSpc>
              <a:spcBef>
                <a:spcPct val="0"/>
              </a:spcBef>
              <a:spcAft>
                <a:spcPct val="0"/>
              </a:spcAft>
              <a:buClrTx/>
              <a:buSzTx/>
            </a:pPr>
            <a:r>
              <a:rPr kumimoji="0" sz="1800" u="none">
                <a:solidFill>
                  <a:srgbClr val="000000"/>
                </a:solidFill>
                <a:latin typeface="宋体" charset="-122"/>
                <a:ea typeface="宋体" pitchFamily="2" charset="-122"/>
              </a:rPr>
              <a:t>（） 专业提供企管培训资料</a:t>
            </a:r>
            <a:endParaRPr kumimoji="0" sz="1800" u="none">
              <a:solidFill>
                <a:srgbClr val="000000"/>
              </a:solidFill>
              <a:latin typeface="宋体" charset="-122"/>
              <a:ea typeface="宋体" pitchFamily="2" charset="-122"/>
            </a:endParaRPr>
          </a:p>
        </p:txBody>
      </p:sp>
      <p:sp>
        <p:nvSpPr>
          <p:cNvPr id="2141" name="TextBox 2140"/>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42" name="TextBox 2141"/>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3"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瞬时记忆</a:t>
            </a:r>
          </a:p>
        </p:txBody>
      </p:sp>
      <p:sp>
        <p:nvSpPr>
          <p:cNvPr id="2144" name=""/>
          <p:cNvSpPr/>
          <p:nvPr>
            <p:ph type="body" idx="4294967295"/>
          </p:nvPr>
        </p:nvSpPr>
        <p:spPr>
          <a:xfrm>
            <a:off x="914400" y="1371600"/>
            <a:ext cx="8077200" cy="50292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solidFill>
                  <a:schemeClr val="hlink"/>
                </a:solidFill>
                <a:ea typeface="黑体" pitchFamily="2" charset="-122"/>
              </a:rPr>
              <a:t>瞬时记忆</a:t>
            </a:r>
            <a:r>
              <a:rPr sz="2800" b="1">
                <a:latin typeface="宋体" pitchFamily="2" charset="-122"/>
              </a:rPr>
              <a:t>又称感觉记忆，是指当感觉刺激停顿之后头脑中仍能保持瞬间映象记忆。 </a:t>
            </a:r>
            <a:endParaRPr sz="2800" b="1">
              <a:latin typeface="宋体" pitchFamily="2" charset="-122"/>
            </a:endParaRPr>
          </a:p>
          <a:p>
            <a:pPr lvl="0"/>
            <a:endParaRPr sz="2800" b="1">
              <a:latin typeface="宋体" pitchFamily="2" charset="-122"/>
            </a:endParaRPr>
          </a:p>
          <a:p>
            <a:pPr lvl="0"/>
            <a:r>
              <a:rPr sz="2800" b="1">
                <a:latin typeface="宋体" pitchFamily="2" charset="-122"/>
              </a:rPr>
              <a:t>它是一个时间非常短暂记忆贮存系统，</a:t>
            </a:r>
            <a:r>
              <a:rPr sz="2800" b="1">
                <a:solidFill>
                  <a:schemeClr val="accent1"/>
                </a:solidFill>
                <a:latin typeface="宋体" pitchFamily="2" charset="-122"/>
              </a:rPr>
              <a:t>保持时间</a:t>
            </a:r>
            <a:r>
              <a:rPr sz="2800" b="1">
                <a:latin typeface="宋体" pitchFamily="2" charset="-122"/>
              </a:rPr>
              <a:t>约在</a:t>
            </a:r>
            <a:r>
              <a:rPr sz="2800" b="1">
                <a:solidFill>
                  <a:schemeClr val="hlink"/>
                </a:solidFill>
                <a:latin typeface="宋体" pitchFamily="2" charset="-122"/>
              </a:rPr>
              <a:t>0.25-2秒</a:t>
            </a:r>
            <a:r>
              <a:rPr sz="2800" b="1">
                <a:latin typeface="宋体" pitchFamily="2" charset="-122"/>
              </a:rPr>
              <a:t>之间。感觉记忆只留存在感官层面，如不加注意，转瞬即消失。</a:t>
            </a:r>
            <a:endParaRPr sz="2800" b="1">
              <a:latin typeface="宋体" pitchFamily="2" charset="-122"/>
            </a:endParaRPr>
          </a:p>
          <a:p>
            <a:pPr lvl="0"/>
            <a:endParaRPr sz="2800" b="1">
              <a:latin typeface="宋体" pitchFamily="2" charset="-122"/>
            </a:endParaRPr>
          </a:p>
          <a:p>
            <a:pPr lvl="0"/>
            <a:r>
              <a:rPr sz="2800" b="1">
                <a:latin typeface="宋体" pitchFamily="2" charset="-122"/>
              </a:rPr>
              <a:t>感觉记忆</a:t>
            </a:r>
            <a:r>
              <a:rPr sz="2800" b="1">
                <a:solidFill>
                  <a:schemeClr val="accent1"/>
                </a:solidFill>
                <a:latin typeface="宋体" pitchFamily="2" charset="-122"/>
              </a:rPr>
              <a:t>容量</a:t>
            </a:r>
            <a:r>
              <a:rPr sz="2800" b="1">
                <a:latin typeface="宋体" pitchFamily="2" charset="-122"/>
              </a:rPr>
              <a:t>有感觉器官解剖生理特点决定。普通认为其记忆容量为9-20个字母或物体。</a:t>
            </a:r>
            <a:endParaRPr sz="2800" b="1">
              <a:latin typeface="宋体" pitchFamily="2" charset="-122"/>
            </a:endParaRPr>
          </a:p>
          <a:p>
            <a:pPr lvl="0"/>
            <a:endParaRPr sz="2800" b="1">
              <a:latin typeface="宋体" pitchFamily="2" charset="-122"/>
            </a:endParaRPr>
          </a:p>
        </p:txBody>
      </p:sp>
      <p:sp>
        <p:nvSpPr>
          <p:cNvPr id="2145" name="TextBox 2144"/>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46" name="TextBox 2145"/>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43"/>
                                        </p:tgtEl>
                                        <p:attrNameLst>
                                          <p:attrName>style.visibility</p:attrName>
                                        </p:attrNameLst>
                                      </p:cBhvr>
                                      <p:to>
                                        <p:strVal val="visible"/>
                                      </p:to>
                                    </p:set>
                                    <p:anim calcmode="lin" valueType="num">
                                      <p:cBhvr additive="base">
                                        <p:cTn id="7" dur="500" fill="hold"/>
                                        <p:tgtEl>
                                          <p:spTgt spid="2143"/>
                                        </p:tgtEl>
                                        <p:attrNameLst>
                                          <p:attrName>ppt_x</p:attrName>
                                        </p:attrNameLst>
                                      </p:cBhvr>
                                      <p:tavLst>
                                        <p:tav tm="0">
                                          <p:val>
                                            <p:strVal val="0-#ppt_w/2"/>
                                          </p:val>
                                        </p:tav>
                                        <p:tav tm="100000">
                                          <p:val>
                                            <p:strVal val="#ppt_x"/>
                                          </p:val>
                                        </p:tav>
                                      </p:tavLst>
                                    </p:anim>
                                    <p:anim calcmode="lin" valueType="num">
                                      <p:cBhvr additive="base">
                                        <p:cTn id="8" dur="500" fill="hold"/>
                                        <p:tgtEl>
                                          <p:spTgt spid="214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1" nodeType="clickEffect">
                                  <p:stCondLst>
                                    <p:cond delay="0"/>
                                  </p:stCondLst>
                                  <p:childTnLst>
                                    <p:set>
                                      <p:cBhvr additive="base">
                                        <p:cTn id="12" dur="1" fill="hold">
                                          <p:stCondLst>
                                            <p:cond delay="0"/>
                                          </p:stCondLst>
                                        </p:cTn>
                                        <p:tgtEl>
                                          <p:spTgt spid="2144"/>
                                        </p:tgtEl>
                                        <p:attrNameLst>
                                          <p:attrName>style.visibility</p:attrName>
                                        </p:attrNameLst>
                                      </p:cBhvr>
                                      <p:to>
                                        <p:strVal val="visible"/>
                                      </p:to>
                                    </p:set>
                                    <p:anim calcmode="lin" valueType="num">
                                      <p:cBhvr additive="base">
                                        <p:cTn id="13" dur="500" fill="hold"/>
                                        <p:tgtEl>
                                          <p:spTgt spid="2144"/>
                                        </p:tgtEl>
                                        <p:attrNameLst>
                                          <p:attrName>ppt_x</p:attrName>
                                        </p:attrNameLst>
                                      </p:cBhvr>
                                      <p:tavLst>
                                        <p:tav tm="0">
                                          <p:val>
                                            <p:strVal val="0-#ppt_w/2"/>
                                          </p:val>
                                        </p:tav>
                                        <p:tav tm="100000">
                                          <p:val>
                                            <p:strVal val="#ppt_x"/>
                                          </p:val>
                                        </p:tav>
                                      </p:tavLst>
                                    </p:anim>
                                    <p:anim calcmode="lin" valueType="num">
                                      <p:cBhvr additive="base">
                                        <p:cTn id="14" dur="500" fill="hold"/>
                                        <p:tgtEl>
                                          <p:spTgt spid="2144"/>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1" nodeType="clickEffect">
                                  <p:stCondLst>
                                    <p:cond delay="0"/>
                                  </p:stCondLst>
                                  <p:childTnLst>
                                    <p:set>
                                      <p:cBhvr additive="base">
                                        <p:cTn id="18" dur="1" fill="hold">
                                          <p:stCondLst>
                                            <p:cond delay="0"/>
                                          </p:stCondLst>
                                        </p:cTn>
                                        <p:tgtEl>
                                          <p:spTgt spid="2144"/>
                                        </p:tgtEl>
                                        <p:attrNameLst>
                                          <p:attrName>style.visibility</p:attrName>
                                        </p:attrNameLst>
                                      </p:cBhvr>
                                      <p:to>
                                        <p:strVal val="visible"/>
                                      </p:to>
                                    </p:set>
                                    <p:anim calcmode="lin" valueType="num">
                                      <p:cBhvr additive="base">
                                        <p:cTn id="19" dur="500" fill="hold"/>
                                        <p:tgtEl>
                                          <p:spTgt spid="2144"/>
                                        </p:tgtEl>
                                        <p:attrNameLst>
                                          <p:attrName>ppt_x</p:attrName>
                                        </p:attrNameLst>
                                      </p:cBhvr>
                                      <p:tavLst>
                                        <p:tav tm="0">
                                          <p:val>
                                            <p:strVal val="0-#ppt_w/2"/>
                                          </p:val>
                                        </p:tav>
                                        <p:tav tm="100000">
                                          <p:val>
                                            <p:strVal val="#ppt_x"/>
                                          </p:val>
                                        </p:tav>
                                      </p:tavLst>
                                    </p:anim>
                                    <p:anim calcmode="lin" valueType="num">
                                      <p:cBhvr additive="base">
                                        <p:cTn id="20" dur="500" fill="hold"/>
                                        <p:tgtEl>
                                          <p:spTgt spid="2144"/>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1" nodeType="clickEffect">
                                  <p:stCondLst>
                                    <p:cond delay="0"/>
                                  </p:stCondLst>
                                  <p:childTnLst>
                                    <p:set>
                                      <p:cBhvr additive="base">
                                        <p:cTn id="24" dur="1" fill="hold">
                                          <p:stCondLst>
                                            <p:cond delay="0"/>
                                          </p:stCondLst>
                                        </p:cTn>
                                        <p:tgtEl>
                                          <p:spTgt spid="2144"/>
                                        </p:tgtEl>
                                        <p:attrNameLst>
                                          <p:attrName>style.visibility</p:attrName>
                                        </p:attrNameLst>
                                      </p:cBhvr>
                                      <p:to>
                                        <p:strVal val="visible"/>
                                      </p:to>
                                    </p:set>
                                    <p:anim calcmode="lin" valueType="num">
                                      <p:cBhvr additive="base">
                                        <p:cTn id="25" dur="500" fill="hold"/>
                                        <p:tgtEl>
                                          <p:spTgt spid="2144"/>
                                        </p:tgtEl>
                                        <p:attrNameLst>
                                          <p:attrName>ppt_x</p:attrName>
                                        </p:attrNameLst>
                                      </p:cBhvr>
                                      <p:tavLst>
                                        <p:tav tm="0">
                                          <p:val>
                                            <p:strVal val="0-#ppt_w/2"/>
                                          </p:val>
                                        </p:tav>
                                        <p:tav tm="100000">
                                          <p:val>
                                            <p:strVal val="#ppt_x"/>
                                          </p:val>
                                        </p:tav>
                                      </p:tavLst>
                                    </p:anim>
                                    <p:anim calcmode="lin" valueType="num">
                                      <p:cBhvr additive="base">
                                        <p:cTn id="26" dur="500" fill="hold"/>
                                        <p:tgtEl>
                                          <p:spTgt spid="214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3" grpId="0"/>
      <p:bldP spid="2144" grpId="1"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7"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瞬时记忆(续)</a:t>
            </a:r>
          </a:p>
        </p:txBody>
      </p:sp>
      <p:sp>
        <p:nvSpPr>
          <p:cNvPr id="2148"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latin typeface="宋体" pitchFamily="2" charset="-122"/>
              </a:rPr>
              <a:t>感觉记忆中信息未经任何加工，按刺激物原有物理特征</a:t>
            </a:r>
            <a:r>
              <a:rPr sz="2800" b="1">
                <a:solidFill>
                  <a:schemeClr val="accent1"/>
                </a:solidFill>
                <a:latin typeface="宋体" pitchFamily="2" charset="-122"/>
              </a:rPr>
              <a:t>编码</a:t>
            </a:r>
            <a:r>
              <a:rPr sz="2800" b="1">
                <a:latin typeface="宋体" pitchFamily="2" charset="-122"/>
              </a:rPr>
              <a:t>。因而含有非常显著形象性特点。</a:t>
            </a:r>
            <a:endParaRPr sz="2800" b="1">
              <a:latin typeface="宋体" pitchFamily="2" charset="-122"/>
            </a:endParaRPr>
          </a:p>
          <a:p>
            <a:pPr lvl="1"/>
            <a:r>
              <a:rPr sz="2400" b="1">
                <a:latin typeface="宋体" pitchFamily="2" charset="-122"/>
              </a:rPr>
              <a:t>乘车经过街道，视听器官对街边景物，各种声音，正如走马看花般随看随忘，此现象即属感觉记忆。</a:t>
            </a:r>
            <a:endParaRPr sz="2400" b="1">
              <a:latin typeface="宋体" pitchFamily="2" charset="-122"/>
            </a:endParaRPr>
          </a:p>
          <a:p>
            <a:pPr lvl="0"/>
            <a:r>
              <a:rPr sz="2800" b="1">
                <a:latin typeface="宋体" pitchFamily="2" charset="-122"/>
              </a:rPr>
              <a:t>感觉记忆一部分信息受到注意就</a:t>
            </a:r>
            <a:r>
              <a:rPr sz="2800" b="1">
                <a:solidFill>
                  <a:schemeClr val="hlink"/>
                </a:solidFill>
                <a:latin typeface="宋体" pitchFamily="2" charset="-122"/>
              </a:rPr>
              <a:t>转入</a:t>
            </a:r>
            <a:r>
              <a:rPr sz="2800" b="1">
                <a:latin typeface="宋体" pitchFamily="2" charset="-122"/>
              </a:rPr>
              <a:t>记忆系统第二阶段。未加注意部分就会消失。感觉记忆也称</a:t>
            </a:r>
            <a:r>
              <a:rPr sz="2800" b="1">
                <a:solidFill>
                  <a:schemeClr val="hlink"/>
                </a:solidFill>
                <a:latin typeface="宋体" pitchFamily="2" charset="-122"/>
              </a:rPr>
              <a:t>感官登录</a:t>
            </a:r>
            <a:r>
              <a:rPr sz="2800" b="1">
                <a:latin typeface="宋体" pitchFamily="2" charset="-122"/>
              </a:rPr>
              <a:t>(sensory register)。</a:t>
            </a:r>
            <a:endParaRPr sz="2800" b="1">
              <a:latin typeface="宋体" pitchFamily="2" charset="-122"/>
            </a:endParaRPr>
          </a:p>
        </p:txBody>
      </p:sp>
      <p:sp>
        <p:nvSpPr>
          <p:cNvPr id="2149" name="TextBox 2148"/>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50" name="TextBox 2149"/>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47"/>
                                        </p:tgtEl>
                                        <p:attrNameLst>
                                          <p:attrName>style.visibility</p:attrName>
                                        </p:attrNameLst>
                                      </p:cBhvr>
                                      <p:to>
                                        <p:strVal val="visible"/>
                                      </p:to>
                                    </p:set>
                                    <p:anim calcmode="lin" valueType="num">
                                      <p:cBhvr additive="base">
                                        <p:cTn id="7" dur="500" fill="hold"/>
                                        <p:tgtEl>
                                          <p:spTgt spid="2147"/>
                                        </p:tgtEl>
                                        <p:attrNameLst>
                                          <p:attrName>ppt_x</p:attrName>
                                        </p:attrNameLst>
                                      </p:cBhvr>
                                      <p:tavLst>
                                        <p:tav tm="0">
                                          <p:val>
                                            <p:strVal val="0-#ppt_w/2"/>
                                          </p:val>
                                        </p:tav>
                                        <p:tav tm="100000">
                                          <p:val>
                                            <p:strVal val="#ppt_x"/>
                                          </p:val>
                                        </p:tav>
                                      </p:tavLst>
                                    </p:anim>
                                    <p:anim calcmode="lin" valueType="num">
                                      <p:cBhvr additive="base">
                                        <p:cTn id="8" dur="500" fill="hold"/>
                                        <p:tgtEl>
                                          <p:spTgt spid="2147"/>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1" nodeType="clickEffect">
                                  <p:stCondLst>
                                    <p:cond delay="0"/>
                                  </p:stCondLst>
                                  <p:childTnLst>
                                    <p:set>
                                      <p:cBhvr additive="base">
                                        <p:cTn id="12" dur="1" fill="hold">
                                          <p:stCondLst>
                                            <p:cond delay="0"/>
                                          </p:stCondLst>
                                        </p:cTn>
                                        <p:tgtEl>
                                          <p:spTgt spid="2148"/>
                                        </p:tgtEl>
                                        <p:attrNameLst>
                                          <p:attrName>style.visibility</p:attrName>
                                        </p:attrNameLst>
                                      </p:cBhvr>
                                      <p:to>
                                        <p:strVal val="visible"/>
                                      </p:to>
                                    </p:set>
                                    <p:anim calcmode="lin" valueType="num">
                                      <p:cBhvr additive="base">
                                        <p:cTn id="13" dur="500" fill="hold"/>
                                        <p:tgtEl>
                                          <p:spTgt spid="2148"/>
                                        </p:tgtEl>
                                        <p:attrNameLst>
                                          <p:attrName>ppt_x</p:attrName>
                                        </p:attrNameLst>
                                      </p:cBhvr>
                                      <p:tavLst>
                                        <p:tav tm="0">
                                          <p:val>
                                            <p:strVal val="0-#ppt_w/2"/>
                                          </p:val>
                                        </p:tav>
                                        <p:tav tm="100000">
                                          <p:val>
                                            <p:strVal val="#ppt_x"/>
                                          </p:val>
                                        </p:tav>
                                      </p:tavLst>
                                    </p:anim>
                                    <p:anim calcmode="lin" valueType="num">
                                      <p:cBhvr additive="base">
                                        <p:cTn id="14" dur="500" fill="hold"/>
                                        <p:tgtEl>
                                          <p:spTgt spid="2148"/>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1" nodeType="clickEffect">
                                  <p:stCondLst>
                                    <p:cond delay="0"/>
                                  </p:stCondLst>
                                  <p:childTnLst>
                                    <p:set>
                                      <p:cBhvr additive="base">
                                        <p:cTn id="18" dur="1" fill="hold">
                                          <p:stCondLst>
                                            <p:cond delay="0"/>
                                          </p:stCondLst>
                                        </p:cTn>
                                        <p:tgtEl>
                                          <p:spTgt spid="2148"/>
                                        </p:tgtEl>
                                        <p:attrNameLst>
                                          <p:attrName>style.visibility</p:attrName>
                                        </p:attrNameLst>
                                      </p:cBhvr>
                                      <p:to>
                                        <p:strVal val="visible"/>
                                      </p:to>
                                    </p:set>
                                    <p:anim calcmode="lin" valueType="num">
                                      <p:cBhvr additive="base">
                                        <p:cTn id="19" dur="500" fill="hold"/>
                                        <p:tgtEl>
                                          <p:spTgt spid="2148"/>
                                        </p:tgtEl>
                                        <p:attrNameLst>
                                          <p:attrName>ppt_x</p:attrName>
                                        </p:attrNameLst>
                                      </p:cBhvr>
                                      <p:tavLst>
                                        <p:tav tm="0">
                                          <p:val>
                                            <p:strVal val="0-#ppt_w/2"/>
                                          </p:val>
                                        </p:tav>
                                        <p:tav tm="100000">
                                          <p:val>
                                            <p:strVal val="#ppt_x"/>
                                          </p:val>
                                        </p:tav>
                                      </p:tavLst>
                                    </p:anim>
                                    <p:anim calcmode="lin" valueType="num">
                                      <p:cBhvr additive="base">
                                        <p:cTn id="20" dur="500" fill="hold"/>
                                        <p:tgtEl>
                                          <p:spTgt spid="2148"/>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1" nodeType="clickEffect">
                                  <p:stCondLst>
                                    <p:cond delay="0"/>
                                  </p:stCondLst>
                                  <p:childTnLst>
                                    <p:set>
                                      <p:cBhvr additive="base">
                                        <p:cTn id="24" dur="1" fill="hold">
                                          <p:stCondLst>
                                            <p:cond delay="0"/>
                                          </p:stCondLst>
                                        </p:cTn>
                                        <p:tgtEl>
                                          <p:spTgt spid="2148"/>
                                        </p:tgtEl>
                                        <p:attrNameLst>
                                          <p:attrName>style.visibility</p:attrName>
                                        </p:attrNameLst>
                                      </p:cBhvr>
                                      <p:to>
                                        <p:strVal val="visible"/>
                                      </p:to>
                                    </p:set>
                                    <p:anim calcmode="lin" valueType="num">
                                      <p:cBhvr additive="base">
                                        <p:cTn id="25" dur="500" fill="hold"/>
                                        <p:tgtEl>
                                          <p:spTgt spid="2148"/>
                                        </p:tgtEl>
                                        <p:attrNameLst>
                                          <p:attrName>ppt_x</p:attrName>
                                        </p:attrNameLst>
                                      </p:cBhvr>
                                      <p:tavLst>
                                        <p:tav tm="0">
                                          <p:val>
                                            <p:strVal val="0-#ppt_w/2"/>
                                          </p:val>
                                        </p:tav>
                                        <p:tav tm="100000">
                                          <p:val>
                                            <p:strVal val="#ppt_x"/>
                                          </p:val>
                                        </p:tav>
                                      </p:tavLst>
                                    </p:anim>
                                    <p:anim calcmode="lin" valueType="num">
                                      <p:cBhvr additive="base">
                                        <p:cTn id="26" dur="500" fill="hold"/>
                                        <p:tgtEl>
                                          <p:spTgt spid="21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7" grpId="0"/>
      <p:bldP spid="2148" grpId="1" uiExpand="1" build="p" bldLvl="2"/>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1"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熟悉事物未必有记忆</a:t>
            </a:r>
          </a:p>
        </p:txBody>
      </p:sp>
      <p:sp>
        <p:nvSpPr>
          <p:cNvPr id="2152"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t>上下楼梯有多少台阶</a:t>
            </a:r>
            <a:endParaRPr b="1"/>
          </a:p>
          <a:p>
            <a:pPr lvl="0"/>
            <a:r>
              <a:rPr b="1"/>
              <a:t>穿脱衣服有几个纽扣</a:t>
            </a:r>
            <a:endParaRPr b="1"/>
          </a:p>
          <a:p>
            <a:pPr lvl="0"/>
            <a:r>
              <a:rPr b="1"/>
              <a:t>心理学家（Nickerson &amp; Adams 1979）</a:t>
            </a:r>
            <a:endParaRPr b="1"/>
          </a:p>
          <a:p>
            <a:pPr lvl="1"/>
            <a:r>
              <a:rPr b="1"/>
              <a:t>被试：大学生</a:t>
            </a:r>
            <a:endParaRPr b="1"/>
          </a:p>
          <a:p>
            <a:pPr lvl="1"/>
            <a:r>
              <a:rPr b="1"/>
              <a:t>材料：15枚一分硬币，只有A是正确。</a:t>
            </a:r>
            <a:endParaRPr b="1"/>
          </a:p>
          <a:p>
            <a:pPr lvl="1"/>
            <a:r>
              <a:rPr b="1"/>
              <a:t>结果：猜测，猜中机率为1/15。</a:t>
            </a:r>
            <a:endParaRPr b="1"/>
          </a:p>
        </p:txBody>
      </p:sp>
      <p:sp>
        <p:nvSpPr>
          <p:cNvPr id="2153" name="TextBox 2152"/>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54" name="TextBox 2153"/>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51"/>
                                        </p:tgtEl>
                                        <p:attrNameLst>
                                          <p:attrName>style.visibility</p:attrName>
                                        </p:attrNameLst>
                                      </p:cBhvr>
                                      <p:to>
                                        <p:strVal val="visible"/>
                                      </p:to>
                                    </p:set>
                                    <p:anim calcmode="lin" valueType="num">
                                      <p:cBhvr additive="base">
                                        <p:cTn id="7" dur="500" fill="hold"/>
                                        <p:tgtEl>
                                          <p:spTgt spid="2151"/>
                                        </p:tgtEl>
                                        <p:attrNameLst>
                                          <p:attrName>ppt_x</p:attrName>
                                        </p:attrNameLst>
                                      </p:cBhvr>
                                      <p:tavLst>
                                        <p:tav tm="0">
                                          <p:val>
                                            <p:strVal val="0-#ppt_w/2"/>
                                          </p:val>
                                        </p:tav>
                                        <p:tav tm="100000">
                                          <p:val>
                                            <p:strVal val="#ppt_x"/>
                                          </p:val>
                                        </p:tav>
                                      </p:tavLst>
                                    </p:anim>
                                    <p:anim calcmode="lin" valueType="num">
                                      <p:cBhvr additive="base">
                                        <p:cTn id="8" dur="500" fill="hold"/>
                                        <p:tgtEl>
                                          <p:spTgt spid="21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5"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56" name="" descr="Penny ">
            <a:hlinkClick r:id="rId4"/>
          </p:cNvPr>
          <p:cNvPicPr/>
          <p:nvPr/>
        </p:nvPicPr>
        <p:blipFill>
          <a:blip r:embed="rId3"/>
          <a:stretch>
            <a:fillRect/>
          </a:stretch>
        </p:blipFill>
        <p:spPr>
          <a:xfrm>
            <a:off x="3059112" y="5013325"/>
            <a:ext cx="1062911" cy="979726"/>
          </a:xfrm>
          <a:prstGeom prst="rect">
            <a:avLst/>
          </a:prstGeom>
          <a:noFill/>
          <a:ln cap="flat">
            <a:noFill/>
            <a:prstDash val="solid"/>
            <a:miter lim="800000"/>
            <a:headEnd type="none" w="med" len="med"/>
            <a:tailEnd type="none" w="med" len="med"/>
          </a:ln>
        </p:spPr>
      </p:pic>
      <p:sp>
        <p:nvSpPr>
          <p:cNvPr id="2157"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58" name="" descr="Penny ">
            <a:hlinkClick r:id="rId6"/>
          </p:cNvPr>
          <p:cNvPicPr/>
          <p:nvPr/>
        </p:nvPicPr>
        <p:blipFill>
          <a:blip r:embed="rId5"/>
          <a:stretch>
            <a:fillRect/>
          </a:stretch>
        </p:blipFill>
        <p:spPr>
          <a:xfrm>
            <a:off x="4500562" y="5013325"/>
            <a:ext cx="1072547" cy="988609"/>
          </a:xfrm>
          <a:prstGeom prst="rect">
            <a:avLst/>
          </a:prstGeom>
          <a:noFill/>
          <a:ln cap="flat">
            <a:noFill/>
            <a:prstDash val="solid"/>
            <a:miter lim="800000"/>
            <a:headEnd type="none" w="med" len="med"/>
            <a:tailEnd type="none" w="med" len="med"/>
          </a:ln>
        </p:spPr>
      </p:pic>
      <p:sp>
        <p:nvSpPr>
          <p:cNvPr id="2159" name=""/>
          <p:cNvSpPr/>
          <p:nvPr/>
        </p:nvSpPr>
        <p:spPr>
          <a:xfrm>
            <a:off x="1042988" y="1539875"/>
            <a:ext cx="1527175"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60" name="" descr="Penny ">
            <a:hlinkClick r:id="rId8"/>
          </p:cNvPr>
          <p:cNvPicPr/>
          <p:nvPr/>
        </p:nvPicPr>
        <p:blipFill>
          <a:blip r:embed="rId7"/>
          <a:stretch>
            <a:fillRect/>
          </a:stretch>
        </p:blipFill>
        <p:spPr>
          <a:xfrm>
            <a:off x="5940425" y="5084762"/>
            <a:ext cx="1044724" cy="962963"/>
          </a:xfrm>
          <a:prstGeom prst="rect">
            <a:avLst/>
          </a:prstGeom>
          <a:noFill/>
          <a:ln cap="flat">
            <a:noFill/>
            <a:prstDash val="solid"/>
            <a:miter lim="800000"/>
            <a:headEnd type="none" w="med" len="med"/>
            <a:tailEnd type="none" w="med" len="med"/>
          </a:ln>
        </p:spPr>
      </p:pic>
      <p:sp>
        <p:nvSpPr>
          <p:cNvPr id="2161"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62" name="" descr="Penny ">
            <a:hlinkClick r:id="rId10"/>
          </p:cNvPr>
          <p:cNvPicPr/>
          <p:nvPr/>
        </p:nvPicPr>
        <p:blipFill>
          <a:blip r:embed="rId9"/>
          <a:stretch>
            <a:fillRect/>
          </a:stretch>
        </p:blipFill>
        <p:spPr>
          <a:xfrm>
            <a:off x="7380288" y="5084762"/>
            <a:ext cx="1069751" cy="986032"/>
          </a:xfrm>
          <a:prstGeom prst="rect">
            <a:avLst/>
          </a:prstGeom>
          <a:noFill/>
          <a:ln cap="flat">
            <a:noFill/>
            <a:prstDash val="solid"/>
            <a:miter lim="800000"/>
            <a:headEnd type="none" w="med" len="med"/>
            <a:tailEnd type="none" w="med" len="med"/>
          </a:ln>
        </p:spPr>
      </p:pic>
      <p:sp>
        <p:nvSpPr>
          <p:cNvPr id="2163"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64" name="" descr="Penny ">
            <a:hlinkClick r:id="rId12"/>
          </p:cNvPr>
          <p:cNvPicPr/>
          <p:nvPr/>
        </p:nvPicPr>
        <p:blipFill>
          <a:blip r:embed="rId11"/>
          <a:stretch>
            <a:fillRect/>
          </a:stretch>
        </p:blipFill>
        <p:spPr>
          <a:xfrm>
            <a:off x="3059112" y="3500438"/>
            <a:ext cx="1063528" cy="980296"/>
          </a:xfrm>
          <a:prstGeom prst="rect">
            <a:avLst/>
          </a:prstGeom>
          <a:noFill/>
          <a:ln cap="flat">
            <a:noFill/>
            <a:prstDash val="solid"/>
            <a:miter lim="800000"/>
            <a:headEnd type="none" w="med" len="med"/>
            <a:tailEnd type="none" w="med" len="med"/>
          </a:ln>
        </p:spPr>
      </p:pic>
      <p:sp>
        <p:nvSpPr>
          <p:cNvPr id="2165"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66" name="" descr="Penny ">
            <a:hlinkClick r:id="rId14"/>
          </p:cNvPr>
          <p:cNvPicPr/>
          <p:nvPr/>
        </p:nvPicPr>
        <p:blipFill>
          <a:blip r:embed="rId13"/>
          <a:stretch>
            <a:fillRect/>
          </a:stretch>
        </p:blipFill>
        <p:spPr>
          <a:xfrm>
            <a:off x="4500562" y="3500438"/>
            <a:ext cx="1061354" cy="978292"/>
          </a:xfrm>
          <a:prstGeom prst="rect">
            <a:avLst/>
          </a:prstGeom>
          <a:noFill/>
          <a:ln cap="flat">
            <a:noFill/>
            <a:prstDash val="solid"/>
            <a:miter lim="800000"/>
            <a:headEnd type="none" w="med" len="med"/>
            <a:tailEnd type="none" w="med" len="med"/>
          </a:ln>
        </p:spPr>
      </p:pic>
      <p:sp>
        <p:nvSpPr>
          <p:cNvPr id="2167" name=""/>
          <p:cNvSpPr/>
          <p:nvPr/>
        </p:nvSpPr>
        <p:spPr>
          <a:xfrm>
            <a:off x="1042988" y="1539875"/>
            <a:ext cx="1527175"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68" name="" descr="Penny ">
            <a:hlinkClick r:id="rId16"/>
          </p:cNvPr>
          <p:cNvPicPr/>
          <p:nvPr/>
        </p:nvPicPr>
        <p:blipFill>
          <a:blip r:embed="rId15"/>
          <a:stretch>
            <a:fillRect/>
          </a:stretch>
        </p:blipFill>
        <p:spPr>
          <a:xfrm>
            <a:off x="5724525" y="3357562"/>
            <a:ext cx="1409791" cy="1299219"/>
          </a:xfrm>
          <a:prstGeom prst="rect">
            <a:avLst/>
          </a:prstGeom>
          <a:noFill/>
          <a:ln cap="flat">
            <a:noFill/>
            <a:prstDash val="solid"/>
            <a:miter lim="800000"/>
            <a:headEnd type="none" w="med" len="med"/>
            <a:tailEnd type="none" w="med" len="med"/>
          </a:ln>
        </p:spPr>
      </p:pic>
      <p:sp>
        <p:nvSpPr>
          <p:cNvPr id="2169"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70" name="" descr="Penny ">
            <a:hlinkClick r:id="rId18"/>
          </p:cNvPr>
          <p:cNvPicPr/>
          <p:nvPr/>
        </p:nvPicPr>
        <p:blipFill>
          <a:blip r:embed="rId17"/>
          <a:stretch>
            <a:fillRect/>
          </a:stretch>
        </p:blipFill>
        <p:spPr>
          <a:xfrm>
            <a:off x="7380288" y="3500438"/>
            <a:ext cx="1043641" cy="961965"/>
          </a:xfrm>
          <a:prstGeom prst="rect">
            <a:avLst/>
          </a:prstGeom>
          <a:noFill/>
          <a:ln cap="flat">
            <a:noFill/>
            <a:prstDash val="solid"/>
            <a:miter lim="800000"/>
            <a:headEnd type="none" w="med" len="med"/>
            <a:tailEnd type="none" w="med" len="med"/>
          </a:ln>
        </p:spPr>
      </p:pic>
      <p:sp>
        <p:nvSpPr>
          <p:cNvPr id="2171"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72" name="" descr="Penny ">
            <a:hlinkClick r:id="rId20"/>
          </p:cNvPr>
          <p:cNvPicPr/>
          <p:nvPr/>
        </p:nvPicPr>
        <p:blipFill>
          <a:blip r:embed="rId19"/>
          <a:stretch>
            <a:fillRect/>
          </a:stretch>
        </p:blipFill>
        <p:spPr>
          <a:xfrm>
            <a:off x="3059112" y="2205038"/>
            <a:ext cx="1060807" cy="977787"/>
          </a:xfrm>
          <a:prstGeom prst="rect">
            <a:avLst/>
          </a:prstGeom>
          <a:noFill/>
          <a:ln cap="flat">
            <a:noFill/>
            <a:prstDash val="solid"/>
            <a:miter lim="800000"/>
            <a:headEnd type="none" w="med" len="med"/>
            <a:tailEnd type="none" w="med" len="med"/>
          </a:ln>
        </p:spPr>
      </p:pic>
      <p:sp>
        <p:nvSpPr>
          <p:cNvPr id="2173"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74" name="" descr="Penny ">
            <a:hlinkClick r:id="rId22"/>
          </p:cNvPr>
          <p:cNvPicPr/>
          <p:nvPr/>
        </p:nvPicPr>
        <p:blipFill>
          <a:blip r:embed="rId21"/>
          <a:stretch>
            <a:fillRect/>
          </a:stretch>
        </p:blipFill>
        <p:spPr>
          <a:xfrm>
            <a:off x="4500562" y="2276475"/>
            <a:ext cx="1050649" cy="968425"/>
          </a:xfrm>
          <a:prstGeom prst="rect">
            <a:avLst/>
          </a:prstGeom>
          <a:noFill/>
          <a:ln cap="flat">
            <a:noFill/>
            <a:prstDash val="solid"/>
            <a:miter lim="800000"/>
            <a:headEnd type="none" w="med" len="med"/>
            <a:tailEnd type="none" w="med" len="med"/>
          </a:ln>
        </p:spPr>
      </p:pic>
      <p:sp>
        <p:nvSpPr>
          <p:cNvPr id="2175" name=""/>
          <p:cNvSpPr/>
          <p:nvPr/>
        </p:nvSpPr>
        <p:spPr>
          <a:xfrm>
            <a:off x="1042988" y="1539875"/>
            <a:ext cx="1527175"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76" name="" descr="Penny ">
            <a:hlinkClick r:id="rId24"/>
          </p:cNvPr>
          <p:cNvPicPr/>
          <p:nvPr/>
        </p:nvPicPr>
        <p:blipFill>
          <a:blip r:embed="rId23"/>
          <a:stretch>
            <a:fillRect/>
          </a:stretch>
        </p:blipFill>
        <p:spPr>
          <a:xfrm>
            <a:off x="5867400" y="2205038"/>
            <a:ext cx="1067641" cy="984086"/>
          </a:xfrm>
          <a:prstGeom prst="rect">
            <a:avLst/>
          </a:prstGeom>
          <a:noFill/>
          <a:ln cap="flat">
            <a:noFill/>
            <a:prstDash val="solid"/>
            <a:miter lim="800000"/>
            <a:headEnd type="none" w="med" len="med"/>
            <a:tailEnd type="none" w="med" len="med"/>
          </a:ln>
        </p:spPr>
      </p:pic>
      <p:sp>
        <p:nvSpPr>
          <p:cNvPr id="2177" name=""/>
          <p:cNvSpPr/>
          <p:nvPr/>
        </p:nvSpPr>
        <p:spPr>
          <a:xfrm>
            <a:off x="1042988" y="1539875"/>
            <a:ext cx="1149350" cy="0"/>
          </a:xfrm>
          <a:prstGeom prst="rect">
            <a:avLst/>
          </a:prstGeom>
          <a:noFill/>
          <a:ln cap="flat">
            <a:no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fontAlgn="base">
              <a:lnSpc>
                <a:spcPct val="100000"/>
              </a:lnSpc>
              <a:spcBef>
                <a:spcPct val="0"/>
              </a:spcBef>
              <a:spcAft>
                <a:spcPct val="0"/>
              </a:spcAft>
              <a:buClrTx/>
              <a:buSzTx/>
            </a:pPr>
            <a:endParaRPr kumimoji="0" u="none">
              <a:latin typeface="Arial" pitchFamily="34" charset="0"/>
              <a:ea typeface="宋体" pitchFamily="2" charset="-122"/>
            </a:endParaRPr>
          </a:p>
        </p:txBody>
      </p:sp>
      <p:pic>
        <p:nvPicPr>
          <p:cNvPr id="2178" name="" descr="Penny ">
            <a:hlinkClick r:id="rId26"/>
          </p:cNvPr>
          <p:cNvPicPr/>
          <p:nvPr/>
        </p:nvPicPr>
        <p:blipFill>
          <a:blip r:embed="rId25"/>
          <a:stretch>
            <a:fillRect/>
          </a:stretch>
        </p:blipFill>
        <p:spPr>
          <a:xfrm>
            <a:off x="7308850" y="2205038"/>
            <a:ext cx="1056144" cy="973489"/>
          </a:xfrm>
          <a:prstGeom prst="rect">
            <a:avLst/>
          </a:prstGeom>
          <a:noFill/>
          <a:ln cap="flat">
            <a:noFill/>
            <a:prstDash val="solid"/>
            <a:miter lim="800000"/>
            <a:headEnd type="none" w="med" len="med"/>
            <a:tailEnd type="none" w="med" len="med"/>
          </a:ln>
        </p:spPr>
      </p:pic>
      <p:graphicFrame>
        <p:nvGraphicFramePr>
          <p:cNvPr id="2179" name=""/>
          <p:cNvGraphicFramePr>
            <a:graphicFrameLocks noGrp="1"/>
          </p:cNvGraphicFramePr>
          <p:nvPr/>
        </p:nvGraphicFramePr>
        <p:xfrm>
          <a:off x="3132138" y="1539875"/>
          <a:ext cx="4970462" cy="3836988"/>
        </p:xfrm>
        <a:graphic>
          <a:graphicData uri="http://schemas.openxmlformats.org/drawingml/2006/table">
            <a:tbl>
              <a:tblPr/>
              <a:tblGrid>
                <a:gridCol w="1144588"/>
                <a:gridCol w="1149350"/>
                <a:gridCol w="1527175"/>
                <a:gridCol w="1149350"/>
              </a:tblGrid>
              <a:tr h="1195388">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r>
              <a:tr h="1455738">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r>
              <a:tr h="1185862">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c>
                  <a:txBody>
                    <a:bodyPr vert="horz" wrap="square" lIns="91440" tIns="45720" rIns="91440" bIns="45720" anchor="ctr" anchorCtr="0"/>
                    <a:lstStyle>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marL="0" lvl="0" indent="0" fontAlgn="base">
                        <a:lnSpc>
                          <a:spcPct val="100000"/>
                        </a:lnSpc>
                        <a:spcBef>
                          <a:spcPct val="0"/>
                        </a:spcBef>
                        <a:spcAft>
                          <a:spcPct val="0"/>
                        </a:spcAft>
                        <a:buClrTx/>
                        <a:buSzTx/>
                        <a:buNone/>
                      </a:pPr>
                      <a:endParaRPr kumimoji="0" sz="1800" u="none">
                        <a:effectLst>
                          <a:outerShdw blurRad="38100" dist="38100" dir="2700000" algn="tl">
                            <a:schemeClr val="bg2"/>
                          </a:outerShdw>
                        </a:effectLst>
                        <a:latin typeface="Arial" pitchFamily="34" charset="0"/>
                        <a:ea typeface="宋体" pitchFamily="2" charset="-122"/>
                      </a:endParaRPr>
                    </a:p>
                  </a:txBody>
                  <a:tcPr anchor="ctr">
                    <a:lnL>
                      <a:noFill/>
                    </a:lnL>
                    <a:lnR>
                      <a:noFill/>
                    </a:lnR>
                    <a:lnT>
                      <a:noFill/>
                    </a:lnT>
                    <a:lnB>
                      <a:noFill/>
                    </a:lnB>
                    <a:noFill/>
                  </a:tcPr>
                </a:tc>
              </a:tr>
            </a:tbl>
          </a:graphicData>
        </a:graphic>
      </p:graphicFrame>
      <p:sp>
        <p:nvSpPr>
          <p:cNvPr id="2192"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rPr sz="4000"/>
              <a:t>其中只有一枚是正确图案 </a:t>
            </a:r>
            <a:endParaRPr sz="4000"/>
          </a:p>
        </p:txBody>
      </p:sp>
      <p:sp>
        <p:nvSpPr>
          <p:cNvPr id="2193" name=""/>
          <p:cNvSpPr/>
          <p:nvPr/>
        </p:nvSpPr>
        <p:spPr>
          <a:xfrm rot="5400000">
            <a:off x="5638800" y="3124200"/>
            <a:ext cx="6172200" cy="228600"/>
          </a:xfrm>
          <a:prstGeom prst="rect">
            <a:avLst/>
          </a:prstGeom>
          <a:solidFill>
            <a:srgbClr val="000000"/>
          </a:solidFill>
          <a:ln cap="flat">
            <a:solidFill>
              <a:srgbClr val="000000"/>
            </a:solidFill>
            <a:prstDash val="solid"/>
            <a:miter lim="800000"/>
            <a:headEnd type="none" w="med" len="med"/>
            <a:tailEnd type="none" w="med" len="med"/>
          </a:ln>
        </p:spPr>
        <p:txBody>
          <a:bodyPr/>
          <a:lstStyle>
            <a:defPPr algn="l" rtl="0" eaLnBrk="1" hangingPunct="1">
              <a:defRPr kumimoji="0" lang="ru-RU"/>
            </a:defPPr>
            <a:lvl1pPr marL="0" indent="0" algn="l" defTabSz="914400" rtl="0" eaLnBrk="1" hangingPunct="1">
              <a:buNone/>
              <a:defRPr lang="ru-RU" altLang="en-US" sz="1800">
                <a:solidFill>
                  <a:schemeClr val="tx1"/>
                </a:solidFill>
                <a:latin typeface="Calibri"/>
                <a:ea typeface="Calibri"/>
              </a:defRPr>
            </a:lvl1pPr>
            <a:lvl2pPr marL="457200" indent="0" algn="l" defTabSz="914400" rtl="0" eaLnBrk="1" hangingPunct="1">
              <a:buNone/>
              <a:defRPr lang="ru-RU" altLang="en-US" sz="1800">
                <a:solidFill>
                  <a:schemeClr val="tx1"/>
                </a:solidFill>
                <a:latin typeface="Calibri"/>
                <a:ea typeface="Calibri"/>
              </a:defRPr>
            </a:lvl2pPr>
            <a:lvl3pPr marL="914400" indent="0" algn="l" defTabSz="914400" rtl="0" eaLnBrk="1" hangingPunct="1">
              <a:buNone/>
              <a:defRPr lang="ru-RU" altLang="en-US" sz="1800">
                <a:solidFill>
                  <a:schemeClr val="tx1"/>
                </a:solidFill>
                <a:latin typeface="Calibri"/>
                <a:ea typeface="Calibri"/>
              </a:defRPr>
            </a:lvl3pPr>
            <a:lvl4pPr marL="1371600" indent="0" algn="l" defTabSz="914400" rtl="0" eaLnBrk="1" hangingPunct="1">
              <a:buNone/>
              <a:defRPr lang="ru-RU" altLang="en-US" sz="1800">
                <a:solidFill>
                  <a:schemeClr val="tx1"/>
                </a:solidFill>
                <a:latin typeface="Calibri"/>
                <a:ea typeface="Calibri"/>
              </a:defRPr>
            </a:lvl4pPr>
            <a:lvl5pPr marL="1828800" indent="0" algn="l" defTabSz="914400" rtl="0" eaLnBrk="1" hangingPunct="1">
              <a:buNone/>
              <a:defRPr lang="ru-RU" altLang="en-US" sz="1800">
                <a:solidFill>
                  <a:schemeClr val="tx1"/>
                </a:solidFill>
                <a:latin typeface="Calibri"/>
                <a:ea typeface="Calibri"/>
              </a:defRPr>
            </a:lvl5pPr>
          </a:lstStyle>
          <a:p>
            <a:pPr lvl="0" algn="ctr" fontAlgn="base">
              <a:lnSpc>
                <a:spcPct val="100000"/>
              </a:lnSpc>
              <a:spcBef>
                <a:spcPct val="0"/>
              </a:spcBef>
              <a:spcAft>
                <a:spcPct val="0"/>
              </a:spcAft>
              <a:buClrTx/>
              <a:buSzTx/>
            </a:pPr>
            <a:r>
              <a:rPr kumimoji="0" sz="1800" u="none">
                <a:solidFill>
                  <a:srgbClr val="000000"/>
                </a:solidFill>
                <a:latin typeface="宋体" charset="-122"/>
                <a:ea typeface="宋体" pitchFamily="2" charset="-122"/>
              </a:rPr>
              <a:t>（） 专业提供企管培训资料</a:t>
            </a:r>
            <a:endParaRPr kumimoji="0" sz="1800" u="none">
              <a:solidFill>
                <a:srgbClr val="000000"/>
              </a:solidFill>
              <a:latin typeface="宋体" charset="-122"/>
              <a:ea typeface="宋体" pitchFamily="2" charset="-122"/>
            </a:endParaRPr>
          </a:p>
        </p:txBody>
      </p:sp>
      <p:sp>
        <p:nvSpPr>
          <p:cNvPr id="2194" name="TextBox 2193"/>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95" name="TextBox 2194"/>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6"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短时记忆</a:t>
            </a:r>
          </a:p>
        </p:txBody>
      </p:sp>
      <p:sp>
        <p:nvSpPr>
          <p:cNvPr id="2197"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solidFill>
                  <a:schemeClr val="hlink"/>
                </a:solidFill>
                <a:ea typeface="黑体" pitchFamily="2" charset="-122"/>
              </a:rPr>
              <a:t>短时记忆</a:t>
            </a:r>
            <a:r>
              <a:rPr b="1">
                <a:latin typeface="宋体" pitchFamily="2" charset="-122"/>
              </a:rPr>
              <a:t>指保持信息在</a:t>
            </a:r>
            <a:r>
              <a:rPr b="1">
                <a:solidFill>
                  <a:schemeClr val="accent1"/>
                </a:solidFill>
                <a:latin typeface="黑体" pitchFamily="2" charset="-122"/>
                <a:ea typeface="黑体" pitchFamily="2" charset="-122"/>
              </a:rPr>
              <a:t>一分钟以内</a:t>
            </a:r>
            <a:r>
              <a:rPr b="1">
                <a:latin typeface="宋体" pitchFamily="2" charset="-122"/>
              </a:rPr>
              <a:t>记忆。如拨打一个陌生电话，在通完电话后你就可能忘了这个电话号码。</a:t>
            </a:r>
            <a:endParaRPr b="1">
              <a:latin typeface="宋体" pitchFamily="2" charset="-122"/>
            </a:endParaRPr>
          </a:p>
          <a:p>
            <a:pPr lvl="0"/>
            <a:r>
              <a:rPr b="1">
                <a:latin typeface="宋体" pitchFamily="2" charset="-122"/>
              </a:rPr>
              <a:t>短时记忆</a:t>
            </a:r>
            <a:r>
              <a:rPr b="1">
                <a:solidFill>
                  <a:schemeClr val="accent1"/>
                </a:solidFill>
                <a:latin typeface="黑体" pitchFamily="2" charset="-122"/>
                <a:ea typeface="黑体" pitchFamily="2" charset="-122"/>
              </a:rPr>
              <a:t>容量</a:t>
            </a:r>
            <a:r>
              <a:rPr b="1">
                <a:latin typeface="宋体" pitchFamily="2" charset="-122"/>
              </a:rPr>
              <a:t>也即广度，普通认为是7</a:t>
            </a:r>
            <a:r>
              <a:rPr b="1" u="sng">
                <a:latin typeface="宋体" pitchFamily="2" charset="-122"/>
              </a:rPr>
              <a:t>+</a:t>
            </a:r>
            <a:r>
              <a:rPr b="1">
                <a:latin typeface="宋体" pitchFamily="2" charset="-122"/>
              </a:rPr>
              <a:t>2个项目。 </a:t>
            </a:r>
            <a:r>
              <a:rPr b="1"/>
              <a:t>Miller(1956)</a:t>
            </a:r>
            <a:endParaRPr b="1">
              <a:latin typeface="宋体" pitchFamily="2" charset="-122"/>
            </a:endParaRPr>
          </a:p>
        </p:txBody>
      </p:sp>
      <p:sp>
        <p:nvSpPr>
          <p:cNvPr id="2198" name="TextBox 2197"/>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199" name="TextBox 2198"/>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0" name=""/>
          <p:cNvSpPr/>
          <p:nvPr>
            <p:ph type="title" idx="4294967295"/>
          </p:nvPr>
        </p:nvSpPr>
        <p:spPr>
          <a:xfrm>
            <a:off x="457200" y="292100"/>
            <a:ext cx="8229600" cy="1384300"/>
          </a:xfrm>
          <a:prstGeom prst="rect">
            <a:avLst/>
          </a:prstGeom>
          <a:noFill/>
          <a:ln cap="flat">
            <a:noFill/>
            <a:prstDash val="solid"/>
            <a:miter lim="800000"/>
            <a:headEnd type="none" w="med" len="med"/>
            <a:tailEnd type="none" w="med" len="med"/>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ru-RU"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lgn="ctr"/>
            <a:r>
              <a:t>短时记忆（续）</a:t>
            </a:r>
          </a:p>
        </p:txBody>
      </p:sp>
      <p:sp>
        <p:nvSpPr>
          <p:cNvPr id="2201" name=""/>
          <p:cNvSpPr/>
          <p:nvPr>
            <p:ph type="body" idx="4294967295"/>
          </p:nvPr>
        </p:nvSpPr>
        <p:spPr>
          <a:xfrm>
            <a:off x="457200" y="1905000"/>
            <a:ext cx="82296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ru-RU"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ru-RU"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ru-RU"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ru-RU"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latin typeface="宋体" pitchFamily="2" charset="-122"/>
              </a:rPr>
              <a:t>短时记忆是正在工作着、活动着记忆，所以我们又称它为</a:t>
            </a:r>
            <a:r>
              <a:rPr b="1">
                <a:solidFill>
                  <a:schemeClr val="hlink"/>
                </a:solidFill>
                <a:latin typeface="黑体" pitchFamily="2" charset="-122"/>
                <a:ea typeface="黑体" pitchFamily="2" charset="-122"/>
              </a:rPr>
              <a:t>工作记忆</a:t>
            </a:r>
            <a:r>
              <a:rPr b="1">
                <a:latin typeface="宋体" pitchFamily="2" charset="-122"/>
              </a:rPr>
              <a:t>（working memory）。</a:t>
            </a:r>
            <a:endParaRPr b="1">
              <a:latin typeface="宋体" pitchFamily="2" charset="-122"/>
            </a:endParaRPr>
          </a:p>
          <a:p>
            <a:pPr lvl="0"/>
            <a:r>
              <a:rPr b="1">
                <a:latin typeface="宋体" pitchFamily="2" charset="-122"/>
              </a:rPr>
              <a:t>短期记忆是信息处理</a:t>
            </a:r>
            <a:r>
              <a:rPr b="1">
                <a:solidFill>
                  <a:schemeClr val="accent1"/>
                </a:solidFill>
                <a:latin typeface="宋体" pitchFamily="2" charset="-122"/>
              </a:rPr>
              <a:t>中间站</a:t>
            </a:r>
            <a:r>
              <a:rPr b="1">
                <a:latin typeface="宋体" pitchFamily="2" charset="-122"/>
              </a:rPr>
              <a:t>，还需继续加以处理，不然就会消失。短期记忆也称初始记忆(primary memory)，又称短期贮存(short-term store，简称STS)。</a:t>
            </a:r>
            <a:endParaRPr b="1">
              <a:latin typeface="宋体" pitchFamily="2" charset="-122"/>
            </a:endParaRPr>
          </a:p>
          <a:p>
            <a:pPr lvl="0"/>
            <a:endParaRPr b="1"/>
          </a:p>
        </p:txBody>
      </p:sp>
      <p:sp>
        <p:nvSpPr>
          <p:cNvPr id="2202" name="TextBox 2201"/>
          <p:cNvSpPr txBox="1"/>
          <p:nvPr/>
        </p:nvSpPr>
        <p:spPr>
          <a:xfrm>
            <a:off x="0" y="6498000"/>
            <a:ext cx="216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教育心理学培训讲义</a:t>
            </a:r>
          </a:p>
        </p:txBody>
      </p:sp>
      <p:sp>
        <p:nvSpPr>
          <p:cNvPr id="2203" name="TextBox 2202"/>
          <p:cNvSpPr txBox="1"/>
          <p:nvPr/>
        </p:nvSpPr>
        <p:spPr>
          <a:xfrm>
            <a:off x="8064000" y="6498000"/>
            <a:ext cx="720000" cy="108000"/>
          </a:xfrm>
          <a:prstGeom prst="rect">
            <a:avLst/>
          </a:prstGeom>
          <a:noFill/>
        </p:spPr>
        <p:txBody>
          <a:bodyPr wrap="none">
            <a:spAutoFit/>
          </a:bodyPr>
          <a:lstStyle>
            <a:defPPr algn="l" rtl="0" eaLnBrk="1" hangingPunct="1">
              <a:defRPr kumimoji="0" lang="ru-RU"/>
            </a:defPPr>
            <a:lvl1pPr marL="0" indent="0" algn="l" defTabSz="914400" rtl="0" eaLnBrk="1" hangingPunct="1">
              <a:buNone/>
              <a:defRPr sz="1800">
                <a:solidFill>
                  <a:schemeClr val="tx1"/>
                </a:solidFill>
                <a:latin typeface="Calibri"/>
                <a:ea typeface="Calibri"/>
              </a:defRPr>
            </a:lvl1pPr>
            <a:lvl2pPr marL="457200" indent="0" algn="l" defTabSz="914400" rtl="0" eaLnBrk="1" hangingPunct="1">
              <a:buNone/>
              <a:defRPr sz="1800">
                <a:solidFill>
                  <a:schemeClr val="tx1"/>
                </a:solidFill>
                <a:latin typeface="Calibri"/>
                <a:ea typeface="Calibri"/>
              </a:defRPr>
            </a:lvl2pPr>
            <a:lvl3pPr marL="914400" indent="0" algn="l" defTabSz="914400" rtl="0" eaLnBrk="1" hangingPunct="1">
              <a:buNone/>
              <a:defRPr sz="1800">
                <a:solidFill>
                  <a:schemeClr val="tx1"/>
                </a:solidFill>
                <a:latin typeface="Calibri"/>
                <a:ea typeface="Calibri"/>
              </a:defRPr>
            </a:lvl3pPr>
            <a:lvl4pPr marL="1371600" indent="0" algn="l" defTabSz="914400" rtl="0" eaLnBrk="1" hangingPunct="1">
              <a:buNone/>
              <a:defRPr sz="1800">
                <a:solidFill>
                  <a:schemeClr val="tx1"/>
                </a:solidFill>
                <a:latin typeface="Calibri"/>
                <a:ea typeface="Calibri"/>
              </a:defRPr>
            </a:lvl4pPr>
            <a:lvl5pPr marL="1828800" indent="0" algn="l" defTabSz="914400" rtl="0" eaLnBrk="1" hangingPunct="1">
              <a:buNone/>
              <a:defRPr sz="1800">
                <a:solidFill>
                  <a:schemeClr val="tx1"/>
                </a:solidFill>
                <a:latin typeface="Calibri"/>
                <a:ea typeface="Calibri"/>
              </a:defRPr>
            </a:lvl5pPr>
          </a:lstStyle>
          <a:p>
            <a:pPr>
              <a:defRPr sz="1005"/>
            </a:pPr>
            <a:r>
              <a:t>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https://d.book118.com/445103222222011033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FFFFFF"/>
        </a:dk1>
        <a:lt1>
          <a:srgbClr val="5D93FF"/>
        </a:lt1>
        <a:dk2>
          <a:srgbClr val="FFFFFF"/>
        </a:dk2>
        <a:lt2>
          <a:srgbClr val="000066"/>
        </a:lt2>
        <a:accent1>
          <a:srgbClr val="6666FF"/>
        </a:accent1>
        <a:accent2>
          <a:srgbClr val="9999FF"/>
        </a:accent2>
        <a:accent3>
          <a:srgbClr val="9BBB59"/>
        </a:accent3>
        <a:accent4>
          <a:srgbClr val="8064A2"/>
        </a:accent4>
        <a:accent5>
          <a:srgbClr val="4BACC6"/>
        </a:accent5>
        <a:accent6>
          <a:srgbClr val="F79646"/>
        </a:accent6>
        <a:hlink>
          <a:srgbClr val="FF3300"/>
        </a:hlink>
        <a:folHlink>
          <a:srgbClr val="FF9900"/>
        </a:folHlink>
      </a:clrScheme>
    </a:extraClrScheme>
    <a:extraClrScheme>
      <a:clrScheme name="">
        <a:dk1>
          <a:srgbClr val="FFFFFF"/>
        </a:dk1>
        <a:lt1>
          <a:srgbClr val="572E88"/>
        </a:lt1>
        <a:dk2>
          <a:srgbClr val="FFFFFF"/>
        </a:dk2>
        <a:lt2>
          <a:srgbClr val="000000"/>
        </a:lt2>
        <a:accent1>
          <a:srgbClr val="FF6600"/>
        </a:accent1>
        <a:accent2>
          <a:srgbClr val="FFCC00"/>
        </a:accent2>
        <a:accent3>
          <a:srgbClr val="9BBB59"/>
        </a:accent3>
        <a:accent4>
          <a:srgbClr val="8064A2"/>
        </a:accent4>
        <a:accent5>
          <a:srgbClr val="4BACC6"/>
        </a:accent5>
        <a:accent6>
          <a:srgbClr val="F79646"/>
        </a:accent6>
        <a:hlink>
          <a:srgbClr val="33CCCC"/>
        </a:hlink>
        <a:folHlink>
          <a:srgbClr val="36CC64"/>
        </a:folHlink>
      </a:clrScheme>
    </a:extraClrScheme>
    <a:extraClrScheme>
      <a:clrScheme name="">
        <a:dk1>
          <a:srgbClr val="FFFFFF"/>
        </a:dk1>
        <a:lt1>
          <a:srgbClr val="666699"/>
        </a:lt1>
        <a:dk2>
          <a:srgbClr val="FFFFFF"/>
        </a:dk2>
        <a:lt2>
          <a:srgbClr val="003366"/>
        </a:lt2>
        <a:accent1>
          <a:srgbClr val="9966FF"/>
        </a:accent1>
        <a:accent2>
          <a:srgbClr val="00CC66"/>
        </a:accent2>
        <a:accent3>
          <a:srgbClr val="9BBB59"/>
        </a:accent3>
        <a:accent4>
          <a:srgbClr val="8064A2"/>
        </a:accent4>
        <a:accent5>
          <a:srgbClr val="4BACC6"/>
        </a:accent5>
        <a:accent6>
          <a:srgbClr val="F79646"/>
        </a:accent6>
        <a:hlink>
          <a:srgbClr val="65C8FF"/>
        </a:hlink>
        <a:folHlink>
          <a:srgbClr val="FFCC99"/>
        </a:folHlink>
      </a:clrScheme>
    </a:extraClrScheme>
    <a:extraClrScheme>
      <a:clrScheme name="">
        <a:dk1>
          <a:srgbClr val="FFFFFF"/>
        </a:dk1>
        <a:lt1>
          <a:srgbClr val="336600"/>
        </a:lt1>
        <a:dk2>
          <a:srgbClr val="FFFFFF"/>
        </a:dk2>
        <a:lt2>
          <a:srgbClr val="000000"/>
        </a:lt2>
        <a:accent1>
          <a:srgbClr val="B7C533"/>
        </a:accent1>
        <a:accent2>
          <a:srgbClr val="CCCCFF"/>
        </a:accent2>
        <a:accent3>
          <a:srgbClr val="9BBB59"/>
        </a:accent3>
        <a:accent4>
          <a:srgbClr val="8064A2"/>
        </a:accent4>
        <a:accent5>
          <a:srgbClr val="4BACC6"/>
        </a:accent5>
        <a:accent6>
          <a:srgbClr val="F79646"/>
        </a:accent6>
        <a:hlink>
          <a:srgbClr val="FFFFCC"/>
        </a:hlink>
        <a:folHlink>
          <a:srgbClr val="FF9900"/>
        </a:folHlink>
      </a:clrScheme>
    </a:extraClrScheme>
    <a:extraClrScheme>
      <a:clrScheme name="">
        <a:dk1>
          <a:srgbClr val="FFFFFF"/>
        </a:dk1>
        <a:lt1>
          <a:srgbClr val="006B80"/>
        </a:lt1>
        <a:dk2>
          <a:srgbClr val="C1CB75"/>
        </a:dk2>
        <a:lt2>
          <a:srgbClr val="000000"/>
        </a:lt2>
        <a:accent1>
          <a:srgbClr val="6F8406"/>
        </a:accent1>
        <a:accent2>
          <a:srgbClr val="D9E288"/>
        </a:accent2>
        <a:accent3>
          <a:srgbClr val="9BBB59"/>
        </a:accent3>
        <a:accent4>
          <a:srgbClr val="8064A2"/>
        </a:accent4>
        <a:accent5>
          <a:srgbClr val="4BACC6"/>
        </a:accent5>
        <a:accent6>
          <a:srgbClr val="F79646"/>
        </a:accent6>
        <a:hlink>
          <a:srgbClr val="00CC00"/>
        </a:hlink>
        <a:folHlink>
          <a:srgbClr val="C0FF73"/>
        </a:folHlink>
      </a:clrScheme>
    </a:extraClrScheme>
    <a:extraClrScheme>
      <a:clrScheme name="">
        <a:dk1>
          <a:srgbClr val="FFFFFF"/>
        </a:dk1>
        <a:lt1>
          <a:srgbClr val="FF6600"/>
        </a:lt1>
        <a:dk2>
          <a:srgbClr val="FFFFFF"/>
        </a:dk2>
        <a:lt2>
          <a:srgbClr val="5F5F5F"/>
        </a:lt2>
        <a:accent1>
          <a:srgbClr val="CC6600"/>
        </a:accent1>
        <a:accent2>
          <a:srgbClr val="FF6600"/>
        </a:accent2>
        <a:accent3>
          <a:srgbClr val="9BBB59"/>
        </a:accent3>
        <a:accent4>
          <a:srgbClr val="8064A2"/>
        </a:accent4>
        <a:accent5>
          <a:srgbClr val="4BACC6"/>
        </a:accent5>
        <a:accent6>
          <a:srgbClr val="F79646"/>
        </a:accent6>
        <a:hlink>
          <a:srgbClr val="FFFF99"/>
        </a:hlink>
        <a:folHlink>
          <a:srgbClr val="FFCC99"/>
        </a:folHlink>
      </a:clrScheme>
    </a:extraClrScheme>
    <a:extraClrScheme>
      <a:clrScheme name="">
        <a:dk1>
          <a:srgbClr val="FFFFFF"/>
        </a:dk1>
        <a:lt1>
          <a:srgbClr val="FFBA2F"/>
        </a:lt1>
        <a:dk2>
          <a:srgbClr val="A50021"/>
        </a:dk2>
        <a:lt2>
          <a:srgbClr val="000000"/>
        </a:lt2>
        <a:accent1>
          <a:srgbClr val="FF66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FFFFFF"/>
        </a:dk1>
        <a:lt1>
          <a:srgbClr val="5D93FF"/>
        </a:lt1>
        <a:dk2>
          <a:srgbClr val="FFFFFF"/>
        </a:dk2>
        <a:lt2>
          <a:srgbClr val="000066"/>
        </a:lt2>
        <a:accent1>
          <a:srgbClr val="6666FF"/>
        </a:accent1>
        <a:accent2>
          <a:srgbClr val="9999FF"/>
        </a:accent2>
        <a:accent3>
          <a:srgbClr val="9BBB59"/>
        </a:accent3>
        <a:accent4>
          <a:srgbClr val="8064A2"/>
        </a:accent4>
        <a:accent5>
          <a:srgbClr val="4BACC6"/>
        </a:accent5>
        <a:accent6>
          <a:srgbClr val="F79646"/>
        </a:accent6>
        <a:hlink>
          <a:srgbClr val="FF3300"/>
        </a:hlink>
        <a:folHlink>
          <a:srgbClr val="FF9900"/>
        </a:folHlink>
      </a:clrScheme>
    </a:extraClrScheme>
    <a:extraClrScheme>
      <a:clrScheme name="">
        <a:dk1>
          <a:srgbClr val="FFFFFF"/>
        </a:dk1>
        <a:lt1>
          <a:srgbClr val="572E88"/>
        </a:lt1>
        <a:dk2>
          <a:srgbClr val="FFFFFF"/>
        </a:dk2>
        <a:lt2>
          <a:srgbClr val="000000"/>
        </a:lt2>
        <a:accent1>
          <a:srgbClr val="FF6600"/>
        </a:accent1>
        <a:accent2>
          <a:srgbClr val="FFCC00"/>
        </a:accent2>
        <a:accent3>
          <a:srgbClr val="9BBB59"/>
        </a:accent3>
        <a:accent4>
          <a:srgbClr val="8064A2"/>
        </a:accent4>
        <a:accent5>
          <a:srgbClr val="4BACC6"/>
        </a:accent5>
        <a:accent6>
          <a:srgbClr val="F79646"/>
        </a:accent6>
        <a:hlink>
          <a:srgbClr val="33CCCC"/>
        </a:hlink>
        <a:folHlink>
          <a:srgbClr val="36CC64"/>
        </a:folHlink>
      </a:clrScheme>
    </a:extraClrScheme>
    <a:extraClrScheme>
      <a:clrScheme name="">
        <a:dk1>
          <a:srgbClr val="FFFFFF"/>
        </a:dk1>
        <a:lt1>
          <a:srgbClr val="666699"/>
        </a:lt1>
        <a:dk2>
          <a:srgbClr val="FFFFFF"/>
        </a:dk2>
        <a:lt2>
          <a:srgbClr val="003366"/>
        </a:lt2>
        <a:accent1>
          <a:srgbClr val="9966FF"/>
        </a:accent1>
        <a:accent2>
          <a:srgbClr val="00CC66"/>
        </a:accent2>
        <a:accent3>
          <a:srgbClr val="9BBB59"/>
        </a:accent3>
        <a:accent4>
          <a:srgbClr val="8064A2"/>
        </a:accent4>
        <a:accent5>
          <a:srgbClr val="4BACC6"/>
        </a:accent5>
        <a:accent6>
          <a:srgbClr val="F79646"/>
        </a:accent6>
        <a:hlink>
          <a:srgbClr val="65C8FF"/>
        </a:hlink>
        <a:folHlink>
          <a:srgbClr val="FFCC99"/>
        </a:folHlink>
      </a:clrScheme>
    </a:extraClrScheme>
    <a:extraClrScheme>
      <a:clrScheme name="">
        <a:dk1>
          <a:srgbClr val="FFFFFF"/>
        </a:dk1>
        <a:lt1>
          <a:srgbClr val="336600"/>
        </a:lt1>
        <a:dk2>
          <a:srgbClr val="FFFFFF"/>
        </a:dk2>
        <a:lt2>
          <a:srgbClr val="000000"/>
        </a:lt2>
        <a:accent1>
          <a:srgbClr val="B7C533"/>
        </a:accent1>
        <a:accent2>
          <a:srgbClr val="CCCCFF"/>
        </a:accent2>
        <a:accent3>
          <a:srgbClr val="9BBB59"/>
        </a:accent3>
        <a:accent4>
          <a:srgbClr val="8064A2"/>
        </a:accent4>
        <a:accent5>
          <a:srgbClr val="4BACC6"/>
        </a:accent5>
        <a:accent6>
          <a:srgbClr val="F79646"/>
        </a:accent6>
        <a:hlink>
          <a:srgbClr val="FFFFCC"/>
        </a:hlink>
        <a:folHlink>
          <a:srgbClr val="FF9900"/>
        </a:folHlink>
      </a:clrScheme>
    </a:extraClrScheme>
    <a:extraClrScheme>
      <a:clrScheme name="">
        <a:dk1>
          <a:srgbClr val="FFFFFF"/>
        </a:dk1>
        <a:lt1>
          <a:srgbClr val="006B80"/>
        </a:lt1>
        <a:dk2>
          <a:srgbClr val="C1CB75"/>
        </a:dk2>
        <a:lt2>
          <a:srgbClr val="000000"/>
        </a:lt2>
        <a:accent1>
          <a:srgbClr val="6F8406"/>
        </a:accent1>
        <a:accent2>
          <a:srgbClr val="D9E288"/>
        </a:accent2>
        <a:accent3>
          <a:srgbClr val="9BBB59"/>
        </a:accent3>
        <a:accent4>
          <a:srgbClr val="8064A2"/>
        </a:accent4>
        <a:accent5>
          <a:srgbClr val="4BACC6"/>
        </a:accent5>
        <a:accent6>
          <a:srgbClr val="F79646"/>
        </a:accent6>
        <a:hlink>
          <a:srgbClr val="00CC00"/>
        </a:hlink>
        <a:folHlink>
          <a:srgbClr val="C0FF73"/>
        </a:folHlink>
      </a:clrScheme>
    </a:extraClrScheme>
    <a:extraClrScheme>
      <a:clrScheme name="">
        <a:dk1>
          <a:srgbClr val="FFFFFF"/>
        </a:dk1>
        <a:lt1>
          <a:srgbClr val="FF6600"/>
        </a:lt1>
        <a:dk2>
          <a:srgbClr val="FFFFFF"/>
        </a:dk2>
        <a:lt2>
          <a:srgbClr val="5F5F5F"/>
        </a:lt2>
        <a:accent1>
          <a:srgbClr val="CC6600"/>
        </a:accent1>
        <a:accent2>
          <a:srgbClr val="FF6600"/>
        </a:accent2>
        <a:accent3>
          <a:srgbClr val="9BBB59"/>
        </a:accent3>
        <a:accent4>
          <a:srgbClr val="8064A2"/>
        </a:accent4>
        <a:accent5>
          <a:srgbClr val="4BACC6"/>
        </a:accent5>
        <a:accent6>
          <a:srgbClr val="F79646"/>
        </a:accent6>
        <a:hlink>
          <a:srgbClr val="FFFF99"/>
        </a:hlink>
        <a:folHlink>
          <a:srgbClr val="FFCC99"/>
        </a:folHlink>
      </a:clrScheme>
    </a:extraClrScheme>
    <a:extraClrScheme>
      <a:clrScheme name="">
        <a:dk1>
          <a:srgbClr val="FFFFFF"/>
        </a:dk1>
        <a:lt1>
          <a:srgbClr val="FFBA2F"/>
        </a:lt1>
        <a:dk2>
          <a:srgbClr val="A50021"/>
        </a:dk2>
        <a:lt2>
          <a:srgbClr val="000000"/>
        </a:lt2>
        <a:accent1>
          <a:srgbClr val="FF66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FFFFFF"/>
        </a:dk1>
        <a:lt1>
          <a:srgbClr val="5D93FF"/>
        </a:lt1>
        <a:dk2>
          <a:srgbClr val="FFFFFF"/>
        </a:dk2>
        <a:lt2>
          <a:srgbClr val="000066"/>
        </a:lt2>
        <a:accent1>
          <a:srgbClr val="6666FF"/>
        </a:accent1>
        <a:accent2>
          <a:srgbClr val="9999FF"/>
        </a:accent2>
        <a:accent3>
          <a:srgbClr val="9BBB59"/>
        </a:accent3>
        <a:accent4>
          <a:srgbClr val="8064A2"/>
        </a:accent4>
        <a:accent5>
          <a:srgbClr val="4BACC6"/>
        </a:accent5>
        <a:accent6>
          <a:srgbClr val="F79646"/>
        </a:accent6>
        <a:hlink>
          <a:srgbClr val="FF3300"/>
        </a:hlink>
        <a:folHlink>
          <a:srgbClr val="FF9900"/>
        </a:folHlink>
      </a:clrScheme>
    </a:extraClrScheme>
    <a:extraClrScheme>
      <a:clrScheme name="">
        <a:dk1>
          <a:srgbClr val="FFFFFF"/>
        </a:dk1>
        <a:lt1>
          <a:srgbClr val="572E88"/>
        </a:lt1>
        <a:dk2>
          <a:srgbClr val="FFFFFF"/>
        </a:dk2>
        <a:lt2>
          <a:srgbClr val="000000"/>
        </a:lt2>
        <a:accent1>
          <a:srgbClr val="FF6600"/>
        </a:accent1>
        <a:accent2>
          <a:srgbClr val="FFCC00"/>
        </a:accent2>
        <a:accent3>
          <a:srgbClr val="9BBB59"/>
        </a:accent3>
        <a:accent4>
          <a:srgbClr val="8064A2"/>
        </a:accent4>
        <a:accent5>
          <a:srgbClr val="4BACC6"/>
        </a:accent5>
        <a:accent6>
          <a:srgbClr val="F79646"/>
        </a:accent6>
        <a:hlink>
          <a:srgbClr val="33CCCC"/>
        </a:hlink>
        <a:folHlink>
          <a:srgbClr val="36CC64"/>
        </a:folHlink>
      </a:clrScheme>
    </a:extraClrScheme>
    <a:extraClrScheme>
      <a:clrScheme name="">
        <a:dk1>
          <a:srgbClr val="FFFFFF"/>
        </a:dk1>
        <a:lt1>
          <a:srgbClr val="666699"/>
        </a:lt1>
        <a:dk2>
          <a:srgbClr val="FFFFFF"/>
        </a:dk2>
        <a:lt2>
          <a:srgbClr val="003366"/>
        </a:lt2>
        <a:accent1>
          <a:srgbClr val="9966FF"/>
        </a:accent1>
        <a:accent2>
          <a:srgbClr val="00CC66"/>
        </a:accent2>
        <a:accent3>
          <a:srgbClr val="9BBB59"/>
        </a:accent3>
        <a:accent4>
          <a:srgbClr val="8064A2"/>
        </a:accent4>
        <a:accent5>
          <a:srgbClr val="4BACC6"/>
        </a:accent5>
        <a:accent6>
          <a:srgbClr val="F79646"/>
        </a:accent6>
        <a:hlink>
          <a:srgbClr val="65C8FF"/>
        </a:hlink>
        <a:folHlink>
          <a:srgbClr val="FFCC99"/>
        </a:folHlink>
      </a:clrScheme>
    </a:extraClrScheme>
    <a:extraClrScheme>
      <a:clrScheme name="">
        <a:dk1>
          <a:srgbClr val="FFFFFF"/>
        </a:dk1>
        <a:lt1>
          <a:srgbClr val="336600"/>
        </a:lt1>
        <a:dk2>
          <a:srgbClr val="FFFFFF"/>
        </a:dk2>
        <a:lt2>
          <a:srgbClr val="000000"/>
        </a:lt2>
        <a:accent1>
          <a:srgbClr val="B7C533"/>
        </a:accent1>
        <a:accent2>
          <a:srgbClr val="CCCCFF"/>
        </a:accent2>
        <a:accent3>
          <a:srgbClr val="9BBB59"/>
        </a:accent3>
        <a:accent4>
          <a:srgbClr val="8064A2"/>
        </a:accent4>
        <a:accent5>
          <a:srgbClr val="4BACC6"/>
        </a:accent5>
        <a:accent6>
          <a:srgbClr val="F79646"/>
        </a:accent6>
        <a:hlink>
          <a:srgbClr val="FFFFCC"/>
        </a:hlink>
        <a:folHlink>
          <a:srgbClr val="FF9900"/>
        </a:folHlink>
      </a:clrScheme>
    </a:extraClrScheme>
    <a:extraClrScheme>
      <a:clrScheme name="">
        <a:dk1>
          <a:srgbClr val="FFFFFF"/>
        </a:dk1>
        <a:lt1>
          <a:srgbClr val="006B80"/>
        </a:lt1>
        <a:dk2>
          <a:srgbClr val="C1CB75"/>
        </a:dk2>
        <a:lt2>
          <a:srgbClr val="000000"/>
        </a:lt2>
        <a:accent1>
          <a:srgbClr val="6F8406"/>
        </a:accent1>
        <a:accent2>
          <a:srgbClr val="D9E288"/>
        </a:accent2>
        <a:accent3>
          <a:srgbClr val="9BBB59"/>
        </a:accent3>
        <a:accent4>
          <a:srgbClr val="8064A2"/>
        </a:accent4>
        <a:accent5>
          <a:srgbClr val="4BACC6"/>
        </a:accent5>
        <a:accent6>
          <a:srgbClr val="F79646"/>
        </a:accent6>
        <a:hlink>
          <a:srgbClr val="00CC00"/>
        </a:hlink>
        <a:folHlink>
          <a:srgbClr val="C0FF73"/>
        </a:folHlink>
      </a:clrScheme>
    </a:extraClrScheme>
    <a:extraClrScheme>
      <a:clrScheme name="">
        <a:dk1>
          <a:srgbClr val="FFFFFF"/>
        </a:dk1>
        <a:lt1>
          <a:srgbClr val="FF6600"/>
        </a:lt1>
        <a:dk2>
          <a:srgbClr val="FFFFFF"/>
        </a:dk2>
        <a:lt2>
          <a:srgbClr val="5F5F5F"/>
        </a:lt2>
        <a:accent1>
          <a:srgbClr val="CC6600"/>
        </a:accent1>
        <a:accent2>
          <a:srgbClr val="FF6600"/>
        </a:accent2>
        <a:accent3>
          <a:srgbClr val="9BBB59"/>
        </a:accent3>
        <a:accent4>
          <a:srgbClr val="8064A2"/>
        </a:accent4>
        <a:accent5>
          <a:srgbClr val="4BACC6"/>
        </a:accent5>
        <a:accent6>
          <a:srgbClr val="F79646"/>
        </a:accent6>
        <a:hlink>
          <a:srgbClr val="FFFF99"/>
        </a:hlink>
        <a:folHlink>
          <a:srgbClr val="FFCC99"/>
        </a:folHlink>
      </a:clrScheme>
    </a:extraClrScheme>
    <a:extraClrScheme>
      <a:clrScheme name="">
        <a:dk1>
          <a:srgbClr val="FFFFFF"/>
        </a:dk1>
        <a:lt1>
          <a:srgbClr val="FFBA2F"/>
        </a:lt1>
        <a:dk2>
          <a:srgbClr val="A50021"/>
        </a:dk2>
        <a:lt2>
          <a:srgbClr val="000000"/>
        </a:lt2>
        <a:accent1>
          <a:srgbClr val="FF66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FFFFFF"/>
        </a:dk1>
        <a:lt1>
          <a:srgbClr val="5D93FF"/>
        </a:lt1>
        <a:dk2>
          <a:srgbClr val="FFFFFF"/>
        </a:dk2>
        <a:lt2>
          <a:srgbClr val="000066"/>
        </a:lt2>
        <a:accent1>
          <a:srgbClr val="6666FF"/>
        </a:accent1>
        <a:accent2>
          <a:srgbClr val="9999FF"/>
        </a:accent2>
        <a:accent3>
          <a:srgbClr val="9BBB59"/>
        </a:accent3>
        <a:accent4>
          <a:srgbClr val="8064A2"/>
        </a:accent4>
        <a:accent5>
          <a:srgbClr val="4BACC6"/>
        </a:accent5>
        <a:accent6>
          <a:srgbClr val="F79646"/>
        </a:accent6>
        <a:hlink>
          <a:srgbClr val="FF3300"/>
        </a:hlink>
        <a:folHlink>
          <a:srgbClr val="FF9900"/>
        </a:folHlink>
      </a:clrScheme>
    </a:extraClrScheme>
    <a:extraClrScheme>
      <a:clrScheme name="">
        <a:dk1>
          <a:srgbClr val="FFFFFF"/>
        </a:dk1>
        <a:lt1>
          <a:srgbClr val="572E88"/>
        </a:lt1>
        <a:dk2>
          <a:srgbClr val="FFFFFF"/>
        </a:dk2>
        <a:lt2>
          <a:srgbClr val="000000"/>
        </a:lt2>
        <a:accent1>
          <a:srgbClr val="FF6600"/>
        </a:accent1>
        <a:accent2>
          <a:srgbClr val="FFCC00"/>
        </a:accent2>
        <a:accent3>
          <a:srgbClr val="9BBB59"/>
        </a:accent3>
        <a:accent4>
          <a:srgbClr val="8064A2"/>
        </a:accent4>
        <a:accent5>
          <a:srgbClr val="4BACC6"/>
        </a:accent5>
        <a:accent6>
          <a:srgbClr val="F79646"/>
        </a:accent6>
        <a:hlink>
          <a:srgbClr val="33CCCC"/>
        </a:hlink>
        <a:folHlink>
          <a:srgbClr val="36CC64"/>
        </a:folHlink>
      </a:clrScheme>
    </a:extraClrScheme>
    <a:extraClrScheme>
      <a:clrScheme name="">
        <a:dk1>
          <a:srgbClr val="FFFFFF"/>
        </a:dk1>
        <a:lt1>
          <a:srgbClr val="666699"/>
        </a:lt1>
        <a:dk2>
          <a:srgbClr val="FFFFFF"/>
        </a:dk2>
        <a:lt2>
          <a:srgbClr val="003366"/>
        </a:lt2>
        <a:accent1>
          <a:srgbClr val="9966FF"/>
        </a:accent1>
        <a:accent2>
          <a:srgbClr val="00CC66"/>
        </a:accent2>
        <a:accent3>
          <a:srgbClr val="9BBB59"/>
        </a:accent3>
        <a:accent4>
          <a:srgbClr val="8064A2"/>
        </a:accent4>
        <a:accent5>
          <a:srgbClr val="4BACC6"/>
        </a:accent5>
        <a:accent6>
          <a:srgbClr val="F79646"/>
        </a:accent6>
        <a:hlink>
          <a:srgbClr val="65C8FF"/>
        </a:hlink>
        <a:folHlink>
          <a:srgbClr val="FFCC99"/>
        </a:folHlink>
      </a:clrScheme>
    </a:extraClrScheme>
    <a:extraClrScheme>
      <a:clrScheme name="">
        <a:dk1>
          <a:srgbClr val="FFFFFF"/>
        </a:dk1>
        <a:lt1>
          <a:srgbClr val="336600"/>
        </a:lt1>
        <a:dk2>
          <a:srgbClr val="FFFFFF"/>
        </a:dk2>
        <a:lt2>
          <a:srgbClr val="000000"/>
        </a:lt2>
        <a:accent1>
          <a:srgbClr val="B7C533"/>
        </a:accent1>
        <a:accent2>
          <a:srgbClr val="CCCCFF"/>
        </a:accent2>
        <a:accent3>
          <a:srgbClr val="9BBB59"/>
        </a:accent3>
        <a:accent4>
          <a:srgbClr val="8064A2"/>
        </a:accent4>
        <a:accent5>
          <a:srgbClr val="4BACC6"/>
        </a:accent5>
        <a:accent6>
          <a:srgbClr val="F79646"/>
        </a:accent6>
        <a:hlink>
          <a:srgbClr val="FFFFCC"/>
        </a:hlink>
        <a:folHlink>
          <a:srgbClr val="FF9900"/>
        </a:folHlink>
      </a:clrScheme>
    </a:extraClrScheme>
    <a:extraClrScheme>
      <a:clrScheme name="">
        <a:dk1>
          <a:srgbClr val="FFFFFF"/>
        </a:dk1>
        <a:lt1>
          <a:srgbClr val="006B80"/>
        </a:lt1>
        <a:dk2>
          <a:srgbClr val="C1CB75"/>
        </a:dk2>
        <a:lt2>
          <a:srgbClr val="000000"/>
        </a:lt2>
        <a:accent1>
          <a:srgbClr val="6F8406"/>
        </a:accent1>
        <a:accent2>
          <a:srgbClr val="D9E288"/>
        </a:accent2>
        <a:accent3>
          <a:srgbClr val="9BBB59"/>
        </a:accent3>
        <a:accent4>
          <a:srgbClr val="8064A2"/>
        </a:accent4>
        <a:accent5>
          <a:srgbClr val="4BACC6"/>
        </a:accent5>
        <a:accent6>
          <a:srgbClr val="F79646"/>
        </a:accent6>
        <a:hlink>
          <a:srgbClr val="00CC00"/>
        </a:hlink>
        <a:folHlink>
          <a:srgbClr val="C0FF73"/>
        </a:folHlink>
      </a:clrScheme>
    </a:extraClrScheme>
    <a:extraClrScheme>
      <a:clrScheme name="">
        <a:dk1>
          <a:srgbClr val="FFFFFF"/>
        </a:dk1>
        <a:lt1>
          <a:srgbClr val="FF6600"/>
        </a:lt1>
        <a:dk2>
          <a:srgbClr val="FFFFFF"/>
        </a:dk2>
        <a:lt2>
          <a:srgbClr val="5F5F5F"/>
        </a:lt2>
        <a:accent1>
          <a:srgbClr val="CC6600"/>
        </a:accent1>
        <a:accent2>
          <a:srgbClr val="FF6600"/>
        </a:accent2>
        <a:accent3>
          <a:srgbClr val="9BBB59"/>
        </a:accent3>
        <a:accent4>
          <a:srgbClr val="8064A2"/>
        </a:accent4>
        <a:accent5>
          <a:srgbClr val="4BACC6"/>
        </a:accent5>
        <a:accent6>
          <a:srgbClr val="F79646"/>
        </a:accent6>
        <a:hlink>
          <a:srgbClr val="FFFF99"/>
        </a:hlink>
        <a:folHlink>
          <a:srgbClr val="FFCC99"/>
        </a:folHlink>
      </a:clrScheme>
    </a:extraClrScheme>
    <a:extraClrScheme>
      <a:clrScheme name="">
        <a:dk1>
          <a:srgbClr val="FFFFFF"/>
        </a:dk1>
        <a:lt1>
          <a:srgbClr val="FFBA2F"/>
        </a:lt1>
        <a:dk2>
          <a:srgbClr val="A50021"/>
        </a:dk2>
        <a:lt2>
          <a:srgbClr val="000000"/>
        </a:lt2>
        <a:accent1>
          <a:srgbClr val="FF66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27</Slides>
  <Notes>17</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27</vt:i4>
      </vt:variant>
    </vt:vector>
  </HeadingPairs>
  <TitlesOfParts>
    <vt:vector baseType="lpstr" size="39">
      <vt:lpstr>Arial</vt:lpstr>
      <vt:lpstr>Calibri</vt:lpstr>
      <vt:lpstr>Tahoma</vt:lpstr>
      <vt:lpstr>宋体</vt:lpstr>
      <vt:lpstr>Wingdings</vt:lpstr>
      <vt:lpstr>隶书</vt:lpstr>
      <vt:lpstr>楷体_GB2312</vt:lpstr>
      <vt:lpstr>黑体</vt:lpstr>
      <vt:lpstr>Symbol</vt:lpstr>
      <vt:lpstr>Times New Roman</vt:lpstr>
      <vt:lpstr>MS Shell Dlg</vt:lpstr>
      <vt:lpstr>Office Theme</vt:lpstr>
      <vt:lpstr>教育心理学         第四章 陈说性知识学习</vt:lpstr>
      <vt:lpstr>本章学习目标</vt:lpstr>
      <vt:lpstr>知识</vt:lpstr>
      <vt:lpstr>陈说性知识与程序性知识</vt:lpstr>
      <vt:lpstr>知识学习类型概览</vt:lpstr>
      <vt:lpstr>符号学习</vt:lpstr>
      <vt:lpstr>概念学习</vt:lpstr>
      <vt:lpstr>命题学习</vt:lpstr>
      <vt:lpstr>命题学习意义</vt:lpstr>
      <vt:lpstr>下位学习</vt:lpstr>
      <vt:lpstr>派生类属</vt:lpstr>
      <vt:lpstr>相关类属</vt:lpstr>
      <vt:lpstr>两种下位学习区分</vt:lpstr>
      <vt:lpstr>上位学习</vt:lpstr>
      <vt:lpstr>并列结合学习</vt:lpstr>
      <vt:lpstr>知识直观</vt:lpstr>
      <vt:lpstr>实物直观</vt:lpstr>
      <vt:lpstr>模象直观</vt:lpstr>
      <vt:lpstr> 言语直观</vt:lpstr>
      <vt:lpstr>记忆种类</vt:lpstr>
      <vt:lpstr>瞬时记忆</vt:lpstr>
      <vt:lpstr>瞬时记忆(续)</vt:lpstr>
      <vt:lpstr>熟悉事物未必有记忆</vt:lpstr>
      <vt:lpstr>其中只有一枚是正确图案 </vt:lpstr>
      <vt:lpstr>短时记忆</vt:lpstr>
      <vt:lpstr>短时记忆（续）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2024-08-28T18:38:10.864</cp:lastPrinted>
  <dcterms:created xsi:type="dcterms:W3CDTF">2024-08-28T10:38:10Z</dcterms:created>
  <dcterms:modified xsi:type="dcterms:W3CDTF">2024-08-28T10:38:12Z</dcterms:modified>
</cp:coreProperties>
</file>