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B0D5F-F6DE-4891-9E45-EC063E9A9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7CB85-46A7-4494-BBC8-793981D82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0262F-DE74-41CD-9AEE-7476757D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944FD-FC42-4FFB-8E63-A29D3FAB9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9F052-CA33-49C9-B4F1-377A11043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FDDEF-3BF0-4276-BDAB-027F2BEC5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FF0C84-97FF-4B49-9BB9-F4C3C742A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2EC0A-6F1C-483C-BC96-E8F33A31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4621A-D2A7-48A8-B17F-0DF4F716F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13224-EA24-4280-BE0E-6176DE533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57248-47A7-4751-955C-61C64BE13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BFBFB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BFBFB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692151"/>
            <a:ext cx="9144000" cy="6165850"/>
          </a:xfrm>
          <a:custGeom>
            <a:rect l="l" t="t" r="r" b="b"/>
            <a:pathLst>
              <a:path w="9144000" h="6165850">
                <a:moveTo>
                  <a:pt x="0" y="6165848"/>
                </a:moveTo>
                <a:lnTo>
                  <a:pt x="9144000" y="6165848"/>
                </a:lnTo>
                <a:lnTo>
                  <a:pt x="9144000" y="0"/>
                </a:lnTo>
                <a:lnTo>
                  <a:pt x="0" y="0"/>
                </a:lnTo>
                <a:lnTo>
                  <a:pt x="0" y="6165848"/>
                </a:lnTo>
                <a:close/>
              </a:path>
            </a:pathLst>
          </a:custGeom>
          <a:solidFill>
            <a:srgbClr val="E0E0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-1586"/>
            <a:ext cx="9144000" cy="694055"/>
          </a:xfrm>
          <a:custGeom>
            <a:rect l="l" t="t" r="r" b="b"/>
            <a:pathLst>
              <a:path w="9144000" h="694055">
                <a:moveTo>
                  <a:pt x="9144000" y="693738"/>
                </a:moveTo>
                <a:lnTo>
                  <a:pt x="0" y="693738"/>
                </a:lnTo>
                <a:lnTo>
                  <a:pt x="0" y="0"/>
                </a:lnTo>
                <a:lnTo>
                  <a:pt x="9144000" y="0"/>
                </a:lnTo>
                <a:lnTo>
                  <a:pt x="9144000" y="693738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241299"/>
            <a:ext cx="4943475" cy="3173411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4470400" y="3289300"/>
            <a:ext cx="4672012" cy="27876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07414" y="225954"/>
            <a:ext cx="2635250" cy="2997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37628" y="2492028"/>
            <a:ext cx="5116830" cy="2465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BFBFB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5.png" /><Relationship Id="rId15" Type="http://schemas.openxmlformats.org/officeDocument/2006/relationships/image" Target="../media/image16.png" /><Relationship Id="rId16" Type="http://schemas.openxmlformats.org/officeDocument/2006/relationships/image" Target="../media/image17.png" /><Relationship Id="rId17" Type="http://schemas.openxmlformats.org/officeDocument/2006/relationships/image" Target="../media/image18.png" /><Relationship Id="rId18" Type="http://schemas.openxmlformats.org/officeDocument/2006/relationships/image" Target="../media/image19.png" /><Relationship Id="rId19" Type="http://schemas.openxmlformats.org/officeDocument/2006/relationships/image" Target="../media/image20.png" /><Relationship Id="rId2" Type="http://schemas.openxmlformats.org/officeDocument/2006/relationships/image" Target="../media/image3.png" /><Relationship Id="rId20" Type="http://schemas.openxmlformats.org/officeDocument/2006/relationships/image" Target="../media/image21.png" /><Relationship Id="rId21" Type="http://schemas.openxmlformats.org/officeDocument/2006/relationships/image" Target="../media/image22.png" /><Relationship Id="rId22" Type="http://schemas.openxmlformats.org/officeDocument/2006/relationships/image" Target="../media/image23.png" /><Relationship Id="rId23" Type="http://schemas.openxmlformats.org/officeDocument/2006/relationships/image" Target="../media/image24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3.png" /><Relationship Id="rId11" Type="http://schemas.openxmlformats.org/officeDocument/2006/relationships/image" Target="../media/image34.png" /><Relationship Id="rId12" Type="http://schemas.openxmlformats.org/officeDocument/2006/relationships/image" Target="../media/image35.png" /><Relationship Id="rId13" Type="http://schemas.openxmlformats.org/officeDocument/2006/relationships/image" Target="../media/image36.png" /><Relationship Id="rId14" Type="http://schemas.openxmlformats.org/officeDocument/2006/relationships/image" Target="../media/image37.png" /><Relationship Id="rId15" Type="http://schemas.openxmlformats.org/officeDocument/2006/relationships/image" Target="../media/image38.png" /><Relationship Id="rId16" Type="http://schemas.openxmlformats.org/officeDocument/2006/relationships/image" Target="../media/image39.png" /><Relationship Id="rId17" Type="http://schemas.openxmlformats.org/officeDocument/2006/relationships/image" Target="../media/image40.png" /><Relationship Id="rId18" Type="http://schemas.openxmlformats.org/officeDocument/2006/relationships/image" Target="../media/image41.png" /><Relationship Id="rId19" Type="http://schemas.openxmlformats.org/officeDocument/2006/relationships/image" Target="../media/image42.png" /><Relationship Id="rId2" Type="http://schemas.openxmlformats.org/officeDocument/2006/relationships/image" Target="../media/image25.png" /><Relationship Id="rId20" Type="http://schemas.openxmlformats.org/officeDocument/2006/relationships/image" Target="../media/image43.png" /><Relationship Id="rId21" Type="http://schemas.openxmlformats.org/officeDocument/2006/relationships/image" Target="../media/image44.png" /><Relationship Id="rId22" Type="http://schemas.openxmlformats.org/officeDocument/2006/relationships/image" Target="../media/image45.png" /><Relationship Id="rId23" Type="http://schemas.openxmlformats.org/officeDocument/2006/relationships/image" Target="../media/image46.png" /><Relationship Id="rId24" Type="http://schemas.openxmlformats.org/officeDocument/2006/relationships/image" Target="../media/image47.png" /><Relationship Id="rId25" Type="http://schemas.openxmlformats.org/officeDocument/2006/relationships/image" Target="../media/image48.png" /><Relationship Id="rId26" Type="http://schemas.openxmlformats.org/officeDocument/2006/relationships/image" Target="../media/image49.png" /><Relationship Id="rId27" Type="http://schemas.openxmlformats.org/officeDocument/2006/relationships/image" Target="../media/image50.png" /><Relationship Id="rId28" Type="http://schemas.openxmlformats.org/officeDocument/2006/relationships/image" Target="../media/image51.png" /><Relationship Id="rId29" Type="http://schemas.openxmlformats.org/officeDocument/2006/relationships/image" Target="../media/image52.png" /><Relationship Id="rId3" Type="http://schemas.openxmlformats.org/officeDocument/2006/relationships/image" Target="../media/image26.png" /><Relationship Id="rId30" Type="http://schemas.openxmlformats.org/officeDocument/2006/relationships/image" Target="../media/image53.png" /><Relationship Id="rId31" Type="http://schemas.openxmlformats.org/officeDocument/2006/relationships/image" Target="../media/image54.png" /><Relationship Id="rId32" Type="http://schemas.openxmlformats.org/officeDocument/2006/relationships/image" Target="../media/image55.png" /><Relationship Id="rId33" Type="http://schemas.openxmlformats.org/officeDocument/2006/relationships/image" Target="../media/image56.png" /><Relationship Id="rId34" Type="http://schemas.openxmlformats.org/officeDocument/2006/relationships/image" Target="../media/image57.png" /><Relationship Id="rId35" Type="http://schemas.openxmlformats.org/officeDocument/2006/relationships/image" Target="../media/image58.png" /><Relationship Id="rId36" Type="http://schemas.openxmlformats.org/officeDocument/2006/relationships/image" Target="../media/image59.png" /><Relationship Id="rId37" Type="http://schemas.openxmlformats.org/officeDocument/2006/relationships/image" Target="../media/image60.png" /><Relationship Id="rId38" Type="http://schemas.openxmlformats.org/officeDocument/2006/relationships/image" Target="../media/image61.png" /><Relationship Id="rId39" Type="http://schemas.openxmlformats.org/officeDocument/2006/relationships/image" Target="../media/image62.png" /><Relationship Id="rId4" Type="http://schemas.openxmlformats.org/officeDocument/2006/relationships/image" Target="../media/image27.png" /><Relationship Id="rId40" Type="http://schemas.openxmlformats.org/officeDocument/2006/relationships/image" Target="../media/image63.png" /><Relationship Id="rId41" Type="http://schemas.openxmlformats.org/officeDocument/2006/relationships/image" Target="../media/image64.png" /><Relationship Id="rId42" Type="http://schemas.openxmlformats.org/officeDocument/2006/relationships/image" Target="../media/image65.png" /><Relationship Id="rId43" Type="http://schemas.openxmlformats.org/officeDocument/2006/relationships/image" Target="../media/image66.png" /><Relationship Id="rId44" Type="http://schemas.openxmlformats.org/officeDocument/2006/relationships/image" Target="../media/image67.png" /><Relationship Id="rId45" Type="http://schemas.openxmlformats.org/officeDocument/2006/relationships/image" Target="../media/image68.png" /><Relationship Id="rId46" Type="http://schemas.openxmlformats.org/officeDocument/2006/relationships/image" Target="../media/image69.png" /><Relationship Id="rId47" Type="http://schemas.openxmlformats.org/officeDocument/2006/relationships/image" Target="../media/image70.png" /><Relationship Id="rId48" Type="http://schemas.openxmlformats.org/officeDocument/2006/relationships/image" Target="../media/image71.png" /><Relationship Id="rId49" Type="http://schemas.openxmlformats.org/officeDocument/2006/relationships/image" Target="../media/image72.png" /><Relationship Id="rId5" Type="http://schemas.openxmlformats.org/officeDocument/2006/relationships/image" Target="../media/image28.png" /><Relationship Id="rId50" Type="http://schemas.openxmlformats.org/officeDocument/2006/relationships/image" Target="../media/image73.png" /><Relationship Id="rId51" Type="http://schemas.openxmlformats.org/officeDocument/2006/relationships/image" Target="../media/image74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Relationship Id="rId8" Type="http://schemas.openxmlformats.org/officeDocument/2006/relationships/image" Target="../media/image31.png" /><Relationship Id="rId9" Type="http://schemas.openxmlformats.org/officeDocument/2006/relationships/image" Target="../media/image3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5.jpeg" /><Relationship Id="rId3" Type="http://schemas.openxmlformats.org/officeDocument/2006/relationships/image" Target="../media/image7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7.png" /><Relationship Id="rId3" Type="http://schemas.openxmlformats.org/officeDocument/2006/relationships/image" Target="../media/image78.png" /><Relationship Id="rId4" Type="http://schemas.openxmlformats.org/officeDocument/2006/relationships/image" Target="../media/image7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0.png" /><Relationship Id="rId3" Type="http://schemas.openxmlformats.org/officeDocument/2006/relationships/image" Target="../media/image81.png" /><Relationship Id="rId4" Type="http://schemas.openxmlformats.org/officeDocument/2006/relationships/image" Target="../media/image82.png" /><Relationship Id="rId5" Type="http://schemas.openxmlformats.org/officeDocument/2006/relationships/image" Target="../media/image8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4.png" /><Relationship Id="rId3" Type="http://schemas.openxmlformats.org/officeDocument/2006/relationships/image" Target="../media/image8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5.jpeg" /><Relationship Id="rId3" Type="http://schemas.openxmlformats.org/officeDocument/2006/relationships/image" Target="../media/image86.png" /><Relationship Id="rId4" Type="http://schemas.openxmlformats.org/officeDocument/2006/relationships/image" Target="../media/image87.jpeg" /><Relationship Id="rId5" Type="http://schemas.openxmlformats.org/officeDocument/2006/relationships/image" Target="../media/image8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8.jpeg" /><Relationship Id="rId3" Type="http://schemas.openxmlformats.org/officeDocument/2006/relationships/image" Target="../media/image89.png" /><Relationship Id="rId4" Type="http://schemas.openxmlformats.org/officeDocument/2006/relationships/image" Target="../media/image83.jpeg" /><Relationship Id="rId5" Type="http://schemas.openxmlformats.org/officeDocument/2006/relationships/image" Target="../media/image8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3.jpeg" /><Relationship Id="rId3" Type="http://schemas.openxmlformats.org/officeDocument/2006/relationships/image" Target="../media/image8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3.jpeg" /><Relationship Id="rId3" Type="http://schemas.openxmlformats.org/officeDocument/2006/relationships/image" Target="../media/image8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0.png" /><Relationship Id="rId3" Type="http://schemas.openxmlformats.org/officeDocument/2006/relationships/image" Target="../media/image91.png" /><Relationship Id="rId4" Type="http://schemas.openxmlformats.org/officeDocument/2006/relationships/image" Target="../media/image92.png" /><Relationship Id="rId5" Type="http://schemas.openxmlformats.org/officeDocument/2006/relationships/image" Target="../media/image93.png" /><Relationship Id="rId6" Type="http://schemas.openxmlformats.org/officeDocument/2006/relationships/image" Target="../media/image94.png" /><Relationship Id="rId7" Type="http://schemas.openxmlformats.org/officeDocument/2006/relationships/image" Target="../media/image9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6.png" /><Relationship Id="rId3" Type="http://schemas.openxmlformats.org/officeDocument/2006/relationships/image" Target="../media/image97.jpeg" /><Relationship Id="rId4" Type="http://schemas.openxmlformats.org/officeDocument/2006/relationships/image" Target="../media/image98.png" /><Relationship Id="rId5" Type="http://schemas.openxmlformats.org/officeDocument/2006/relationships/image" Target="../media/image94.png" /><Relationship Id="rId6" Type="http://schemas.openxmlformats.org/officeDocument/2006/relationships/image" Target="../media/image9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www.globalbankingandfinance.com/mercks-keytruda-pembrolizumab-significantly-improved-overall-survival-os-compared-to-" TargetMode="External" /><Relationship Id="rId3" Type="http://schemas.openxmlformats.org/officeDocument/2006/relationships/image" Target="../media/image99.png" /><Relationship Id="rId4" Type="http://schemas.openxmlformats.org/officeDocument/2006/relationships/image" Target="../media/image94.png" /><Relationship Id="rId5" Type="http://schemas.openxmlformats.org/officeDocument/2006/relationships/image" Target="../media/image9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0.png" /><Relationship Id="rId3" Type="http://schemas.openxmlformats.org/officeDocument/2006/relationships/image" Target="../media/image8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0.png" /><Relationship Id="rId3" Type="http://schemas.openxmlformats.org/officeDocument/2006/relationships/image" Target="../media/image8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1.png" /><Relationship Id="rId3" Type="http://schemas.openxmlformats.org/officeDocument/2006/relationships/image" Target="../media/image83.jpeg" /><Relationship Id="rId4" Type="http://schemas.openxmlformats.org/officeDocument/2006/relationships/image" Target="../media/image102.png" /><Relationship Id="rId5" Type="http://schemas.openxmlformats.org/officeDocument/2006/relationships/image" Target="../media/image10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4.png" /><Relationship Id="rId3" Type="http://schemas.openxmlformats.org/officeDocument/2006/relationships/image" Target="../media/image8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5.png" /><Relationship Id="rId3" Type="http://schemas.openxmlformats.org/officeDocument/2006/relationships/image" Target="../media/image106.png" /><Relationship Id="rId4" Type="http://schemas.openxmlformats.org/officeDocument/2006/relationships/image" Target="../media/image107.png" /><Relationship Id="rId5" Type="http://schemas.openxmlformats.org/officeDocument/2006/relationships/image" Target="../media/image108.png" /><Relationship Id="rId6" Type="http://schemas.openxmlformats.org/officeDocument/2006/relationships/image" Target="../media/image10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0.png" /><Relationship Id="rId3" Type="http://schemas.openxmlformats.org/officeDocument/2006/relationships/image" Target="../media/image111.png" /><Relationship Id="rId4" Type="http://schemas.openxmlformats.org/officeDocument/2006/relationships/image" Target="../media/image11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333322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4675" y="2037269"/>
            <a:ext cx="7950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">
                <a:solidFill>
                  <a:srgbClr val="005BD3"/>
                </a:solidFill>
              </a:rPr>
              <a:t>上消化道肿瘤免疫治疗新进展</a:t>
            </a:r>
            <a:endParaRPr sz="4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51617" y="1066263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25">
                <a:solidFill>
                  <a:srgbClr val="262626"/>
                </a:solidFill>
              </a:rPr>
              <a:t>内容</a:t>
            </a:r>
            <a:endParaRPr sz="48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3250" b="0" spc="-894">
                <a:solidFill>
                  <a:srgbClr val="16808D"/>
                </a:solidFill>
                <a:latin typeface="Wingdings"/>
                <a:cs typeface="Wingdings"/>
              </a:rPr>
              <a:t></a:t>
            </a:r>
            <a:r>
              <a:rPr spc="-5">
                <a:solidFill>
                  <a:srgbClr val="262626"/>
                </a:solidFill>
              </a:rPr>
              <a:t>免疫治疗的机制及特点</a:t>
            </a:r>
            <a:endParaRPr sz="3250">
              <a:latin typeface="Wingdings"/>
              <a:cs typeface="Wingdings"/>
            </a:endParaRPr>
          </a:p>
          <a:p>
            <a:pPr>
              <a:lnSpc>
                <a:spcPct val="100000"/>
              </a:lnSpc>
            </a:pPr>
            <a:endParaRPr sz="2050"/>
          </a:p>
          <a:p>
            <a:pPr marL="12700">
              <a:lnSpc>
                <a:spcPct val="100000"/>
              </a:lnSpc>
            </a:pPr>
            <a:r>
              <a:rPr sz="3250" b="0" spc="-894">
                <a:solidFill>
                  <a:srgbClr val="16808D"/>
                </a:solidFill>
                <a:latin typeface="Wingdings"/>
                <a:cs typeface="Wingdings"/>
              </a:rPr>
              <a:t></a:t>
            </a:r>
            <a:r>
              <a:rPr spc="-5"/>
              <a:t>上消化道肿瘤免疫治疗进展</a:t>
            </a:r>
            <a:endParaRPr sz="3250">
              <a:latin typeface="Wingdings"/>
              <a:cs typeface="Wingdings"/>
            </a:endParaRPr>
          </a:p>
          <a:p>
            <a:pPr>
              <a:lnSpc>
                <a:spcPct val="100000"/>
              </a:lnSpc>
            </a:pPr>
            <a:endParaRPr sz="2050"/>
          </a:p>
          <a:p>
            <a:pPr marL="12700">
              <a:lnSpc>
                <a:spcPct val="100000"/>
              </a:lnSpc>
            </a:pPr>
            <a:r>
              <a:rPr sz="3250" b="0" spc="-894">
                <a:solidFill>
                  <a:srgbClr val="16808D"/>
                </a:solidFill>
                <a:latin typeface="Wingdings"/>
                <a:cs typeface="Wingdings"/>
              </a:rPr>
              <a:t></a:t>
            </a:r>
            <a:r>
              <a:rPr spc="-5"/>
              <a:t>免疫治疗疗效预测与展望</a:t>
            </a:r>
            <a:endParaRPr sz="3250">
              <a:latin typeface="Wingdings"/>
              <a:cs typeface="Wingding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785812"/>
            <a:ext cx="9144000" cy="4191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6985" rIns="0" bIns="0" rtlCol="0">
            <a:spAutoFit/>
          </a:bodyPr>
          <a:lstStyle/>
          <a:p>
            <a:pPr marL="779780">
              <a:lnSpc>
                <a:spcPct val="100000"/>
              </a:lnSpc>
              <a:spcBef>
                <a:spcPts val="55"/>
              </a:spcBef>
            </a:pPr>
            <a:r>
              <a:rPr sz="2400" spc="-10">
                <a:solidFill>
                  <a:srgbClr val="000000"/>
                </a:solidFill>
              </a:rPr>
              <a:t>I-</a:t>
            </a:r>
            <a:r>
              <a:rPr sz="2400">
                <a:solidFill>
                  <a:srgbClr val="000000"/>
                </a:solidFill>
              </a:rPr>
              <a:t>O治疗：增强T细胞刺激（</a:t>
            </a:r>
            <a:r>
              <a:rPr sz="2400" spc="-5">
                <a:solidFill>
                  <a:srgbClr val="000000"/>
                </a:solidFill>
              </a:rPr>
              <a:t>激动性抗体 </a:t>
            </a:r>
            <a:r>
              <a:rPr sz="2400">
                <a:solidFill>
                  <a:srgbClr val="000000"/>
                </a:solidFill>
              </a:rPr>
              <a:t>vs 阻断性抗体</a:t>
            </a:r>
            <a:r>
              <a:rPr sz="2400" spc="-50">
                <a:solidFill>
                  <a:srgbClr val="000000"/>
                </a:solidFill>
              </a:rPr>
              <a:t>）</a:t>
            </a:r>
            <a:endParaRPr sz="2400"/>
          </a:p>
        </p:txBody>
      </p:sp>
      <p:grpSp>
        <p:nvGrpSpPr>
          <p:cNvPr id="3" name="object 3"/>
          <p:cNvGrpSpPr/>
          <p:nvPr/>
        </p:nvGrpSpPr>
        <p:grpSpPr>
          <a:xfrm>
            <a:off x="5219469" y="3535405"/>
            <a:ext cx="615950" cy="581025"/>
            <a:chOff x="5219469" y="3535405"/>
            <a:chExt cx="615950" cy="581025"/>
          </a:xfrm>
        </p:grpSpPr>
        <p:sp>
          <p:nvSpPr>
            <p:cNvPr id="4" name="object 4"/>
            <p:cNvSpPr/>
            <p:nvPr/>
          </p:nvSpPr>
          <p:spPr>
            <a:xfrm>
              <a:off x="5219469" y="3866385"/>
              <a:ext cx="205104" cy="249554"/>
            </a:xfrm>
            <a:custGeom>
              <a:rect l="l" t="t" r="r" b="b"/>
              <a:pathLst>
                <a:path w="205102" h="249552">
                  <a:moveTo>
                    <a:pt x="122422" y="228219"/>
                  </a:moveTo>
                  <a:lnTo>
                    <a:pt x="0" y="59719"/>
                  </a:lnTo>
                  <a:lnTo>
                    <a:pt x="82196" y="0"/>
                  </a:lnTo>
                  <a:lnTo>
                    <a:pt x="204619" y="168500"/>
                  </a:lnTo>
                  <a:lnTo>
                    <a:pt x="200660" y="249477"/>
                  </a:lnTo>
                  <a:lnTo>
                    <a:pt x="122422" y="228219"/>
                  </a:lnTo>
                  <a:close/>
                </a:path>
              </a:pathLst>
            </a:custGeom>
            <a:solidFill>
              <a:srgbClr val="245B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538888" y="3535405"/>
              <a:ext cx="296545" cy="172085"/>
            </a:xfrm>
            <a:custGeom>
              <a:rect l="l" t="t" r="r" b="b"/>
              <a:pathLst>
                <a:path w="296545" h="172085">
                  <a:moveTo>
                    <a:pt x="227574" y="171834"/>
                  </a:moveTo>
                  <a:lnTo>
                    <a:pt x="0" y="84476"/>
                  </a:lnTo>
                  <a:lnTo>
                    <a:pt x="32427" y="0"/>
                  </a:lnTo>
                  <a:lnTo>
                    <a:pt x="260001" y="87357"/>
                  </a:lnTo>
                  <a:lnTo>
                    <a:pt x="296322" y="149762"/>
                  </a:lnTo>
                  <a:lnTo>
                    <a:pt x="227574" y="171834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03413" y="3724835"/>
              <a:ext cx="247257" cy="240968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5280269" y="2246493"/>
            <a:ext cx="1528445" cy="2376170"/>
            <a:chOff x="5280269" y="2246493"/>
            <a:chExt cx="1528445" cy="2376170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073130" y="2246493"/>
              <a:ext cx="399976" cy="47751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7217" y="2542451"/>
              <a:ext cx="108067" cy="9908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232590" y="2509426"/>
              <a:ext cx="509134" cy="507737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364446" y="2838627"/>
              <a:ext cx="85090" cy="74295"/>
            </a:xfrm>
            <a:custGeom>
              <a:rect l="l" t="t" r="r" b="b"/>
              <a:pathLst>
                <a:path w="85089" h="74294">
                  <a:moveTo>
                    <a:pt x="84843" y="22281"/>
                  </a:moveTo>
                  <a:lnTo>
                    <a:pt x="16156" y="74254"/>
                  </a:lnTo>
                  <a:lnTo>
                    <a:pt x="0" y="52467"/>
                  </a:lnTo>
                  <a:lnTo>
                    <a:pt x="69249" y="0"/>
                  </a:lnTo>
                  <a:lnTo>
                    <a:pt x="84843" y="22281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340813" y="2857370"/>
              <a:ext cx="467069" cy="4557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403886" y="3086584"/>
              <a:ext cx="103236" cy="9272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438899" y="3263899"/>
              <a:ext cx="369446" cy="350577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6435724" y="3459162"/>
              <a:ext cx="90805" cy="33655"/>
            </a:xfrm>
            <a:custGeom>
              <a:rect l="l" t="t" r="r" b="b"/>
              <a:pathLst>
                <a:path w="90804" h="33654">
                  <a:moveTo>
                    <a:pt x="87437" y="33337"/>
                  </a:moveTo>
                  <a:lnTo>
                    <a:pt x="0" y="27030"/>
                  </a:lnTo>
                  <a:lnTo>
                    <a:pt x="2287" y="0"/>
                  </a:lnTo>
                  <a:lnTo>
                    <a:pt x="90487" y="6306"/>
                  </a:lnTo>
                  <a:lnTo>
                    <a:pt x="87437" y="33337"/>
                  </a:lnTo>
                  <a:close/>
                </a:path>
              </a:pathLst>
            </a:custGeom>
            <a:solidFill>
              <a:srgbClr val="E9770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320394" y="3588130"/>
              <a:ext cx="451765" cy="43882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344567" y="3734142"/>
              <a:ext cx="118517" cy="9703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82741" y="4147655"/>
              <a:ext cx="435497" cy="474737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5818402" y="4276076"/>
              <a:ext cx="83185" cy="79375"/>
            </a:xfrm>
            <a:custGeom>
              <a:rect l="l" t="t" r="r" b="b"/>
              <a:pathLst>
                <a:path w="83185" h="79375">
                  <a:moveTo>
                    <a:pt x="64510" y="78872"/>
                  </a:moveTo>
                  <a:lnTo>
                    <a:pt x="0" y="19477"/>
                  </a:lnTo>
                  <a:lnTo>
                    <a:pt x="18934" y="0"/>
                  </a:lnTo>
                  <a:lnTo>
                    <a:pt x="83147" y="60309"/>
                  </a:lnTo>
                  <a:lnTo>
                    <a:pt x="64510" y="78872"/>
                  </a:lnTo>
                  <a:close/>
                </a:path>
              </a:pathLst>
            </a:custGeom>
            <a:solidFill>
              <a:srgbClr val="E6B9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5280269" y="2562227"/>
              <a:ext cx="257175" cy="231775"/>
            </a:xfrm>
            <a:custGeom>
              <a:rect l="l" t="t" r="r" b="b"/>
              <a:pathLst>
                <a:path w="257175" h="231775">
                  <a:moveTo>
                    <a:pt x="243634" y="72310"/>
                  </a:moveTo>
                  <a:lnTo>
                    <a:pt x="60406" y="231587"/>
                  </a:lnTo>
                  <a:lnTo>
                    <a:pt x="0" y="162097"/>
                  </a:lnTo>
                  <a:lnTo>
                    <a:pt x="183227" y="2820"/>
                  </a:lnTo>
                  <a:lnTo>
                    <a:pt x="256645" y="0"/>
                  </a:lnTo>
                  <a:lnTo>
                    <a:pt x="243634" y="72310"/>
                  </a:lnTo>
                  <a:close/>
                </a:path>
              </a:pathLst>
            </a:custGeom>
            <a:solidFill>
              <a:srgbClr val="81549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5456288" y="2773272"/>
              <a:ext cx="284480" cy="197485"/>
            </a:xfrm>
            <a:custGeom>
              <a:rect l="l" t="t" r="r" b="b"/>
              <a:pathLst>
                <a:path w="284479" h="197485">
                  <a:moveTo>
                    <a:pt x="257070" y="79142"/>
                  </a:moveTo>
                  <a:lnTo>
                    <a:pt x="43869" y="197321"/>
                  </a:lnTo>
                  <a:lnTo>
                    <a:pt x="0" y="118179"/>
                  </a:lnTo>
                  <a:lnTo>
                    <a:pt x="213201" y="0"/>
                  </a:lnTo>
                  <a:lnTo>
                    <a:pt x="284352" y="12289"/>
                  </a:lnTo>
                  <a:lnTo>
                    <a:pt x="257070" y="79142"/>
                  </a:lnTo>
                  <a:close/>
                </a:path>
              </a:pathLst>
            </a:custGeom>
            <a:solidFill>
              <a:srgbClr val="FF66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5577661" y="3032407"/>
              <a:ext cx="303530" cy="131445"/>
            </a:xfrm>
            <a:custGeom>
              <a:rect l="l" t="t" r="r" b="b"/>
              <a:pathLst>
                <a:path w="303529" h="131444">
                  <a:moveTo>
                    <a:pt x="255774" y="89112"/>
                  </a:moveTo>
                  <a:lnTo>
                    <a:pt x="15713" y="131442"/>
                  </a:lnTo>
                  <a:lnTo>
                    <a:pt x="0" y="42329"/>
                  </a:lnTo>
                  <a:lnTo>
                    <a:pt x="240061" y="0"/>
                  </a:lnTo>
                  <a:lnTo>
                    <a:pt x="303335" y="34784"/>
                  </a:lnTo>
                  <a:lnTo>
                    <a:pt x="255774" y="89112"/>
                  </a:lnTo>
                  <a:close/>
                </a:path>
              </a:pathLst>
            </a:custGeom>
            <a:solidFill>
              <a:srgbClr val="E97704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/>
          <p:nvPr/>
        </p:nvSpPr>
        <p:spPr>
          <a:xfrm>
            <a:off x="5595668" y="3316156"/>
            <a:ext cx="301625" cy="113030"/>
          </a:xfrm>
          <a:custGeom>
            <a:rect l="l" t="t" r="r" b="b"/>
            <a:pathLst>
              <a:path w="301625" h="113029">
                <a:moveTo>
                  <a:pt x="240274" y="112746"/>
                </a:moveTo>
                <a:lnTo>
                  <a:pt x="0" y="91725"/>
                </a:lnTo>
                <a:lnTo>
                  <a:pt x="8024" y="0"/>
                </a:lnTo>
                <a:lnTo>
                  <a:pt x="248298" y="21021"/>
                </a:lnTo>
                <a:lnTo>
                  <a:pt x="301326" y="71873"/>
                </a:lnTo>
                <a:lnTo>
                  <a:pt x="240274" y="112746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4" name="object 24"/>
          <p:cNvGrpSpPr/>
          <p:nvPr/>
        </p:nvGrpSpPr>
        <p:grpSpPr>
          <a:xfrm>
            <a:off x="3594724" y="2670005"/>
            <a:ext cx="450850" cy="428625"/>
            <a:chOff x="3594724" y="2670005"/>
            <a:chExt cx="450850" cy="428625"/>
          </a:xfrm>
        </p:grpSpPr>
        <p:sp>
          <p:nvSpPr>
            <p:cNvPr id="25" name="object 25"/>
            <p:cNvSpPr/>
            <p:nvPr/>
          </p:nvSpPr>
          <p:spPr>
            <a:xfrm>
              <a:off x="3775914" y="2670005"/>
              <a:ext cx="269875" cy="242570"/>
            </a:xfrm>
            <a:custGeom>
              <a:rect l="l" t="t" r="r" b="b"/>
              <a:pathLst>
                <a:path w="269875" h="242569">
                  <a:moveTo>
                    <a:pt x="72157" y="2777"/>
                  </a:moveTo>
                  <a:lnTo>
                    <a:pt x="269302" y="174153"/>
                  </a:lnTo>
                  <a:lnTo>
                    <a:pt x="209938" y="242444"/>
                  </a:lnTo>
                  <a:lnTo>
                    <a:pt x="12792" y="71068"/>
                  </a:lnTo>
                  <a:lnTo>
                    <a:pt x="0" y="0"/>
                  </a:lnTo>
                  <a:lnTo>
                    <a:pt x="72157" y="2777"/>
                  </a:lnTo>
                  <a:close/>
                </a:path>
              </a:pathLst>
            </a:custGeom>
            <a:solidFill>
              <a:srgbClr val="D0554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594724" y="2927497"/>
              <a:ext cx="312420" cy="170815"/>
            </a:xfrm>
            <a:custGeom>
              <a:rect l="l" t="t" r="r" b="b"/>
              <a:pathLst>
                <a:path w="312420" h="170814">
                  <a:moveTo>
                    <a:pt x="69136" y="0"/>
                  </a:moveTo>
                  <a:lnTo>
                    <a:pt x="312188" y="83689"/>
                  </a:lnTo>
                  <a:lnTo>
                    <a:pt x="282212" y="170748"/>
                  </a:lnTo>
                  <a:lnTo>
                    <a:pt x="39159" y="87058"/>
                  </a:lnTo>
                  <a:lnTo>
                    <a:pt x="0" y="24884"/>
                  </a:lnTo>
                  <a:lnTo>
                    <a:pt x="69136" y="0"/>
                  </a:lnTo>
                  <a:close/>
                </a:path>
              </a:pathLst>
            </a:custGeom>
            <a:solidFill>
              <a:srgbClr val="7F0D1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7" name="object 27"/>
          <p:cNvSpPr/>
          <p:nvPr/>
        </p:nvSpPr>
        <p:spPr>
          <a:xfrm>
            <a:off x="3509963" y="3222625"/>
            <a:ext cx="332105" cy="90805"/>
          </a:xfrm>
          <a:custGeom>
            <a:rect l="l" t="t" r="r" b="b"/>
            <a:pathLst>
              <a:path w="332104" h="90804">
                <a:moveTo>
                  <a:pt x="56279" y="0"/>
                </a:moveTo>
                <a:lnTo>
                  <a:pt x="331786" y="0"/>
                </a:lnTo>
                <a:lnTo>
                  <a:pt x="331786" y="90487"/>
                </a:lnTo>
                <a:lnTo>
                  <a:pt x="56279" y="90487"/>
                </a:lnTo>
                <a:lnTo>
                  <a:pt x="0" y="45243"/>
                </a:lnTo>
                <a:lnTo>
                  <a:pt x="56279" y="0"/>
                </a:lnTo>
                <a:close/>
              </a:path>
            </a:pathLst>
          </a:custGeom>
          <a:solidFill>
            <a:srgbClr val="93A0D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8" name="object 28"/>
          <p:cNvGrpSpPr/>
          <p:nvPr/>
        </p:nvGrpSpPr>
        <p:grpSpPr>
          <a:xfrm>
            <a:off x="3559278" y="3409910"/>
            <a:ext cx="568960" cy="636905"/>
            <a:chOff x="3559278" y="3409910"/>
            <a:chExt cx="568960" cy="636905"/>
          </a:xfrm>
        </p:grpSpPr>
        <p:sp>
          <p:nvSpPr>
            <p:cNvPr id="29" name="object 29"/>
            <p:cNvSpPr/>
            <p:nvPr/>
          </p:nvSpPr>
          <p:spPr>
            <a:xfrm>
              <a:off x="3559278" y="3409910"/>
              <a:ext cx="302895" cy="139700"/>
            </a:xfrm>
            <a:custGeom>
              <a:rect l="l" t="t" r="r" b="b"/>
              <a:pathLst>
                <a:path w="302895" h="139700">
                  <a:moveTo>
                    <a:pt x="45635" y="50681"/>
                  </a:moveTo>
                  <a:lnTo>
                    <a:pt x="284074" y="0"/>
                  </a:lnTo>
                  <a:lnTo>
                    <a:pt x="302887" y="88509"/>
                  </a:lnTo>
                  <a:lnTo>
                    <a:pt x="64448" y="139191"/>
                  </a:lnTo>
                  <a:lnTo>
                    <a:pt x="0" y="106636"/>
                  </a:lnTo>
                  <a:lnTo>
                    <a:pt x="45635" y="50681"/>
                  </a:lnTo>
                  <a:close/>
                </a:path>
              </a:pathLst>
            </a:custGeom>
            <a:solidFill>
              <a:srgbClr val="37609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3670185" y="3592944"/>
              <a:ext cx="457834" cy="453390"/>
            </a:xfrm>
            <a:custGeom>
              <a:rect l="l" t="t" r="r" b="b"/>
              <a:pathLst>
                <a:path w="457834" h="453389">
                  <a:moveTo>
                    <a:pt x="266052" y="73533"/>
                  </a:moveTo>
                  <a:lnTo>
                    <a:pt x="210642" y="0"/>
                  </a:lnTo>
                  <a:lnTo>
                    <a:pt x="18021" y="145148"/>
                  </a:lnTo>
                  <a:lnTo>
                    <a:pt x="0" y="216382"/>
                  </a:lnTo>
                  <a:lnTo>
                    <a:pt x="73431" y="218694"/>
                  </a:lnTo>
                  <a:lnTo>
                    <a:pt x="266052" y="73533"/>
                  </a:lnTo>
                  <a:close/>
                </a:path>
                <a:path w="457834" h="453389">
                  <a:moveTo>
                    <a:pt x="457466" y="272605"/>
                  </a:moveTo>
                  <a:lnTo>
                    <a:pt x="379742" y="209664"/>
                  </a:lnTo>
                  <a:lnTo>
                    <a:pt x="247053" y="373532"/>
                  </a:lnTo>
                  <a:lnTo>
                    <a:pt x="246773" y="453339"/>
                  </a:lnTo>
                  <a:lnTo>
                    <a:pt x="324777" y="436473"/>
                  </a:lnTo>
                  <a:lnTo>
                    <a:pt x="457466" y="272605"/>
                  </a:lnTo>
                  <a:close/>
                </a:path>
              </a:pathLst>
            </a:custGeom>
            <a:solidFill>
              <a:srgbClr val="95B3D7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1" name="object 31"/>
          <p:cNvGrpSpPr/>
          <p:nvPr/>
        </p:nvGrpSpPr>
        <p:grpSpPr>
          <a:xfrm>
            <a:off x="2558074" y="2299073"/>
            <a:ext cx="1217295" cy="2376170"/>
            <a:chOff x="2558074" y="2299073"/>
            <a:chExt cx="1217295" cy="2376170"/>
          </a:xfrm>
        </p:grpSpPr>
        <p:pic>
          <p:nvPicPr>
            <p:cNvPr id="32" name="object 3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344463" y="4174696"/>
              <a:ext cx="430474" cy="500540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3647293" y="4344350"/>
              <a:ext cx="73025" cy="73025"/>
            </a:xfrm>
            <a:custGeom>
              <a:rect l="l" t="t" r="r" b="b"/>
              <a:pathLst>
                <a:path w="73025" h="73025">
                  <a:moveTo>
                    <a:pt x="0" y="52293"/>
                  </a:moveTo>
                  <a:lnTo>
                    <a:pt x="50926" y="0"/>
                  </a:lnTo>
                  <a:lnTo>
                    <a:pt x="72662" y="20834"/>
                  </a:lnTo>
                  <a:lnTo>
                    <a:pt x="22009" y="72660"/>
                  </a:lnTo>
                  <a:lnTo>
                    <a:pt x="0" y="52293"/>
                  </a:lnTo>
                  <a:close/>
                </a:path>
              </a:pathLst>
            </a:custGeom>
            <a:solidFill>
              <a:srgbClr val="95B3D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4" name="object 3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887587" y="3840066"/>
              <a:ext cx="501557" cy="48388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3222755" y="4009002"/>
              <a:ext cx="116372" cy="106262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679924" y="3413702"/>
              <a:ext cx="386723" cy="397177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2960288" y="3639759"/>
              <a:ext cx="83185" cy="37465"/>
            </a:xfrm>
            <a:custGeom>
              <a:rect l="l" t="t" r="r" b="b"/>
              <a:pathLst>
                <a:path w="83185" h="37464">
                  <a:moveTo>
                    <a:pt x="0" y="9984"/>
                  </a:moveTo>
                  <a:lnTo>
                    <a:pt x="80035" y="0"/>
                  </a:lnTo>
                  <a:lnTo>
                    <a:pt x="82769" y="27398"/>
                  </a:lnTo>
                  <a:lnTo>
                    <a:pt x="3297" y="37191"/>
                  </a:lnTo>
                  <a:lnTo>
                    <a:pt x="0" y="9984"/>
                  </a:lnTo>
                  <a:close/>
                </a:path>
              </a:pathLst>
            </a:custGeom>
            <a:solidFill>
              <a:srgbClr val="37609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8" name="object 3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570134" y="2992273"/>
              <a:ext cx="415378" cy="36728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856546" y="3206040"/>
              <a:ext cx="100205" cy="8537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558074" y="2591145"/>
              <a:ext cx="497795" cy="477831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2877242" y="2888686"/>
              <a:ext cx="89535" cy="71755"/>
            </a:xfrm>
            <a:custGeom>
              <a:rect l="l" t="t" r="r" b="b"/>
              <a:pathLst>
                <a:path w="89535" h="71755">
                  <a:moveTo>
                    <a:pt x="15307" y="0"/>
                  </a:moveTo>
                  <a:lnTo>
                    <a:pt x="89176" y="48004"/>
                  </a:lnTo>
                  <a:lnTo>
                    <a:pt x="74168" y="71174"/>
                  </a:lnTo>
                  <a:lnTo>
                    <a:pt x="0" y="22836"/>
                  </a:lnTo>
                  <a:lnTo>
                    <a:pt x="15307" y="0"/>
                  </a:lnTo>
                  <a:close/>
                </a:path>
              </a:pathLst>
            </a:custGeom>
            <a:solidFill>
              <a:srgbClr val="384DA1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2" name="object 42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2777282" y="2299073"/>
              <a:ext cx="506964" cy="503712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3021683" y="2622715"/>
              <a:ext cx="114013" cy="97287"/>
            </a:xfrm>
            <a:prstGeom prst="rect">
              <a:avLst/>
            </a:prstGeom>
          </p:spPr>
        </p:pic>
      </p:grpSp>
      <p:sp>
        <p:nvSpPr>
          <p:cNvPr id="44" name="object 44"/>
          <p:cNvSpPr txBox="1"/>
          <p:nvPr/>
        </p:nvSpPr>
        <p:spPr>
          <a:xfrm>
            <a:off x="5565775" y="2476299"/>
            <a:ext cx="33464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10">
                <a:solidFill>
                  <a:srgbClr val="054F59"/>
                </a:solidFill>
                <a:latin typeface="微软雅黑"/>
                <a:cs typeface="微软雅黑"/>
              </a:rPr>
              <a:t>CTLA-</a:t>
            </a:r>
            <a:r>
              <a:rPr sz="700" spc="-50">
                <a:solidFill>
                  <a:srgbClr val="054F59"/>
                </a:solidFill>
                <a:latin typeface="微软雅黑"/>
                <a:cs typeface="微软雅黑"/>
              </a:rPr>
              <a:t>4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761039" y="2703312"/>
            <a:ext cx="23812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10">
                <a:solidFill>
                  <a:srgbClr val="054F59"/>
                </a:solidFill>
                <a:latin typeface="微软雅黑"/>
                <a:cs typeface="微软雅黑"/>
              </a:rPr>
              <a:t>PD-</a:t>
            </a:r>
            <a:r>
              <a:rPr sz="700" spc="-50">
                <a:solidFill>
                  <a:srgbClr val="054F59"/>
                </a:solidFill>
                <a:latin typeface="微软雅黑"/>
                <a:cs typeface="微软雅黑"/>
              </a:rPr>
              <a:t>1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913437" y="3312912"/>
            <a:ext cx="28003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10">
                <a:solidFill>
                  <a:srgbClr val="054F59"/>
                </a:solidFill>
                <a:latin typeface="微软雅黑"/>
                <a:cs typeface="微软雅黑"/>
              </a:rPr>
              <a:t>TIM-</a:t>
            </a:r>
            <a:r>
              <a:rPr sz="700" spc="-60">
                <a:solidFill>
                  <a:srgbClr val="054F59"/>
                </a:solidFill>
                <a:latin typeface="微软雅黑"/>
                <a:cs typeface="微软雅黑"/>
              </a:rPr>
              <a:t>3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838825" y="3617713"/>
            <a:ext cx="24066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20">
                <a:solidFill>
                  <a:srgbClr val="054F59"/>
                </a:solidFill>
                <a:latin typeface="微软雅黑"/>
                <a:cs typeface="微软雅黑"/>
              </a:rPr>
              <a:t>BTLA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664201" y="3901875"/>
            <a:ext cx="27686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10">
                <a:solidFill>
                  <a:srgbClr val="054F59"/>
                </a:solidFill>
                <a:latin typeface="微软雅黑"/>
                <a:cs typeface="微软雅黑"/>
              </a:rPr>
              <a:t>VISTA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373687" y="4109838"/>
            <a:ext cx="29019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10">
                <a:solidFill>
                  <a:srgbClr val="054F59"/>
                </a:solidFill>
                <a:latin typeface="微软雅黑"/>
                <a:cs typeface="微软雅黑"/>
              </a:rPr>
              <a:t>LAG-</a:t>
            </a:r>
            <a:r>
              <a:rPr sz="700" spc="-50">
                <a:solidFill>
                  <a:srgbClr val="054F59"/>
                </a:solidFill>
                <a:latin typeface="微软雅黑"/>
                <a:cs typeface="微软雅黑"/>
              </a:rPr>
              <a:t>3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627437" y="4043163"/>
            <a:ext cx="29019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20">
                <a:solidFill>
                  <a:srgbClr val="054F59"/>
                </a:solidFill>
                <a:latin typeface="微软雅黑"/>
                <a:cs typeface="微软雅黑"/>
              </a:rPr>
              <a:t>HVEM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395662" y="3743125"/>
            <a:ext cx="25654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20">
                <a:solidFill>
                  <a:srgbClr val="054F59"/>
                </a:solidFill>
                <a:latin typeface="微软雅黑"/>
                <a:cs typeface="微软雅黑"/>
              </a:rPr>
              <a:t>CD27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230562" y="3463724"/>
            <a:ext cx="30861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10">
                <a:solidFill>
                  <a:srgbClr val="054F59"/>
                </a:solidFill>
                <a:latin typeface="微软雅黑"/>
                <a:cs typeface="微软雅黑"/>
              </a:rPr>
              <a:t>CD137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275012" y="3195438"/>
            <a:ext cx="22669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20">
                <a:solidFill>
                  <a:srgbClr val="054F59"/>
                </a:solidFill>
                <a:latin typeface="微软雅黑"/>
                <a:cs typeface="微软雅黑"/>
              </a:rPr>
              <a:t>GITR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305175" y="2898574"/>
            <a:ext cx="25971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20">
                <a:solidFill>
                  <a:srgbClr val="054F59"/>
                </a:solidFill>
                <a:latin typeface="微软雅黑"/>
                <a:cs typeface="微软雅黑"/>
              </a:rPr>
              <a:t>OX40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3498850" y="2558849"/>
            <a:ext cx="25654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20">
                <a:solidFill>
                  <a:srgbClr val="054F59"/>
                </a:solidFill>
                <a:latin typeface="微软雅黑"/>
                <a:cs typeface="微软雅黑"/>
              </a:rPr>
              <a:t>CD28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424821" y="4819979"/>
            <a:ext cx="663575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>
                <a:solidFill>
                  <a:srgbClr val="054F59"/>
                </a:solidFill>
                <a:latin typeface="微软雅黑"/>
                <a:cs typeface="微软雅黑"/>
              </a:rPr>
              <a:t>T</a:t>
            </a:r>
            <a:r>
              <a:rPr sz="1100" spc="-15">
                <a:solidFill>
                  <a:srgbClr val="054F59"/>
                </a:solidFill>
                <a:latin typeface="微软雅黑"/>
                <a:cs typeface="微软雅黑"/>
              </a:rPr>
              <a:t>细胞刺激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5240947" y="4718888"/>
            <a:ext cx="169100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100" b="1" spc="-10">
                <a:solidFill>
                  <a:srgbClr val="FF0000"/>
                </a:solidFill>
                <a:latin typeface="微软雅黑"/>
                <a:cs typeface="微软雅黑"/>
              </a:rPr>
              <a:t>阻断性抗体</a:t>
            </a:r>
            <a:endParaRPr sz="1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100" b="1">
                <a:solidFill>
                  <a:srgbClr val="FF0000"/>
                </a:solidFill>
                <a:latin typeface="微软雅黑"/>
                <a:cs typeface="微软雅黑"/>
              </a:rPr>
              <a:t>（Blocking</a:t>
            </a:r>
            <a:r>
              <a:rPr sz="1100" b="1" spc="-4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1100" b="1" spc="-10">
                <a:solidFill>
                  <a:srgbClr val="FF0000"/>
                </a:solidFill>
                <a:latin typeface="微软雅黑"/>
                <a:cs typeface="微软雅黑"/>
              </a:rPr>
              <a:t>antibodies）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2659940" y="4705699"/>
            <a:ext cx="174307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100" b="1" spc="-10">
                <a:solidFill>
                  <a:srgbClr val="00B050"/>
                </a:solidFill>
                <a:latin typeface="微软雅黑"/>
                <a:cs typeface="微软雅黑"/>
              </a:rPr>
              <a:t>激动性抗体</a:t>
            </a:r>
            <a:endParaRPr sz="1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100" b="1">
                <a:solidFill>
                  <a:srgbClr val="00B050"/>
                </a:solidFill>
                <a:latin typeface="微软雅黑"/>
                <a:cs typeface="微软雅黑"/>
              </a:rPr>
              <a:t>（Agonistic</a:t>
            </a:r>
            <a:r>
              <a:rPr sz="1100" b="1" spc="-45">
                <a:solidFill>
                  <a:srgbClr val="00B050"/>
                </a:solidFill>
                <a:latin typeface="微软雅黑"/>
                <a:cs typeface="微软雅黑"/>
              </a:rPr>
              <a:t> </a:t>
            </a:r>
            <a:r>
              <a:rPr sz="1100" b="1" spc="-10">
                <a:solidFill>
                  <a:srgbClr val="00B050"/>
                </a:solidFill>
                <a:latin typeface="微软雅黑"/>
                <a:cs typeface="微软雅黑"/>
              </a:rPr>
              <a:t>antibodies）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5157193" y="1899116"/>
            <a:ext cx="17018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100" b="1" spc="-10">
                <a:solidFill>
                  <a:srgbClr val="FF0000"/>
                </a:solidFill>
                <a:latin typeface="微软雅黑"/>
                <a:cs typeface="微软雅黑"/>
              </a:rPr>
              <a:t>抑制性受体</a:t>
            </a:r>
            <a:endParaRPr sz="1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100" b="1">
                <a:solidFill>
                  <a:srgbClr val="FF0000"/>
                </a:solidFill>
                <a:latin typeface="微软雅黑"/>
                <a:cs typeface="微软雅黑"/>
              </a:rPr>
              <a:t>（Inhibitory</a:t>
            </a:r>
            <a:r>
              <a:rPr sz="11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1100" b="1" spc="-10">
                <a:solidFill>
                  <a:srgbClr val="FF0000"/>
                </a:solidFill>
                <a:latin typeface="微软雅黑"/>
                <a:cs typeface="微软雅黑"/>
              </a:rPr>
              <a:t>receptors）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2958392" y="1898109"/>
            <a:ext cx="172593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100" b="1" spc="-10">
                <a:solidFill>
                  <a:srgbClr val="00B050"/>
                </a:solidFill>
                <a:latin typeface="微软雅黑"/>
                <a:cs typeface="微软雅黑"/>
              </a:rPr>
              <a:t>活化性受体</a:t>
            </a:r>
            <a:endParaRPr sz="1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100" b="1">
                <a:solidFill>
                  <a:srgbClr val="00B050"/>
                </a:solidFill>
                <a:latin typeface="微软雅黑"/>
                <a:cs typeface="微软雅黑"/>
              </a:rPr>
              <a:t>（Activating</a:t>
            </a:r>
            <a:r>
              <a:rPr sz="1100" b="1" spc="-50">
                <a:solidFill>
                  <a:srgbClr val="00B050"/>
                </a:solidFill>
                <a:latin typeface="微软雅黑"/>
                <a:cs typeface="微软雅黑"/>
              </a:rPr>
              <a:t> </a:t>
            </a:r>
            <a:r>
              <a:rPr sz="1100" b="1" spc="-10">
                <a:solidFill>
                  <a:srgbClr val="00B050"/>
                </a:solidFill>
                <a:latin typeface="微软雅黑"/>
                <a:cs typeface="微软雅黑"/>
              </a:rPr>
              <a:t>receptors）</a:t>
            </a:r>
            <a:endParaRPr sz="1100">
              <a:latin typeface="微软雅黑"/>
              <a:cs typeface="微软雅黑"/>
            </a:endParaRPr>
          </a:p>
        </p:txBody>
      </p:sp>
      <p:pic>
        <p:nvPicPr>
          <p:cNvPr id="61" name="object 61"/>
          <p:cNvPicPr/>
          <p:nvPr/>
        </p:nvPicPr>
        <p:blipFill>
          <a:blip r:embed="rId21"/>
          <a:stretch>
            <a:fillRect/>
          </a:stretch>
        </p:blipFill>
        <p:spPr>
          <a:xfrm>
            <a:off x="4621213" y="4041774"/>
            <a:ext cx="198436" cy="758824"/>
          </a:xfrm>
          <a:prstGeom prst="rect">
            <a:avLst/>
          </a:prstGeom>
        </p:spPr>
      </p:pic>
      <p:sp>
        <p:nvSpPr>
          <p:cNvPr id="62" name="object 62"/>
          <p:cNvSpPr txBox="1"/>
          <p:nvPr/>
        </p:nvSpPr>
        <p:spPr>
          <a:xfrm>
            <a:off x="4630737" y="3233538"/>
            <a:ext cx="24511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054F59"/>
                </a:solidFill>
                <a:latin typeface="微软雅黑"/>
                <a:cs typeface="微软雅黑"/>
              </a:rPr>
              <a:t>T</a:t>
            </a:r>
            <a:r>
              <a:rPr sz="700" spc="-5">
                <a:solidFill>
                  <a:srgbClr val="054F59"/>
                </a:solidFill>
                <a:latin typeface="微软雅黑"/>
                <a:cs typeface="微软雅黑"/>
              </a:rPr>
              <a:t> </a:t>
            </a:r>
            <a:r>
              <a:rPr sz="700" spc="-20">
                <a:solidFill>
                  <a:srgbClr val="054F59"/>
                </a:solidFill>
                <a:latin typeface="微软雅黑"/>
                <a:cs typeface="微软雅黑"/>
              </a:rPr>
              <a:t>cell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5878513" y="3000175"/>
            <a:ext cx="224154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10">
                <a:solidFill>
                  <a:srgbClr val="054F59"/>
                </a:solidFill>
                <a:latin typeface="微软雅黑"/>
                <a:cs typeface="微软雅黑"/>
              </a:rPr>
              <a:t>B7-</a:t>
            </a:r>
            <a:r>
              <a:rPr sz="700" spc="-50">
                <a:solidFill>
                  <a:srgbClr val="054F59"/>
                </a:solidFill>
                <a:latin typeface="微软雅黑"/>
                <a:cs typeface="微软雅黑"/>
              </a:rPr>
              <a:t>1</a:t>
            </a:r>
            <a:endParaRPr sz="700">
              <a:latin typeface="微软雅黑"/>
              <a:cs typeface="微软雅黑"/>
            </a:endParaRPr>
          </a:p>
        </p:txBody>
      </p:sp>
      <p:grpSp>
        <p:nvGrpSpPr>
          <p:cNvPr id="64" name="object 64"/>
          <p:cNvGrpSpPr/>
          <p:nvPr/>
        </p:nvGrpSpPr>
        <p:grpSpPr>
          <a:xfrm>
            <a:off x="5221285" y="2433637"/>
            <a:ext cx="1373505" cy="1910080"/>
            <a:chOff x="5221285" y="2433637"/>
            <a:chExt cx="1373505" cy="1910080"/>
          </a:xfrm>
        </p:grpSpPr>
        <p:pic>
          <p:nvPicPr>
            <p:cNvPr id="65" name="object 6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142933" y="3904267"/>
              <a:ext cx="451765" cy="438829"/>
            </a:xfrm>
            <a:prstGeom prst="rect">
              <a:avLst/>
            </a:prstGeom>
          </p:spPr>
        </p:pic>
        <p:sp>
          <p:nvSpPr>
            <p:cNvPr id="66" name="object 66"/>
            <p:cNvSpPr/>
            <p:nvPr/>
          </p:nvSpPr>
          <p:spPr>
            <a:xfrm>
              <a:off x="6180659" y="4096774"/>
              <a:ext cx="92710" cy="56515"/>
            </a:xfrm>
            <a:custGeom>
              <a:rect l="l" t="t" r="r" b="b"/>
              <a:pathLst>
                <a:path w="92710" h="56514">
                  <a:moveTo>
                    <a:pt x="81907" y="56467"/>
                  </a:moveTo>
                  <a:lnTo>
                    <a:pt x="0" y="25224"/>
                  </a:lnTo>
                  <a:lnTo>
                    <a:pt x="9982" y="0"/>
                  </a:lnTo>
                  <a:lnTo>
                    <a:pt x="92620" y="31463"/>
                  </a:lnTo>
                  <a:lnTo>
                    <a:pt x="81907" y="56467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7" name="object 67"/>
            <p:cNvSpPr/>
            <p:nvPr/>
          </p:nvSpPr>
          <p:spPr>
            <a:xfrm>
              <a:off x="5233985" y="2446337"/>
              <a:ext cx="1252855" cy="654050"/>
            </a:xfrm>
            <a:custGeom>
              <a:rect l="l" t="t" r="r" b="b"/>
              <a:pathLst>
                <a:path w="1252854" h="654050">
                  <a:moveTo>
                    <a:pt x="2" y="327025"/>
                  </a:moveTo>
                  <a:lnTo>
                    <a:pt x="11294" y="264883"/>
                  </a:lnTo>
                  <a:lnTo>
                    <a:pt x="43772" y="206676"/>
                  </a:lnTo>
                  <a:lnTo>
                    <a:pt x="95336" y="153503"/>
                  </a:lnTo>
                  <a:lnTo>
                    <a:pt x="127619" y="129146"/>
                  </a:lnTo>
                  <a:lnTo>
                    <a:pt x="163886" y="106458"/>
                  </a:lnTo>
                  <a:lnTo>
                    <a:pt x="203874" y="85577"/>
                  </a:lnTo>
                  <a:lnTo>
                    <a:pt x="247322" y="66639"/>
                  </a:lnTo>
                  <a:lnTo>
                    <a:pt x="293967" y="49781"/>
                  </a:lnTo>
                  <a:lnTo>
                    <a:pt x="343546" y="35141"/>
                  </a:lnTo>
                  <a:lnTo>
                    <a:pt x="395797" y="22856"/>
                  </a:lnTo>
                  <a:lnTo>
                    <a:pt x="450457" y="13062"/>
                  </a:lnTo>
                  <a:lnTo>
                    <a:pt x="507264" y="5896"/>
                  </a:lnTo>
                  <a:lnTo>
                    <a:pt x="565956" y="1497"/>
                  </a:lnTo>
                  <a:lnTo>
                    <a:pt x="626270" y="0"/>
                  </a:lnTo>
                  <a:lnTo>
                    <a:pt x="686583" y="1496"/>
                  </a:lnTo>
                  <a:lnTo>
                    <a:pt x="745275" y="5896"/>
                  </a:lnTo>
                  <a:lnTo>
                    <a:pt x="802082" y="13062"/>
                  </a:lnTo>
                  <a:lnTo>
                    <a:pt x="856742" y="22855"/>
                  </a:lnTo>
                  <a:lnTo>
                    <a:pt x="908993" y="35141"/>
                  </a:lnTo>
                  <a:lnTo>
                    <a:pt x="958572" y="49781"/>
                  </a:lnTo>
                  <a:lnTo>
                    <a:pt x="1005217" y="66638"/>
                  </a:lnTo>
                  <a:lnTo>
                    <a:pt x="1048665" y="85576"/>
                  </a:lnTo>
                  <a:lnTo>
                    <a:pt x="1088654" y="106458"/>
                  </a:lnTo>
                  <a:lnTo>
                    <a:pt x="1124921" y="129145"/>
                  </a:lnTo>
                  <a:lnTo>
                    <a:pt x="1157204" y="153502"/>
                  </a:lnTo>
                  <a:lnTo>
                    <a:pt x="1185240" y="179391"/>
                  </a:lnTo>
                  <a:lnTo>
                    <a:pt x="1227524" y="235218"/>
                  </a:lnTo>
                  <a:lnTo>
                    <a:pt x="1249672" y="295530"/>
                  </a:lnTo>
                  <a:lnTo>
                    <a:pt x="1252539" y="327024"/>
                  </a:lnTo>
                  <a:lnTo>
                    <a:pt x="1249671" y="358519"/>
                  </a:lnTo>
                  <a:lnTo>
                    <a:pt x="1241245" y="389167"/>
                  </a:lnTo>
                  <a:lnTo>
                    <a:pt x="1208767" y="447373"/>
                  </a:lnTo>
                  <a:lnTo>
                    <a:pt x="1157203" y="500546"/>
                  </a:lnTo>
                  <a:lnTo>
                    <a:pt x="1124920" y="524903"/>
                  </a:lnTo>
                  <a:lnTo>
                    <a:pt x="1088653" y="547591"/>
                  </a:lnTo>
                  <a:lnTo>
                    <a:pt x="1048665" y="568472"/>
                  </a:lnTo>
                  <a:lnTo>
                    <a:pt x="1005217" y="587410"/>
                  </a:lnTo>
                  <a:lnTo>
                    <a:pt x="958572" y="604268"/>
                  </a:lnTo>
                  <a:lnTo>
                    <a:pt x="908993" y="618908"/>
                  </a:lnTo>
                  <a:lnTo>
                    <a:pt x="856742" y="631193"/>
                  </a:lnTo>
                  <a:lnTo>
                    <a:pt x="802082" y="640987"/>
                  </a:lnTo>
                  <a:lnTo>
                    <a:pt x="745275" y="648153"/>
                  </a:lnTo>
                  <a:lnTo>
                    <a:pt x="686583" y="652552"/>
                  </a:lnTo>
                  <a:lnTo>
                    <a:pt x="626269" y="654049"/>
                  </a:lnTo>
                  <a:lnTo>
                    <a:pt x="565955" y="652552"/>
                  </a:lnTo>
                  <a:lnTo>
                    <a:pt x="507263" y="648152"/>
                  </a:lnTo>
                  <a:lnTo>
                    <a:pt x="450456" y="640987"/>
                  </a:lnTo>
                  <a:lnTo>
                    <a:pt x="395796" y="631193"/>
                  </a:lnTo>
                  <a:lnTo>
                    <a:pt x="343545" y="618908"/>
                  </a:lnTo>
                  <a:lnTo>
                    <a:pt x="293966" y="604268"/>
                  </a:lnTo>
                  <a:lnTo>
                    <a:pt x="247321" y="587410"/>
                  </a:lnTo>
                  <a:lnTo>
                    <a:pt x="203873" y="568472"/>
                  </a:lnTo>
                  <a:lnTo>
                    <a:pt x="163884" y="547591"/>
                  </a:lnTo>
                  <a:lnTo>
                    <a:pt x="127617" y="524903"/>
                  </a:lnTo>
                  <a:lnTo>
                    <a:pt x="95334" y="500546"/>
                  </a:lnTo>
                  <a:lnTo>
                    <a:pt x="67298" y="474657"/>
                  </a:lnTo>
                  <a:lnTo>
                    <a:pt x="25014" y="418830"/>
                  </a:lnTo>
                  <a:lnTo>
                    <a:pt x="2866" y="358519"/>
                  </a:lnTo>
                  <a:lnTo>
                    <a:pt x="0" y="327024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8" name="object 68"/>
          <p:cNvSpPr txBox="1"/>
          <p:nvPr/>
        </p:nvSpPr>
        <p:spPr>
          <a:xfrm>
            <a:off x="4731056" y="3264372"/>
            <a:ext cx="1212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140651" y="6144211"/>
            <a:ext cx="356362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7640" indent="-155575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Mellman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I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 al,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Nature. 2011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Dec </a:t>
            </a:r>
            <a:r>
              <a:rPr sz="1100" spc="-10">
                <a:latin typeface="Arial"/>
                <a:cs typeface="Arial"/>
              </a:rPr>
              <a:t>21;480(7378);480-</a:t>
            </a:r>
            <a:r>
              <a:rPr sz="1100" spc="-25">
                <a:latin typeface="Arial"/>
                <a:cs typeface="Arial"/>
              </a:rPr>
              <a:t>9.</a:t>
            </a:r>
            <a:endParaRPr sz="1100">
              <a:latin typeface="Arial"/>
              <a:cs typeface="Arial"/>
            </a:endParaRPr>
          </a:p>
          <a:p>
            <a:pPr marL="167640" indent="-155575">
              <a:lnSpc>
                <a:spcPct val="100000"/>
              </a:lnSpc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Pardoll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DM.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Nat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Rev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Cancer.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2012;12:252–264.</a:t>
            </a:r>
            <a:endParaRPr sz="110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209040" y="5333624"/>
            <a:ext cx="654558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微软雅黑"/>
                <a:cs typeface="微软雅黑"/>
              </a:rPr>
              <a:t>BTLA=B</a:t>
            </a:r>
            <a:r>
              <a:rPr sz="1000">
                <a:latin typeface="微软雅黑"/>
                <a:cs typeface="微软雅黑"/>
              </a:rPr>
              <a:t>和T</a:t>
            </a:r>
            <a:r>
              <a:rPr sz="1000" spc="-5">
                <a:latin typeface="微软雅黑"/>
                <a:cs typeface="微软雅黑"/>
              </a:rPr>
              <a:t>淋巴细胞衰减因子；</a:t>
            </a:r>
            <a:r>
              <a:rPr sz="1000" spc="-10">
                <a:latin typeface="微软雅黑"/>
                <a:cs typeface="微软雅黑"/>
              </a:rPr>
              <a:t>GITR=</a:t>
            </a:r>
            <a:r>
              <a:rPr sz="1000" spc="-5">
                <a:latin typeface="微软雅黑"/>
                <a:cs typeface="微软雅黑"/>
              </a:rPr>
              <a:t>糖皮质激素诱导的肿瘤坏死因子受体；</a:t>
            </a:r>
            <a:r>
              <a:rPr sz="1000" spc="-10">
                <a:latin typeface="微软雅黑"/>
                <a:cs typeface="微软雅黑"/>
              </a:rPr>
              <a:t>HVEM=</a:t>
            </a:r>
            <a:r>
              <a:rPr sz="1000" spc="-5">
                <a:latin typeface="微软雅黑"/>
                <a:cs typeface="微软雅黑"/>
              </a:rPr>
              <a:t>疱疹病毒入侵介导分子；</a:t>
            </a:r>
            <a:r>
              <a:rPr sz="1000" spc="-10">
                <a:latin typeface="微软雅黑"/>
                <a:cs typeface="微软雅黑"/>
              </a:rPr>
              <a:t>TIM- 3=T</a:t>
            </a:r>
            <a:r>
              <a:rPr sz="1000">
                <a:latin typeface="微软雅黑"/>
                <a:cs typeface="微软雅黑"/>
              </a:rPr>
              <a:t>细胞免疫球蛋白黏蛋白</a:t>
            </a:r>
            <a:r>
              <a:rPr sz="1000" spc="-10">
                <a:latin typeface="微软雅黑"/>
                <a:cs typeface="微软雅黑"/>
              </a:rPr>
              <a:t>3；VISTA=T</a:t>
            </a:r>
            <a:r>
              <a:rPr sz="1000" spc="-5">
                <a:latin typeface="微软雅黑"/>
                <a:cs typeface="微软雅黑"/>
              </a:rPr>
              <a:t>细胞激活抑制物免疫球蛋白可变区结构域。</a:t>
            </a:r>
            <a:endParaRPr sz="1000">
              <a:latin typeface="微软雅黑"/>
              <a:cs typeface="微软雅黑"/>
            </a:endParaRPr>
          </a:p>
        </p:txBody>
      </p:sp>
      <p:pic>
        <p:nvPicPr>
          <p:cNvPr id="71" name="object 71"/>
          <p:cNvPicPr/>
          <p:nvPr/>
        </p:nvPicPr>
        <p:blipFill>
          <a:blip r:embed="rId22"/>
          <a:stretch>
            <a:fillRect/>
          </a:stretch>
        </p:blipFill>
        <p:spPr>
          <a:xfrm>
            <a:off x="863600" y="3073400"/>
            <a:ext cx="1798637" cy="1273485"/>
          </a:xfrm>
          <a:prstGeom prst="rect">
            <a:avLst/>
          </a:prstGeom>
        </p:spPr>
      </p:pic>
      <p:sp>
        <p:nvSpPr>
          <p:cNvPr id="72" name="object 72"/>
          <p:cNvSpPr txBox="1"/>
          <p:nvPr/>
        </p:nvSpPr>
        <p:spPr>
          <a:xfrm>
            <a:off x="1265498" y="286948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踩</a:t>
            </a:r>
            <a:r>
              <a:rPr sz="1400" b="1" spc="-20">
                <a:latin typeface="微软雅黑"/>
                <a:cs typeface="微软雅黑"/>
              </a:rPr>
              <a:t>“油门</a:t>
            </a:r>
            <a:r>
              <a:rPr sz="1400" b="1" spc="-50">
                <a:latin typeface="微软雅黑"/>
                <a:cs typeface="微软雅黑"/>
              </a:rPr>
              <a:t> ”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73" name="object 73"/>
          <p:cNvPicPr/>
          <p:nvPr/>
        </p:nvPicPr>
        <p:blipFill>
          <a:blip r:embed="rId23"/>
          <a:stretch>
            <a:fillRect/>
          </a:stretch>
        </p:blipFill>
        <p:spPr>
          <a:xfrm>
            <a:off x="6919733" y="3358939"/>
            <a:ext cx="1172226" cy="857176"/>
          </a:xfrm>
          <a:prstGeom prst="rect">
            <a:avLst/>
          </a:prstGeom>
        </p:spPr>
      </p:pic>
      <p:sp>
        <p:nvSpPr>
          <p:cNvPr id="74" name="object 74"/>
          <p:cNvSpPr txBox="1"/>
          <p:nvPr/>
        </p:nvSpPr>
        <p:spPr>
          <a:xfrm>
            <a:off x="7081488" y="2950446"/>
            <a:ext cx="914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松开</a:t>
            </a:r>
            <a:r>
              <a:rPr sz="1400" b="1" spc="-20">
                <a:latin typeface="微软雅黑"/>
                <a:cs typeface="微软雅黑"/>
              </a:rPr>
              <a:t>“刹车</a:t>
            </a:r>
            <a:r>
              <a:rPr sz="1400" b="1" spc="-50">
                <a:latin typeface="微软雅黑"/>
                <a:cs typeface="微软雅黑"/>
              </a:rPr>
              <a:t> ”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3983990" y="5934323"/>
            <a:ext cx="435165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微软雅黑"/>
                <a:cs typeface="微软雅黑"/>
              </a:rPr>
              <a:t>PD-</a:t>
            </a:r>
            <a:r>
              <a:rPr sz="1200">
                <a:latin typeface="微软雅黑"/>
                <a:cs typeface="微软雅黑"/>
              </a:rPr>
              <a:t>1是一个主要表达于活化</a:t>
            </a:r>
            <a:r>
              <a:rPr sz="1200" spc="-10">
                <a:latin typeface="微软雅黑"/>
                <a:cs typeface="微软雅黑"/>
              </a:rPr>
              <a:t>T</a:t>
            </a:r>
            <a:r>
              <a:rPr sz="1200" spc="-5">
                <a:latin typeface="微软雅黑"/>
                <a:cs typeface="微软雅黑"/>
              </a:rPr>
              <a:t>细胞的负面共刺激受体，与其配体</a:t>
            </a:r>
            <a:r>
              <a:rPr sz="1200" spc="-50">
                <a:latin typeface="微软雅黑"/>
                <a:cs typeface="微软雅黑"/>
              </a:rPr>
              <a:t> </a:t>
            </a:r>
            <a:r>
              <a:rPr sz="1200" spc="-10">
                <a:latin typeface="微软雅黑"/>
                <a:cs typeface="微软雅黑"/>
              </a:rPr>
              <a:t>PD-L1</a:t>
            </a:r>
            <a:r>
              <a:rPr sz="1200">
                <a:latin typeface="微软雅黑"/>
                <a:cs typeface="微软雅黑"/>
              </a:rPr>
              <a:t>和</a:t>
            </a:r>
            <a:r>
              <a:rPr sz="1200" spc="-10">
                <a:latin typeface="微软雅黑"/>
                <a:cs typeface="微软雅黑"/>
              </a:rPr>
              <a:t>PD-L2</a:t>
            </a:r>
            <a:r>
              <a:rPr sz="1200">
                <a:latin typeface="微软雅黑"/>
                <a:cs typeface="微软雅黑"/>
              </a:rPr>
              <a:t>结合后抑制效应子</a:t>
            </a:r>
            <a:r>
              <a:rPr sz="1200" spc="-10">
                <a:latin typeface="微软雅黑"/>
                <a:cs typeface="微软雅黑"/>
              </a:rPr>
              <a:t>T</a:t>
            </a:r>
            <a:r>
              <a:rPr sz="1200" spc="-5">
                <a:latin typeface="微软雅黑"/>
                <a:cs typeface="微软雅黑"/>
              </a:rPr>
              <a:t>细胞功能，许多类型的肿瘤细</a:t>
            </a:r>
            <a:r>
              <a:rPr sz="1200">
                <a:latin typeface="微软雅黑"/>
                <a:cs typeface="微软雅黑"/>
              </a:rPr>
              <a:t>胞，通过上调</a:t>
            </a:r>
            <a:r>
              <a:rPr sz="1200" spc="-10">
                <a:latin typeface="微软雅黑"/>
                <a:cs typeface="微软雅黑"/>
              </a:rPr>
              <a:t>PD-L1</a:t>
            </a:r>
            <a:r>
              <a:rPr sz="1200" spc="-5">
                <a:latin typeface="微软雅黑"/>
                <a:cs typeface="微软雅黑"/>
              </a:rPr>
              <a:t>表达，以达到免疫逃逸的目的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336800" y="5346700"/>
            <a:ext cx="1575054" cy="42086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374900" y="4457700"/>
            <a:ext cx="1397635" cy="988060"/>
            <a:chOff x="2374900" y="4457700"/>
            <a:chExt cx="1397635" cy="98806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374900" y="4457700"/>
              <a:ext cx="1397086" cy="43145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599627" y="4773981"/>
              <a:ext cx="189935" cy="64817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193878" y="5051357"/>
              <a:ext cx="131850" cy="38818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073400" y="5080000"/>
              <a:ext cx="95282" cy="36570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80725" y="4824559"/>
              <a:ext cx="89930" cy="31958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81681" y="4809054"/>
              <a:ext cx="116001" cy="316457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399663" y="4878789"/>
            <a:ext cx="252729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b="1" spc="-20">
                <a:latin typeface="Arial"/>
                <a:cs typeface="Arial"/>
              </a:rPr>
              <a:t>CD28</a:t>
            </a:r>
            <a:endParaRPr sz="7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307588" y="5127738"/>
            <a:ext cx="331470" cy="227329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 marR="5080">
              <a:lnSpc>
                <a:spcPts val="750"/>
              </a:lnSpc>
              <a:spcBef>
                <a:spcPts val="200"/>
              </a:spcBef>
            </a:pPr>
            <a:r>
              <a:rPr sz="700" b="1" spc="-10">
                <a:latin typeface="Arial"/>
                <a:cs typeface="Arial"/>
              </a:rPr>
              <a:t>B7-</a:t>
            </a:r>
            <a:r>
              <a:rPr sz="700" b="1">
                <a:latin typeface="Arial"/>
                <a:cs typeface="Arial"/>
              </a:rPr>
              <a:t>1</a:t>
            </a:r>
            <a:r>
              <a:rPr sz="700" b="1" spc="10">
                <a:latin typeface="Arial"/>
                <a:cs typeface="Arial"/>
              </a:rPr>
              <a:t> </a:t>
            </a:r>
            <a:r>
              <a:rPr sz="700" b="1" spc="-25">
                <a:latin typeface="Arial"/>
                <a:cs typeface="Arial"/>
              </a:rPr>
              <a:t>or</a:t>
            </a:r>
            <a:r>
              <a:rPr sz="700" b="1" spc="500">
                <a:latin typeface="Arial"/>
                <a:cs typeface="Arial"/>
              </a:rPr>
              <a:t> </a:t>
            </a:r>
            <a:r>
              <a:rPr sz="700" b="1" spc="-10">
                <a:latin typeface="Arial"/>
                <a:cs typeface="Arial"/>
              </a:rPr>
              <a:t>B7-</a:t>
            </a:r>
            <a:r>
              <a:rPr sz="700" b="1" spc="-50">
                <a:latin typeface="Arial"/>
                <a:cs typeface="Arial"/>
              </a:rPr>
              <a:t>2</a:t>
            </a:r>
            <a:endParaRPr sz="7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37902" y="5154727"/>
            <a:ext cx="370205" cy="227329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 marR="5080">
              <a:lnSpc>
                <a:spcPts val="750"/>
              </a:lnSpc>
              <a:spcBef>
                <a:spcPts val="200"/>
              </a:spcBef>
            </a:pPr>
            <a:r>
              <a:rPr sz="700" b="1" spc="-10">
                <a:latin typeface="Arial"/>
                <a:cs typeface="Arial"/>
              </a:rPr>
              <a:t>PD-</a:t>
            </a:r>
            <a:r>
              <a:rPr sz="700" b="1">
                <a:latin typeface="Arial"/>
                <a:cs typeface="Arial"/>
              </a:rPr>
              <a:t>L1</a:t>
            </a:r>
            <a:r>
              <a:rPr sz="700" b="1" spc="-5">
                <a:latin typeface="Arial"/>
                <a:cs typeface="Arial"/>
              </a:rPr>
              <a:t> </a:t>
            </a:r>
            <a:r>
              <a:rPr sz="700" b="1" spc="-50">
                <a:latin typeface="Arial"/>
                <a:cs typeface="Arial"/>
              </a:rPr>
              <a:t>&amp;</a:t>
            </a:r>
            <a:r>
              <a:rPr sz="700" b="1" spc="500">
                <a:latin typeface="Arial"/>
                <a:cs typeface="Arial"/>
              </a:rPr>
              <a:t> </a:t>
            </a:r>
            <a:r>
              <a:rPr sz="700" b="1" spc="-10">
                <a:latin typeface="Arial"/>
                <a:cs typeface="Arial"/>
              </a:rPr>
              <a:t>PD-</a:t>
            </a:r>
            <a:r>
              <a:rPr sz="700" b="1" spc="-25">
                <a:latin typeface="Arial"/>
                <a:cs typeface="Arial"/>
              </a:rPr>
              <a:t>L2</a:t>
            </a:r>
            <a:endParaRPr sz="7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85514" y="4918476"/>
            <a:ext cx="21844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b="1" spc="-10">
                <a:latin typeface="Arial"/>
                <a:cs typeface="Arial"/>
              </a:rPr>
              <a:t>B7-</a:t>
            </a:r>
            <a:r>
              <a:rPr sz="700" b="1" spc="-50"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698239" y="4748613"/>
            <a:ext cx="22796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b="1" spc="-10">
                <a:latin typeface="Arial"/>
                <a:cs typeface="Arial"/>
              </a:rPr>
              <a:t>PD-</a:t>
            </a:r>
            <a:r>
              <a:rPr sz="700" b="1" spc="-50"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716177" y="4707005"/>
            <a:ext cx="764540" cy="746760"/>
            <a:chOff x="2716177" y="4707005"/>
            <a:chExt cx="764540" cy="746760"/>
          </a:xfrm>
        </p:grpSpPr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716177" y="4789582"/>
              <a:ext cx="330076" cy="6640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282483" y="4790006"/>
              <a:ext cx="139677" cy="33366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320534" y="5036233"/>
              <a:ext cx="159900" cy="391223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3261676" y="4719705"/>
              <a:ext cx="117475" cy="106680"/>
            </a:xfrm>
            <a:custGeom>
              <a:rect l="l" t="t" r="r" b="b"/>
              <a:pathLst>
                <a:path w="117475" h="106679">
                  <a:moveTo>
                    <a:pt x="117470" y="53283"/>
                  </a:moveTo>
                  <a:lnTo>
                    <a:pt x="1" y="53283"/>
                  </a:lnTo>
                  <a:lnTo>
                    <a:pt x="4618" y="32542"/>
                  </a:lnTo>
                  <a:lnTo>
                    <a:pt x="17205" y="15606"/>
                  </a:lnTo>
                  <a:lnTo>
                    <a:pt x="35876" y="4187"/>
                  </a:lnTo>
                  <a:lnTo>
                    <a:pt x="58736" y="0"/>
                  </a:lnTo>
                  <a:lnTo>
                    <a:pt x="81599" y="4187"/>
                  </a:lnTo>
                  <a:lnTo>
                    <a:pt x="100268" y="15606"/>
                  </a:lnTo>
                  <a:lnTo>
                    <a:pt x="112855" y="32543"/>
                  </a:lnTo>
                  <a:lnTo>
                    <a:pt x="117470" y="53283"/>
                  </a:lnTo>
                  <a:close/>
                </a:path>
                <a:path w="117475" h="106679">
                  <a:moveTo>
                    <a:pt x="58735" y="106564"/>
                  </a:move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1"/>
                  </a:lnTo>
                  <a:lnTo>
                    <a:pt x="117470" y="53283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4"/>
                  </a:lnTo>
                  <a:close/>
                </a:path>
              </a:pathLst>
            </a:custGeom>
            <a:solidFill>
              <a:srgbClr val="9BBB5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261676" y="4719705"/>
              <a:ext cx="117475" cy="106680"/>
            </a:xfrm>
            <a:custGeom>
              <a:rect l="l" t="t" r="r" b="b"/>
              <a:pathLst>
                <a:path w="117475" h="106679">
                  <a:moveTo>
                    <a:pt x="1" y="53283"/>
                  </a:moveTo>
                  <a:lnTo>
                    <a:pt x="4617" y="32543"/>
                  </a:lnTo>
                  <a:lnTo>
                    <a:pt x="17204" y="15606"/>
                  </a:lnTo>
                  <a:lnTo>
                    <a:pt x="35874" y="4187"/>
                  </a:lnTo>
                  <a:lnTo>
                    <a:pt x="58736" y="0"/>
                  </a:lnTo>
                  <a:lnTo>
                    <a:pt x="81598" y="4187"/>
                  </a:lnTo>
                  <a:lnTo>
                    <a:pt x="100268" y="15606"/>
                  </a:lnTo>
                  <a:lnTo>
                    <a:pt x="112855" y="32542"/>
                  </a:lnTo>
                  <a:lnTo>
                    <a:pt x="117471" y="53282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5"/>
                  </a:ln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2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042018" y="4741272"/>
              <a:ext cx="117475" cy="106680"/>
            </a:xfrm>
            <a:custGeom>
              <a:rect l="l" t="t" r="r" b="b"/>
              <a:pathLst>
                <a:path w="117475" h="106679">
                  <a:moveTo>
                    <a:pt x="117470" y="53283"/>
                  </a:moveTo>
                  <a:lnTo>
                    <a:pt x="0" y="53283"/>
                  </a:lnTo>
                  <a:lnTo>
                    <a:pt x="4617" y="32542"/>
                  </a:lnTo>
                  <a:lnTo>
                    <a:pt x="17204" y="15606"/>
                  </a:lnTo>
                  <a:lnTo>
                    <a:pt x="35875" y="4187"/>
                  </a:lnTo>
                  <a:lnTo>
                    <a:pt x="58735" y="0"/>
                  </a:lnTo>
                  <a:lnTo>
                    <a:pt x="81598" y="4187"/>
                  </a:lnTo>
                  <a:lnTo>
                    <a:pt x="100267" y="15606"/>
                  </a:lnTo>
                  <a:lnTo>
                    <a:pt x="112855" y="32543"/>
                  </a:lnTo>
                  <a:lnTo>
                    <a:pt x="117470" y="53283"/>
                  </a:lnTo>
                  <a:close/>
                </a:path>
                <a:path w="117475" h="106679">
                  <a:moveTo>
                    <a:pt x="58735" y="106564"/>
                  </a:move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1"/>
                  </a:lnTo>
                  <a:lnTo>
                    <a:pt x="117470" y="53283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4"/>
                  </a:lnTo>
                  <a:close/>
                </a:path>
              </a:pathLst>
            </a:custGeom>
            <a:solidFill>
              <a:srgbClr val="9BBB5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042018" y="4741272"/>
              <a:ext cx="117475" cy="106680"/>
            </a:xfrm>
            <a:custGeom>
              <a:rect l="l" t="t" r="r" b="b"/>
              <a:pathLst>
                <a:path w="117475" h="106679">
                  <a:moveTo>
                    <a:pt x="0" y="53283"/>
                  </a:moveTo>
                  <a:lnTo>
                    <a:pt x="4616" y="32543"/>
                  </a:lnTo>
                  <a:lnTo>
                    <a:pt x="17204" y="15606"/>
                  </a:lnTo>
                  <a:lnTo>
                    <a:pt x="35873" y="4187"/>
                  </a:lnTo>
                  <a:lnTo>
                    <a:pt x="58735" y="0"/>
                  </a:lnTo>
                  <a:lnTo>
                    <a:pt x="81597" y="4187"/>
                  </a:lnTo>
                  <a:lnTo>
                    <a:pt x="100267" y="15606"/>
                  </a:lnTo>
                  <a:lnTo>
                    <a:pt x="112855" y="32542"/>
                  </a:lnTo>
                  <a:lnTo>
                    <a:pt x="117470" y="53282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5"/>
                  </a:ln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2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150437" y="4731420"/>
              <a:ext cx="117475" cy="106680"/>
            </a:xfrm>
            <a:custGeom>
              <a:rect l="l" t="t" r="r" b="b"/>
              <a:pathLst>
                <a:path w="117475" h="106679">
                  <a:moveTo>
                    <a:pt x="117470" y="53283"/>
                  </a:moveTo>
                  <a:lnTo>
                    <a:pt x="1" y="53283"/>
                  </a:lnTo>
                  <a:lnTo>
                    <a:pt x="4617" y="32542"/>
                  </a:lnTo>
                  <a:lnTo>
                    <a:pt x="17204" y="15606"/>
                  </a:lnTo>
                  <a:lnTo>
                    <a:pt x="35875" y="4187"/>
                  </a:lnTo>
                  <a:lnTo>
                    <a:pt x="58736" y="0"/>
                  </a:lnTo>
                  <a:lnTo>
                    <a:pt x="81598" y="4187"/>
                  </a:lnTo>
                  <a:lnTo>
                    <a:pt x="100268" y="15606"/>
                  </a:lnTo>
                  <a:lnTo>
                    <a:pt x="112855" y="32543"/>
                  </a:lnTo>
                  <a:lnTo>
                    <a:pt x="117470" y="53283"/>
                  </a:lnTo>
                  <a:close/>
                </a:path>
                <a:path w="117475" h="106679">
                  <a:moveTo>
                    <a:pt x="58735" y="106564"/>
                  </a:move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1"/>
                  </a:lnTo>
                  <a:lnTo>
                    <a:pt x="117470" y="53283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4"/>
                  </a:lnTo>
                  <a:close/>
                </a:path>
              </a:pathLst>
            </a:custGeom>
            <a:solidFill>
              <a:srgbClr val="9BBB5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150437" y="4731420"/>
              <a:ext cx="117475" cy="106680"/>
            </a:xfrm>
            <a:custGeom>
              <a:rect l="l" t="t" r="r" b="b"/>
              <a:pathLst>
                <a:path w="117475" h="106679">
                  <a:moveTo>
                    <a:pt x="1" y="53283"/>
                  </a:moveTo>
                  <a:lnTo>
                    <a:pt x="4616" y="32543"/>
                  </a:lnTo>
                  <a:lnTo>
                    <a:pt x="17204" y="15606"/>
                  </a:lnTo>
                  <a:lnTo>
                    <a:pt x="35873" y="4187"/>
                  </a:lnTo>
                  <a:lnTo>
                    <a:pt x="58736" y="0"/>
                  </a:lnTo>
                  <a:lnTo>
                    <a:pt x="81598" y="4187"/>
                  </a:lnTo>
                  <a:lnTo>
                    <a:pt x="100267" y="15606"/>
                  </a:lnTo>
                  <a:lnTo>
                    <a:pt x="112855" y="32542"/>
                  </a:lnTo>
                  <a:lnTo>
                    <a:pt x="117470" y="53282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5"/>
                  </a:ln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2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3036410" y="4668013"/>
            <a:ext cx="34861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Calibri"/>
                <a:cs typeface="Calibri"/>
              </a:rPr>
              <a:t>-</a:t>
            </a:r>
            <a:r>
              <a:rPr sz="1350" b="1" spc="13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25" b="1" baseline="4115">
                <a:solidFill>
                  <a:srgbClr val="FFFFFF"/>
                </a:solidFill>
                <a:latin typeface="Calibri"/>
                <a:cs typeface="Calibri"/>
              </a:rPr>
              <a:t>-</a:t>
            </a:r>
            <a:r>
              <a:rPr sz="2025" b="1" spc="232" baseline="411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25" b="1" spc="-75" baseline="6172">
                <a:solidFill>
                  <a:srgbClr val="FFFFFF"/>
                </a:solidFill>
                <a:latin typeface="Calibri"/>
                <a:cs typeface="Calibri"/>
              </a:rPr>
              <a:t>-</a:t>
            </a:r>
            <a:endParaRPr sz="2025" baseline="6172">
              <a:latin typeface="Calibri"/>
              <a:cs typeface="Calibri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225799" y="4470400"/>
            <a:ext cx="3201035" cy="1310005"/>
            <a:chOff x="3225799" y="4470400"/>
            <a:chExt cx="3201035" cy="1310005"/>
          </a:xfrm>
        </p:grpSpPr>
        <p:sp>
          <p:nvSpPr>
            <p:cNvPr id="27" name="object 27"/>
            <p:cNvSpPr/>
            <p:nvPr/>
          </p:nvSpPr>
          <p:spPr>
            <a:xfrm>
              <a:off x="3232149" y="4802187"/>
              <a:ext cx="411480" cy="138430"/>
            </a:xfrm>
            <a:custGeom>
              <a:rect l="l" t="t" r="r" b="b"/>
              <a:pathLst>
                <a:path w="411479" h="138429">
                  <a:moveTo>
                    <a:pt x="411163" y="0"/>
                  </a:moveTo>
                  <a:lnTo>
                    <a:pt x="0" y="138112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029074" y="4897741"/>
              <a:ext cx="601980" cy="342900"/>
            </a:xfrm>
            <a:custGeom>
              <a:rect l="l" t="t" r="r" b="b"/>
              <a:pathLst>
                <a:path w="601979" h="342900">
                  <a:moveTo>
                    <a:pt x="450434" y="171146"/>
                  </a:moveTo>
                  <a:lnTo>
                    <a:pt x="278250" y="70705"/>
                  </a:lnTo>
                  <a:lnTo>
                    <a:pt x="266949" y="60647"/>
                  </a:lnTo>
                  <a:lnTo>
                    <a:pt x="260602" y="47492"/>
                  </a:lnTo>
                  <a:lnTo>
                    <a:pt x="259652" y="32917"/>
                  </a:lnTo>
                  <a:lnTo>
                    <a:pt x="264538" y="18598"/>
                  </a:lnTo>
                  <a:lnTo>
                    <a:pt x="274597" y="7297"/>
                  </a:lnTo>
                  <a:lnTo>
                    <a:pt x="287752" y="950"/>
                  </a:lnTo>
                  <a:lnTo>
                    <a:pt x="302327" y="0"/>
                  </a:lnTo>
                  <a:lnTo>
                    <a:pt x="316645" y="4886"/>
                  </a:lnTo>
                  <a:lnTo>
                    <a:pt x="536348" y="133046"/>
                  </a:lnTo>
                  <a:lnTo>
                    <a:pt x="526048" y="133046"/>
                  </a:lnTo>
                  <a:lnTo>
                    <a:pt x="526048" y="138236"/>
                  </a:lnTo>
                  <a:lnTo>
                    <a:pt x="506850" y="138236"/>
                  </a:lnTo>
                  <a:lnTo>
                    <a:pt x="450434" y="171146"/>
                  </a:lnTo>
                  <a:close/>
                </a:path>
                <a:path w="601979" h="342900">
                  <a:moveTo>
                    <a:pt x="385119" y="209246"/>
                  </a:moveTo>
                  <a:lnTo>
                    <a:pt x="0" y="209246"/>
                  </a:lnTo>
                  <a:lnTo>
                    <a:pt x="0" y="133046"/>
                  </a:lnTo>
                  <a:lnTo>
                    <a:pt x="385120" y="133046"/>
                  </a:lnTo>
                  <a:lnTo>
                    <a:pt x="450434" y="171146"/>
                  </a:lnTo>
                  <a:lnTo>
                    <a:pt x="385119" y="209246"/>
                  </a:lnTo>
                  <a:close/>
                </a:path>
                <a:path w="601979" h="342900">
                  <a:moveTo>
                    <a:pt x="536348" y="209246"/>
                  </a:moveTo>
                  <a:lnTo>
                    <a:pt x="526048" y="209246"/>
                  </a:lnTo>
                  <a:lnTo>
                    <a:pt x="526048" y="133046"/>
                  </a:lnTo>
                  <a:lnTo>
                    <a:pt x="536348" y="133046"/>
                  </a:lnTo>
                  <a:lnTo>
                    <a:pt x="601662" y="171146"/>
                  </a:lnTo>
                  <a:lnTo>
                    <a:pt x="536348" y="209246"/>
                  </a:lnTo>
                  <a:close/>
                </a:path>
                <a:path w="601979" h="342900">
                  <a:moveTo>
                    <a:pt x="506850" y="204055"/>
                  </a:moveTo>
                  <a:lnTo>
                    <a:pt x="450434" y="171146"/>
                  </a:lnTo>
                  <a:lnTo>
                    <a:pt x="506850" y="138236"/>
                  </a:lnTo>
                  <a:lnTo>
                    <a:pt x="506850" y="204055"/>
                  </a:lnTo>
                  <a:close/>
                </a:path>
                <a:path w="601979" h="342900">
                  <a:moveTo>
                    <a:pt x="526048" y="204055"/>
                  </a:moveTo>
                  <a:lnTo>
                    <a:pt x="506850" y="204055"/>
                  </a:lnTo>
                  <a:lnTo>
                    <a:pt x="506850" y="138236"/>
                  </a:lnTo>
                  <a:lnTo>
                    <a:pt x="526048" y="138236"/>
                  </a:lnTo>
                  <a:lnTo>
                    <a:pt x="526048" y="204055"/>
                  </a:lnTo>
                  <a:close/>
                </a:path>
                <a:path w="601979" h="342900">
                  <a:moveTo>
                    <a:pt x="302327" y="342292"/>
                  </a:moveTo>
                  <a:lnTo>
                    <a:pt x="287752" y="341341"/>
                  </a:lnTo>
                  <a:lnTo>
                    <a:pt x="274597" y="334994"/>
                  </a:lnTo>
                  <a:lnTo>
                    <a:pt x="264538" y="323693"/>
                  </a:lnTo>
                  <a:lnTo>
                    <a:pt x="259652" y="309374"/>
                  </a:lnTo>
                  <a:lnTo>
                    <a:pt x="260602" y="294800"/>
                  </a:lnTo>
                  <a:lnTo>
                    <a:pt x="266949" y="281645"/>
                  </a:lnTo>
                  <a:lnTo>
                    <a:pt x="278250" y="271586"/>
                  </a:lnTo>
                  <a:lnTo>
                    <a:pt x="450434" y="171146"/>
                  </a:lnTo>
                  <a:lnTo>
                    <a:pt x="506850" y="204055"/>
                  </a:lnTo>
                  <a:lnTo>
                    <a:pt x="526048" y="204055"/>
                  </a:lnTo>
                  <a:lnTo>
                    <a:pt x="526048" y="209246"/>
                  </a:lnTo>
                  <a:lnTo>
                    <a:pt x="536348" y="209246"/>
                  </a:lnTo>
                  <a:lnTo>
                    <a:pt x="316645" y="337405"/>
                  </a:lnTo>
                  <a:lnTo>
                    <a:pt x="302327" y="34229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851400" y="5359400"/>
              <a:ext cx="1575054" cy="42086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89500" y="4470400"/>
              <a:ext cx="1397086" cy="431458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113559" y="4785584"/>
              <a:ext cx="189935" cy="64817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125589" y="4558106"/>
              <a:ext cx="268550" cy="279913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4920613" y="4886727"/>
            <a:ext cx="252729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b="1" spc="-20">
                <a:latin typeface="Arial"/>
                <a:cs typeface="Arial"/>
              </a:rPr>
              <a:t>CD28</a:t>
            </a:r>
            <a:endParaRPr sz="7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828538" y="5135677"/>
            <a:ext cx="331470" cy="227329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 marR="5080">
              <a:lnSpc>
                <a:spcPts val="750"/>
              </a:lnSpc>
              <a:spcBef>
                <a:spcPts val="200"/>
              </a:spcBef>
            </a:pPr>
            <a:r>
              <a:rPr sz="700" b="1" spc="-10">
                <a:latin typeface="Arial"/>
                <a:cs typeface="Arial"/>
              </a:rPr>
              <a:t>B7-</a:t>
            </a:r>
            <a:r>
              <a:rPr sz="700" b="1">
                <a:latin typeface="Arial"/>
                <a:cs typeface="Arial"/>
              </a:rPr>
              <a:t>1</a:t>
            </a:r>
            <a:r>
              <a:rPr sz="700" b="1" spc="10">
                <a:latin typeface="Arial"/>
                <a:cs typeface="Arial"/>
              </a:rPr>
              <a:t> </a:t>
            </a:r>
            <a:r>
              <a:rPr sz="700" b="1" spc="-25">
                <a:latin typeface="Arial"/>
                <a:cs typeface="Arial"/>
              </a:rPr>
              <a:t>or</a:t>
            </a:r>
            <a:r>
              <a:rPr sz="700" b="1" spc="500">
                <a:latin typeface="Arial"/>
                <a:cs typeface="Arial"/>
              </a:rPr>
              <a:t> </a:t>
            </a:r>
            <a:r>
              <a:rPr sz="700" b="1" spc="-10">
                <a:latin typeface="Arial"/>
                <a:cs typeface="Arial"/>
              </a:rPr>
              <a:t>B7-</a:t>
            </a:r>
            <a:r>
              <a:rPr sz="700" b="1" spc="-50">
                <a:latin typeface="Arial"/>
                <a:cs typeface="Arial"/>
              </a:rPr>
              <a:t>2</a:t>
            </a:r>
            <a:endParaRPr sz="7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736590" y="4956576"/>
            <a:ext cx="21844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b="1" spc="-10">
                <a:latin typeface="Arial"/>
                <a:cs typeface="Arial"/>
              </a:rPr>
              <a:t>B7-</a:t>
            </a:r>
            <a:r>
              <a:rPr sz="700" b="1" spc="-50"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5243071" y="4736908"/>
            <a:ext cx="454659" cy="730250"/>
            <a:chOff x="5243071" y="4736908"/>
            <a:chExt cx="454659" cy="730250"/>
          </a:xfrm>
        </p:grpSpPr>
        <p:pic>
          <p:nvPicPr>
            <p:cNvPr id="37" name="object 3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243071" y="4802855"/>
              <a:ext cx="330076" cy="66400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590472" y="4817005"/>
              <a:ext cx="102512" cy="32914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554284" y="4736908"/>
              <a:ext cx="142871" cy="131965"/>
            </a:xfrm>
            <a:prstGeom prst="rect">
              <a:avLst/>
            </a:prstGeom>
          </p:spPr>
        </p:pic>
      </p:grpSp>
      <p:sp>
        <p:nvSpPr>
          <p:cNvPr id="40" name="object 40"/>
          <p:cNvSpPr txBox="1"/>
          <p:nvPr/>
        </p:nvSpPr>
        <p:spPr>
          <a:xfrm>
            <a:off x="5586777" y="4676349"/>
            <a:ext cx="781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Calibri"/>
                <a:cs typeface="Calibri"/>
              </a:rPr>
              <a:t>-</a:t>
            </a:r>
            <a:endParaRPr sz="1350">
              <a:latin typeface="Calibri"/>
              <a:cs typeface="Calibri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5210401" y="4699533"/>
            <a:ext cx="291465" cy="161290"/>
            <a:chOff x="5210401" y="4699533"/>
            <a:chExt cx="291465" cy="161290"/>
          </a:xfrm>
        </p:grpSpPr>
        <p:sp>
          <p:nvSpPr>
            <p:cNvPr id="42" name="object 42"/>
            <p:cNvSpPr/>
            <p:nvPr/>
          </p:nvSpPr>
          <p:spPr>
            <a:xfrm>
              <a:off x="5371233" y="4741231"/>
              <a:ext cx="117475" cy="106680"/>
            </a:xfrm>
            <a:custGeom>
              <a:rect l="l" t="t" r="r" b="b"/>
              <a:pathLst>
                <a:path w="117475" h="106679">
                  <a:moveTo>
                    <a:pt x="117470" y="53283"/>
                  </a:moveTo>
                  <a:lnTo>
                    <a:pt x="1" y="53283"/>
                  </a:lnTo>
                  <a:lnTo>
                    <a:pt x="4618" y="32542"/>
                  </a:lnTo>
                  <a:lnTo>
                    <a:pt x="17205" y="15606"/>
                  </a:lnTo>
                  <a:lnTo>
                    <a:pt x="35876" y="4187"/>
                  </a:lnTo>
                  <a:lnTo>
                    <a:pt x="58736" y="0"/>
                  </a:lnTo>
                  <a:lnTo>
                    <a:pt x="81599" y="4187"/>
                  </a:lnTo>
                  <a:lnTo>
                    <a:pt x="100268" y="15606"/>
                  </a:lnTo>
                  <a:lnTo>
                    <a:pt x="112855" y="32543"/>
                  </a:lnTo>
                  <a:lnTo>
                    <a:pt x="117470" y="53283"/>
                  </a:lnTo>
                  <a:close/>
                </a:path>
                <a:path w="117475" h="106679">
                  <a:moveTo>
                    <a:pt x="58735" y="106564"/>
                  </a:move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1"/>
                  </a:lnTo>
                  <a:lnTo>
                    <a:pt x="117470" y="53283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4"/>
                  </a:lnTo>
                  <a:close/>
                </a:path>
              </a:pathLst>
            </a:custGeom>
            <a:solidFill>
              <a:srgbClr val="00B0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5371233" y="4741231"/>
              <a:ext cx="117475" cy="106680"/>
            </a:xfrm>
            <a:custGeom>
              <a:rect l="l" t="t" r="r" b="b"/>
              <a:pathLst>
                <a:path w="117475" h="106679">
                  <a:moveTo>
                    <a:pt x="1" y="53283"/>
                  </a:moveTo>
                  <a:lnTo>
                    <a:pt x="4617" y="32543"/>
                  </a:lnTo>
                  <a:lnTo>
                    <a:pt x="17204" y="15606"/>
                  </a:lnTo>
                  <a:lnTo>
                    <a:pt x="35874" y="4187"/>
                  </a:lnTo>
                  <a:lnTo>
                    <a:pt x="58736" y="0"/>
                  </a:lnTo>
                  <a:lnTo>
                    <a:pt x="81598" y="4187"/>
                  </a:lnTo>
                  <a:lnTo>
                    <a:pt x="100268" y="15606"/>
                  </a:lnTo>
                  <a:lnTo>
                    <a:pt x="112855" y="32542"/>
                  </a:lnTo>
                  <a:lnTo>
                    <a:pt x="117471" y="53282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5"/>
                  </a:ln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2"/>
                  </a:lnTo>
                  <a:close/>
                </a:path>
              </a:pathLst>
            </a:custGeom>
            <a:ln w="253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5223101" y="4712233"/>
              <a:ext cx="117475" cy="106680"/>
            </a:xfrm>
            <a:custGeom>
              <a:rect l="l" t="t" r="r" b="b"/>
              <a:pathLst>
                <a:path w="117475" h="106679">
                  <a:moveTo>
                    <a:pt x="117470" y="53283"/>
                  </a:moveTo>
                  <a:lnTo>
                    <a:pt x="1" y="53283"/>
                  </a:lnTo>
                  <a:lnTo>
                    <a:pt x="4618" y="32542"/>
                  </a:lnTo>
                  <a:lnTo>
                    <a:pt x="17205" y="15606"/>
                  </a:lnTo>
                  <a:lnTo>
                    <a:pt x="35876" y="4187"/>
                  </a:lnTo>
                  <a:lnTo>
                    <a:pt x="58736" y="0"/>
                  </a:lnTo>
                  <a:lnTo>
                    <a:pt x="81599" y="4187"/>
                  </a:lnTo>
                  <a:lnTo>
                    <a:pt x="100268" y="15606"/>
                  </a:lnTo>
                  <a:lnTo>
                    <a:pt x="112855" y="32543"/>
                  </a:lnTo>
                  <a:lnTo>
                    <a:pt x="117470" y="53283"/>
                  </a:lnTo>
                  <a:close/>
                </a:path>
                <a:path w="117475" h="106679">
                  <a:moveTo>
                    <a:pt x="58735" y="106564"/>
                  </a:move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1"/>
                  </a:lnTo>
                  <a:lnTo>
                    <a:pt x="117470" y="53283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4"/>
                  </a:lnTo>
                  <a:close/>
                </a:path>
              </a:pathLst>
            </a:custGeom>
            <a:solidFill>
              <a:srgbClr val="00B0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5223101" y="4712233"/>
              <a:ext cx="117475" cy="106680"/>
            </a:xfrm>
            <a:custGeom>
              <a:rect l="l" t="t" r="r" b="b"/>
              <a:pathLst>
                <a:path w="117475" h="106679">
                  <a:moveTo>
                    <a:pt x="1" y="53283"/>
                  </a:moveTo>
                  <a:lnTo>
                    <a:pt x="4617" y="32543"/>
                  </a:lnTo>
                  <a:lnTo>
                    <a:pt x="17204" y="15606"/>
                  </a:lnTo>
                  <a:lnTo>
                    <a:pt x="35874" y="4187"/>
                  </a:lnTo>
                  <a:lnTo>
                    <a:pt x="58736" y="0"/>
                  </a:lnTo>
                  <a:lnTo>
                    <a:pt x="81598" y="4187"/>
                  </a:lnTo>
                  <a:lnTo>
                    <a:pt x="100268" y="15606"/>
                  </a:lnTo>
                  <a:lnTo>
                    <a:pt x="112855" y="32542"/>
                  </a:lnTo>
                  <a:lnTo>
                    <a:pt x="117471" y="53282"/>
                  </a:lnTo>
                  <a:lnTo>
                    <a:pt x="112854" y="74022"/>
                  </a:lnTo>
                  <a:lnTo>
                    <a:pt x="100267" y="90959"/>
                  </a:lnTo>
                  <a:lnTo>
                    <a:pt x="81597" y="102378"/>
                  </a:lnTo>
                  <a:lnTo>
                    <a:pt x="58735" y="106565"/>
                  </a:lnTo>
                  <a:lnTo>
                    <a:pt x="35872" y="102377"/>
                  </a:lnTo>
                  <a:lnTo>
                    <a:pt x="17203" y="90958"/>
                  </a:lnTo>
                  <a:lnTo>
                    <a:pt x="4615" y="74022"/>
                  </a:lnTo>
                  <a:lnTo>
                    <a:pt x="0" y="53282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6" name="object 46"/>
          <p:cNvSpPr txBox="1"/>
          <p:nvPr/>
        </p:nvSpPr>
        <p:spPr>
          <a:xfrm>
            <a:off x="5201043" y="4638974"/>
            <a:ext cx="30988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Calibri"/>
                <a:cs typeface="Calibri"/>
              </a:rPr>
              <a:t>+</a:t>
            </a:r>
            <a:r>
              <a:rPr sz="1350" b="1" spc="18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25" b="1" spc="-75" baseline="-10288">
                <a:solidFill>
                  <a:srgbClr val="FFFFFF"/>
                </a:solidFill>
                <a:latin typeface="Calibri"/>
                <a:cs typeface="Calibri"/>
              </a:rPr>
              <a:t>+</a:t>
            </a:r>
            <a:endParaRPr sz="2025" baseline="-10288">
              <a:latin typeface="Calibri"/>
              <a:cs typeface="Calibri"/>
            </a:endParaRPr>
          </a:p>
        </p:txBody>
      </p:sp>
      <p:grpSp>
        <p:nvGrpSpPr>
          <p:cNvPr id="47" name="object 47"/>
          <p:cNvGrpSpPr/>
          <p:nvPr/>
        </p:nvGrpSpPr>
        <p:grpSpPr>
          <a:xfrm>
            <a:off x="5604027" y="4493147"/>
            <a:ext cx="1351280" cy="1043940"/>
            <a:chOff x="5604027" y="4493147"/>
            <a:chExt cx="1351280" cy="1043940"/>
          </a:xfrm>
        </p:grpSpPr>
        <p:pic>
          <p:nvPicPr>
            <p:cNvPr id="48" name="object 4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604027" y="5090267"/>
              <a:ext cx="114291" cy="370191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6091272" y="5087877"/>
              <a:ext cx="199803" cy="391025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211904" y="5203297"/>
              <a:ext cx="356312" cy="333658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6249682" y="4493147"/>
              <a:ext cx="705604" cy="705604"/>
            </a:xfrm>
            <a:prstGeom prst="rect">
              <a:avLst/>
            </a:prstGeom>
          </p:spPr>
        </p:pic>
      </p:grpSp>
      <p:sp>
        <p:nvSpPr>
          <p:cNvPr id="52" name="object 52"/>
          <p:cNvSpPr txBox="1"/>
          <p:nvPr/>
        </p:nvSpPr>
        <p:spPr>
          <a:xfrm>
            <a:off x="6790690" y="4710513"/>
            <a:ext cx="43053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b="1" spc="-10">
                <a:latin typeface="Arial"/>
                <a:cs typeface="Arial"/>
              </a:rPr>
              <a:t>Anti-PD-</a:t>
            </a:r>
            <a:r>
              <a:rPr sz="700" b="1" spc="-50"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2081212" y="4367210"/>
            <a:ext cx="5222875" cy="1468755"/>
          </a:xfrm>
          <a:custGeom>
            <a:rect l="l" t="t" r="r" b="b"/>
            <a:pathLst>
              <a:path w="5222875" h="1468754">
                <a:moveTo>
                  <a:pt x="0" y="244745"/>
                </a:moveTo>
                <a:lnTo>
                  <a:pt x="4972" y="195420"/>
                </a:lnTo>
                <a:lnTo>
                  <a:pt x="19233" y="149479"/>
                </a:lnTo>
                <a:lnTo>
                  <a:pt x="41798" y="107906"/>
                </a:lnTo>
                <a:lnTo>
                  <a:pt x="71683" y="71684"/>
                </a:lnTo>
                <a:lnTo>
                  <a:pt x="107905" y="41799"/>
                </a:lnTo>
                <a:lnTo>
                  <a:pt x="149478" y="19234"/>
                </a:lnTo>
                <a:lnTo>
                  <a:pt x="195419" y="4973"/>
                </a:lnTo>
                <a:lnTo>
                  <a:pt x="244744" y="0"/>
                </a:lnTo>
                <a:lnTo>
                  <a:pt x="4978131" y="0"/>
                </a:lnTo>
                <a:lnTo>
                  <a:pt x="5027454" y="4972"/>
                </a:lnTo>
                <a:lnTo>
                  <a:pt x="5073395" y="19233"/>
                </a:lnTo>
                <a:lnTo>
                  <a:pt x="5114968" y="41798"/>
                </a:lnTo>
                <a:lnTo>
                  <a:pt x="5151190" y="71683"/>
                </a:lnTo>
                <a:lnTo>
                  <a:pt x="5181075" y="107905"/>
                </a:lnTo>
                <a:lnTo>
                  <a:pt x="5203641" y="149478"/>
                </a:lnTo>
                <a:lnTo>
                  <a:pt x="5217902" y="195419"/>
                </a:lnTo>
                <a:lnTo>
                  <a:pt x="5222874" y="244744"/>
                </a:lnTo>
                <a:lnTo>
                  <a:pt x="5222875" y="1223694"/>
                </a:lnTo>
                <a:lnTo>
                  <a:pt x="5217901" y="1273018"/>
                </a:lnTo>
                <a:lnTo>
                  <a:pt x="5203640" y="1318959"/>
                </a:lnTo>
                <a:lnTo>
                  <a:pt x="5181075" y="1360533"/>
                </a:lnTo>
                <a:lnTo>
                  <a:pt x="5151190" y="1396754"/>
                </a:lnTo>
                <a:lnTo>
                  <a:pt x="5114968" y="1426640"/>
                </a:lnTo>
                <a:lnTo>
                  <a:pt x="5073395" y="1449205"/>
                </a:lnTo>
                <a:lnTo>
                  <a:pt x="5027454" y="1463466"/>
                </a:lnTo>
                <a:lnTo>
                  <a:pt x="4978129" y="1468438"/>
                </a:lnTo>
                <a:lnTo>
                  <a:pt x="244744" y="1468439"/>
                </a:lnTo>
                <a:lnTo>
                  <a:pt x="195420" y="1463466"/>
                </a:lnTo>
                <a:lnTo>
                  <a:pt x="149479" y="1449205"/>
                </a:lnTo>
                <a:lnTo>
                  <a:pt x="107905" y="1426640"/>
                </a:lnTo>
                <a:lnTo>
                  <a:pt x="71684" y="1396754"/>
                </a:lnTo>
                <a:lnTo>
                  <a:pt x="41798" y="1360533"/>
                </a:lnTo>
                <a:lnTo>
                  <a:pt x="19233" y="1318959"/>
                </a:lnTo>
                <a:lnTo>
                  <a:pt x="4972" y="1273018"/>
                </a:lnTo>
                <a:lnTo>
                  <a:pt x="0" y="1223694"/>
                </a:lnTo>
                <a:lnTo>
                  <a:pt x="0" y="244745"/>
                </a:lnTo>
                <a:close/>
              </a:path>
            </a:pathLst>
          </a:custGeom>
          <a:ln w="25400">
            <a:solidFill>
              <a:srgbClr val="375D8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3564890" y="4045928"/>
            <a:ext cx="2064385" cy="569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SzPct val="103125"/>
              <a:buFont typeface="Arial"/>
              <a:buChar char="•"/>
              <a:tabLst>
                <a:tab pos="297815"/>
                <a:tab pos="298450"/>
              </a:tabLst>
            </a:pPr>
            <a:r>
              <a:rPr sz="1600" b="1">
                <a:latin typeface="微软雅黑"/>
                <a:cs typeface="微软雅黑"/>
              </a:rPr>
              <a:t>促进T</a:t>
            </a:r>
            <a:r>
              <a:rPr sz="1600" b="1" spc="-10">
                <a:latin typeface="微软雅黑"/>
                <a:cs typeface="微软雅黑"/>
              </a:rPr>
              <a:t>细胞活化增殖</a:t>
            </a:r>
            <a:endParaRPr sz="1600">
              <a:latin typeface="微软雅黑"/>
              <a:cs typeface="微软雅黑"/>
            </a:endParaRPr>
          </a:p>
          <a:p>
            <a:pPr marL="629285">
              <a:lnSpc>
                <a:spcPct val="100000"/>
              </a:lnSpc>
              <a:spcBef>
                <a:spcPts val="925"/>
              </a:spcBef>
            </a:pPr>
            <a:r>
              <a:rPr sz="1200" b="1" spc="-20">
                <a:latin typeface="微软雅黑"/>
                <a:cs typeface="微软雅黑"/>
              </a:rPr>
              <a:t>淋巴结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55" name="object 55"/>
          <p:cNvGrpSpPr/>
          <p:nvPr/>
        </p:nvGrpSpPr>
        <p:grpSpPr>
          <a:xfrm>
            <a:off x="1358900" y="2044700"/>
            <a:ext cx="2560320" cy="1485265"/>
            <a:chOff x="1358900" y="2044700"/>
            <a:chExt cx="2560320" cy="1485265"/>
          </a:xfrm>
        </p:grpSpPr>
        <p:pic>
          <p:nvPicPr>
            <p:cNvPr id="56" name="object 56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3163912" y="3048288"/>
              <a:ext cx="755215" cy="480552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1358900" y="3060700"/>
              <a:ext cx="868568" cy="469010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524000" y="2044700"/>
              <a:ext cx="585304" cy="550282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1649279" y="2547136"/>
              <a:ext cx="246980" cy="555488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1923475" y="2777627"/>
              <a:ext cx="118175" cy="327182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1894983" y="2535918"/>
              <a:ext cx="112335" cy="298480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1861925" y="2462401"/>
              <a:ext cx="119709" cy="115329"/>
            </a:xfrm>
            <a:prstGeom prst="rect">
              <a:avLst/>
            </a:prstGeom>
          </p:spPr>
        </p:pic>
      </p:grpSp>
      <p:sp>
        <p:nvSpPr>
          <p:cNvPr id="63" name="object 63"/>
          <p:cNvSpPr txBox="1"/>
          <p:nvPr/>
        </p:nvSpPr>
        <p:spPr>
          <a:xfrm>
            <a:off x="1871659" y="2397988"/>
            <a:ext cx="10033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2044065" y="2617753"/>
            <a:ext cx="2165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2086927" y="2886041"/>
            <a:ext cx="1695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600" b="1" spc="-25">
                <a:latin typeface="微软雅黑"/>
                <a:cs typeface="微软雅黑"/>
              </a:rPr>
              <a:t>PD-</a:t>
            </a:r>
            <a:r>
              <a:rPr sz="600" b="1" spc="500">
                <a:latin typeface="微软雅黑"/>
                <a:cs typeface="微软雅黑"/>
              </a:rPr>
              <a:t> </a:t>
            </a:r>
            <a:r>
              <a:rPr sz="600" b="1" spc="-25">
                <a:latin typeface="微软雅黑"/>
                <a:cs typeface="微软雅黑"/>
              </a:rPr>
              <a:t>L1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396364" y="2812553"/>
            <a:ext cx="254635" cy="212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25">
                <a:latin typeface="微软雅黑"/>
                <a:cs typeface="微软雅黑"/>
              </a:rPr>
              <a:t>MHC</a:t>
            </a:r>
            <a:endParaRPr sz="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600" b="1">
                <a:latin typeface="微软雅黑"/>
                <a:cs typeface="微软雅黑"/>
              </a:rPr>
              <a:t>class</a:t>
            </a:r>
            <a:r>
              <a:rPr sz="600" b="1" spc="-25">
                <a:latin typeface="微软雅黑"/>
                <a:cs typeface="微软雅黑"/>
              </a:rPr>
              <a:t> </a:t>
            </a:r>
            <a:r>
              <a:rPr sz="600" b="1" spc="-50">
                <a:latin typeface="微软雅黑"/>
                <a:cs typeface="微软雅黑"/>
              </a:rPr>
              <a:t>I</a:t>
            </a:r>
            <a:endParaRPr sz="600">
              <a:latin typeface="微软雅黑"/>
              <a:cs typeface="微软雅黑"/>
            </a:endParaRPr>
          </a:p>
        </p:txBody>
      </p:sp>
      <p:grpSp>
        <p:nvGrpSpPr>
          <p:cNvPr id="67" name="object 67"/>
          <p:cNvGrpSpPr/>
          <p:nvPr/>
        </p:nvGrpSpPr>
        <p:grpSpPr>
          <a:xfrm>
            <a:off x="1282700" y="2032000"/>
            <a:ext cx="2739390" cy="1078230"/>
            <a:chOff x="1282700" y="2032000"/>
            <a:chExt cx="2739390" cy="1078230"/>
          </a:xfrm>
        </p:grpSpPr>
        <p:pic>
          <p:nvPicPr>
            <p:cNvPr id="68" name="object 68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3200400" y="2044700"/>
              <a:ext cx="585304" cy="550282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3416300" y="2565400"/>
              <a:ext cx="218768" cy="544785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3724454" y="2364062"/>
              <a:ext cx="297594" cy="158786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1282700" y="2032000"/>
              <a:ext cx="653274" cy="309113"/>
            </a:xfrm>
            <a:prstGeom prst="rect">
              <a:avLst/>
            </a:prstGeom>
          </p:spPr>
        </p:pic>
      </p:grpSp>
      <p:sp>
        <p:nvSpPr>
          <p:cNvPr id="72" name="object 72"/>
          <p:cNvSpPr txBox="1"/>
          <p:nvPr/>
        </p:nvSpPr>
        <p:spPr>
          <a:xfrm>
            <a:off x="3882389" y="2274853"/>
            <a:ext cx="2165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grpSp>
        <p:nvGrpSpPr>
          <p:cNvPr id="73" name="object 73"/>
          <p:cNvGrpSpPr/>
          <p:nvPr/>
        </p:nvGrpSpPr>
        <p:grpSpPr>
          <a:xfrm>
            <a:off x="3489631" y="2467332"/>
            <a:ext cx="264160" cy="660400"/>
            <a:chOff x="3489631" y="2467332"/>
            <a:chExt cx="264160" cy="660400"/>
          </a:xfrm>
        </p:grpSpPr>
        <p:pic>
          <p:nvPicPr>
            <p:cNvPr id="74" name="object 74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3659963" y="2829932"/>
              <a:ext cx="93356" cy="297389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3489631" y="2467332"/>
              <a:ext cx="122666" cy="121575"/>
            </a:xfrm>
            <a:prstGeom prst="rect">
              <a:avLst/>
            </a:prstGeom>
          </p:spPr>
        </p:pic>
      </p:grpSp>
      <p:sp>
        <p:nvSpPr>
          <p:cNvPr id="76" name="object 76"/>
          <p:cNvSpPr txBox="1"/>
          <p:nvPr/>
        </p:nvSpPr>
        <p:spPr>
          <a:xfrm>
            <a:off x="3473009" y="2406043"/>
            <a:ext cx="15621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微软雅黑"/>
                <a:cs typeface="微软雅黑"/>
              </a:rPr>
              <a:t>+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77" name="object 77"/>
          <p:cNvGrpSpPr/>
          <p:nvPr/>
        </p:nvGrpSpPr>
        <p:grpSpPr>
          <a:xfrm>
            <a:off x="3186367" y="2402850"/>
            <a:ext cx="1116330" cy="683260"/>
            <a:chOff x="3186367" y="2402850"/>
            <a:chExt cx="1116330" cy="683260"/>
          </a:xfrm>
        </p:grpSpPr>
        <p:sp>
          <p:nvSpPr>
            <p:cNvPr id="78" name="object 78"/>
            <p:cNvSpPr/>
            <p:nvPr/>
          </p:nvSpPr>
          <p:spPr>
            <a:xfrm>
              <a:off x="3186366" y="2497607"/>
              <a:ext cx="730250" cy="588645"/>
            </a:xfrm>
            <a:custGeom>
              <a:rect l="l" t="t" r="r" b="b"/>
              <a:pathLst>
                <a:path w="730250" h="588644">
                  <a:moveTo>
                    <a:pt x="164896" y="409244"/>
                  </a:moveTo>
                  <a:lnTo>
                    <a:pt x="162242" y="402437"/>
                  </a:lnTo>
                  <a:lnTo>
                    <a:pt x="157238" y="397129"/>
                  </a:lnTo>
                  <a:lnTo>
                    <a:pt x="150329" y="394042"/>
                  </a:lnTo>
                  <a:lnTo>
                    <a:pt x="142760" y="393877"/>
                  </a:lnTo>
                  <a:lnTo>
                    <a:pt x="135966" y="396532"/>
                  </a:lnTo>
                  <a:lnTo>
                    <a:pt x="130644" y="401535"/>
                  </a:lnTo>
                  <a:lnTo>
                    <a:pt x="127558" y="408444"/>
                  </a:lnTo>
                  <a:lnTo>
                    <a:pt x="113982" y="468795"/>
                  </a:lnTo>
                  <a:lnTo>
                    <a:pt x="97459" y="416636"/>
                  </a:lnTo>
                  <a:lnTo>
                    <a:pt x="81711" y="299897"/>
                  </a:lnTo>
                  <a:lnTo>
                    <a:pt x="79552" y="283883"/>
                  </a:lnTo>
                  <a:lnTo>
                    <a:pt x="79565" y="283629"/>
                  </a:lnTo>
                  <a:lnTo>
                    <a:pt x="88468" y="172834"/>
                  </a:lnTo>
                  <a:lnTo>
                    <a:pt x="88938" y="166928"/>
                  </a:lnTo>
                  <a:lnTo>
                    <a:pt x="89420" y="165696"/>
                  </a:lnTo>
                  <a:lnTo>
                    <a:pt x="130060" y="61683"/>
                  </a:lnTo>
                  <a:lnTo>
                    <a:pt x="94576" y="47815"/>
                  </a:lnTo>
                  <a:lnTo>
                    <a:pt x="51752" y="157416"/>
                  </a:lnTo>
                  <a:lnTo>
                    <a:pt x="51333" y="159232"/>
                  </a:lnTo>
                  <a:lnTo>
                    <a:pt x="41300" y="284226"/>
                  </a:lnTo>
                  <a:lnTo>
                    <a:pt x="41338" y="285597"/>
                  </a:lnTo>
                  <a:lnTo>
                    <a:pt x="60071" y="424446"/>
                  </a:lnTo>
                  <a:lnTo>
                    <a:pt x="60312" y="425526"/>
                  </a:lnTo>
                  <a:lnTo>
                    <a:pt x="77660" y="480301"/>
                  </a:lnTo>
                  <a:lnTo>
                    <a:pt x="31813" y="438772"/>
                  </a:lnTo>
                  <a:lnTo>
                    <a:pt x="0" y="453834"/>
                  </a:lnTo>
                  <a:lnTo>
                    <a:pt x="1739" y="460921"/>
                  </a:lnTo>
                  <a:lnTo>
                    <a:pt x="6235" y="467004"/>
                  </a:lnTo>
                  <a:lnTo>
                    <a:pt x="128511" y="577761"/>
                  </a:lnTo>
                  <a:lnTo>
                    <a:pt x="136385" y="542772"/>
                  </a:lnTo>
                  <a:lnTo>
                    <a:pt x="164731" y="416801"/>
                  </a:lnTo>
                  <a:lnTo>
                    <a:pt x="164896" y="409244"/>
                  </a:lnTo>
                  <a:close/>
                </a:path>
                <a:path w="730250" h="588644">
                  <a:moveTo>
                    <a:pt x="729754" y="460730"/>
                  </a:moveTo>
                  <a:lnTo>
                    <a:pt x="728510" y="453529"/>
                  </a:lnTo>
                  <a:lnTo>
                    <a:pt x="724458" y="447141"/>
                  </a:lnTo>
                  <a:lnTo>
                    <a:pt x="718248" y="442823"/>
                  </a:lnTo>
                  <a:lnTo>
                    <a:pt x="711111" y="441286"/>
                  </a:lnTo>
                  <a:lnTo>
                    <a:pt x="703922" y="442518"/>
                  </a:lnTo>
                  <a:lnTo>
                    <a:pt x="697534" y="446570"/>
                  </a:lnTo>
                  <a:lnTo>
                    <a:pt x="652868" y="489369"/>
                  </a:lnTo>
                  <a:lnTo>
                    <a:pt x="667131" y="439508"/>
                  </a:lnTo>
                  <a:lnTo>
                    <a:pt x="667346" y="438416"/>
                  </a:lnTo>
                  <a:lnTo>
                    <a:pt x="684631" y="273964"/>
                  </a:lnTo>
                  <a:lnTo>
                    <a:pt x="684631" y="272694"/>
                  </a:lnTo>
                  <a:lnTo>
                    <a:pt x="670153" y="121500"/>
                  </a:lnTo>
                  <a:lnTo>
                    <a:pt x="645706" y="52895"/>
                  </a:lnTo>
                  <a:lnTo>
                    <a:pt x="611187" y="0"/>
                  </a:lnTo>
                  <a:lnTo>
                    <a:pt x="579335" y="20916"/>
                  </a:lnTo>
                  <a:lnTo>
                    <a:pt x="610273" y="68021"/>
                  </a:lnTo>
                  <a:lnTo>
                    <a:pt x="611124" y="69316"/>
                  </a:lnTo>
                  <a:lnTo>
                    <a:pt x="612241" y="72415"/>
                  </a:lnTo>
                  <a:lnTo>
                    <a:pt x="632244" y="128054"/>
                  </a:lnTo>
                  <a:lnTo>
                    <a:pt x="632612" y="129082"/>
                  </a:lnTo>
                  <a:lnTo>
                    <a:pt x="633107" y="134289"/>
                  </a:lnTo>
                  <a:lnTo>
                    <a:pt x="646404" y="273151"/>
                  </a:lnTo>
                  <a:lnTo>
                    <a:pt x="633488" y="396049"/>
                  </a:lnTo>
                  <a:lnTo>
                    <a:pt x="633488" y="557123"/>
                  </a:lnTo>
                  <a:lnTo>
                    <a:pt x="596861" y="546646"/>
                  </a:lnTo>
                  <a:lnTo>
                    <a:pt x="600976" y="547814"/>
                  </a:lnTo>
                  <a:lnTo>
                    <a:pt x="632612" y="556869"/>
                  </a:lnTo>
                  <a:lnTo>
                    <a:pt x="633488" y="557123"/>
                  </a:lnTo>
                  <a:lnTo>
                    <a:pt x="633488" y="396049"/>
                  </a:lnTo>
                  <a:lnTo>
                    <a:pt x="629742" y="431685"/>
                  </a:lnTo>
                  <a:lnTo>
                    <a:pt x="616229" y="478891"/>
                  </a:lnTo>
                  <a:lnTo>
                    <a:pt x="622287" y="502640"/>
                  </a:lnTo>
                  <a:lnTo>
                    <a:pt x="622490" y="503440"/>
                  </a:lnTo>
                  <a:lnTo>
                    <a:pt x="622554" y="503694"/>
                  </a:lnTo>
                  <a:lnTo>
                    <a:pt x="625563" y="515531"/>
                  </a:lnTo>
                  <a:lnTo>
                    <a:pt x="616229" y="478891"/>
                  </a:lnTo>
                  <a:lnTo>
                    <a:pt x="600964" y="418947"/>
                  </a:lnTo>
                  <a:lnTo>
                    <a:pt x="597687" y="412127"/>
                  </a:lnTo>
                  <a:lnTo>
                    <a:pt x="592226" y="407276"/>
                  </a:lnTo>
                  <a:lnTo>
                    <a:pt x="585355" y="404812"/>
                  </a:lnTo>
                  <a:lnTo>
                    <a:pt x="577799" y="405193"/>
                  </a:lnTo>
                  <a:lnTo>
                    <a:pt x="570979" y="408470"/>
                  </a:lnTo>
                  <a:lnTo>
                    <a:pt x="566127" y="413918"/>
                  </a:lnTo>
                  <a:lnTo>
                    <a:pt x="563664" y="420801"/>
                  </a:lnTo>
                  <a:lnTo>
                    <a:pt x="564045" y="428358"/>
                  </a:lnTo>
                  <a:lnTo>
                    <a:pt x="596074" y="554088"/>
                  </a:lnTo>
                  <a:lnTo>
                    <a:pt x="604774" y="588225"/>
                  </a:lnTo>
                  <a:lnTo>
                    <a:pt x="723887" y="474078"/>
                  </a:lnTo>
                  <a:lnTo>
                    <a:pt x="728205" y="467868"/>
                  </a:lnTo>
                  <a:lnTo>
                    <a:pt x="729754" y="460730"/>
                  </a:lnTo>
                  <a:close/>
                </a:path>
              </a:pathLst>
            </a:custGeom>
            <a:solidFill>
              <a:srgbClr val="9BBB5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9" name="object 79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3930014" y="2402850"/>
              <a:ext cx="372476" cy="480615"/>
            </a:xfrm>
            <a:prstGeom prst="rect">
              <a:avLst/>
            </a:prstGeom>
          </p:spPr>
        </p:pic>
      </p:grpSp>
      <p:sp>
        <p:nvSpPr>
          <p:cNvPr id="80" name="object 80"/>
          <p:cNvSpPr txBox="1"/>
          <p:nvPr/>
        </p:nvSpPr>
        <p:spPr>
          <a:xfrm>
            <a:off x="1609632" y="3543570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5">
                <a:latin typeface="微软雅黑"/>
                <a:cs typeface="微软雅黑"/>
              </a:rPr>
              <a:t>肿瘤细胞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3194474" y="3542245"/>
            <a:ext cx="7112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latin typeface="微软雅黑"/>
                <a:cs typeface="微软雅黑"/>
              </a:rPr>
              <a:t>肿瘤细胞凋亡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2447925" y="2656192"/>
            <a:ext cx="581025" cy="342900"/>
          </a:xfrm>
          <a:custGeom>
            <a:rect l="l" t="t" r="r" b="b"/>
            <a:pathLst>
              <a:path w="581025" h="342900">
                <a:moveTo>
                  <a:pt x="429795" y="171146"/>
                </a:moveTo>
                <a:lnTo>
                  <a:pt x="257612" y="70706"/>
                </a:lnTo>
                <a:lnTo>
                  <a:pt x="246311" y="60647"/>
                </a:lnTo>
                <a:lnTo>
                  <a:pt x="239964" y="47492"/>
                </a:lnTo>
                <a:lnTo>
                  <a:pt x="239013" y="32917"/>
                </a:lnTo>
                <a:lnTo>
                  <a:pt x="243900" y="18598"/>
                </a:lnTo>
                <a:lnTo>
                  <a:pt x="253958" y="7297"/>
                </a:lnTo>
                <a:lnTo>
                  <a:pt x="267113" y="950"/>
                </a:lnTo>
                <a:lnTo>
                  <a:pt x="281688" y="0"/>
                </a:lnTo>
                <a:lnTo>
                  <a:pt x="296007" y="4886"/>
                </a:lnTo>
                <a:lnTo>
                  <a:pt x="515710" y="133046"/>
                </a:lnTo>
                <a:lnTo>
                  <a:pt x="505410" y="133046"/>
                </a:lnTo>
                <a:lnTo>
                  <a:pt x="505410" y="138236"/>
                </a:lnTo>
                <a:lnTo>
                  <a:pt x="486212" y="138236"/>
                </a:lnTo>
                <a:lnTo>
                  <a:pt x="429795" y="171146"/>
                </a:lnTo>
                <a:close/>
              </a:path>
              <a:path w="581025" h="342900">
                <a:moveTo>
                  <a:pt x="364480" y="209246"/>
                </a:moveTo>
                <a:lnTo>
                  <a:pt x="0" y="209246"/>
                </a:lnTo>
                <a:lnTo>
                  <a:pt x="0" y="133046"/>
                </a:lnTo>
                <a:lnTo>
                  <a:pt x="364481" y="133046"/>
                </a:lnTo>
                <a:lnTo>
                  <a:pt x="429795" y="171146"/>
                </a:lnTo>
                <a:lnTo>
                  <a:pt x="364480" y="209246"/>
                </a:lnTo>
                <a:close/>
              </a:path>
              <a:path w="581025" h="342900">
                <a:moveTo>
                  <a:pt x="515710" y="209246"/>
                </a:moveTo>
                <a:lnTo>
                  <a:pt x="505410" y="209246"/>
                </a:lnTo>
                <a:lnTo>
                  <a:pt x="505410" y="133046"/>
                </a:lnTo>
                <a:lnTo>
                  <a:pt x="515710" y="133046"/>
                </a:lnTo>
                <a:lnTo>
                  <a:pt x="581024" y="171146"/>
                </a:lnTo>
                <a:lnTo>
                  <a:pt x="515710" y="209246"/>
                </a:lnTo>
                <a:close/>
              </a:path>
              <a:path w="581025" h="342900">
                <a:moveTo>
                  <a:pt x="486212" y="204056"/>
                </a:moveTo>
                <a:lnTo>
                  <a:pt x="429795" y="171146"/>
                </a:lnTo>
                <a:lnTo>
                  <a:pt x="486212" y="138236"/>
                </a:lnTo>
                <a:lnTo>
                  <a:pt x="486212" y="204056"/>
                </a:lnTo>
                <a:close/>
              </a:path>
              <a:path w="581025" h="342900">
                <a:moveTo>
                  <a:pt x="505410" y="204056"/>
                </a:moveTo>
                <a:lnTo>
                  <a:pt x="486212" y="204056"/>
                </a:lnTo>
                <a:lnTo>
                  <a:pt x="486212" y="138236"/>
                </a:lnTo>
                <a:lnTo>
                  <a:pt x="505410" y="138236"/>
                </a:lnTo>
                <a:lnTo>
                  <a:pt x="505410" y="204056"/>
                </a:lnTo>
                <a:close/>
              </a:path>
              <a:path w="581025" h="342900">
                <a:moveTo>
                  <a:pt x="281688" y="342292"/>
                </a:moveTo>
                <a:lnTo>
                  <a:pt x="267113" y="341341"/>
                </a:lnTo>
                <a:lnTo>
                  <a:pt x="253958" y="334995"/>
                </a:lnTo>
                <a:lnTo>
                  <a:pt x="243900" y="323693"/>
                </a:lnTo>
                <a:lnTo>
                  <a:pt x="239013" y="309375"/>
                </a:lnTo>
                <a:lnTo>
                  <a:pt x="239964" y="294800"/>
                </a:lnTo>
                <a:lnTo>
                  <a:pt x="246311" y="281645"/>
                </a:lnTo>
                <a:lnTo>
                  <a:pt x="257612" y="271586"/>
                </a:lnTo>
                <a:lnTo>
                  <a:pt x="429795" y="171146"/>
                </a:lnTo>
                <a:lnTo>
                  <a:pt x="486212" y="204056"/>
                </a:lnTo>
                <a:lnTo>
                  <a:pt x="505410" y="204056"/>
                </a:lnTo>
                <a:lnTo>
                  <a:pt x="505410" y="209246"/>
                </a:lnTo>
                <a:lnTo>
                  <a:pt x="515710" y="209246"/>
                </a:lnTo>
                <a:lnTo>
                  <a:pt x="296007" y="337406"/>
                </a:lnTo>
                <a:lnTo>
                  <a:pt x="281688" y="34229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 txBox="1"/>
          <p:nvPr/>
        </p:nvSpPr>
        <p:spPr>
          <a:xfrm>
            <a:off x="1547177" y="1466241"/>
            <a:ext cx="2108835" cy="631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SzPct val="103125"/>
              <a:buFont typeface="Arial"/>
              <a:buChar char="•"/>
              <a:tabLst>
                <a:tab pos="297815"/>
                <a:tab pos="298450"/>
              </a:tabLst>
            </a:pPr>
            <a:r>
              <a:rPr sz="1600" b="1">
                <a:latin typeface="微软雅黑"/>
                <a:cs typeface="微软雅黑"/>
              </a:rPr>
              <a:t>恢复</a:t>
            </a:r>
            <a:r>
              <a:rPr sz="1600" b="1" spc="-10">
                <a:latin typeface="微软雅黑"/>
                <a:cs typeface="微软雅黑"/>
              </a:rPr>
              <a:t>CTL的杀伤功能</a:t>
            </a:r>
            <a:endParaRPr sz="1600">
              <a:latin typeface="微软雅黑"/>
              <a:cs typeface="微软雅黑"/>
            </a:endParaRPr>
          </a:p>
          <a:p>
            <a:pPr marL="817880">
              <a:lnSpc>
                <a:spcPct val="100000"/>
              </a:lnSpc>
              <a:spcBef>
                <a:spcPts val="1405"/>
              </a:spcBef>
            </a:pPr>
            <a:r>
              <a:rPr sz="1200" b="1" spc="-10">
                <a:latin typeface="微软雅黑"/>
                <a:cs typeface="微软雅黑"/>
              </a:rPr>
              <a:t>肿瘤微环境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1079500" y="1809749"/>
            <a:ext cx="3307079" cy="1965325"/>
          </a:xfrm>
          <a:custGeom>
            <a:rect l="l" t="t" r="r" b="b"/>
            <a:pathLst>
              <a:path w="3307079" h="1965325">
                <a:moveTo>
                  <a:pt x="0" y="327560"/>
                </a:moveTo>
                <a:lnTo>
                  <a:pt x="3551" y="279156"/>
                </a:lnTo>
                <a:lnTo>
                  <a:pt x="13868" y="232957"/>
                </a:lnTo>
                <a:lnTo>
                  <a:pt x="30444" y="189469"/>
                </a:lnTo>
                <a:lnTo>
                  <a:pt x="52771" y="149200"/>
                </a:lnTo>
                <a:lnTo>
                  <a:pt x="80344" y="112657"/>
                </a:lnTo>
                <a:lnTo>
                  <a:pt x="112656" y="80345"/>
                </a:lnTo>
                <a:lnTo>
                  <a:pt x="149200" y="52772"/>
                </a:lnTo>
                <a:lnTo>
                  <a:pt x="189469" y="30444"/>
                </a:lnTo>
                <a:lnTo>
                  <a:pt x="232956" y="13868"/>
                </a:lnTo>
                <a:lnTo>
                  <a:pt x="279155" y="3551"/>
                </a:lnTo>
                <a:lnTo>
                  <a:pt x="327560" y="0"/>
                </a:lnTo>
                <a:lnTo>
                  <a:pt x="2979201" y="0"/>
                </a:lnTo>
                <a:lnTo>
                  <a:pt x="3027605" y="3551"/>
                </a:lnTo>
                <a:lnTo>
                  <a:pt x="3073804" y="13868"/>
                </a:lnTo>
                <a:lnTo>
                  <a:pt x="3117292" y="30444"/>
                </a:lnTo>
                <a:lnTo>
                  <a:pt x="3157561" y="52771"/>
                </a:lnTo>
                <a:lnTo>
                  <a:pt x="3194104" y="80344"/>
                </a:lnTo>
                <a:lnTo>
                  <a:pt x="3226416" y="112656"/>
                </a:lnTo>
                <a:lnTo>
                  <a:pt x="3253989" y="149200"/>
                </a:lnTo>
                <a:lnTo>
                  <a:pt x="3276317" y="189469"/>
                </a:lnTo>
                <a:lnTo>
                  <a:pt x="3292893" y="232956"/>
                </a:lnTo>
                <a:lnTo>
                  <a:pt x="3303210" y="279156"/>
                </a:lnTo>
                <a:lnTo>
                  <a:pt x="3306762" y="327560"/>
                </a:lnTo>
                <a:lnTo>
                  <a:pt x="3306762" y="1637764"/>
                </a:lnTo>
                <a:lnTo>
                  <a:pt x="3303210" y="1686168"/>
                </a:lnTo>
                <a:lnTo>
                  <a:pt x="3292893" y="1732368"/>
                </a:lnTo>
                <a:lnTo>
                  <a:pt x="3276317" y="1775855"/>
                </a:lnTo>
                <a:lnTo>
                  <a:pt x="3253989" y="1816124"/>
                </a:lnTo>
                <a:lnTo>
                  <a:pt x="3226416" y="1852668"/>
                </a:lnTo>
                <a:lnTo>
                  <a:pt x="3194105" y="1884979"/>
                </a:lnTo>
                <a:lnTo>
                  <a:pt x="3157561" y="1912553"/>
                </a:lnTo>
                <a:lnTo>
                  <a:pt x="3117292" y="1934880"/>
                </a:lnTo>
                <a:lnTo>
                  <a:pt x="3073805" y="1951456"/>
                </a:lnTo>
                <a:lnTo>
                  <a:pt x="3027605" y="1961773"/>
                </a:lnTo>
                <a:lnTo>
                  <a:pt x="2979201" y="1965325"/>
                </a:lnTo>
                <a:lnTo>
                  <a:pt x="327560" y="1965325"/>
                </a:lnTo>
                <a:lnTo>
                  <a:pt x="279156" y="1961773"/>
                </a:lnTo>
                <a:lnTo>
                  <a:pt x="232957" y="1951456"/>
                </a:lnTo>
                <a:lnTo>
                  <a:pt x="189469" y="1934880"/>
                </a:lnTo>
                <a:lnTo>
                  <a:pt x="149200" y="1912553"/>
                </a:lnTo>
                <a:lnTo>
                  <a:pt x="112657" y="1884980"/>
                </a:lnTo>
                <a:lnTo>
                  <a:pt x="80345" y="1852668"/>
                </a:lnTo>
                <a:lnTo>
                  <a:pt x="52772" y="1816124"/>
                </a:lnTo>
                <a:lnTo>
                  <a:pt x="30444" y="1775855"/>
                </a:lnTo>
                <a:lnTo>
                  <a:pt x="13868" y="1732368"/>
                </a:lnTo>
                <a:lnTo>
                  <a:pt x="3551" y="1686169"/>
                </a:lnTo>
                <a:lnTo>
                  <a:pt x="0" y="1637764"/>
                </a:lnTo>
                <a:lnTo>
                  <a:pt x="0" y="327560"/>
                </a:lnTo>
                <a:close/>
              </a:path>
            </a:pathLst>
          </a:custGeom>
          <a:ln w="38100">
            <a:solidFill>
              <a:srgbClr val="C0000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grpSp>
        <p:nvGrpSpPr>
          <p:cNvPr id="85" name="object 85"/>
          <p:cNvGrpSpPr/>
          <p:nvPr/>
        </p:nvGrpSpPr>
        <p:grpSpPr>
          <a:xfrm>
            <a:off x="5807290" y="1765300"/>
            <a:ext cx="1652270" cy="622935"/>
            <a:chOff x="5807290" y="1765300"/>
            <a:chExt cx="1652270" cy="622935"/>
          </a:xfrm>
        </p:grpSpPr>
        <p:pic>
          <p:nvPicPr>
            <p:cNvPr id="86" name="object 86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5829299" y="1765300"/>
              <a:ext cx="468512" cy="439560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6244001" y="2026254"/>
              <a:ext cx="257606" cy="135945"/>
            </a:xfrm>
            <a:prstGeom prst="rect">
              <a:avLst/>
            </a:prstGeom>
          </p:spPr>
        </p:pic>
        <p:pic>
          <p:nvPicPr>
            <p:cNvPr id="88" name="object 88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5807290" y="2126652"/>
              <a:ext cx="179309" cy="238452"/>
            </a:xfrm>
            <a:prstGeom prst="rect">
              <a:avLst/>
            </a:prstGeom>
          </p:spPr>
        </p:pic>
        <p:pic>
          <p:nvPicPr>
            <p:cNvPr id="89" name="object 89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6807199" y="1816100"/>
              <a:ext cx="468559" cy="425162"/>
            </a:xfrm>
            <a:prstGeom prst="rect">
              <a:avLst/>
            </a:prstGeom>
          </p:spPr>
        </p:pic>
        <p:pic>
          <p:nvPicPr>
            <p:cNvPr id="90" name="object 90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7201824" y="2078351"/>
              <a:ext cx="257606" cy="135945"/>
            </a:xfrm>
            <a:prstGeom prst="rect">
              <a:avLst/>
            </a:prstGeom>
          </p:spPr>
        </p:pic>
        <p:pic>
          <p:nvPicPr>
            <p:cNvPr id="91" name="object 91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6746026" y="2149311"/>
              <a:ext cx="179309" cy="238452"/>
            </a:xfrm>
            <a:prstGeom prst="rect">
              <a:avLst/>
            </a:prstGeom>
          </p:spPr>
        </p:pic>
      </p:grpSp>
      <p:sp>
        <p:nvSpPr>
          <p:cNvPr id="92" name="object 92"/>
          <p:cNvSpPr txBox="1"/>
          <p:nvPr/>
        </p:nvSpPr>
        <p:spPr>
          <a:xfrm>
            <a:off x="5949315" y="2222463"/>
            <a:ext cx="1911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6381115" y="1935126"/>
            <a:ext cx="2165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7330439" y="1989101"/>
            <a:ext cx="2165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6912926" y="2273264"/>
            <a:ext cx="2165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pic>
        <p:nvPicPr>
          <p:cNvPr id="96" name="object 96"/>
          <p:cNvPicPr/>
          <p:nvPr/>
        </p:nvPicPr>
        <p:blipFill>
          <a:blip r:embed="rId39"/>
          <a:stretch>
            <a:fillRect/>
          </a:stretch>
        </p:blipFill>
        <p:spPr>
          <a:xfrm>
            <a:off x="5913802" y="2061281"/>
            <a:ext cx="112380" cy="117575"/>
          </a:xfrm>
          <a:prstGeom prst="rect">
            <a:avLst/>
          </a:prstGeom>
        </p:spPr>
      </p:pic>
      <p:sp>
        <p:nvSpPr>
          <p:cNvPr id="97" name="object 97"/>
          <p:cNvSpPr txBox="1"/>
          <p:nvPr/>
        </p:nvSpPr>
        <p:spPr>
          <a:xfrm>
            <a:off x="5932573" y="1997991"/>
            <a:ext cx="7493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endParaRPr sz="1350">
              <a:latin typeface="微软雅黑"/>
              <a:cs typeface="微软雅黑"/>
            </a:endParaRPr>
          </a:p>
        </p:txBody>
      </p:sp>
      <p:pic>
        <p:nvPicPr>
          <p:cNvPr id="98" name="object 98"/>
          <p:cNvPicPr/>
          <p:nvPr/>
        </p:nvPicPr>
        <p:blipFill>
          <a:blip r:embed="rId40"/>
          <a:stretch>
            <a:fillRect/>
          </a:stretch>
        </p:blipFill>
        <p:spPr>
          <a:xfrm>
            <a:off x="6166562" y="1988944"/>
            <a:ext cx="112380" cy="117575"/>
          </a:xfrm>
          <a:prstGeom prst="rect">
            <a:avLst/>
          </a:prstGeom>
        </p:spPr>
      </p:pic>
      <p:sp>
        <p:nvSpPr>
          <p:cNvPr id="99" name="object 99"/>
          <p:cNvSpPr txBox="1"/>
          <p:nvPr/>
        </p:nvSpPr>
        <p:spPr>
          <a:xfrm>
            <a:off x="6172634" y="1925654"/>
            <a:ext cx="10033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endParaRPr sz="1350">
              <a:latin typeface="微软雅黑"/>
              <a:cs typeface="微软雅黑"/>
            </a:endParaRPr>
          </a:p>
        </p:txBody>
      </p:sp>
      <p:pic>
        <p:nvPicPr>
          <p:cNvPr id="100" name="object 100"/>
          <p:cNvPicPr/>
          <p:nvPr/>
        </p:nvPicPr>
        <p:blipFill>
          <a:blip r:embed="rId41"/>
          <a:stretch>
            <a:fillRect/>
          </a:stretch>
        </p:blipFill>
        <p:spPr>
          <a:xfrm>
            <a:off x="6862163" y="2080831"/>
            <a:ext cx="112379" cy="117575"/>
          </a:xfrm>
          <a:prstGeom prst="rect">
            <a:avLst/>
          </a:prstGeom>
        </p:spPr>
      </p:pic>
      <p:sp>
        <p:nvSpPr>
          <p:cNvPr id="101" name="object 101"/>
          <p:cNvSpPr txBox="1"/>
          <p:nvPr/>
        </p:nvSpPr>
        <p:spPr>
          <a:xfrm>
            <a:off x="6868234" y="2017541"/>
            <a:ext cx="10033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endParaRPr sz="1350">
              <a:latin typeface="微软雅黑"/>
              <a:cs typeface="微软雅黑"/>
            </a:endParaRPr>
          </a:p>
        </p:txBody>
      </p:sp>
      <p:pic>
        <p:nvPicPr>
          <p:cNvPr id="102" name="object 102"/>
          <p:cNvPicPr/>
          <p:nvPr/>
        </p:nvPicPr>
        <p:blipFill>
          <a:blip r:embed="rId41"/>
          <a:stretch>
            <a:fillRect/>
          </a:stretch>
        </p:blipFill>
        <p:spPr>
          <a:xfrm>
            <a:off x="7151321" y="2037819"/>
            <a:ext cx="112379" cy="117575"/>
          </a:xfrm>
          <a:prstGeom prst="rect">
            <a:avLst/>
          </a:prstGeom>
        </p:spPr>
      </p:pic>
      <p:sp>
        <p:nvSpPr>
          <p:cNvPr id="103" name="object 103"/>
          <p:cNvSpPr txBox="1"/>
          <p:nvPr/>
        </p:nvSpPr>
        <p:spPr>
          <a:xfrm>
            <a:off x="7157392" y="1974529"/>
            <a:ext cx="10033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5431631" y="2420130"/>
            <a:ext cx="243522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latin typeface="微软雅黑"/>
                <a:cs typeface="微软雅黑"/>
              </a:rPr>
              <a:t>持续表达抑制性受体</a:t>
            </a:r>
            <a:r>
              <a:rPr sz="1000" spc="-10">
                <a:latin typeface="微软雅黑"/>
                <a:cs typeface="微软雅黑"/>
              </a:rPr>
              <a:t>PD-</a:t>
            </a:r>
            <a:r>
              <a:rPr sz="1000">
                <a:latin typeface="微软雅黑"/>
                <a:cs typeface="微软雅黑"/>
              </a:rPr>
              <a:t>1，T</a:t>
            </a:r>
            <a:r>
              <a:rPr sz="1000" spc="-10">
                <a:latin typeface="微软雅黑"/>
                <a:cs typeface="微软雅黑"/>
              </a:rPr>
              <a:t>细胞功能衰竭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105" name="object 105"/>
          <p:cNvGrpSpPr/>
          <p:nvPr/>
        </p:nvGrpSpPr>
        <p:grpSpPr>
          <a:xfrm>
            <a:off x="5613400" y="2882900"/>
            <a:ext cx="2181860" cy="681355"/>
            <a:chOff x="5613400" y="2882900"/>
            <a:chExt cx="2181860" cy="681355"/>
          </a:xfrm>
        </p:grpSpPr>
        <p:pic>
          <p:nvPicPr>
            <p:cNvPr id="106" name="object 106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5613400" y="2882900"/>
              <a:ext cx="492357" cy="461931"/>
            </a:xfrm>
            <a:prstGeom prst="rect">
              <a:avLst/>
            </a:prstGeom>
          </p:spPr>
        </p:pic>
        <p:pic>
          <p:nvPicPr>
            <p:cNvPr id="107" name="object 107"/>
            <p:cNvPicPr/>
            <p:nvPr/>
          </p:nvPicPr>
          <p:blipFill>
            <a:blip r:embed="rId43"/>
            <a:stretch>
              <a:fillRect/>
            </a:stretch>
          </p:blipFill>
          <p:spPr>
            <a:xfrm>
              <a:off x="6054031" y="3159970"/>
              <a:ext cx="270717" cy="142864"/>
            </a:xfrm>
            <a:prstGeom prst="rect">
              <a:avLst/>
            </a:prstGeom>
          </p:spPr>
        </p:pic>
        <p:pic>
          <p:nvPicPr>
            <p:cNvPr id="108" name="object 108"/>
            <p:cNvPicPr/>
            <p:nvPr/>
          </p:nvPicPr>
          <p:blipFill>
            <a:blip r:embed="rId44"/>
            <a:stretch>
              <a:fillRect/>
            </a:stretch>
          </p:blipFill>
          <p:spPr>
            <a:xfrm>
              <a:off x="5857321" y="3299898"/>
              <a:ext cx="134059" cy="263774"/>
            </a:xfrm>
            <a:prstGeom prst="rect">
              <a:avLst/>
            </a:prstGeom>
          </p:spPr>
        </p:pic>
        <p:pic>
          <p:nvPicPr>
            <p:cNvPr id="109" name="object 109"/>
            <p:cNvPicPr/>
            <p:nvPr/>
          </p:nvPicPr>
          <p:blipFill>
            <a:blip r:embed="rId45"/>
            <a:stretch>
              <a:fillRect/>
            </a:stretch>
          </p:blipFill>
          <p:spPr>
            <a:xfrm>
              <a:off x="7302500" y="3035300"/>
              <a:ext cx="492406" cy="446799"/>
            </a:xfrm>
            <a:prstGeom prst="rect">
              <a:avLst/>
            </a:prstGeom>
          </p:spPr>
        </p:pic>
      </p:grpSp>
      <p:sp>
        <p:nvSpPr>
          <p:cNvPr id="110" name="object 110"/>
          <p:cNvSpPr txBox="1"/>
          <p:nvPr/>
        </p:nvSpPr>
        <p:spPr>
          <a:xfrm>
            <a:off x="5668328" y="3438489"/>
            <a:ext cx="2165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6187440" y="3073365"/>
            <a:ext cx="2165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grpSp>
        <p:nvGrpSpPr>
          <p:cNvPr id="112" name="object 112"/>
          <p:cNvGrpSpPr/>
          <p:nvPr/>
        </p:nvGrpSpPr>
        <p:grpSpPr>
          <a:xfrm>
            <a:off x="5932906" y="2992486"/>
            <a:ext cx="1459230" cy="758825"/>
            <a:chOff x="5932906" y="2992486"/>
            <a:chExt cx="1459230" cy="758825"/>
          </a:xfrm>
        </p:grpSpPr>
        <p:pic>
          <p:nvPicPr>
            <p:cNvPr id="113" name="object 113"/>
            <p:cNvPicPr/>
            <p:nvPr/>
          </p:nvPicPr>
          <p:blipFill>
            <a:blip r:embed="rId46"/>
            <a:stretch>
              <a:fillRect/>
            </a:stretch>
          </p:blipFill>
          <p:spPr>
            <a:xfrm>
              <a:off x="6288718" y="3055889"/>
              <a:ext cx="486134" cy="437278"/>
            </a:xfrm>
            <a:prstGeom prst="rect">
              <a:avLst/>
            </a:prstGeom>
          </p:spPr>
        </p:pic>
        <p:pic>
          <p:nvPicPr>
            <p:cNvPr id="114" name="object 114"/>
            <p:cNvPicPr/>
            <p:nvPr/>
          </p:nvPicPr>
          <p:blipFill>
            <a:blip r:embed="rId47"/>
            <a:stretch>
              <a:fillRect/>
            </a:stretch>
          </p:blipFill>
          <p:spPr>
            <a:xfrm>
              <a:off x="5932906" y="3296474"/>
              <a:ext cx="488399" cy="454579"/>
            </a:xfrm>
            <a:prstGeom prst="rect">
              <a:avLst/>
            </a:prstGeom>
          </p:spPr>
        </p:pic>
        <p:pic>
          <p:nvPicPr>
            <p:cNvPr id="115" name="object 115"/>
            <p:cNvPicPr/>
            <p:nvPr/>
          </p:nvPicPr>
          <p:blipFill>
            <a:blip r:embed="rId48"/>
            <a:stretch>
              <a:fillRect/>
            </a:stretch>
          </p:blipFill>
          <p:spPr>
            <a:xfrm>
              <a:off x="7128401" y="3007744"/>
              <a:ext cx="258518" cy="187961"/>
            </a:xfrm>
            <a:prstGeom prst="rect">
              <a:avLst/>
            </a:prstGeom>
          </p:spPr>
        </p:pic>
        <p:pic>
          <p:nvPicPr>
            <p:cNvPr id="116" name="object 116"/>
            <p:cNvPicPr/>
            <p:nvPr/>
          </p:nvPicPr>
          <p:blipFill>
            <a:blip r:embed="rId49"/>
            <a:stretch>
              <a:fillRect/>
            </a:stretch>
          </p:blipFill>
          <p:spPr>
            <a:xfrm>
              <a:off x="7141738" y="3345927"/>
              <a:ext cx="250054" cy="204429"/>
            </a:xfrm>
            <a:prstGeom prst="rect">
              <a:avLst/>
            </a:prstGeom>
          </p:spPr>
        </p:pic>
        <p:pic>
          <p:nvPicPr>
            <p:cNvPr id="117" name="object 117"/>
            <p:cNvPicPr/>
            <p:nvPr/>
          </p:nvPicPr>
          <p:blipFill>
            <a:blip r:embed="rId50"/>
            <a:stretch>
              <a:fillRect/>
            </a:stretch>
          </p:blipFill>
          <p:spPr>
            <a:xfrm>
              <a:off x="6793367" y="2992486"/>
              <a:ext cx="416243" cy="297641"/>
            </a:xfrm>
            <a:prstGeom prst="rect">
              <a:avLst/>
            </a:prstGeom>
          </p:spPr>
        </p:pic>
        <p:pic>
          <p:nvPicPr>
            <p:cNvPr id="118" name="object 118"/>
            <p:cNvPicPr/>
            <p:nvPr/>
          </p:nvPicPr>
          <p:blipFill>
            <a:blip r:embed="rId51"/>
            <a:stretch>
              <a:fillRect/>
            </a:stretch>
          </p:blipFill>
          <p:spPr>
            <a:xfrm>
              <a:off x="6736635" y="3283736"/>
              <a:ext cx="478538" cy="412140"/>
            </a:xfrm>
            <a:prstGeom prst="rect">
              <a:avLst/>
            </a:prstGeom>
          </p:spPr>
        </p:pic>
      </p:grpSp>
      <p:sp>
        <p:nvSpPr>
          <p:cNvPr id="119" name="object 119"/>
          <p:cNvSpPr txBox="1"/>
          <p:nvPr/>
        </p:nvSpPr>
        <p:spPr>
          <a:xfrm>
            <a:off x="7247890" y="2930490"/>
            <a:ext cx="2165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5880100" y="3479763"/>
            <a:ext cx="1626870" cy="364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600" b="1" spc="-10">
                <a:latin typeface="微软雅黑"/>
                <a:cs typeface="微软雅黑"/>
              </a:rPr>
              <a:t>PD-</a:t>
            </a:r>
            <a:r>
              <a:rPr sz="600" b="1" spc="-50">
                <a:latin typeface="微软雅黑"/>
                <a:cs typeface="微软雅黑"/>
              </a:rPr>
              <a:t>1</a:t>
            </a:r>
            <a:endParaRPr sz="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000">
                <a:latin typeface="微软雅黑"/>
                <a:cs typeface="微软雅黑"/>
              </a:rPr>
              <a:t>阻断</a:t>
            </a:r>
            <a:r>
              <a:rPr sz="1000" spc="-10">
                <a:latin typeface="微软雅黑"/>
                <a:cs typeface="微软雅黑"/>
              </a:rPr>
              <a:t>PD-</a:t>
            </a:r>
            <a:r>
              <a:rPr sz="1000">
                <a:latin typeface="微软雅黑"/>
                <a:cs typeface="微软雅黑"/>
              </a:rPr>
              <a:t>1，恢复T</a:t>
            </a:r>
            <a:r>
              <a:rPr sz="1000" spc="-15">
                <a:latin typeface="微软雅黑"/>
                <a:cs typeface="微软雅黑"/>
              </a:rPr>
              <a:t>细胞活性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121" name="object 121"/>
          <p:cNvGrpSpPr/>
          <p:nvPr/>
        </p:nvGrpSpPr>
        <p:grpSpPr>
          <a:xfrm>
            <a:off x="5207000" y="1725611"/>
            <a:ext cx="2786380" cy="2125980"/>
            <a:chOff x="5207000" y="1725611"/>
            <a:chExt cx="2786380" cy="2125980"/>
          </a:xfrm>
        </p:grpSpPr>
        <p:sp>
          <p:nvSpPr>
            <p:cNvPr id="122" name="object 122"/>
            <p:cNvSpPr/>
            <p:nvPr/>
          </p:nvSpPr>
          <p:spPr>
            <a:xfrm>
              <a:off x="6480174" y="2617623"/>
              <a:ext cx="342900" cy="372110"/>
            </a:xfrm>
            <a:custGeom>
              <a:rect l="l" t="t" r="r" b="b"/>
              <a:pathLst>
                <a:path w="342900" h="372110">
                  <a:moveTo>
                    <a:pt x="170511" y="220409"/>
                  </a:moveTo>
                  <a:lnTo>
                    <a:pt x="208889" y="155260"/>
                  </a:lnTo>
                  <a:lnTo>
                    <a:pt x="209551" y="325"/>
                  </a:lnTo>
                  <a:lnTo>
                    <a:pt x="133352" y="0"/>
                  </a:lnTo>
                  <a:lnTo>
                    <a:pt x="132690" y="154932"/>
                  </a:lnTo>
                  <a:lnTo>
                    <a:pt x="170511" y="220409"/>
                  </a:lnTo>
                  <a:close/>
                </a:path>
                <a:path w="342900" h="372110">
                  <a:moveTo>
                    <a:pt x="126283" y="296186"/>
                  </a:moveTo>
                  <a:lnTo>
                    <a:pt x="208287" y="296186"/>
                  </a:lnTo>
                  <a:lnTo>
                    <a:pt x="132087" y="295861"/>
                  </a:lnTo>
                  <a:lnTo>
                    <a:pt x="132690" y="154932"/>
                  </a:lnTo>
                  <a:lnTo>
                    <a:pt x="70807" y="47799"/>
                  </a:lnTo>
                  <a:lnTo>
                    <a:pt x="60797" y="36454"/>
                  </a:lnTo>
                  <a:lnTo>
                    <a:pt x="47670" y="30051"/>
                  </a:lnTo>
                  <a:lnTo>
                    <a:pt x="33099" y="29038"/>
                  </a:lnTo>
                  <a:lnTo>
                    <a:pt x="18759" y="33864"/>
                  </a:lnTo>
                  <a:lnTo>
                    <a:pt x="7415" y="43874"/>
                  </a:lnTo>
                  <a:lnTo>
                    <a:pt x="1012" y="57002"/>
                  </a:lnTo>
                  <a:lnTo>
                    <a:pt x="0" y="71572"/>
                  </a:lnTo>
                  <a:lnTo>
                    <a:pt x="4825" y="85912"/>
                  </a:lnTo>
                  <a:lnTo>
                    <a:pt x="126283" y="296186"/>
                  </a:lnTo>
                  <a:close/>
                </a:path>
                <a:path w="342900" h="372110">
                  <a:moveTo>
                    <a:pt x="169865" y="371637"/>
                  </a:moveTo>
                  <a:lnTo>
                    <a:pt x="337341" y="87333"/>
                  </a:lnTo>
                  <a:lnTo>
                    <a:pt x="342289" y="73036"/>
                  </a:lnTo>
                  <a:lnTo>
                    <a:pt x="341400" y="58457"/>
                  </a:lnTo>
                  <a:lnTo>
                    <a:pt x="335110" y="45275"/>
                  </a:lnTo>
                  <a:lnTo>
                    <a:pt x="323852" y="35168"/>
                  </a:lnTo>
                  <a:lnTo>
                    <a:pt x="309554" y="30220"/>
                  </a:lnTo>
                  <a:lnTo>
                    <a:pt x="294975" y="31109"/>
                  </a:lnTo>
                  <a:lnTo>
                    <a:pt x="281793" y="37399"/>
                  </a:lnTo>
                  <a:lnTo>
                    <a:pt x="271686" y="48657"/>
                  </a:lnTo>
                  <a:lnTo>
                    <a:pt x="208889" y="155260"/>
                  </a:lnTo>
                  <a:lnTo>
                    <a:pt x="208287" y="296186"/>
                  </a:lnTo>
                  <a:lnTo>
                    <a:pt x="126283" y="296186"/>
                  </a:lnTo>
                  <a:lnTo>
                    <a:pt x="169865" y="371637"/>
                  </a:lnTo>
                  <a:close/>
                </a:path>
                <a:path w="342900" h="372110">
                  <a:moveTo>
                    <a:pt x="132168" y="276967"/>
                  </a:moveTo>
                  <a:lnTo>
                    <a:pt x="203179" y="276967"/>
                  </a:lnTo>
                  <a:lnTo>
                    <a:pt x="137360" y="276685"/>
                  </a:lnTo>
                  <a:lnTo>
                    <a:pt x="170511" y="220409"/>
                  </a:lnTo>
                  <a:lnTo>
                    <a:pt x="132690" y="154932"/>
                  </a:lnTo>
                  <a:lnTo>
                    <a:pt x="132168" y="276967"/>
                  </a:lnTo>
                  <a:close/>
                </a:path>
                <a:path w="342900" h="372110">
                  <a:moveTo>
                    <a:pt x="208287" y="296186"/>
                  </a:moveTo>
                  <a:lnTo>
                    <a:pt x="208889" y="155260"/>
                  </a:lnTo>
                  <a:lnTo>
                    <a:pt x="170511" y="220409"/>
                  </a:lnTo>
                  <a:lnTo>
                    <a:pt x="203179" y="276967"/>
                  </a:lnTo>
                  <a:lnTo>
                    <a:pt x="132168" y="276967"/>
                  </a:lnTo>
                  <a:lnTo>
                    <a:pt x="132087" y="295861"/>
                  </a:lnTo>
                  <a:lnTo>
                    <a:pt x="208287" y="296186"/>
                  </a:lnTo>
                  <a:close/>
                </a:path>
                <a:path w="342900" h="372110">
                  <a:moveTo>
                    <a:pt x="203179" y="276967"/>
                  </a:moveTo>
                  <a:lnTo>
                    <a:pt x="170511" y="220409"/>
                  </a:lnTo>
                  <a:lnTo>
                    <a:pt x="137360" y="276685"/>
                  </a:lnTo>
                  <a:lnTo>
                    <a:pt x="203179" y="27696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3" name="object 123"/>
            <p:cNvSpPr/>
            <p:nvPr/>
          </p:nvSpPr>
          <p:spPr>
            <a:xfrm>
              <a:off x="5219700" y="1738311"/>
              <a:ext cx="2760980" cy="2100580"/>
            </a:xfrm>
            <a:custGeom>
              <a:rect l="l" t="t" r="r" b="b"/>
              <a:pathLst>
                <a:path w="2760979" h="2100579">
                  <a:moveTo>
                    <a:pt x="0" y="350051"/>
                  </a:moveTo>
                  <a:lnTo>
                    <a:pt x="3195" y="302551"/>
                  </a:lnTo>
                  <a:lnTo>
                    <a:pt x="12504" y="256993"/>
                  </a:lnTo>
                  <a:lnTo>
                    <a:pt x="27508" y="213795"/>
                  </a:lnTo>
                  <a:lnTo>
                    <a:pt x="47792" y="173373"/>
                  </a:lnTo>
                  <a:lnTo>
                    <a:pt x="72937" y="136145"/>
                  </a:lnTo>
                  <a:lnTo>
                    <a:pt x="102527" y="102527"/>
                  </a:lnTo>
                  <a:lnTo>
                    <a:pt x="136145" y="72937"/>
                  </a:lnTo>
                  <a:lnTo>
                    <a:pt x="173373" y="47792"/>
                  </a:lnTo>
                  <a:lnTo>
                    <a:pt x="213795" y="27508"/>
                  </a:lnTo>
                  <a:lnTo>
                    <a:pt x="256993" y="12504"/>
                  </a:lnTo>
                  <a:lnTo>
                    <a:pt x="302550" y="3195"/>
                  </a:lnTo>
                  <a:lnTo>
                    <a:pt x="350050" y="0"/>
                  </a:lnTo>
                  <a:lnTo>
                    <a:pt x="2410612" y="0"/>
                  </a:lnTo>
                  <a:lnTo>
                    <a:pt x="2458111" y="3195"/>
                  </a:lnTo>
                  <a:lnTo>
                    <a:pt x="2503669" y="12504"/>
                  </a:lnTo>
                  <a:lnTo>
                    <a:pt x="2546867" y="27508"/>
                  </a:lnTo>
                  <a:lnTo>
                    <a:pt x="2587289" y="47792"/>
                  </a:lnTo>
                  <a:lnTo>
                    <a:pt x="2624517" y="72937"/>
                  </a:lnTo>
                  <a:lnTo>
                    <a:pt x="2658135" y="102527"/>
                  </a:lnTo>
                  <a:lnTo>
                    <a:pt x="2687725" y="136144"/>
                  </a:lnTo>
                  <a:lnTo>
                    <a:pt x="2712870" y="173373"/>
                  </a:lnTo>
                  <a:lnTo>
                    <a:pt x="2733153" y="213794"/>
                  </a:lnTo>
                  <a:lnTo>
                    <a:pt x="2748158" y="256993"/>
                  </a:lnTo>
                  <a:lnTo>
                    <a:pt x="2757466" y="302550"/>
                  </a:lnTo>
                  <a:lnTo>
                    <a:pt x="2760662" y="350050"/>
                  </a:lnTo>
                  <a:lnTo>
                    <a:pt x="2760663" y="1750211"/>
                  </a:lnTo>
                  <a:lnTo>
                    <a:pt x="2757466" y="1797711"/>
                  </a:lnTo>
                  <a:lnTo>
                    <a:pt x="2748158" y="1843268"/>
                  </a:lnTo>
                  <a:lnTo>
                    <a:pt x="2733153" y="1886466"/>
                  </a:lnTo>
                  <a:lnTo>
                    <a:pt x="2712870" y="1926888"/>
                  </a:lnTo>
                  <a:lnTo>
                    <a:pt x="2687725" y="1964116"/>
                  </a:lnTo>
                  <a:lnTo>
                    <a:pt x="2658135" y="1997734"/>
                  </a:lnTo>
                  <a:lnTo>
                    <a:pt x="2624517" y="2027324"/>
                  </a:lnTo>
                  <a:lnTo>
                    <a:pt x="2587289" y="2052469"/>
                  </a:lnTo>
                  <a:lnTo>
                    <a:pt x="2546867" y="2072753"/>
                  </a:lnTo>
                  <a:lnTo>
                    <a:pt x="2503669" y="2087757"/>
                  </a:lnTo>
                  <a:lnTo>
                    <a:pt x="2458112" y="2097066"/>
                  </a:lnTo>
                  <a:lnTo>
                    <a:pt x="2410612" y="2100262"/>
                  </a:lnTo>
                  <a:lnTo>
                    <a:pt x="350051" y="2100262"/>
                  </a:lnTo>
                  <a:lnTo>
                    <a:pt x="302551" y="2097066"/>
                  </a:lnTo>
                  <a:lnTo>
                    <a:pt x="256993" y="2087758"/>
                  </a:lnTo>
                  <a:lnTo>
                    <a:pt x="213795" y="2072753"/>
                  </a:lnTo>
                  <a:lnTo>
                    <a:pt x="173373" y="2052470"/>
                  </a:lnTo>
                  <a:lnTo>
                    <a:pt x="136145" y="2027324"/>
                  </a:lnTo>
                  <a:lnTo>
                    <a:pt x="102527" y="1997734"/>
                  </a:lnTo>
                  <a:lnTo>
                    <a:pt x="72937" y="1964117"/>
                  </a:lnTo>
                  <a:lnTo>
                    <a:pt x="47792" y="1926889"/>
                  </a:lnTo>
                  <a:lnTo>
                    <a:pt x="27509" y="1886467"/>
                  </a:lnTo>
                  <a:lnTo>
                    <a:pt x="12504" y="1843269"/>
                  </a:lnTo>
                  <a:lnTo>
                    <a:pt x="3195" y="1797711"/>
                  </a:lnTo>
                  <a:lnTo>
                    <a:pt x="0" y="1750211"/>
                  </a:lnTo>
                  <a:lnTo>
                    <a:pt x="0" y="350051"/>
                  </a:lnTo>
                  <a:close/>
                </a:path>
              </a:pathLst>
            </a:custGeom>
            <a:ln w="25400">
              <a:solidFill>
                <a:srgbClr val="375D8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4" name="object 124"/>
          <p:cNvSpPr txBox="1"/>
          <p:nvPr/>
        </p:nvSpPr>
        <p:spPr>
          <a:xfrm>
            <a:off x="5604827" y="1432903"/>
            <a:ext cx="165798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SzPct val="103125"/>
              <a:buFont typeface="Arial"/>
              <a:buChar char="•"/>
              <a:tabLst>
                <a:tab pos="297815"/>
                <a:tab pos="298450"/>
              </a:tabLst>
            </a:pPr>
            <a:r>
              <a:rPr sz="1600" b="1">
                <a:latin typeface="微软雅黑"/>
                <a:cs typeface="微软雅黑"/>
              </a:rPr>
              <a:t>抑制T</a:t>
            </a:r>
            <a:r>
              <a:rPr sz="1600" b="1" spc="-15">
                <a:latin typeface="微软雅黑"/>
                <a:cs typeface="微软雅黑"/>
              </a:rPr>
              <a:t>细胞衰竭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178752" y="6247542"/>
            <a:ext cx="6584950" cy="5302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95"/>
              </a:spcBef>
            </a:pPr>
            <a:r>
              <a:rPr sz="1100">
                <a:latin typeface="Arial"/>
                <a:cs typeface="Arial"/>
              </a:rPr>
              <a:t>1.</a:t>
            </a:r>
            <a:r>
              <a:rPr sz="1100" spc="-3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Blank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Cancer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Immunol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Immunother.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2007;56:739-</a:t>
            </a:r>
            <a:r>
              <a:rPr sz="1100">
                <a:latin typeface="Arial"/>
                <a:cs typeface="Arial"/>
              </a:rPr>
              <a:t>745</a:t>
            </a:r>
            <a:r>
              <a:rPr sz="1100">
                <a:latin typeface="微软雅黑"/>
                <a:cs typeface="微软雅黑"/>
              </a:rPr>
              <a:t>；</a:t>
            </a:r>
            <a:r>
              <a:rPr sz="1100" spc="-40">
                <a:latin typeface="微软雅黑"/>
                <a:cs typeface="微软雅黑"/>
              </a:rPr>
              <a:t> </a:t>
            </a:r>
            <a:r>
              <a:rPr sz="1100">
                <a:latin typeface="Arial"/>
                <a:cs typeface="Arial"/>
              </a:rPr>
              <a:t>2.Carter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LL,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Eur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Immunol. 2002;32:634-</a:t>
            </a:r>
            <a:r>
              <a:rPr sz="1100">
                <a:latin typeface="Arial"/>
                <a:cs typeface="Arial"/>
              </a:rPr>
              <a:t>643</a:t>
            </a:r>
            <a:r>
              <a:rPr sz="1100">
                <a:latin typeface="微软雅黑"/>
                <a:cs typeface="微软雅黑"/>
              </a:rPr>
              <a:t>；</a:t>
            </a:r>
            <a:r>
              <a:rPr sz="1100">
                <a:latin typeface="Arial"/>
                <a:cs typeface="Arial"/>
              </a:rPr>
              <a:t>3.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Chikuma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S,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Immunol.</a:t>
            </a:r>
            <a:r>
              <a:rPr sz="1100" spc="-10">
                <a:latin typeface="Arial"/>
                <a:cs typeface="Arial"/>
              </a:rPr>
              <a:t> 2009;182:6682-</a:t>
            </a:r>
            <a:r>
              <a:rPr sz="1100">
                <a:latin typeface="Arial"/>
                <a:cs typeface="Arial"/>
              </a:rPr>
              <a:t>6689</a:t>
            </a:r>
            <a:r>
              <a:rPr sz="1100">
                <a:latin typeface="微软雅黑"/>
                <a:cs typeface="微软雅黑"/>
              </a:rPr>
              <a:t>；</a:t>
            </a:r>
            <a:r>
              <a:rPr sz="1100">
                <a:latin typeface="Arial"/>
                <a:cs typeface="Arial"/>
              </a:rPr>
              <a:t>4.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Boussiotis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VA.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N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Engl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 spc="-50">
                <a:latin typeface="Arial"/>
                <a:cs typeface="Arial"/>
              </a:rPr>
              <a:t>J </a:t>
            </a:r>
            <a:r>
              <a:rPr sz="1100">
                <a:latin typeface="Arial"/>
                <a:cs typeface="Arial"/>
              </a:rPr>
              <a:t>Med</a:t>
            </a:r>
            <a:r>
              <a:rPr sz="1100" spc="6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2016;375:1767-</a:t>
            </a:r>
            <a:r>
              <a:rPr sz="1100" spc="-25">
                <a:latin typeface="Arial"/>
                <a:cs typeface="Arial"/>
              </a:rPr>
              <a:t>78.</a:t>
            </a:r>
            <a:endParaRPr sz="1100">
              <a:latin typeface="Arial"/>
              <a:cs typeface="Arial"/>
            </a:endParaRPr>
          </a:p>
        </p:txBody>
      </p:sp>
      <p:sp>
        <p:nvSpPr>
          <p:cNvPr id="126" name="object 126"/>
          <p:cNvSpPr txBox="1">
            <a:spLocks noGrp="1"/>
          </p:cNvSpPr>
          <p:nvPr>
            <p:ph type="title"/>
          </p:nvPr>
        </p:nvSpPr>
        <p:spPr>
          <a:xfrm>
            <a:off x="2958801" y="769480"/>
            <a:ext cx="32264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00"/>
                </a:solidFill>
              </a:rPr>
              <a:t>PD-</a:t>
            </a:r>
            <a:r>
              <a:rPr sz="2400">
                <a:solidFill>
                  <a:srgbClr val="000000"/>
                </a:solidFill>
              </a:rPr>
              <a:t>1</a:t>
            </a:r>
            <a:r>
              <a:rPr sz="2400" spc="-10">
                <a:solidFill>
                  <a:srgbClr val="000000"/>
                </a:solidFill>
              </a:rPr>
              <a:t>抑制剂的作用机制</a:t>
            </a:r>
            <a:endParaRPr sz="2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20900" y="780275"/>
            <a:ext cx="4902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000000"/>
                </a:solidFill>
              </a:rPr>
              <a:t>抗肿瘤免疫应答的优越性：免疫循环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1077912" y="1542956"/>
            <a:ext cx="678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2494" marR="30480" indent="-87503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latin typeface="微软雅黑"/>
                <a:cs typeface="微软雅黑"/>
              </a:rPr>
              <a:t>通过对肿瘤抗原的不断识别和记忆，免疫应答会随着时间的延长而发展和增</a:t>
            </a:r>
            <a:r>
              <a:rPr sz="1600">
                <a:latin typeface="微软雅黑"/>
                <a:cs typeface="微软雅黑"/>
              </a:rPr>
              <a:t>强。这种传播和延续的能力提示了免疫应答的优越性</a:t>
            </a:r>
            <a:r>
              <a:rPr sz="1575" baseline="26455">
                <a:latin typeface="微软雅黑"/>
                <a:cs typeface="微软雅黑"/>
              </a:rPr>
              <a:t>1</a:t>
            </a:r>
            <a:r>
              <a:rPr sz="1600" spc="-50">
                <a:latin typeface="微软雅黑"/>
                <a:cs typeface="微软雅黑"/>
              </a:rPr>
              <a:t>。</a:t>
            </a:r>
            <a:endParaRPr sz="16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55600" y="2273300"/>
            <a:ext cx="4219575" cy="322897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32751" y="6293436"/>
            <a:ext cx="32131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Arial"/>
                <a:cs typeface="Arial"/>
              </a:rPr>
              <a:t>1.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Chen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DS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al,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Immunity.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2013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Jul</a:t>
            </a:r>
            <a:r>
              <a:rPr sz="1100" spc="-10">
                <a:latin typeface="Arial"/>
                <a:cs typeface="Arial"/>
              </a:rPr>
              <a:t> 25;39(1):1-</a:t>
            </a:r>
            <a:r>
              <a:rPr sz="1100" spc="-25">
                <a:latin typeface="Arial"/>
                <a:cs typeface="Arial"/>
              </a:rPr>
              <a:t>10.</a:t>
            </a:r>
            <a:endParaRPr sz="11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797425" y="2895599"/>
            <a:ext cx="3885565" cy="1605915"/>
            <a:chOff x="4797425" y="2895599"/>
            <a:chExt cx="3885565" cy="160591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85003" y="2895599"/>
              <a:ext cx="3797716" cy="160541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797425" y="3805237"/>
              <a:ext cx="1206500" cy="422275"/>
            </a:xfrm>
            <a:custGeom>
              <a:rect l="l" t="t" r="r" b="b"/>
              <a:pathLst>
                <a:path w="1206500" h="422275">
                  <a:moveTo>
                    <a:pt x="1206499" y="422275"/>
                  </a:moveTo>
                  <a:lnTo>
                    <a:pt x="0" y="422275"/>
                  </a:lnTo>
                  <a:lnTo>
                    <a:pt x="0" y="0"/>
                  </a:lnTo>
                  <a:lnTo>
                    <a:pt x="1206499" y="0"/>
                  </a:lnTo>
                  <a:lnTo>
                    <a:pt x="1206499" y="4222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876165" y="3834400"/>
            <a:ext cx="9988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800">
                <a:latin typeface="微软雅黑"/>
                <a:cs typeface="微软雅黑"/>
              </a:rPr>
              <a:t>细胞毒性T</a:t>
            </a:r>
            <a:r>
              <a:rPr sz="800" spc="-10">
                <a:latin typeface="微软雅黑"/>
                <a:cs typeface="微软雅黑"/>
              </a:rPr>
              <a:t>细胞识别和杀伤肿瘤细胞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027738" y="3805237"/>
            <a:ext cx="1377950" cy="576580"/>
          </a:xfrm>
          <a:custGeom>
            <a:rect l="l" t="t" r="r" b="b"/>
            <a:pathLst>
              <a:path w="1377950" h="576579">
                <a:moveTo>
                  <a:pt x="1377949" y="576261"/>
                </a:moveTo>
                <a:lnTo>
                  <a:pt x="0" y="576261"/>
                </a:lnTo>
                <a:lnTo>
                  <a:pt x="0" y="0"/>
                </a:lnTo>
                <a:lnTo>
                  <a:pt x="1377949" y="0"/>
                </a:lnTo>
                <a:lnTo>
                  <a:pt x="1377949" y="57626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106478" y="3834400"/>
            <a:ext cx="11430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肿瘤细胞死亡，释放新的</a:t>
            </a:r>
            <a:r>
              <a:rPr sz="800" spc="-10">
                <a:latin typeface="微软雅黑"/>
                <a:cs typeface="微软雅黑"/>
              </a:rPr>
              <a:t>抗原至肿瘤微环境中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405688" y="3805237"/>
            <a:ext cx="1444625" cy="576580"/>
          </a:xfrm>
          <a:custGeom>
            <a:rect l="l" t="t" r="r" b="b"/>
            <a:pathLst>
              <a:path w="1444625" h="576579">
                <a:moveTo>
                  <a:pt x="1444625" y="576261"/>
                </a:moveTo>
                <a:lnTo>
                  <a:pt x="0" y="576261"/>
                </a:lnTo>
                <a:lnTo>
                  <a:pt x="0" y="0"/>
                </a:lnTo>
                <a:lnTo>
                  <a:pt x="1444625" y="0"/>
                </a:lnTo>
                <a:lnTo>
                  <a:pt x="1444625" y="57626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7484428" y="3834400"/>
            <a:ext cx="1244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新抗原吸引新的活化后的肿</a:t>
            </a:r>
            <a:r>
              <a:rPr sz="800">
                <a:latin typeface="微软雅黑"/>
                <a:cs typeface="微软雅黑"/>
              </a:rPr>
              <a:t>瘤抗原特异性T</a:t>
            </a:r>
            <a:r>
              <a:rPr sz="800" spc="-25">
                <a:latin typeface="微软雅黑"/>
                <a:cs typeface="微软雅黑"/>
              </a:rPr>
              <a:t>细胞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003925" y="4298948"/>
            <a:ext cx="1504950" cy="266700"/>
          </a:xfrm>
          <a:custGeom>
            <a:rect l="l" t="t" r="r" b="b"/>
            <a:pathLst>
              <a:path w="1504950" h="266700">
                <a:moveTo>
                  <a:pt x="1504950" y="266700"/>
                </a:moveTo>
                <a:lnTo>
                  <a:pt x="0" y="266700"/>
                </a:lnTo>
                <a:lnTo>
                  <a:pt x="0" y="0"/>
                </a:lnTo>
                <a:lnTo>
                  <a:pt x="1504950" y="0"/>
                </a:lnTo>
                <a:lnTo>
                  <a:pt x="1504950" y="2667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536565" y="4328112"/>
            <a:ext cx="2487295" cy="497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9370" algn="ctr">
              <a:lnSpc>
                <a:spcPct val="100000"/>
              </a:lnSpc>
              <a:spcBef>
                <a:spcPts val="100"/>
              </a:spcBef>
            </a:pPr>
            <a:r>
              <a:rPr sz="800" spc="-10">
                <a:latin typeface="微软雅黑"/>
                <a:cs typeface="微软雅黑"/>
              </a:rPr>
              <a:t>持续的循环</a:t>
            </a:r>
            <a:endParaRPr sz="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700">
                <a:latin typeface="Arial"/>
                <a:cs typeface="Arial"/>
              </a:rPr>
              <a:t>Adapted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from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Chen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DS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et</a:t>
            </a:r>
            <a:r>
              <a:rPr sz="700" spc="-10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al,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Immunity.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2013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Jul</a:t>
            </a:r>
            <a:r>
              <a:rPr sz="700" spc="-10">
                <a:latin typeface="Arial"/>
                <a:cs typeface="Arial"/>
              </a:rPr>
              <a:t> 25;39(1):1-</a:t>
            </a:r>
            <a:r>
              <a:rPr sz="700" spc="-25">
                <a:latin typeface="Arial"/>
                <a:cs typeface="Arial"/>
              </a:rPr>
              <a:t>10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25700" y="625494"/>
            <a:ext cx="429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000000"/>
                </a:solidFill>
              </a:rPr>
              <a:t>免疫记忆可提供长期的免疫保护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885189" y="1173462"/>
            <a:ext cx="360807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2095" marR="30480" indent="-214629" algn="just">
              <a:lnSpc>
                <a:spcPct val="150000"/>
              </a:lnSpc>
              <a:spcBef>
                <a:spcPts val="100"/>
              </a:spcBef>
              <a:buSzPct val="103571"/>
              <a:buFont typeface="Arial"/>
              <a:buChar char="•"/>
              <a:tabLst>
                <a:tab pos="252729"/>
              </a:tabLst>
            </a:pPr>
            <a:r>
              <a:rPr sz="1400" spc="-10">
                <a:latin typeface="微软雅黑"/>
                <a:cs typeface="微软雅黑"/>
              </a:rPr>
              <a:t>5-10</a:t>
            </a:r>
            <a:r>
              <a:rPr sz="1400" spc="-5">
                <a:latin typeface="微软雅黑"/>
                <a:cs typeface="微软雅黑"/>
              </a:rPr>
              <a:t>%的效应</a:t>
            </a:r>
            <a:r>
              <a:rPr sz="1400">
                <a:latin typeface="微软雅黑"/>
                <a:cs typeface="微软雅黑"/>
              </a:rPr>
              <a:t>T</a:t>
            </a:r>
            <a:r>
              <a:rPr sz="1400" spc="-5">
                <a:latin typeface="微软雅黑"/>
                <a:cs typeface="微软雅黑"/>
              </a:rPr>
              <a:t>细胞会存活下来，并进一步</a:t>
            </a:r>
            <a:r>
              <a:rPr sz="1400">
                <a:latin typeface="微软雅黑"/>
                <a:cs typeface="微软雅黑"/>
              </a:rPr>
              <a:t>发展成功能性的成熟记忆</a:t>
            </a:r>
            <a:r>
              <a:rPr sz="1400" spc="-10">
                <a:latin typeface="微软雅黑"/>
                <a:cs typeface="微软雅黑"/>
              </a:rPr>
              <a:t>CD8+T</a:t>
            </a:r>
            <a:r>
              <a:rPr sz="1400">
                <a:latin typeface="微软雅黑"/>
                <a:cs typeface="微软雅黑"/>
              </a:rPr>
              <a:t>细胞</a:t>
            </a:r>
            <a:r>
              <a:rPr sz="1350" baseline="24691">
                <a:latin typeface="微软雅黑"/>
                <a:cs typeface="微软雅黑"/>
              </a:rPr>
              <a:t>1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52095" marR="44450" indent="-214629" algn="just">
              <a:lnSpc>
                <a:spcPct val="150000"/>
              </a:lnSpc>
              <a:buSzPct val="103571"/>
              <a:buFont typeface="Arial"/>
              <a:buChar char="•"/>
              <a:tabLst>
                <a:tab pos="252729"/>
              </a:tabLst>
            </a:pPr>
            <a:r>
              <a:rPr sz="1400">
                <a:latin typeface="微软雅黑"/>
                <a:cs typeface="微软雅黑"/>
              </a:rPr>
              <a:t>当免疫应答继续扩大，部分细胞毒T</a:t>
            </a:r>
            <a:r>
              <a:rPr sz="1400" spc="-20">
                <a:latin typeface="微软雅黑"/>
                <a:cs typeface="微软雅黑"/>
              </a:rPr>
              <a:t>细胞发</a:t>
            </a:r>
            <a:r>
              <a:rPr sz="1400">
                <a:latin typeface="微软雅黑"/>
                <a:cs typeface="微软雅黑"/>
              </a:rPr>
              <a:t>育成熟为记忆性T</a:t>
            </a:r>
            <a:r>
              <a:rPr sz="1400" spc="-5">
                <a:latin typeface="微软雅黑"/>
                <a:cs typeface="微软雅黑"/>
              </a:rPr>
              <a:t>细胞，可能可以提供长期</a:t>
            </a:r>
            <a:r>
              <a:rPr sz="1400">
                <a:latin typeface="微软雅黑"/>
                <a:cs typeface="微软雅黑"/>
              </a:rPr>
              <a:t>的免疫保护，即使原始刺激不再存在</a:t>
            </a:r>
            <a:r>
              <a:rPr sz="1350" baseline="24691">
                <a:latin typeface="微软雅黑"/>
                <a:cs typeface="微软雅黑"/>
              </a:rPr>
              <a:t>3,4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08978" y="6211720"/>
            <a:ext cx="738187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Arial"/>
                <a:cs typeface="Arial"/>
              </a:rPr>
              <a:t>1.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Kaech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S.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Nat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Rev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Immunol</a:t>
            </a:r>
            <a:r>
              <a:rPr sz="1100" spc="-10">
                <a:latin typeface="Arial"/>
                <a:cs typeface="Arial"/>
              </a:rPr>
              <a:t> 2012;11(12);749-</a:t>
            </a:r>
            <a:r>
              <a:rPr sz="1100">
                <a:latin typeface="Arial"/>
                <a:cs typeface="Arial"/>
              </a:rPr>
              <a:t>61</a:t>
            </a:r>
            <a:r>
              <a:rPr sz="1100" b="0">
                <a:latin typeface="等线 Light"/>
                <a:cs typeface="等线 Light"/>
              </a:rPr>
              <a:t>；</a:t>
            </a:r>
            <a:r>
              <a:rPr sz="1100">
                <a:latin typeface="Arial"/>
                <a:cs typeface="Arial"/>
              </a:rPr>
              <a:t>2.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Nikolich-</a:t>
            </a:r>
            <a:r>
              <a:rPr sz="1100">
                <a:latin typeface="Arial"/>
                <a:cs typeface="Arial"/>
              </a:rPr>
              <a:t>Zugich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Nat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Rev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Immunol.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2008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Jul;8(7);512-</a:t>
            </a:r>
            <a:r>
              <a:rPr sz="1100" spc="-25">
                <a:latin typeface="Arial"/>
                <a:cs typeface="Arial"/>
              </a:rPr>
              <a:t>22.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100">
                <a:latin typeface="Arial"/>
                <a:cs typeface="Arial"/>
              </a:rPr>
              <a:t>3.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Kaech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SM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al,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Nat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Rev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Immunol.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2002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Apr;2(4):251-</a:t>
            </a:r>
            <a:r>
              <a:rPr sz="1100">
                <a:latin typeface="Arial"/>
                <a:cs typeface="Arial"/>
              </a:rPr>
              <a:t>62</a:t>
            </a:r>
            <a:r>
              <a:rPr sz="1100" b="0">
                <a:latin typeface="等线 Light"/>
                <a:cs typeface="等线 Light"/>
              </a:rPr>
              <a:t>；</a:t>
            </a:r>
            <a:r>
              <a:rPr sz="1100">
                <a:latin typeface="Arial"/>
                <a:cs typeface="Arial"/>
              </a:rPr>
              <a:t>4.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Lau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LL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al,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Nature.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1994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Jun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23;369(6482):648-</a:t>
            </a:r>
            <a:r>
              <a:rPr sz="1100" spc="-25">
                <a:latin typeface="Arial"/>
                <a:cs typeface="Arial"/>
              </a:rPr>
              <a:t>52.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55540" y="1214737"/>
            <a:ext cx="3630929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4795" marR="157480" indent="-214629">
              <a:lnSpc>
                <a:spcPct val="150000"/>
              </a:lnSpc>
              <a:spcBef>
                <a:spcPts val="100"/>
              </a:spcBef>
              <a:buSzPct val="103571"/>
              <a:buFont typeface="Arial"/>
              <a:buChar char="•"/>
              <a:tabLst>
                <a:tab pos="264795"/>
                <a:tab pos="265430"/>
              </a:tabLst>
            </a:pPr>
            <a:r>
              <a:rPr sz="1400" spc="-5">
                <a:latin typeface="微软雅黑"/>
                <a:cs typeface="微软雅黑"/>
              </a:rPr>
              <a:t>固有免疫没有记忆功能，免疫细胞不会累</a:t>
            </a:r>
            <a:r>
              <a:rPr sz="1400">
                <a:latin typeface="微软雅黑"/>
                <a:cs typeface="微软雅黑"/>
              </a:rPr>
              <a:t>积</a:t>
            </a:r>
            <a:r>
              <a:rPr sz="1350" baseline="24691">
                <a:latin typeface="微软雅黑"/>
                <a:cs typeface="微软雅黑"/>
              </a:rPr>
              <a:t>2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64795" marR="55880" indent="-214629">
              <a:lnSpc>
                <a:spcPct val="150000"/>
              </a:lnSpc>
              <a:buSzPct val="103571"/>
              <a:buFont typeface="Arial"/>
              <a:buChar char="•"/>
              <a:tabLst>
                <a:tab pos="264795"/>
                <a:tab pos="265430"/>
              </a:tabLst>
            </a:pPr>
            <a:r>
              <a:rPr sz="1400">
                <a:latin typeface="微软雅黑"/>
                <a:cs typeface="微软雅黑"/>
              </a:rPr>
              <a:t>适应性免疫中的记忆性T</a:t>
            </a:r>
            <a:r>
              <a:rPr sz="1400" spc="-10">
                <a:latin typeface="微软雅黑"/>
                <a:cs typeface="微软雅黑"/>
              </a:rPr>
              <a:t>细胞会随着每次抗</a:t>
            </a:r>
            <a:r>
              <a:rPr sz="1400" spc="-5">
                <a:latin typeface="微软雅黑"/>
                <a:cs typeface="微软雅黑"/>
              </a:rPr>
              <a:t>原刺激累积起来，并产生记忆扩张，这个</a:t>
            </a:r>
            <a:r>
              <a:rPr sz="1400">
                <a:latin typeface="微软雅黑"/>
                <a:cs typeface="微软雅黑"/>
              </a:rPr>
              <a:t>过程更多的体现在</a:t>
            </a:r>
            <a:r>
              <a:rPr sz="1400" spc="-10">
                <a:latin typeface="微软雅黑"/>
                <a:cs typeface="微软雅黑"/>
              </a:rPr>
              <a:t>CD8+T</a:t>
            </a:r>
            <a:r>
              <a:rPr sz="1400">
                <a:latin typeface="微软雅黑"/>
                <a:cs typeface="微软雅黑"/>
              </a:rPr>
              <a:t>淋巴细胞</a:t>
            </a:r>
            <a:r>
              <a:rPr sz="1350" baseline="24691">
                <a:latin typeface="微软雅黑"/>
                <a:cs typeface="微软雅黑"/>
              </a:rPr>
              <a:t>2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979487" y="4737100"/>
            <a:ext cx="3214370" cy="840740"/>
            <a:chOff x="979487" y="4737100"/>
            <a:chExt cx="3214370" cy="840740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57300" y="4737100"/>
              <a:ext cx="2936064" cy="84042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79487" y="4940299"/>
              <a:ext cx="660400" cy="208279"/>
            </a:xfrm>
            <a:custGeom>
              <a:rect l="l" t="t" r="r" b="b"/>
              <a:pathLst>
                <a:path w="660400" h="208277">
                  <a:moveTo>
                    <a:pt x="660400" y="207962"/>
                  </a:moveTo>
                  <a:lnTo>
                    <a:pt x="0" y="207962"/>
                  </a:lnTo>
                  <a:lnTo>
                    <a:pt x="0" y="0"/>
                  </a:lnTo>
                  <a:lnTo>
                    <a:pt x="660400" y="0"/>
                  </a:lnTo>
                  <a:lnTo>
                    <a:pt x="660400" y="2079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1129348" y="4969945"/>
            <a:ext cx="43180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latin typeface="微软雅黑"/>
                <a:cs typeface="微软雅黑"/>
              </a:rPr>
              <a:t>初始</a:t>
            </a:r>
            <a:r>
              <a:rPr sz="700" spc="-10">
                <a:latin typeface="微软雅黑"/>
                <a:cs typeface="微软雅黑"/>
              </a:rPr>
              <a:t>T</a:t>
            </a:r>
            <a:r>
              <a:rPr sz="700" spc="-25">
                <a:latin typeface="微软雅黑"/>
                <a:cs typeface="微软雅黑"/>
              </a:rPr>
              <a:t>细胞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806575" y="4624388"/>
            <a:ext cx="660400" cy="208279"/>
          </a:xfrm>
          <a:custGeom>
            <a:rect l="l" t="t" r="r" b="b"/>
            <a:pathLst>
              <a:path w="660400" h="208277">
                <a:moveTo>
                  <a:pt x="660400" y="207961"/>
                </a:moveTo>
                <a:lnTo>
                  <a:pt x="0" y="207961"/>
                </a:lnTo>
                <a:lnTo>
                  <a:pt x="0" y="0"/>
                </a:lnTo>
                <a:lnTo>
                  <a:pt x="660400" y="0"/>
                </a:lnTo>
                <a:lnTo>
                  <a:pt x="660400" y="20796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1885315" y="4654034"/>
            <a:ext cx="34290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latin typeface="微软雅黑"/>
                <a:cs typeface="微软雅黑"/>
              </a:rPr>
              <a:t>效应</a:t>
            </a:r>
            <a:r>
              <a:rPr sz="700" spc="-10">
                <a:latin typeface="微软雅黑"/>
                <a:cs typeface="微软雅黑"/>
              </a:rPr>
              <a:t>T</a:t>
            </a:r>
            <a:r>
              <a:rPr sz="700" spc="-50">
                <a:latin typeface="微软雅黑"/>
                <a:cs typeface="微软雅黑"/>
              </a:rPr>
              <a:t>细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15515" y="4661568"/>
            <a:ext cx="88900" cy="117475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r>
              <a:rPr sz="700">
                <a:latin typeface="微软雅黑"/>
                <a:cs typeface="微软雅黑"/>
              </a:rPr>
              <a:t>胞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568700" y="4805362"/>
            <a:ext cx="660400" cy="208279"/>
          </a:xfrm>
          <a:custGeom>
            <a:rect l="l" t="t" r="r" b="b"/>
            <a:pathLst>
              <a:path w="660400" h="208277">
                <a:moveTo>
                  <a:pt x="660400" y="207962"/>
                </a:moveTo>
                <a:lnTo>
                  <a:pt x="0" y="207962"/>
                </a:lnTo>
                <a:lnTo>
                  <a:pt x="0" y="0"/>
                </a:lnTo>
                <a:lnTo>
                  <a:pt x="660400" y="0"/>
                </a:lnTo>
                <a:lnTo>
                  <a:pt x="660400" y="2079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3647440" y="4835008"/>
            <a:ext cx="43180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latin typeface="微软雅黑"/>
                <a:cs typeface="微软雅黑"/>
              </a:rPr>
              <a:t>记忆</a:t>
            </a:r>
            <a:r>
              <a:rPr sz="700" spc="-10">
                <a:latin typeface="微软雅黑"/>
                <a:cs typeface="微软雅黑"/>
              </a:rPr>
              <a:t>T</a:t>
            </a:r>
            <a:r>
              <a:rPr sz="700" spc="-25">
                <a:latin typeface="微软雅黑"/>
                <a:cs typeface="微软雅黑"/>
              </a:rPr>
              <a:t>细胞</a:t>
            </a:r>
            <a:endParaRPr sz="7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129213" y="3214688"/>
            <a:ext cx="3286125" cy="2097405"/>
            <a:chOff x="5129213" y="3214688"/>
            <a:chExt cx="3286125" cy="2097405"/>
          </a:xfrm>
        </p:grpSpPr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129213" y="3214688"/>
              <a:ext cx="3286124" cy="209708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5749925" y="3282949"/>
              <a:ext cx="2461895" cy="618490"/>
            </a:xfrm>
            <a:custGeom>
              <a:rect l="l" t="t" r="r" b="b"/>
              <a:pathLst>
                <a:path w="2461895" h="618489">
                  <a:moveTo>
                    <a:pt x="2182812" y="0"/>
                  </a:moveTo>
                  <a:lnTo>
                    <a:pt x="0" y="0"/>
                  </a:lnTo>
                  <a:lnTo>
                    <a:pt x="0" y="300037"/>
                  </a:lnTo>
                  <a:lnTo>
                    <a:pt x="2182812" y="300037"/>
                  </a:lnTo>
                  <a:lnTo>
                    <a:pt x="2182812" y="0"/>
                  </a:lnTo>
                  <a:close/>
                </a:path>
                <a:path w="2461895" h="618489">
                  <a:moveTo>
                    <a:pt x="2461641" y="387121"/>
                  </a:moveTo>
                  <a:lnTo>
                    <a:pt x="1639404" y="387121"/>
                  </a:lnTo>
                  <a:lnTo>
                    <a:pt x="1639404" y="618007"/>
                  </a:lnTo>
                  <a:lnTo>
                    <a:pt x="2461641" y="618007"/>
                  </a:lnTo>
                  <a:lnTo>
                    <a:pt x="2461641" y="3871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6085682" y="3309703"/>
            <a:ext cx="1979295" cy="551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b="1" spc="-10">
                <a:solidFill>
                  <a:srgbClr val="16808D"/>
                </a:solidFill>
                <a:latin typeface="微软雅黑"/>
                <a:cs typeface="微软雅黑"/>
              </a:rPr>
              <a:t>免疫反应的动态变化</a:t>
            </a:r>
            <a:endParaRPr sz="13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500"/>
              </a:spcBef>
            </a:pPr>
            <a:r>
              <a:rPr sz="900" spc="-10">
                <a:latin typeface="微软雅黑"/>
                <a:cs typeface="微软雅黑"/>
              </a:rPr>
              <a:t>适应性免疫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385636" y="3834951"/>
            <a:ext cx="822325" cy="231140"/>
          </a:xfrm>
          <a:custGeom>
            <a:rect l="l" t="t" r="r" b="b"/>
            <a:pathLst>
              <a:path w="822325" h="231139">
                <a:moveTo>
                  <a:pt x="822236" y="230876"/>
                </a:moveTo>
                <a:lnTo>
                  <a:pt x="0" y="230876"/>
                </a:lnTo>
                <a:lnTo>
                  <a:pt x="0" y="0"/>
                </a:lnTo>
                <a:lnTo>
                  <a:pt x="822236" y="0"/>
                </a:lnTo>
                <a:lnTo>
                  <a:pt x="822236" y="23087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7464376" y="3863633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5">
                <a:latin typeface="微软雅黑"/>
                <a:cs typeface="微软雅黑"/>
              </a:rPr>
              <a:t>固有免疫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249267" y="3787923"/>
            <a:ext cx="297815" cy="1062355"/>
          </a:xfrm>
          <a:custGeom>
            <a:rect l="l" t="t" r="r" b="b"/>
            <a:pathLst>
              <a:path w="297814" h="1062354">
                <a:moveTo>
                  <a:pt x="297322" y="1062032"/>
                </a:moveTo>
                <a:lnTo>
                  <a:pt x="0" y="1062032"/>
                </a:lnTo>
                <a:lnTo>
                  <a:pt x="0" y="0"/>
                </a:lnTo>
                <a:lnTo>
                  <a:pt x="297322" y="0"/>
                </a:lnTo>
                <a:lnTo>
                  <a:pt x="297322" y="10620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5328007" y="3816605"/>
            <a:ext cx="1397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900" spc="-50">
                <a:latin typeface="微软雅黑"/>
                <a:cs typeface="微软雅黑"/>
              </a:rPr>
              <a:t>免疫细胞的数目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5635818" y="4237832"/>
            <a:ext cx="698500" cy="231140"/>
          </a:xfrm>
          <a:custGeom>
            <a:rect l="l" t="t" r="r" b="b"/>
            <a:pathLst>
              <a:path w="698500" h="231139">
                <a:moveTo>
                  <a:pt x="698069" y="230876"/>
                </a:moveTo>
                <a:lnTo>
                  <a:pt x="0" y="230876"/>
                </a:lnTo>
                <a:lnTo>
                  <a:pt x="0" y="0"/>
                </a:lnTo>
                <a:lnTo>
                  <a:pt x="698069" y="0"/>
                </a:lnTo>
                <a:lnTo>
                  <a:pt x="698069" y="23087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5714558" y="4266513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5">
                <a:latin typeface="微软雅黑"/>
                <a:cs typeface="微软雅黑"/>
              </a:rPr>
              <a:t>固有免疫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7113858" y="4092392"/>
            <a:ext cx="646430" cy="490220"/>
          </a:xfrm>
          <a:custGeom>
            <a:rect l="l" t="t" r="r" b="b"/>
            <a:pathLst>
              <a:path w="646429" h="490220">
                <a:moveTo>
                  <a:pt x="646032" y="203851"/>
                </a:moveTo>
                <a:lnTo>
                  <a:pt x="108390" y="489721"/>
                </a:lnTo>
                <a:lnTo>
                  <a:pt x="0" y="285869"/>
                </a:lnTo>
                <a:lnTo>
                  <a:pt x="537642" y="0"/>
                </a:lnTo>
                <a:lnTo>
                  <a:pt x="646032" y="20385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 rot="19920000">
            <a:off x="7221264" y="4303033"/>
            <a:ext cx="361448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0"/>
              </a:lnSpc>
            </a:pPr>
            <a:r>
              <a:rPr sz="900" spc="-20">
                <a:latin typeface="微软雅黑"/>
                <a:cs typeface="微软雅黑"/>
              </a:rPr>
              <a:t>记忆性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5954817" y="3939621"/>
            <a:ext cx="1384300" cy="231140"/>
          </a:xfrm>
          <a:custGeom>
            <a:rect l="l" t="t" r="r" b="b"/>
            <a:pathLst>
              <a:path w="1384300" h="231139">
                <a:moveTo>
                  <a:pt x="1383873" y="230876"/>
                </a:moveTo>
                <a:lnTo>
                  <a:pt x="0" y="230876"/>
                </a:lnTo>
                <a:lnTo>
                  <a:pt x="0" y="0"/>
                </a:lnTo>
                <a:lnTo>
                  <a:pt x="1383873" y="0"/>
                </a:lnTo>
                <a:lnTo>
                  <a:pt x="1383873" y="23087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6033557" y="3968303"/>
            <a:ext cx="10623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latin typeface="微软雅黑"/>
                <a:cs typeface="微软雅黑"/>
              </a:rPr>
              <a:t>CD8</a:t>
            </a:r>
            <a:r>
              <a:rPr sz="900" spc="-5">
                <a:latin typeface="微软雅黑"/>
                <a:cs typeface="微软雅黑"/>
              </a:rPr>
              <a:t>+和</a:t>
            </a:r>
            <a:r>
              <a:rPr sz="900" spc="-10">
                <a:latin typeface="微软雅黑"/>
                <a:cs typeface="微软雅黑"/>
              </a:rPr>
              <a:t>CD4+T</a:t>
            </a:r>
            <a:r>
              <a:rPr sz="900" spc="-25">
                <a:latin typeface="微软雅黑"/>
                <a:cs typeface="微软雅黑"/>
              </a:rPr>
              <a:t>细胞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203189" y="5321703"/>
            <a:ext cx="289115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latin typeface="Arial"/>
                <a:cs typeface="Arial"/>
              </a:rPr>
              <a:t>Adapted</a:t>
            </a:r>
            <a:r>
              <a:rPr sz="700" spc="-20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from</a:t>
            </a:r>
            <a:r>
              <a:rPr sz="700" spc="10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Nikolich-</a:t>
            </a:r>
            <a:r>
              <a:rPr sz="700">
                <a:latin typeface="Arial"/>
                <a:cs typeface="Arial"/>
              </a:rPr>
              <a:t>Zugich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J,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Nat</a:t>
            </a:r>
            <a:r>
              <a:rPr sz="700" spc="-20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Rev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Immunol.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2008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>
                <a:latin typeface="Arial"/>
                <a:cs typeface="Arial"/>
              </a:rPr>
              <a:t>Jul;8(7);512-</a:t>
            </a:r>
            <a:r>
              <a:rPr sz="700" spc="-25">
                <a:latin typeface="Arial"/>
                <a:cs typeface="Arial"/>
              </a:rPr>
              <a:t>22.</a:t>
            </a:r>
            <a:endParaRPr sz="700">
              <a:latin typeface="Arial"/>
              <a:cs typeface="Arial"/>
            </a:endParaRPr>
          </a:p>
        </p:txBody>
      </p:sp>
      <p:pic>
        <p:nvPicPr>
          <p:cNvPr id="30" name="object 30"/>
          <p:cNvPicPr/>
          <p:nvPr/>
        </p:nvPicPr>
        <p:blipFill>
          <a:blip r:embed="rId4"/>
          <a:stretch>
            <a:fillRect/>
          </a:stretch>
        </p:blipFill>
        <p:spPr>
          <a:xfrm>
            <a:off x="965200" y="3213100"/>
            <a:ext cx="3423985" cy="1397006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2708275" y="3360737"/>
            <a:ext cx="538480" cy="180975"/>
          </a:xfrm>
          <a:prstGeom prst="rect">
            <a:avLst/>
          </a:prstGeom>
          <a:solidFill>
            <a:srgbClr val="F3F3EF"/>
          </a:solidFill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ts val="685"/>
              </a:lnSpc>
            </a:pPr>
            <a:r>
              <a:rPr sz="700" spc="-20">
                <a:latin typeface="微软雅黑"/>
                <a:cs typeface="微软雅黑"/>
              </a:rPr>
              <a:t>终末效</a:t>
            </a:r>
            <a:endParaRPr sz="700">
              <a:latin typeface="微软雅黑"/>
              <a:cs typeface="微软雅黑"/>
            </a:endParaRPr>
          </a:p>
          <a:p>
            <a:pPr marL="90805">
              <a:lnSpc>
                <a:spcPts val="740"/>
              </a:lnSpc>
            </a:pPr>
            <a:r>
              <a:rPr sz="700">
                <a:latin typeface="微软雅黑"/>
                <a:cs typeface="微软雅黑"/>
              </a:rPr>
              <a:t>应</a:t>
            </a:r>
            <a:r>
              <a:rPr sz="700" spc="-10">
                <a:latin typeface="微软雅黑"/>
                <a:cs typeface="微软雅黑"/>
              </a:rPr>
              <a:t>T</a:t>
            </a:r>
            <a:r>
              <a:rPr sz="700" spc="-25">
                <a:latin typeface="微软雅黑"/>
                <a:cs typeface="微软雅黑"/>
              </a:rPr>
              <a:t>细胞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521075" y="3829050"/>
            <a:ext cx="711200" cy="203200"/>
          </a:xfrm>
          <a:prstGeom prst="rect">
            <a:avLst/>
          </a:prstGeom>
          <a:solidFill>
            <a:srgbClr val="FAFAF8"/>
          </a:solidFill>
        </p:spPr>
        <p:txBody>
          <a:bodyPr vert="horz" wrap="square" lIns="0" tIns="444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50"/>
              </a:spcBef>
            </a:pPr>
            <a:r>
              <a:rPr sz="700">
                <a:latin typeface="微软雅黑"/>
                <a:cs typeface="微软雅黑"/>
              </a:rPr>
              <a:t>记忆</a:t>
            </a:r>
            <a:r>
              <a:rPr sz="700" spc="-10">
                <a:latin typeface="微软雅黑"/>
                <a:cs typeface="微软雅黑"/>
              </a:rPr>
              <a:t>T</a:t>
            </a:r>
            <a:r>
              <a:rPr sz="700" spc="-25">
                <a:latin typeface="微软雅黑"/>
                <a:cs typeface="微软雅黑"/>
              </a:rPr>
              <a:t>细胞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914400" y="3427098"/>
            <a:ext cx="245110" cy="1062355"/>
          </a:xfrm>
          <a:custGeom>
            <a:rect l="l" t="t" r="r" b="b"/>
            <a:pathLst>
              <a:path w="245109" h="1062354">
                <a:moveTo>
                  <a:pt x="245009" y="1061814"/>
                </a:moveTo>
                <a:lnTo>
                  <a:pt x="0" y="1061814"/>
                </a:lnTo>
                <a:lnTo>
                  <a:pt x="0" y="0"/>
                </a:lnTo>
                <a:lnTo>
                  <a:pt x="245009" y="0"/>
                </a:lnTo>
                <a:lnTo>
                  <a:pt x="245009" y="10618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993139" y="3455780"/>
            <a:ext cx="1397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900" spc="-50">
                <a:latin typeface="微软雅黑"/>
                <a:cs typeface="微软雅黑"/>
              </a:rPr>
              <a:t>免疫细胞的数目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2283399" y="4509446"/>
            <a:ext cx="808355" cy="231140"/>
          </a:xfrm>
          <a:custGeom>
            <a:rect l="l" t="t" r="r" b="b"/>
            <a:pathLst>
              <a:path w="808355" h="231139">
                <a:moveTo>
                  <a:pt x="808101" y="230828"/>
                </a:moveTo>
                <a:lnTo>
                  <a:pt x="0" y="230828"/>
                </a:lnTo>
                <a:lnTo>
                  <a:pt x="0" y="0"/>
                </a:lnTo>
                <a:lnTo>
                  <a:pt x="808101" y="0"/>
                </a:lnTo>
                <a:lnTo>
                  <a:pt x="808101" y="2308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2362139" y="4538128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5">
                <a:latin typeface="微软雅黑"/>
                <a:cs typeface="微软雅黑"/>
              </a:rPr>
              <a:t>时间</a:t>
            </a:r>
            <a:endParaRPr sz="9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51617" y="1066263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25">
                <a:solidFill>
                  <a:srgbClr val="262626"/>
                </a:solidFill>
              </a:rPr>
              <a:t>内容</a:t>
            </a:r>
            <a:endParaRPr sz="48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3250" b="0" spc="-894">
                <a:solidFill>
                  <a:srgbClr val="16808D"/>
                </a:solidFill>
                <a:latin typeface="Wingdings"/>
                <a:cs typeface="Wingdings"/>
              </a:rPr>
              <a:t></a:t>
            </a:r>
            <a:r>
              <a:rPr spc="-5"/>
              <a:t>免疫治疗的机制及特点</a:t>
            </a:r>
            <a:endParaRPr sz="3250">
              <a:latin typeface="Wingdings"/>
              <a:cs typeface="Wingdings"/>
            </a:endParaRPr>
          </a:p>
          <a:p>
            <a:pPr>
              <a:lnSpc>
                <a:spcPct val="100000"/>
              </a:lnSpc>
            </a:pPr>
            <a:endParaRPr sz="2050"/>
          </a:p>
          <a:p>
            <a:pPr marL="12700">
              <a:lnSpc>
                <a:spcPct val="100000"/>
              </a:lnSpc>
            </a:pPr>
            <a:r>
              <a:rPr sz="3250" b="0" spc="-894">
                <a:solidFill>
                  <a:srgbClr val="16808D"/>
                </a:solidFill>
                <a:latin typeface="Wingdings"/>
                <a:cs typeface="Wingdings"/>
              </a:rPr>
              <a:t></a:t>
            </a:r>
            <a:r>
              <a:rPr spc="-5">
                <a:solidFill>
                  <a:srgbClr val="000000"/>
                </a:solidFill>
              </a:rPr>
              <a:t>上消化道肿瘤免疫治疗进展</a:t>
            </a:r>
            <a:endParaRPr sz="3250">
              <a:latin typeface="Wingdings"/>
              <a:cs typeface="Wingdings"/>
            </a:endParaRPr>
          </a:p>
          <a:p>
            <a:pPr>
              <a:lnSpc>
                <a:spcPct val="100000"/>
              </a:lnSpc>
            </a:pPr>
            <a:endParaRPr sz="2050"/>
          </a:p>
          <a:p>
            <a:pPr marL="12700">
              <a:lnSpc>
                <a:spcPct val="100000"/>
              </a:lnSpc>
            </a:pPr>
            <a:r>
              <a:rPr sz="3250" b="0" spc="-894">
                <a:solidFill>
                  <a:srgbClr val="16808D"/>
                </a:solidFill>
                <a:latin typeface="Wingdings"/>
                <a:cs typeface="Wingdings"/>
              </a:rPr>
              <a:t></a:t>
            </a:r>
            <a:r>
              <a:rPr spc="-5"/>
              <a:t>免疫治疗疗效预测与展望</a:t>
            </a:r>
            <a:endParaRPr sz="3250">
              <a:latin typeface="Wingdings"/>
              <a:cs typeface="Wingding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265237"/>
            <a:ext cx="9144000" cy="936625"/>
          </a:xfrm>
          <a:custGeom>
            <a:rect l="l" t="t" r="r" b="b"/>
            <a:pathLst>
              <a:path w="9144000" h="936625">
                <a:moveTo>
                  <a:pt x="0" y="0"/>
                </a:moveTo>
                <a:lnTo>
                  <a:pt x="9144000" y="0"/>
                </a:lnTo>
                <a:lnTo>
                  <a:pt x="9144000" y="936625"/>
                </a:lnTo>
                <a:lnTo>
                  <a:pt x="0" y="9366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6010" y="1277186"/>
            <a:ext cx="688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2960" marR="5080" indent="-2080895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latin typeface="微软雅黑"/>
                <a:cs typeface="微软雅黑"/>
              </a:rPr>
              <a:t>纳武利尤单抗用于标准化疗失败的晚期食管癌患者的多中心，</a:t>
            </a:r>
            <a:r>
              <a:rPr sz="2000" b="1">
                <a:latin typeface="微软雅黑"/>
                <a:cs typeface="微软雅黑"/>
              </a:rPr>
              <a:t>开放标签，单臂2</a:t>
            </a:r>
            <a:r>
              <a:rPr sz="2000" b="1" spc="-20">
                <a:latin typeface="微软雅黑"/>
                <a:cs typeface="微软雅黑"/>
              </a:rPr>
              <a:t>期研究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3962" y="6250574"/>
            <a:ext cx="281051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Arial"/>
                <a:cs typeface="Arial"/>
              </a:rPr>
              <a:t>Kudo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Lancet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Oncol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2017;18:631-</a:t>
            </a:r>
            <a:r>
              <a:rPr sz="1100" spc="-20">
                <a:latin typeface="Arial"/>
                <a:cs typeface="Arial"/>
              </a:rPr>
              <a:t>639.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1213" y="4460875"/>
            <a:ext cx="3494404" cy="1481455"/>
          </a:xfrm>
          <a:prstGeom prst="rect">
            <a:avLst/>
          </a:prstGeom>
          <a:solidFill>
            <a:srgbClr val="B7DEE8"/>
          </a:solidFill>
        </p:spPr>
        <p:txBody>
          <a:bodyPr vert="horz" wrap="square" lIns="0" tIns="6286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95"/>
              </a:spcBef>
            </a:pPr>
            <a:r>
              <a:rPr sz="1200" b="1" spc="-10">
                <a:latin typeface="微软雅黑"/>
                <a:cs typeface="微软雅黑"/>
              </a:rPr>
              <a:t>主要入组标准:</a:t>
            </a:r>
            <a:endParaRPr sz="1200">
              <a:latin typeface="微软雅黑"/>
              <a:cs typeface="微软雅黑"/>
            </a:endParaRPr>
          </a:p>
          <a:p>
            <a:pPr marL="262255" marR="175260" indent="-171450">
              <a:lnSpc>
                <a:spcPct val="100000"/>
              </a:lnSpc>
              <a:spcBef>
                <a:spcPts val="225"/>
              </a:spcBef>
              <a:buSzPct val="104166"/>
              <a:buFont typeface="Wingdings"/>
              <a:buChar char=""/>
              <a:tabLst>
                <a:tab pos="262890"/>
              </a:tabLst>
            </a:pPr>
            <a:r>
              <a:rPr sz="1200" spc="-5">
                <a:latin typeface="微软雅黑"/>
                <a:cs typeface="微软雅黑"/>
              </a:rPr>
              <a:t>组织学确认为食管鳞癌、腺鳞癌或腺癌，主要的病灶位于颈部或胸部食管</a:t>
            </a:r>
            <a:endParaRPr sz="1200">
              <a:latin typeface="微软雅黑"/>
              <a:cs typeface="微软雅黑"/>
            </a:endParaRPr>
          </a:p>
          <a:p>
            <a:pPr marL="262255" marR="175260" indent="-171450">
              <a:lnSpc>
                <a:spcPct val="100000"/>
              </a:lnSpc>
              <a:spcBef>
                <a:spcPts val="225"/>
              </a:spcBef>
              <a:buSzPct val="104166"/>
              <a:buFont typeface="Wingdings"/>
              <a:buChar char=""/>
              <a:tabLst>
                <a:tab pos="262890"/>
              </a:tabLst>
            </a:pPr>
            <a:r>
              <a:rPr sz="1200">
                <a:latin typeface="微软雅黑"/>
                <a:cs typeface="微软雅黑"/>
              </a:rPr>
              <a:t>标准化疗（氟尿嘧啶类、铂类和紫杉类）</a:t>
            </a:r>
            <a:r>
              <a:rPr sz="1200" spc="-25">
                <a:latin typeface="微软雅黑"/>
                <a:cs typeface="微软雅黑"/>
              </a:rPr>
              <a:t>失败</a:t>
            </a:r>
            <a:r>
              <a:rPr sz="1200" spc="-5">
                <a:latin typeface="微软雅黑"/>
                <a:cs typeface="微软雅黑"/>
              </a:rPr>
              <a:t>或不耐受，并且无法根治性切除</a:t>
            </a:r>
            <a:endParaRPr sz="1200">
              <a:latin typeface="微软雅黑"/>
              <a:cs typeface="微软雅黑"/>
            </a:endParaRPr>
          </a:p>
          <a:p>
            <a:pPr marL="262890" indent="-172085">
              <a:lnSpc>
                <a:spcPct val="100000"/>
              </a:lnSpc>
              <a:spcBef>
                <a:spcPts val="225"/>
              </a:spcBef>
              <a:buSzPct val="104166"/>
              <a:buFont typeface="Wingdings"/>
              <a:buChar char=""/>
              <a:tabLst>
                <a:tab pos="262890"/>
              </a:tabLst>
            </a:pPr>
            <a:r>
              <a:rPr sz="1200">
                <a:latin typeface="微软雅黑"/>
                <a:cs typeface="微软雅黑"/>
              </a:rPr>
              <a:t>ECOG</a:t>
            </a:r>
            <a:r>
              <a:rPr sz="1200" spc="-10">
                <a:latin typeface="微软雅黑"/>
                <a:cs typeface="微软雅黑"/>
              </a:rPr>
              <a:t> PS</a:t>
            </a:r>
            <a:r>
              <a:rPr sz="1200" spc="-5">
                <a:latin typeface="微软雅黑"/>
                <a:cs typeface="微软雅黑"/>
              </a:rPr>
              <a:t>评分 </a:t>
            </a:r>
            <a:r>
              <a:rPr sz="1200">
                <a:latin typeface="微软雅黑"/>
                <a:cs typeface="微软雅黑"/>
              </a:rPr>
              <a:t>0</a:t>
            </a:r>
            <a:r>
              <a:rPr sz="1200" spc="-10">
                <a:latin typeface="微软雅黑"/>
                <a:cs typeface="微软雅黑"/>
              </a:rPr>
              <a:t> </a:t>
            </a:r>
            <a:r>
              <a:rPr sz="1200">
                <a:latin typeface="微软雅黑"/>
                <a:cs typeface="微软雅黑"/>
              </a:rPr>
              <a:t>to</a:t>
            </a:r>
            <a:r>
              <a:rPr sz="1200" spc="-5">
                <a:latin typeface="微软雅黑"/>
                <a:cs typeface="微软雅黑"/>
              </a:rPr>
              <a:t> </a:t>
            </a:r>
            <a:r>
              <a:rPr sz="1200" spc="-50">
                <a:latin typeface="微软雅黑"/>
                <a:cs typeface="微软雅黑"/>
              </a:rPr>
              <a:t>1</a:t>
            </a:r>
            <a:endParaRPr sz="1200">
              <a:latin typeface="微软雅黑"/>
              <a:cs typeface="微软雅黑"/>
            </a:endParaRPr>
          </a:p>
          <a:p>
            <a:pPr marL="262890" indent="-172085">
              <a:lnSpc>
                <a:spcPct val="100000"/>
              </a:lnSpc>
              <a:spcBef>
                <a:spcPts val="225"/>
              </a:spcBef>
              <a:buSzPct val="104166"/>
              <a:buFont typeface="Wingdings"/>
              <a:buChar char=""/>
              <a:tabLst>
                <a:tab pos="262890"/>
              </a:tabLst>
            </a:pPr>
            <a:r>
              <a:rPr sz="1200">
                <a:latin typeface="微软雅黑"/>
                <a:cs typeface="微软雅黑"/>
              </a:rPr>
              <a:t>年龄</a:t>
            </a:r>
            <a:r>
              <a:rPr sz="1200" spc="-10">
                <a:latin typeface="微软雅黑"/>
                <a:cs typeface="微软雅黑"/>
              </a:rPr>
              <a:t>≥20</a:t>
            </a:r>
            <a:r>
              <a:rPr sz="1200" spc="-50">
                <a:latin typeface="微软雅黑"/>
                <a:cs typeface="微软雅黑"/>
              </a:rPr>
              <a:t>岁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51362" y="4508559"/>
            <a:ext cx="3902075" cy="1031240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244"/>
              </a:spcBef>
              <a:buSzPct val="104166"/>
              <a:buFont typeface="Wingdings"/>
              <a:buChar char=""/>
              <a:tabLst>
                <a:tab pos="184150"/>
              </a:tabLst>
            </a:pPr>
            <a:r>
              <a:rPr sz="1200" b="1" spc="-10">
                <a:latin typeface="微软雅黑"/>
                <a:cs typeface="微软雅黑"/>
              </a:rPr>
              <a:t>主要终点:</a:t>
            </a:r>
            <a:endParaRPr sz="1200">
              <a:latin typeface="微软雅黑"/>
              <a:cs typeface="微软雅黑"/>
            </a:endParaRPr>
          </a:p>
          <a:p>
            <a:pPr marL="146050">
              <a:lnSpc>
                <a:spcPct val="100000"/>
              </a:lnSpc>
              <a:spcBef>
                <a:spcPts val="140"/>
              </a:spcBef>
            </a:pPr>
            <a:r>
              <a:rPr sz="1200">
                <a:latin typeface="微软雅黑"/>
                <a:cs typeface="微软雅黑"/>
              </a:rPr>
              <a:t>独立评审委员会评估的</a:t>
            </a:r>
            <a:r>
              <a:rPr sz="1200" spc="-25">
                <a:latin typeface="微软雅黑"/>
                <a:cs typeface="微软雅黑"/>
              </a:rPr>
              <a:t>ORR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145"/>
              </a:spcBef>
              <a:buSzPct val="104166"/>
              <a:buFont typeface="Wingdings"/>
              <a:buChar char=""/>
              <a:tabLst>
                <a:tab pos="184150"/>
              </a:tabLst>
            </a:pPr>
            <a:r>
              <a:rPr sz="1200" b="1" spc="-10">
                <a:latin typeface="微软雅黑"/>
                <a:cs typeface="微软雅黑"/>
              </a:rPr>
              <a:t>次要终点:</a:t>
            </a:r>
            <a:endParaRPr sz="1200">
              <a:latin typeface="微软雅黑"/>
              <a:cs typeface="微软雅黑"/>
            </a:endParaRPr>
          </a:p>
          <a:p>
            <a:pPr marL="184150" marR="5080">
              <a:lnSpc>
                <a:spcPct val="110000"/>
              </a:lnSpc>
            </a:pPr>
            <a:r>
              <a:rPr sz="1200">
                <a:latin typeface="微软雅黑"/>
                <a:cs typeface="微软雅黑"/>
              </a:rPr>
              <a:t>研究者评估的</a:t>
            </a:r>
            <a:r>
              <a:rPr sz="1200" spc="-10">
                <a:latin typeface="微软雅黑"/>
                <a:cs typeface="微软雅黑"/>
              </a:rPr>
              <a:t>ORR，OS，PFS，</a:t>
            </a:r>
            <a:r>
              <a:rPr sz="1200">
                <a:latin typeface="微软雅黑"/>
                <a:cs typeface="微软雅黑"/>
              </a:rPr>
              <a:t>疾病控制率</a:t>
            </a:r>
            <a:r>
              <a:rPr sz="1200" spc="-10">
                <a:latin typeface="微软雅黑"/>
                <a:cs typeface="微软雅黑"/>
              </a:rPr>
              <a:t>DCR，</a:t>
            </a:r>
            <a:r>
              <a:rPr sz="1200" spc="-25">
                <a:latin typeface="微软雅黑"/>
                <a:cs typeface="微软雅黑"/>
              </a:rPr>
              <a:t>至进</a:t>
            </a:r>
            <a:r>
              <a:rPr sz="1200">
                <a:latin typeface="微软雅黑"/>
                <a:cs typeface="微软雅黑"/>
              </a:rPr>
              <a:t>展时间</a:t>
            </a:r>
            <a:r>
              <a:rPr sz="1200" spc="-10">
                <a:latin typeface="微软雅黑"/>
                <a:cs typeface="微软雅黑"/>
              </a:rPr>
              <a:t>TTP，</a:t>
            </a:r>
            <a:r>
              <a:rPr sz="1200">
                <a:latin typeface="微软雅黑"/>
                <a:cs typeface="微软雅黑"/>
              </a:rPr>
              <a:t>至复发时间</a:t>
            </a:r>
            <a:r>
              <a:rPr sz="1200" spc="-10">
                <a:latin typeface="微软雅黑"/>
                <a:cs typeface="微软雅黑"/>
              </a:rPr>
              <a:t>TTR，</a:t>
            </a:r>
            <a:r>
              <a:rPr sz="1200">
                <a:latin typeface="微软雅黑"/>
                <a:cs typeface="微软雅黑"/>
              </a:rPr>
              <a:t>缓解持续时间</a:t>
            </a:r>
            <a:r>
              <a:rPr sz="1200" spc="-25">
                <a:latin typeface="微软雅黑"/>
                <a:cs typeface="微软雅黑"/>
              </a:rPr>
              <a:t>DOR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622424" y="2613025"/>
            <a:ext cx="5218430" cy="1043305"/>
            <a:chOff x="1622424" y="2613025"/>
            <a:chExt cx="5218430" cy="1043305"/>
          </a:xfrm>
        </p:grpSpPr>
        <p:sp>
          <p:nvSpPr>
            <p:cNvPr id="8" name="object 8"/>
            <p:cNvSpPr/>
            <p:nvPr/>
          </p:nvSpPr>
          <p:spPr>
            <a:xfrm>
              <a:off x="1622412" y="2918053"/>
              <a:ext cx="5218430" cy="549275"/>
            </a:xfrm>
            <a:custGeom>
              <a:rect l="l" t="t" r="r" b="b"/>
              <a:pathLst>
                <a:path w="5218430" h="549275">
                  <a:moveTo>
                    <a:pt x="893775" y="420471"/>
                  </a:moveTo>
                  <a:lnTo>
                    <a:pt x="844778" y="391896"/>
                  </a:lnTo>
                  <a:lnTo>
                    <a:pt x="680008" y="295770"/>
                  </a:lnTo>
                  <a:lnTo>
                    <a:pt x="669264" y="292100"/>
                  </a:lnTo>
                  <a:lnTo>
                    <a:pt x="658329" y="292823"/>
                  </a:lnTo>
                  <a:lnTo>
                    <a:pt x="648474" y="297573"/>
                  </a:lnTo>
                  <a:lnTo>
                    <a:pt x="640930" y="306057"/>
                  </a:lnTo>
                  <a:lnTo>
                    <a:pt x="637260" y="316788"/>
                  </a:lnTo>
                  <a:lnTo>
                    <a:pt x="637971" y="327723"/>
                  </a:lnTo>
                  <a:lnTo>
                    <a:pt x="642734" y="337591"/>
                  </a:lnTo>
                  <a:lnTo>
                    <a:pt x="651205" y="345135"/>
                  </a:lnTo>
                  <a:lnTo>
                    <a:pt x="731354" y="391896"/>
                  </a:lnTo>
                  <a:lnTo>
                    <a:pt x="0" y="391896"/>
                  </a:lnTo>
                  <a:lnTo>
                    <a:pt x="0" y="449046"/>
                  </a:lnTo>
                  <a:lnTo>
                    <a:pt x="731354" y="449046"/>
                  </a:lnTo>
                  <a:lnTo>
                    <a:pt x="651205" y="495795"/>
                  </a:lnTo>
                  <a:lnTo>
                    <a:pt x="642734" y="503339"/>
                  </a:lnTo>
                  <a:lnTo>
                    <a:pt x="637971" y="513207"/>
                  </a:lnTo>
                  <a:lnTo>
                    <a:pt x="637260" y="524141"/>
                  </a:lnTo>
                  <a:lnTo>
                    <a:pt x="640930" y="534873"/>
                  </a:lnTo>
                  <a:lnTo>
                    <a:pt x="648474" y="543356"/>
                  </a:lnTo>
                  <a:lnTo>
                    <a:pt x="658329" y="548106"/>
                  </a:lnTo>
                  <a:lnTo>
                    <a:pt x="669264" y="548830"/>
                  </a:lnTo>
                  <a:lnTo>
                    <a:pt x="680008" y="545160"/>
                  </a:lnTo>
                  <a:lnTo>
                    <a:pt x="844778" y="449046"/>
                  </a:lnTo>
                  <a:lnTo>
                    <a:pt x="893775" y="420471"/>
                  </a:lnTo>
                  <a:close/>
                </a:path>
                <a:path w="5218430" h="549275">
                  <a:moveTo>
                    <a:pt x="5218125" y="128371"/>
                  </a:moveTo>
                  <a:lnTo>
                    <a:pt x="5169128" y="99796"/>
                  </a:lnTo>
                  <a:lnTo>
                    <a:pt x="5004359" y="3670"/>
                  </a:lnTo>
                  <a:lnTo>
                    <a:pt x="4993614" y="0"/>
                  </a:lnTo>
                  <a:lnTo>
                    <a:pt x="4982692" y="723"/>
                  </a:lnTo>
                  <a:lnTo>
                    <a:pt x="4972824" y="5473"/>
                  </a:lnTo>
                  <a:lnTo>
                    <a:pt x="4965281" y="13957"/>
                  </a:lnTo>
                  <a:lnTo>
                    <a:pt x="4961610" y="24688"/>
                  </a:lnTo>
                  <a:lnTo>
                    <a:pt x="4962322" y="35623"/>
                  </a:lnTo>
                  <a:lnTo>
                    <a:pt x="4967084" y="45491"/>
                  </a:lnTo>
                  <a:lnTo>
                    <a:pt x="4975555" y="53035"/>
                  </a:lnTo>
                  <a:lnTo>
                    <a:pt x="5055705" y="99796"/>
                  </a:lnTo>
                  <a:lnTo>
                    <a:pt x="4325950" y="99796"/>
                  </a:lnTo>
                  <a:lnTo>
                    <a:pt x="4325950" y="156946"/>
                  </a:lnTo>
                  <a:lnTo>
                    <a:pt x="5055705" y="156946"/>
                  </a:lnTo>
                  <a:lnTo>
                    <a:pt x="4975555" y="203695"/>
                  </a:lnTo>
                  <a:lnTo>
                    <a:pt x="4967084" y="211239"/>
                  </a:lnTo>
                  <a:lnTo>
                    <a:pt x="4962322" y="221107"/>
                  </a:lnTo>
                  <a:lnTo>
                    <a:pt x="4961610" y="232041"/>
                  </a:lnTo>
                  <a:lnTo>
                    <a:pt x="4965281" y="242773"/>
                  </a:lnTo>
                  <a:lnTo>
                    <a:pt x="4972824" y="251256"/>
                  </a:lnTo>
                  <a:lnTo>
                    <a:pt x="4982692" y="256006"/>
                  </a:lnTo>
                  <a:lnTo>
                    <a:pt x="4993614" y="256730"/>
                  </a:lnTo>
                  <a:lnTo>
                    <a:pt x="5004359" y="253060"/>
                  </a:lnTo>
                  <a:lnTo>
                    <a:pt x="5169128" y="156946"/>
                  </a:lnTo>
                  <a:lnTo>
                    <a:pt x="5218125" y="128371"/>
                  </a:lnTo>
                  <a:close/>
                </a:path>
              </a:pathLst>
            </a:custGeom>
            <a:solidFill>
              <a:srgbClr val="0D49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435224" y="3346449"/>
              <a:ext cx="2265680" cy="0"/>
            </a:xfrm>
            <a:custGeom>
              <a:rect l="l" t="t" r="r" b="b"/>
              <a:pathLst>
                <a:path w="2265679">
                  <a:moveTo>
                    <a:pt x="0" y="0"/>
                  </a:moveTo>
                  <a:lnTo>
                    <a:pt x="2265363" y="0"/>
                  </a:lnTo>
                </a:path>
              </a:pathLst>
            </a:custGeom>
            <a:ln w="57150">
              <a:solidFill>
                <a:srgbClr val="0D49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676927" y="3070237"/>
              <a:ext cx="389255" cy="586105"/>
            </a:xfrm>
            <a:custGeom>
              <a:rect l="l" t="t" r="r" b="b"/>
              <a:pathLst>
                <a:path w="389254" h="586104">
                  <a:moveTo>
                    <a:pt x="174320" y="184200"/>
                  </a:moveTo>
                  <a:lnTo>
                    <a:pt x="141655" y="137312"/>
                  </a:lnTo>
                  <a:lnTo>
                    <a:pt x="965" y="235305"/>
                  </a:lnTo>
                  <a:lnTo>
                    <a:pt x="33464" y="281965"/>
                  </a:lnTo>
                  <a:lnTo>
                    <a:pt x="0" y="325945"/>
                  </a:lnTo>
                  <a:lnTo>
                    <a:pt x="136461" y="429755"/>
                  </a:lnTo>
                  <a:lnTo>
                    <a:pt x="171056" y="384263"/>
                  </a:lnTo>
                  <a:lnTo>
                    <a:pt x="35331" y="281025"/>
                  </a:lnTo>
                  <a:lnTo>
                    <a:pt x="174320" y="184200"/>
                  </a:lnTo>
                  <a:close/>
                </a:path>
                <a:path w="389254" h="586104">
                  <a:moveTo>
                    <a:pt x="388772" y="585787"/>
                  </a:moveTo>
                  <a:lnTo>
                    <a:pt x="294144" y="357124"/>
                  </a:lnTo>
                  <a:lnTo>
                    <a:pt x="267944" y="339471"/>
                  </a:lnTo>
                  <a:lnTo>
                    <a:pt x="256806" y="341642"/>
                  </a:lnTo>
                  <a:lnTo>
                    <a:pt x="247383" y="347967"/>
                  </a:lnTo>
                  <a:lnTo>
                    <a:pt x="241338" y="357098"/>
                  </a:lnTo>
                  <a:lnTo>
                    <a:pt x="239153" y="367842"/>
                  </a:lnTo>
                  <a:lnTo>
                    <a:pt x="241338" y="378980"/>
                  </a:lnTo>
                  <a:lnTo>
                    <a:pt x="276821" y="464718"/>
                  </a:lnTo>
                  <a:lnTo>
                    <a:pt x="216547" y="418858"/>
                  </a:lnTo>
                  <a:lnTo>
                    <a:pt x="181940" y="464350"/>
                  </a:lnTo>
                  <a:lnTo>
                    <a:pt x="242214" y="510197"/>
                  </a:lnTo>
                  <a:lnTo>
                    <a:pt x="150114" y="498881"/>
                  </a:lnTo>
                  <a:lnTo>
                    <a:pt x="138811" y="499757"/>
                  </a:lnTo>
                  <a:lnTo>
                    <a:pt x="129044" y="504723"/>
                  </a:lnTo>
                  <a:lnTo>
                    <a:pt x="121856" y="512991"/>
                  </a:lnTo>
                  <a:lnTo>
                    <a:pt x="118275" y="523760"/>
                  </a:lnTo>
                  <a:lnTo>
                    <a:pt x="119151" y="535076"/>
                  </a:lnTo>
                  <a:lnTo>
                    <a:pt x="124117" y="544842"/>
                  </a:lnTo>
                  <a:lnTo>
                    <a:pt x="132384" y="552018"/>
                  </a:lnTo>
                  <a:lnTo>
                    <a:pt x="143154" y="555612"/>
                  </a:lnTo>
                  <a:lnTo>
                    <a:pt x="388772" y="585787"/>
                  </a:lnTo>
                  <a:close/>
                </a:path>
                <a:path w="389254" h="586104">
                  <a:moveTo>
                    <a:pt x="388772" y="0"/>
                  </a:moveTo>
                  <a:lnTo>
                    <a:pt x="142100" y="19862"/>
                  </a:lnTo>
                  <a:lnTo>
                    <a:pt x="115912" y="50634"/>
                  </a:lnTo>
                  <a:lnTo>
                    <a:pt x="119049" y="61544"/>
                  </a:lnTo>
                  <a:lnTo>
                    <a:pt x="125882" y="70104"/>
                  </a:lnTo>
                  <a:lnTo>
                    <a:pt x="135420" y="75476"/>
                  </a:lnTo>
                  <a:lnTo>
                    <a:pt x="146685" y="76822"/>
                  </a:lnTo>
                  <a:lnTo>
                    <a:pt x="239179" y="69380"/>
                  </a:lnTo>
                  <a:lnTo>
                    <a:pt x="188544" y="104648"/>
                  </a:lnTo>
                  <a:lnTo>
                    <a:pt x="221208" y="151536"/>
                  </a:lnTo>
                  <a:lnTo>
                    <a:pt x="271843" y="116268"/>
                  </a:lnTo>
                  <a:lnTo>
                    <a:pt x="232803" y="200444"/>
                  </a:lnTo>
                  <a:lnTo>
                    <a:pt x="230162" y="211480"/>
                  </a:lnTo>
                  <a:lnTo>
                    <a:pt x="231889" y="222300"/>
                  </a:lnTo>
                  <a:lnTo>
                    <a:pt x="237553" y="231673"/>
                  </a:lnTo>
                  <a:lnTo>
                    <a:pt x="246697" y="238391"/>
                  </a:lnTo>
                  <a:lnTo>
                    <a:pt x="257733" y="241033"/>
                  </a:lnTo>
                  <a:lnTo>
                    <a:pt x="268554" y="239306"/>
                  </a:lnTo>
                  <a:lnTo>
                    <a:pt x="277926" y="233641"/>
                  </a:lnTo>
                  <a:lnTo>
                    <a:pt x="284645" y="224497"/>
                  </a:lnTo>
                  <a:lnTo>
                    <a:pt x="384619" y="8966"/>
                  </a:lnTo>
                  <a:lnTo>
                    <a:pt x="388772" y="0"/>
                  </a:lnTo>
                  <a:close/>
                </a:path>
              </a:pathLst>
            </a:custGeom>
            <a:solidFill>
              <a:srgbClr val="0D49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4660899" y="3213100"/>
              <a:ext cx="0" cy="274955"/>
            </a:xfrm>
            <a:custGeom>
              <a:rect l="l" t="t" r="r" b="b"/>
              <a:pathLst>
                <a:path h="274954">
                  <a:moveTo>
                    <a:pt x="0" y="0"/>
                  </a:moveTo>
                  <a:lnTo>
                    <a:pt x="0" y="274638"/>
                  </a:lnTo>
                </a:path>
              </a:pathLst>
            </a:custGeom>
            <a:ln w="38100">
              <a:solidFill>
                <a:srgbClr val="0D49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627188" y="2613025"/>
              <a:ext cx="171450" cy="304800"/>
            </a:xfrm>
            <a:custGeom>
              <a:rect l="l" t="t" r="r" b="b"/>
              <a:pathLst>
                <a:path w="171450" h="304800">
                  <a:moveTo>
                    <a:pt x="57150" y="154305"/>
                  </a:moveTo>
                  <a:lnTo>
                    <a:pt x="114300" y="154305"/>
                  </a:lnTo>
                  <a:lnTo>
                    <a:pt x="114300" y="304800"/>
                  </a:lnTo>
                  <a:lnTo>
                    <a:pt x="57150" y="304800"/>
                  </a:lnTo>
                  <a:lnTo>
                    <a:pt x="57150" y="154305"/>
                  </a:lnTo>
                  <a:close/>
                </a:path>
                <a:path w="171450" h="304800">
                  <a:moveTo>
                    <a:pt x="85725" y="0"/>
                  </a:moveTo>
                  <a:lnTo>
                    <a:pt x="171450" y="171450"/>
                  </a:lnTo>
                  <a:lnTo>
                    <a:pt x="114300" y="171450"/>
                  </a:lnTo>
                  <a:lnTo>
                    <a:pt x="114300" y="154305"/>
                  </a:lnTo>
                  <a:lnTo>
                    <a:pt x="8572" y="154305"/>
                  </a:lnTo>
                  <a:lnTo>
                    <a:pt x="85725" y="0"/>
                  </a:lnTo>
                  <a:close/>
                </a:path>
                <a:path w="171450" h="304800">
                  <a:moveTo>
                    <a:pt x="8572" y="154305"/>
                  </a:moveTo>
                  <a:lnTo>
                    <a:pt x="57150" y="154305"/>
                  </a:lnTo>
                  <a:lnTo>
                    <a:pt x="57150" y="171450"/>
                  </a:lnTo>
                  <a:lnTo>
                    <a:pt x="0" y="171450"/>
                  </a:lnTo>
                  <a:lnTo>
                    <a:pt x="8572" y="154305"/>
                  </a:lnTo>
                  <a:close/>
                </a:path>
              </a:pathLst>
            </a:custGeom>
            <a:solidFill>
              <a:srgbClr val="0D779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863915" y="2679993"/>
            <a:ext cx="156718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>
                <a:latin typeface="微软雅黑"/>
                <a:cs typeface="微软雅黑"/>
              </a:rPr>
              <a:t>=纳武利尤单抗给药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 spc="-10">
                <a:latin typeface="微软雅黑"/>
                <a:cs typeface="微软雅黑"/>
              </a:rPr>
              <a:t>= 评估肿瘤对治疗的反应</a:t>
            </a:r>
            <a:endParaRPr sz="11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609724" y="2957512"/>
            <a:ext cx="3152775" cy="738505"/>
            <a:chOff x="1609724" y="2957512"/>
            <a:chExt cx="3152775" cy="73850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09724" y="2957512"/>
              <a:ext cx="206374" cy="21431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57712" y="3241675"/>
              <a:ext cx="204787" cy="214311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 flipH="1">
              <a:off x="2487612" y="3213100"/>
              <a:ext cx="0" cy="274955"/>
            </a:xfrm>
            <a:custGeom>
              <a:rect l="l" t="t" r="r" b="b"/>
              <a:pathLst>
                <a:path h="274954">
                  <a:moveTo>
                    <a:pt x="0" y="0"/>
                  </a:moveTo>
                  <a:lnTo>
                    <a:pt x="0" y="274638"/>
                  </a:lnTo>
                </a:path>
              </a:pathLst>
            </a:custGeom>
            <a:ln w="38100">
              <a:solidFill>
                <a:srgbClr val="0D49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405049" y="3382975"/>
              <a:ext cx="1602105" cy="313055"/>
            </a:xfrm>
            <a:custGeom>
              <a:rect l="l" t="t" r="r" b="b"/>
              <a:pathLst>
                <a:path w="1602104" h="313054">
                  <a:moveTo>
                    <a:pt x="171450" y="171450"/>
                  </a:moveTo>
                  <a:lnTo>
                    <a:pt x="85725" y="0"/>
                  </a:lnTo>
                  <a:lnTo>
                    <a:pt x="8572" y="154305"/>
                  </a:lnTo>
                  <a:lnTo>
                    <a:pt x="0" y="171450"/>
                  </a:lnTo>
                  <a:lnTo>
                    <a:pt x="57150" y="171450"/>
                  </a:lnTo>
                  <a:lnTo>
                    <a:pt x="57150" y="312724"/>
                  </a:lnTo>
                  <a:lnTo>
                    <a:pt x="114300" y="312724"/>
                  </a:lnTo>
                  <a:lnTo>
                    <a:pt x="114300" y="171450"/>
                  </a:lnTo>
                  <a:lnTo>
                    <a:pt x="171450" y="171450"/>
                  </a:lnTo>
                  <a:close/>
                </a:path>
                <a:path w="1602104" h="313054">
                  <a:moveTo>
                    <a:pt x="869950" y="171450"/>
                  </a:moveTo>
                  <a:lnTo>
                    <a:pt x="784225" y="0"/>
                  </a:lnTo>
                  <a:lnTo>
                    <a:pt x="707072" y="154305"/>
                  </a:lnTo>
                  <a:lnTo>
                    <a:pt x="698500" y="171450"/>
                  </a:lnTo>
                  <a:lnTo>
                    <a:pt x="755650" y="171450"/>
                  </a:lnTo>
                  <a:lnTo>
                    <a:pt x="755650" y="312724"/>
                  </a:lnTo>
                  <a:lnTo>
                    <a:pt x="812800" y="312724"/>
                  </a:lnTo>
                  <a:lnTo>
                    <a:pt x="812800" y="171450"/>
                  </a:lnTo>
                  <a:lnTo>
                    <a:pt x="869950" y="171450"/>
                  </a:lnTo>
                  <a:close/>
                </a:path>
                <a:path w="1602104" h="313054">
                  <a:moveTo>
                    <a:pt x="1601787" y="171450"/>
                  </a:moveTo>
                  <a:lnTo>
                    <a:pt x="1516062" y="0"/>
                  </a:lnTo>
                  <a:lnTo>
                    <a:pt x="1438910" y="154305"/>
                  </a:lnTo>
                  <a:lnTo>
                    <a:pt x="1430337" y="171450"/>
                  </a:lnTo>
                  <a:lnTo>
                    <a:pt x="1487487" y="171450"/>
                  </a:lnTo>
                  <a:lnTo>
                    <a:pt x="1487487" y="312724"/>
                  </a:lnTo>
                  <a:lnTo>
                    <a:pt x="1544637" y="312724"/>
                  </a:lnTo>
                  <a:lnTo>
                    <a:pt x="1544637" y="171450"/>
                  </a:lnTo>
                  <a:lnTo>
                    <a:pt x="1601787" y="171450"/>
                  </a:lnTo>
                  <a:close/>
                </a:path>
              </a:pathLst>
            </a:custGeom>
            <a:solidFill>
              <a:srgbClr val="0D779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2436018" y="3656240"/>
            <a:ext cx="109220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>
                <a:latin typeface="Calibri"/>
                <a:cs typeface="Calibri"/>
              </a:rPr>
              <a:t>0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144837" y="3656240"/>
            <a:ext cx="109220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>
                <a:latin typeface="Calibri"/>
                <a:cs typeface="Calibri"/>
              </a:rPr>
              <a:t>2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67942" y="3656240"/>
            <a:ext cx="109220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>
                <a:latin typeface="Calibri"/>
                <a:cs typeface="Calibri"/>
              </a:rPr>
              <a:t>4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065712" y="3487738"/>
            <a:ext cx="1495425" cy="276225"/>
          </a:xfrm>
          <a:prstGeom prst="rect">
            <a:avLst/>
          </a:prstGeom>
          <a:ln w="25400">
            <a:solidFill>
              <a:srgbClr val="0D779B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marL="442595">
              <a:lnSpc>
                <a:spcPct val="100000"/>
              </a:lnSpc>
              <a:spcBef>
                <a:spcPts val="260"/>
              </a:spcBef>
            </a:pPr>
            <a:r>
              <a:rPr sz="1200" spc="-15">
                <a:latin typeface="微软雅黑"/>
                <a:cs typeface="微软雅黑"/>
              </a:rPr>
              <a:t>其它反应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5065712" y="2836863"/>
            <a:ext cx="1495425" cy="400050"/>
          </a:xfrm>
          <a:custGeom>
            <a:rect l="l" t="t" r="r" b="b"/>
            <a:pathLst>
              <a:path w="1495425" h="400050">
                <a:moveTo>
                  <a:pt x="1495425" y="400050"/>
                </a:moveTo>
                <a:lnTo>
                  <a:pt x="0" y="400050"/>
                </a:lnTo>
                <a:lnTo>
                  <a:pt x="0" y="0"/>
                </a:lnTo>
                <a:lnTo>
                  <a:pt x="1495425" y="0"/>
                </a:lnTo>
                <a:lnTo>
                  <a:pt x="1495425" y="4000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5065712" y="2836863"/>
            <a:ext cx="1495425" cy="400050"/>
          </a:xfrm>
          <a:prstGeom prst="rect">
            <a:avLst/>
          </a:prstGeom>
          <a:ln w="25400">
            <a:solidFill>
              <a:srgbClr val="0D779B"/>
            </a:solidFill>
          </a:ln>
        </p:spPr>
        <p:txBody>
          <a:bodyPr vert="horz" wrap="square" lIns="0" tIns="11430" rIns="0" bIns="0" rtlCol="0">
            <a:spAutoFit/>
          </a:bodyPr>
          <a:lstStyle/>
          <a:p>
            <a:pPr marL="213995" marR="206375" indent="152400">
              <a:lnSpc>
                <a:spcPct val="100000"/>
              </a:lnSpc>
              <a:spcBef>
                <a:spcPts val="90"/>
              </a:spcBef>
            </a:pPr>
            <a:r>
              <a:rPr sz="1200" spc="-10">
                <a:latin typeface="微软雅黑"/>
                <a:cs typeface="微软雅黑"/>
              </a:rPr>
              <a:t>直到进展或</a:t>
            </a:r>
            <a:r>
              <a:rPr sz="1200" spc="-50">
                <a:latin typeface="微软雅黑"/>
                <a:cs typeface="微软雅黑"/>
              </a:rPr>
              <a:t> </a:t>
            </a:r>
            <a:r>
              <a:rPr sz="1200" spc="-10">
                <a:latin typeface="微软雅黑"/>
                <a:cs typeface="微软雅黑"/>
              </a:rPr>
              <a:t>不可耐受的毒性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840537" y="2836863"/>
            <a:ext cx="976630" cy="400050"/>
          </a:xfrm>
          <a:prstGeom prst="rect">
            <a:avLst/>
          </a:prstGeom>
          <a:ln w="25400">
            <a:solidFill>
              <a:srgbClr val="0D779B"/>
            </a:solidFill>
          </a:ln>
        </p:spPr>
        <p:txBody>
          <a:bodyPr vert="horz" wrap="square" lIns="0" tIns="94615" rIns="0" bIns="0" rtlCol="0">
            <a:spAutoFit/>
          </a:bodyPr>
          <a:lstStyle/>
          <a:p>
            <a:pPr marL="138430">
              <a:lnSpc>
                <a:spcPct val="100000"/>
              </a:lnSpc>
              <a:spcBef>
                <a:spcPts val="745"/>
              </a:spcBef>
            </a:pPr>
            <a:r>
              <a:rPr sz="1200" spc="-10">
                <a:latin typeface="微软雅黑"/>
                <a:cs typeface="微软雅黑"/>
              </a:rPr>
              <a:t>4</a:t>
            </a:r>
            <a:r>
              <a:rPr sz="1200" spc="-15">
                <a:latin typeface="微软雅黑"/>
                <a:cs typeface="微软雅黑"/>
              </a:rPr>
              <a:t>周后观察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2419350" y="3763962"/>
            <a:ext cx="3408679" cy="383540"/>
          </a:xfrm>
          <a:custGeom>
            <a:rect l="l" t="t" r="r" b="b"/>
            <a:pathLst>
              <a:path w="3408679" h="383539">
                <a:moveTo>
                  <a:pt x="3379787" y="354744"/>
                </a:moveTo>
                <a:lnTo>
                  <a:pt x="3379787" y="0"/>
                </a:lnTo>
                <a:lnTo>
                  <a:pt x="3408362" y="0"/>
                </a:lnTo>
                <a:lnTo>
                  <a:pt x="3408362" y="376922"/>
                </a:lnTo>
                <a:lnTo>
                  <a:pt x="3401965" y="383319"/>
                </a:lnTo>
                <a:lnTo>
                  <a:pt x="3394075" y="383319"/>
                </a:lnTo>
                <a:lnTo>
                  <a:pt x="3394075" y="354744"/>
                </a:lnTo>
                <a:lnTo>
                  <a:pt x="3379787" y="354744"/>
                </a:lnTo>
                <a:close/>
              </a:path>
              <a:path w="3408679" h="383539">
                <a:moveTo>
                  <a:pt x="71437" y="354744"/>
                </a:moveTo>
                <a:lnTo>
                  <a:pt x="3394075" y="354744"/>
                </a:lnTo>
                <a:lnTo>
                  <a:pt x="3379787" y="369032"/>
                </a:lnTo>
                <a:lnTo>
                  <a:pt x="3379787" y="383319"/>
                </a:lnTo>
                <a:lnTo>
                  <a:pt x="85725" y="383319"/>
                </a:lnTo>
                <a:lnTo>
                  <a:pt x="85725" y="369032"/>
                </a:lnTo>
                <a:lnTo>
                  <a:pt x="71437" y="354744"/>
                </a:lnTo>
                <a:close/>
              </a:path>
              <a:path w="3408679" h="383539">
                <a:moveTo>
                  <a:pt x="3379787" y="383319"/>
                </a:moveTo>
                <a:lnTo>
                  <a:pt x="3379787" y="369032"/>
                </a:lnTo>
                <a:lnTo>
                  <a:pt x="3394075" y="354744"/>
                </a:lnTo>
                <a:lnTo>
                  <a:pt x="3394075" y="383319"/>
                </a:lnTo>
                <a:lnTo>
                  <a:pt x="3379787" y="383319"/>
                </a:lnTo>
                <a:close/>
              </a:path>
              <a:path w="3408679" h="383539">
                <a:moveTo>
                  <a:pt x="0" y="320674"/>
                </a:moveTo>
                <a:lnTo>
                  <a:pt x="71437" y="177799"/>
                </a:lnTo>
                <a:lnTo>
                  <a:pt x="142875" y="320674"/>
                </a:lnTo>
                <a:lnTo>
                  <a:pt x="85725" y="320674"/>
                </a:lnTo>
                <a:lnTo>
                  <a:pt x="85725" y="306386"/>
                </a:lnTo>
                <a:lnTo>
                  <a:pt x="57150" y="306386"/>
                </a:lnTo>
                <a:lnTo>
                  <a:pt x="57150" y="320674"/>
                </a:lnTo>
                <a:lnTo>
                  <a:pt x="0" y="320674"/>
                </a:lnTo>
                <a:close/>
              </a:path>
              <a:path w="3408679" h="383539">
                <a:moveTo>
                  <a:pt x="57150" y="320674"/>
                </a:moveTo>
                <a:lnTo>
                  <a:pt x="57150" y="306386"/>
                </a:lnTo>
                <a:lnTo>
                  <a:pt x="85725" y="306386"/>
                </a:lnTo>
                <a:lnTo>
                  <a:pt x="85725" y="320674"/>
                </a:lnTo>
                <a:lnTo>
                  <a:pt x="57150" y="320674"/>
                </a:lnTo>
                <a:close/>
              </a:path>
              <a:path w="3408679" h="383539">
                <a:moveTo>
                  <a:pt x="57150" y="376922"/>
                </a:moveTo>
                <a:lnTo>
                  <a:pt x="57150" y="320674"/>
                </a:lnTo>
                <a:lnTo>
                  <a:pt x="85725" y="320674"/>
                </a:lnTo>
                <a:lnTo>
                  <a:pt x="85725" y="354744"/>
                </a:lnTo>
                <a:lnTo>
                  <a:pt x="71437" y="354744"/>
                </a:lnTo>
                <a:lnTo>
                  <a:pt x="71437" y="383319"/>
                </a:lnTo>
                <a:lnTo>
                  <a:pt x="63546" y="383319"/>
                </a:lnTo>
                <a:lnTo>
                  <a:pt x="57150" y="376922"/>
                </a:lnTo>
                <a:close/>
              </a:path>
              <a:path w="3408679" h="383539">
                <a:moveTo>
                  <a:pt x="71437" y="383319"/>
                </a:moveTo>
                <a:lnTo>
                  <a:pt x="71437" y="354744"/>
                </a:lnTo>
                <a:lnTo>
                  <a:pt x="85725" y="369032"/>
                </a:lnTo>
                <a:lnTo>
                  <a:pt x="85725" y="383319"/>
                </a:lnTo>
                <a:lnTo>
                  <a:pt x="71437" y="383319"/>
                </a:lnTo>
                <a:close/>
              </a:path>
            </a:pathLst>
          </a:custGeom>
          <a:solidFill>
            <a:srgbClr val="0D779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3397249" y="3838199"/>
            <a:ext cx="1168400" cy="506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6520">
              <a:lnSpc>
                <a:spcPct val="100000"/>
              </a:lnSpc>
              <a:spcBef>
                <a:spcPts val="100"/>
              </a:spcBef>
            </a:pPr>
            <a:r>
              <a:rPr sz="1000">
                <a:latin typeface="微软雅黑"/>
                <a:cs typeface="微软雅黑"/>
              </a:rPr>
              <a:t>6</a:t>
            </a:r>
            <a:r>
              <a:rPr sz="1000" spc="-50">
                <a:latin typeface="微软雅黑"/>
                <a:cs typeface="微软雅黑"/>
              </a:rPr>
              <a:t>周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000" spc="-10">
                <a:latin typeface="微软雅黑"/>
                <a:cs typeface="微软雅黑"/>
              </a:rPr>
              <a:t>重复治疗周期并评估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1602479" y="2128838"/>
            <a:ext cx="1303020" cy="466090"/>
            <a:chOff x="1602479" y="2128838"/>
            <a:chExt cx="1303020" cy="466090"/>
          </a:xfrm>
        </p:grpSpPr>
        <p:sp>
          <p:nvSpPr>
            <p:cNvPr id="29" name="object 29"/>
            <p:cNvSpPr/>
            <p:nvPr/>
          </p:nvSpPr>
          <p:spPr>
            <a:xfrm>
              <a:off x="1615179" y="2141538"/>
              <a:ext cx="1277620" cy="440690"/>
            </a:xfrm>
            <a:custGeom>
              <a:rect l="l" t="t" r="r" b="b"/>
              <a:pathLst>
                <a:path w="1277620" h="440689">
                  <a:moveTo>
                    <a:pt x="1057097" y="440526"/>
                  </a:moveTo>
                  <a:lnTo>
                    <a:pt x="0" y="440526"/>
                  </a:lnTo>
                  <a:lnTo>
                    <a:pt x="0" y="0"/>
                  </a:lnTo>
                  <a:lnTo>
                    <a:pt x="1057097" y="0"/>
                  </a:lnTo>
                  <a:lnTo>
                    <a:pt x="1277359" y="220262"/>
                  </a:lnTo>
                  <a:lnTo>
                    <a:pt x="1057097" y="440526"/>
                  </a:lnTo>
                  <a:close/>
                </a:path>
              </a:pathLst>
            </a:custGeom>
            <a:solidFill>
              <a:srgbClr val="2B789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1615179" y="2141538"/>
              <a:ext cx="1277620" cy="440690"/>
            </a:xfrm>
            <a:custGeom>
              <a:rect l="l" t="t" r="r" b="b"/>
              <a:pathLst>
                <a:path w="1277620" h="440689">
                  <a:moveTo>
                    <a:pt x="0" y="0"/>
                  </a:moveTo>
                  <a:lnTo>
                    <a:pt x="1057097" y="0"/>
                  </a:lnTo>
                  <a:lnTo>
                    <a:pt x="1277359" y="220262"/>
                  </a:lnTo>
                  <a:lnTo>
                    <a:pt x="1057097" y="440526"/>
                  </a:lnTo>
                  <a:lnTo>
                    <a:pt x="0" y="440526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1677155" y="2231150"/>
            <a:ext cx="914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solidFill>
                  <a:srgbClr val="FFFFFF"/>
                </a:solidFill>
                <a:latin typeface="微软雅黑"/>
                <a:cs typeface="微软雅黑"/>
              </a:rPr>
              <a:t>研究开始前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2497171" y="2128838"/>
            <a:ext cx="5506720" cy="466090"/>
            <a:chOff x="2497171" y="2128838"/>
            <a:chExt cx="5506720" cy="466090"/>
          </a:xfrm>
        </p:grpSpPr>
        <p:sp>
          <p:nvSpPr>
            <p:cNvPr id="33" name="object 33"/>
            <p:cNvSpPr/>
            <p:nvPr/>
          </p:nvSpPr>
          <p:spPr>
            <a:xfrm>
              <a:off x="2509871" y="2141538"/>
              <a:ext cx="4293235" cy="440690"/>
            </a:xfrm>
            <a:custGeom>
              <a:rect l="l" t="t" r="r" b="b"/>
              <a:pathLst>
                <a:path w="4293234" h="440689">
                  <a:moveTo>
                    <a:pt x="4072657" y="440526"/>
                  </a:moveTo>
                  <a:lnTo>
                    <a:pt x="0" y="440526"/>
                  </a:lnTo>
                  <a:lnTo>
                    <a:pt x="220263" y="220262"/>
                  </a:lnTo>
                  <a:lnTo>
                    <a:pt x="0" y="0"/>
                  </a:lnTo>
                  <a:lnTo>
                    <a:pt x="4072657" y="0"/>
                  </a:lnTo>
                  <a:lnTo>
                    <a:pt x="4292919" y="220262"/>
                  </a:lnTo>
                  <a:lnTo>
                    <a:pt x="4072657" y="440526"/>
                  </a:lnTo>
                  <a:close/>
                </a:path>
              </a:pathLst>
            </a:custGeom>
            <a:solidFill>
              <a:srgbClr val="31859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2509871" y="2141538"/>
              <a:ext cx="4293235" cy="440690"/>
            </a:xfrm>
            <a:custGeom>
              <a:rect l="l" t="t" r="r" b="b"/>
              <a:pathLst>
                <a:path w="4293234" h="440689">
                  <a:moveTo>
                    <a:pt x="0" y="0"/>
                  </a:moveTo>
                  <a:lnTo>
                    <a:pt x="4072657" y="0"/>
                  </a:lnTo>
                  <a:lnTo>
                    <a:pt x="4292919" y="220262"/>
                  </a:lnTo>
                  <a:lnTo>
                    <a:pt x="4072657" y="440526"/>
                  </a:lnTo>
                  <a:lnTo>
                    <a:pt x="0" y="440526"/>
                  </a:lnTo>
                  <a:lnTo>
                    <a:pt x="220263" y="220262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6418119" y="2141538"/>
              <a:ext cx="1573530" cy="440690"/>
            </a:xfrm>
            <a:custGeom>
              <a:rect l="l" t="t" r="r" b="b"/>
              <a:pathLst>
                <a:path w="1573529" h="440689">
                  <a:moveTo>
                    <a:pt x="1352672" y="440526"/>
                  </a:moveTo>
                  <a:lnTo>
                    <a:pt x="0" y="440526"/>
                  </a:lnTo>
                  <a:lnTo>
                    <a:pt x="220262" y="220262"/>
                  </a:lnTo>
                  <a:lnTo>
                    <a:pt x="0" y="0"/>
                  </a:lnTo>
                  <a:lnTo>
                    <a:pt x="1352672" y="0"/>
                  </a:lnTo>
                  <a:lnTo>
                    <a:pt x="1572936" y="220262"/>
                  </a:lnTo>
                  <a:lnTo>
                    <a:pt x="1352672" y="440526"/>
                  </a:lnTo>
                  <a:close/>
                </a:path>
              </a:pathLst>
            </a:custGeom>
            <a:solidFill>
              <a:srgbClr val="59B3C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6418119" y="2141538"/>
              <a:ext cx="1573530" cy="440690"/>
            </a:xfrm>
            <a:custGeom>
              <a:rect l="l" t="t" r="r" b="b"/>
              <a:pathLst>
                <a:path w="1573529" h="440689">
                  <a:moveTo>
                    <a:pt x="0" y="0"/>
                  </a:moveTo>
                  <a:lnTo>
                    <a:pt x="1352672" y="0"/>
                  </a:lnTo>
                  <a:lnTo>
                    <a:pt x="1572936" y="220262"/>
                  </a:lnTo>
                  <a:lnTo>
                    <a:pt x="1352672" y="440526"/>
                  </a:lnTo>
                  <a:lnTo>
                    <a:pt x="0" y="440526"/>
                  </a:lnTo>
                  <a:lnTo>
                    <a:pt x="220262" y="220262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 txBox="1"/>
          <p:nvPr/>
        </p:nvSpPr>
        <p:spPr>
          <a:xfrm>
            <a:off x="6854955" y="2231150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5">
                <a:solidFill>
                  <a:srgbClr val="FFFFFF"/>
                </a:solidFill>
                <a:latin typeface="微软雅黑"/>
                <a:cs typeface="微软雅黑"/>
              </a:rPr>
              <a:t>随访阶段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066165" y="2260828"/>
            <a:ext cx="381000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20">
                <a:latin typeface="Calibri"/>
                <a:cs typeface="Calibri"/>
              </a:rPr>
              <a:t>N=65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652701" y="2231150"/>
            <a:ext cx="2186305" cy="567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66115">
              <a:lnSpc>
                <a:spcPct val="100000"/>
              </a:lnSpc>
              <a:spcBef>
                <a:spcPts val="100"/>
              </a:spcBef>
            </a:pPr>
            <a:r>
              <a:rPr sz="1400" b="1" spc="-15">
                <a:solidFill>
                  <a:srgbClr val="FFFFFF"/>
                </a:solidFill>
                <a:latin typeface="微软雅黑"/>
                <a:cs typeface="微软雅黑"/>
              </a:rPr>
              <a:t>治疗阶段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65"/>
              </a:spcBef>
            </a:pPr>
            <a:r>
              <a:rPr sz="1100">
                <a:latin typeface="微软雅黑"/>
                <a:cs typeface="微软雅黑"/>
              </a:rPr>
              <a:t>纳武利尤单抗：3mg/kg</a:t>
            </a:r>
            <a:r>
              <a:rPr sz="1100" spc="-15">
                <a:latin typeface="微软雅黑"/>
                <a:cs typeface="微软雅黑"/>
              </a:rPr>
              <a:t>, </a:t>
            </a:r>
            <a:r>
              <a:rPr sz="1100">
                <a:latin typeface="微软雅黑"/>
                <a:cs typeface="微软雅黑"/>
              </a:rPr>
              <a:t>Q2W</a:t>
            </a:r>
            <a:r>
              <a:rPr sz="1100" spc="-15">
                <a:latin typeface="微软雅黑"/>
                <a:cs typeface="微软雅黑"/>
              </a:rPr>
              <a:t>, </a:t>
            </a:r>
            <a:r>
              <a:rPr sz="1100" spc="-25">
                <a:latin typeface="微软雅黑"/>
                <a:cs typeface="微软雅黑"/>
              </a:rPr>
              <a:t>IV.</a:t>
            </a:r>
            <a:endParaRPr sz="1100">
              <a:latin typeface="微软雅黑"/>
              <a:cs typeface="微软雅黑"/>
            </a:endParaRPr>
          </a:p>
        </p:txBody>
      </p:sp>
      <p:pic>
        <p:nvPicPr>
          <p:cNvPr id="40" name="object 40"/>
          <p:cNvPicPr/>
          <p:nvPr/>
        </p:nvPicPr>
        <p:blipFill>
          <a:blip r:embed="rId4"/>
          <a:stretch>
            <a:fillRect/>
          </a:stretch>
        </p:blipFill>
        <p:spPr>
          <a:xfrm>
            <a:off x="828674" y="201612"/>
            <a:ext cx="2125662" cy="368300"/>
          </a:xfrm>
          <a:prstGeom prst="rect">
            <a:avLst/>
          </a:prstGeom>
        </p:spPr>
      </p:pic>
      <p:sp>
        <p:nvSpPr>
          <p:cNvPr id="41" name="object 41"/>
          <p:cNvSpPr txBox="1"/>
          <p:nvPr/>
        </p:nvSpPr>
        <p:spPr>
          <a:xfrm>
            <a:off x="907414" y="225954"/>
            <a:ext cx="19608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免疫治疗：EC</a:t>
            </a:r>
            <a:r>
              <a:rPr sz="18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800" b="1" spc="-25">
                <a:solidFill>
                  <a:srgbClr val="FFFFFF"/>
                </a:solidFill>
                <a:latin typeface="微软雅黑"/>
                <a:cs typeface="微软雅黑"/>
              </a:rPr>
              <a:t>2L+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2970708" y="775512"/>
            <a:ext cx="32029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00"/>
                </a:solidFill>
              </a:rPr>
              <a:t>ATTRACTION-</a:t>
            </a:r>
            <a:r>
              <a:rPr sz="2400">
                <a:solidFill>
                  <a:srgbClr val="000000"/>
                </a:solidFill>
              </a:rPr>
              <a:t>01</a:t>
            </a:r>
            <a:r>
              <a:rPr sz="2400" spc="-25">
                <a:solidFill>
                  <a:srgbClr val="000000"/>
                </a:solidFill>
              </a:rPr>
              <a:t>研究</a:t>
            </a:r>
            <a:endParaRPr sz="2400"/>
          </a:p>
        </p:txBody>
      </p:sp>
      <p:pic>
        <p:nvPicPr>
          <p:cNvPr id="43" name="object 43"/>
          <p:cNvPicPr/>
          <p:nvPr/>
        </p:nvPicPr>
        <p:blipFill>
          <a:blip r:embed="rId5"/>
          <a:stretch>
            <a:fillRect/>
          </a:stretch>
        </p:blipFill>
        <p:spPr>
          <a:xfrm>
            <a:off x="63500" y="38100"/>
            <a:ext cx="768350" cy="10779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690562"/>
            <a:ext cx="9144000" cy="586105"/>
          </a:xfrm>
          <a:custGeom>
            <a:rect l="l" t="t" r="r" b="b"/>
            <a:pathLst>
              <a:path w="9144000" h="586105">
                <a:moveTo>
                  <a:pt x="0" y="0"/>
                </a:moveTo>
                <a:lnTo>
                  <a:pt x="9144000" y="0"/>
                </a:lnTo>
                <a:lnTo>
                  <a:pt x="9144000" y="585788"/>
                </a:lnTo>
                <a:lnTo>
                  <a:pt x="0" y="585788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37371" y="776306"/>
            <a:ext cx="32696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</a:rPr>
              <a:t>病人基本特征</a:t>
            </a:r>
            <a:r>
              <a:rPr sz="2400" spc="-10">
                <a:solidFill>
                  <a:srgbClr val="000000"/>
                </a:solidFill>
              </a:rPr>
              <a:t>（n=65）</a:t>
            </a:r>
            <a:endParaRPr sz="2400"/>
          </a:p>
        </p:txBody>
      </p:sp>
      <p:grpSp>
        <p:nvGrpSpPr>
          <p:cNvPr id="4" name="object 4"/>
          <p:cNvGrpSpPr/>
          <p:nvPr/>
        </p:nvGrpSpPr>
        <p:grpSpPr>
          <a:xfrm>
            <a:off x="2036762" y="1638299"/>
            <a:ext cx="4961255" cy="4690745"/>
            <a:chOff x="2036762" y="1638299"/>
            <a:chExt cx="4961255" cy="4690745"/>
          </a:xfrm>
        </p:grpSpPr>
        <p:sp>
          <p:nvSpPr>
            <p:cNvPr id="5" name="object 5"/>
            <p:cNvSpPr/>
            <p:nvPr/>
          </p:nvSpPr>
          <p:spPr>
            <a:xfrm>
              <a:off x="2055799" y="1643062"/>
              <a:ext cx="4532630" cy="365760"/>
            </a:xfrm>
            <a:custGeom>
              <a:rect l="l" t="t" r="r" b="b"/>
              <a:pathLst>
                <a:path w="4532630" h="365760">
                  <a:moveTo>
                    <a:pt x="4532312" y="0"/>
                  </a:moveTo>
                  <a:lnTo>
                    <a:pt x="2660650" y="0"/>
                  </a:lnTo>
                  <a:lnTo>
                    <a:pt x="0" y="0"/>
                  </a:lnTo>
                  <a:lnTo>
                    <a:pt x="0" y="365760"/>
                  </a:lnTo>
                  <a:lnTo>
                    <a:pt x="2660650" y="365760"/>
                  </a:lnTo>
                  <a:lnTo>
                    <a:pt x="4532312" y="365760"/>
                  </a:lnTo>
                  <a:lnTo>
                    <a:pt x="4532312" y="0"/>
                  </a:lnTo>
                  <a:close/>
                </a:path>
              </a:pathLst>
            </a:custGeom>
            <a:solidFill>
              <a:srgbClr val="469A9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055811" y="1643061"/>
              <a:ext cx="4532630" cy="4681220"/>
            </a:xfrm>
            <a:custGeom>
              <a:rect l="l" t="t" r="r" b="b"/>
              <a:pathLst>
                <a:path w="4532630" h="4681220">
                  <a:moveTo>
                    <a:pt x="0" y="0"/>
                  </a:moveTo>
                  <a:lnTo>
                    <a:pt x="0" y="365760"/>
                  </a:lnTo>
                </a:path>
                <a:path w="4532630" h="4681220">
                  <a:moveTo>
                    <a:pt x="0" y="365760"/>
                  </a:moveTo>
                  <a:lnTo>
                    <a:pt x="0" y="731520"/>
                  </a:lnTo>
                </a:path>
                <a:path w="4532630" h="4681220">
                  <a:moveTo>
                    <a:pt x="0" y="731520"/>
                  </a:moveTo>
                  <a:lnTo>
                    <a:pt x="0" y="1390331"/>
                  </a:lnTo>
                </a:path>
                <a:path w="4532630" h="4681220">
                  <a:moveTo>
                    <a:pt x="0" y="1390331"/>
                  </a:moveTo>
                  <a:lnTo>
                    <a:pt x="0" y="2047556"/>
                  </a:lnTo>
                </a:path>
                <a:path w="4532630" h="4681220">
                  <a:moveTo>
                    <a:pt x="0" y="2047556"/>
                  </a:moveTo>
                  <a:lnTo>
                    <a:pt x="0" y="2487295"/>
                  </a:lnTo>
                </a:path>
                <a:path w="4532630" h="4681220">
                  <a:moveTo>
                    <a:pt x="0" y="2487295"/>
                  </a:moveTo>
                  <a:lnTo>
                    <a:pt x="0" y="3803332"/>
                  </a:lnTo>
                </a:path>
                <a:path w="4532630" h="4681220">
                  <a:moveTo>
                    <a:pt x="0" y="3803332"/>
                  </a:moveTo>
                  <a:lnTo>
                    <a:pt x="0" y="4681220"/>
                  </a:lnTo>
                </a:path>
                <a:path w="4532630" h="4681220">
                  <a:moveTo>
                    <a:pt x="4532312" y="0"/>
                  </a:moveTo>
                  <a:lnTo>
                    <a:pt x="4532312" y="365760"/>
                  </a:lnTo>
                </a:path>
                <a:path w="4532630" h="4681220">
                  <a:moveTo>
                    <a:pt x="4532312" y="365760"/>
                  </a:moveTo>
                  <a:lnTo>
                    <a:pt x="4532312" y="731520"/>
                  </a:lnTo>
                </a:path>
                <a:path w="4532630" h="4681220">
                  <a:moveTo>
                    <a:pt x="4532312" y="731520"/>
                  </a:moveTo>
                  <a:lnTo>
                    <a:pt x="4532312" y="1390331"/>
                  </a:lnTo>
                </a:path>
                <a:path w="4532630" h="4681220">
                  <a:moveTo>
                    <a:pt x="4532312" y="1390331"/>
                  </a:moveTo>
                  <a:lnTo>
                    <a:pt x="4532312" y="2047556"/>
                  </a:lnTo>
                </a:path>
                <a:path w="4532630" h="4681220">
                  <a:moveTo>
                    <a:pt x="4532312" y="2047556"/>
                  </a:moveTo>
                  <a:lnTo>
                    <a:pt x="4532312" y="2487295"/>
                  </a:lnTo>
                </a:path>
                <a:path w="4532630" h="4681220">
                  <a:moveTo>
                    <a:pt x="4532312" y="2487295"/>
                  </a:moveTo>
                  <a:lnTo>
                    <a:pt x="4532312" y="3803332"/>
                  </a:lnTo>
                </a:path>
                <a:path w="4532630" h="4681220">
                  <a:moveTo>
                    <a:pt x="4532312" y="3803332"/>
                  </a:moveTo>
                  <a:lnTo>
                    <a:pt x="4532312" y="4681220"/>
                  </a:lnTo>
                </a:path>
                <a:path w="4532630" h="4681220">
                  <a:moveTo>
                    <a:pt x="0" y="0"/>
                  </a:moveTo>
                  <a:lnTo>
                    <a:pt x="2660650" y="0"/>
                  </a:lnTo>
                </a:path>
                <a:path w="4532630" h="4681220">
                  <a:moveTo>
                    <a:pt x="2660650" y="0"/>
                  </a:moveTo>
                  <a:lnTo>
                    <a:pt x="4532312" y="0"/>
                  </a:lnTo>
                </a:path>
                <a:path w="4532630" h="4681220">
                  <a:moveTo>
                    <a:pt x="0" y="365760"/>
                  </a:moveTo>
                  <a:lnTo>
                    <a:pt x="2660650" y="365760"/>
                  </a:lnTo>
                </a:path>
                <a:path w="4532630" h="4681220">
                  <a:moveTo>
                    <a:pt x="2660650" y="365760"/>
                  </a:moveTo>
                  <a:lnTo>
                    <a:pt x="4532312" y="365760"/>
                  </a:lnTo>
                </a:path>
                <a:path w="4532630" h="4681220">
                  <a:moveTo>
                    <a:pt x="0" y="731520"/>
                  </a:moveTo>
                  <a:lnTo>
                    <a:pt x="2660650" y="731520"/>
                  </a:lnTo>
                </a:path>
                <a:path w="4532630" h="4681220">
                  <a:moveTo>
                    <a:pt x="2660650" y="731520"/>
                  </a:moveTo>
                  <a:lnTo>
                    <a:pt x="4532312" y="731520"/>
                  </a:lnTo>
                </a:path>
                <a:path w="4532630" h="4681220">
                  <a:moveTo>
                    <a:pt x="0" y="1390331"/>
                  </a:moveTo>
                  <a:lnTo>
                    <a:pt x="2660650" y="1390331"/>
                  </a:lnTo>
                </a:path>
                <a:path w="4532630" h="4681220">
                  <a:moveTo>
                    <a:pt x="2660650" y="1390331"/>
                  </a:moveTo>
                  <a:lnTo>
                    <a:pt x="4532312" y="1390331"/>
                  </a:lnTo>
                </a:path>
                <a:path w="4532630" h="4681220">
                  <a:moveTo>
                    <a:pt x="0" y="2047556"/>
                  </a:moveTo>
                  <a:lnTo>
                    <a:pt x="2660650" y="2047556"/>
                  </a:lnTo>
                </a:path>
                <a:path w="4532630" h="4681220">
                  <a:moveTo>
                    <a:pt x="2660650" y="2047556"/>
                  </a:moveTo>
                  <a:lnTo>
                    <a:pt x="4532312" y="2047556"/>
                  </a:lnTo>
                </a:path>
                <a:path w="4532630" h="4681220">
                  <a:moveTo>
                    <a:pt x="0" y="2487295"/>
                  </a:moveTo>
                  <a:lnTo>
                    <a:pt x="2660650" y="2487295"/>
                  </a:lnTo>
                </a:path>
                <a:path w="4532630" h="4681220">
                  <a:moveTo>
                    <a:pt x="2660650" y="2487295"/>
                  </a:moveTo>
                  <a:lnTo>
                    <a:pt x="4532312" y="2487295"/>
                  </a:lnTo>
                </a:path>
                <a:path w="4532630" h="4681220">
                  <a:moveTo>
                    <a:pt x="0" y="3803332"/>
                  </a:moveTo>
                  <a:lnTo>
                    <a:pt x="2660650" y="3803332"/>
                  </a:lnTo>
                </a:path>
                <a:path w="4532630" h="4681220">
                  <a:moveTo>
                    <a:pt x="2660650" y="3803332"/>
                  </a:moveTo>
                  <a:lnTo>
                    <a:pt x="4532312" y="3803332"/>
                  </a:lnTo>
                </a:path>
                <a:path w="4532630" h="4681220">
                  <a:moveTo>
                    <a:pt x="0" y="4681220"/>
                  </a:moveTo>
                  <a:lnTo>
                    <a:pt x="2660650" y="4681220"/>
                  </a:lnTo>
                </a:path>
                <a:path w="4532630" h="4681220">
                  <a:moveTo>
                    <a:pt x="2660650" y="4681220"/>
                  </a:moveTo>
                  <a:lnTo>
                    <a:pt x="4532312" y="4681220"/>
                  </a:lnTo>
                </a:path>
              </a:pathLst>
            </a:custGeom>
            <a:ln w="9525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051050" y="5629275"/>
              <a:ext cx="4537075" cy="457200"/>
            </a:xfrm>
            <a:custGeom>
              <a:rect l="l" t="t" r="r" b="b"/>
              <a:pathLst>
                <a:path w="4537075" h="457200">
                  <a:moveTo>
                    <a:pt x="0" y="0"/>
                  </a:moveTo>
                  <a:lnTo>
                    <a:pt x="4537075" y="0"/>
                  </a:lnTo>
                  <a:lnTo>
                    <a:pt x="4537075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642100" y="5756275"/>
              <a:ext cx="355600" cy="203200"/>
            </a:xfrm>
            <a:custGeom>
              <a:rect l="l" t="t" r="r" b="b"/>
              <a:pathLst>
                <a:path w="355600" h="203200">
                  <a:moveTo>
                    <a:pt x="254006" y="203200"/>
                  </a:moveTo>
                  <a:lnTo>
                    <a:pt x="254006" y="152400"/>
                  </a:lnTo>
                  <a:lnTo>
                    <a:pt x="0" y="152400"/>
                  </a:lnTo>
                  <a:lnTo>
                    <a:pt x="0" y="50800"/>
                  </a:lnTo>
                  <a:lnTo>
                    <a:pt x="254006" y="50800"/>
                  </a:lnTo>
                  <a:lnTo>
                    <a:pt x="254006" y="0"/>
                  </a:lnTo>
                  <a:lnTo>
                    <a:pt x="355600" y="101600"/>
                  </a:lnTo>
                  <a:lnTo>
                    <a:pt x="254006" y="20320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055813" y="3435350"/>
              <a:ext cx="4532630" cy="478155"/>
            </a:xfrm>
            <a:custGeom>
              <a:rect l="l" t="t" r="r" b="b"/>
              <a:pathLst>
                <a:path w="4532630" h="478154">
                  <a:moveTo>
                    <a:pt x="0" y="0"/>
                  </a:moveTo>
                  <a:lnTo>
                    <a:pt x="4532312" y="0"/>
                  </a:lnTo>
                  <a:lnTo>
                    <a:pt x="4532312" y="477837"/>
                  </a:lnTo>
                  <a:lnTo>
                    <a:pt x="0" y="477837"/>
                  </a:lnTo>
                  <a:lnTo>
                    <a:pt x="0" y="0"/>
                  </a:lnTo>
                  <a:close/>
                </a:path>
              </a:pathLst>
            </a:custGeom>
            <a:ln w="28574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235901" y="6380749"/>
            <a:ext cx="227457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Arial"/>
                <a:cs typeface="Arial"/>
              </a:rPr>
              <a:t>Kitagawa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Y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ESMO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2017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P638;</a:t>
            </a:r>
            <a:endParaRPr sz="11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90728" y="5622831"/>
            <a:ext cx="148336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7305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微软雅黑"/>
                <a:cs typeface="微软雅黑"/>
              </a:rPr>
              <a:t>入组的大部分</a:t>
            </a:r>
            <a:r>
              <a:rPr sz="1600" spc="-50">
                <a:latin typeface="微软雅黑"/>
                <a:cs typeface="微软雅黑"/>
              </a:rPr>
              <a:t>（ </a:t>
            </a:r>
            <a:r>
              <a:rPr sz="1600" spc="-10">
                <a:latin typeface="微软雅黑"/>
                <a:cs typeface="微软雅黑"/>
              </a:rPr>
              <a:t>68%）</a:t>
            </a:r>
            <a:r>
              <a:rPr sz="1600" spc="-15">
                <a:latin typeface="微软雅黑"/>
                <a:cs typeface="微软雅黑"/>
              </a:rPr>
              <a:t>的患者为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1600">
                <a:latin typeface="微软雅黑"/>
                <a:cs typeface="微软雅黑"/>
              </a:rPr>
              <a:t>4线和5</a:t>
            </a:r>
            <a:r>
              <a:rPr sz="1600" spc="-15">
                <a:latin typeface="微软雅黑"/>
                <a:cs typeface="微软雅黑"/>
              </a:rPr>
              <a:t>线以上治</a:t>
            </a:r>
            <a:r>
              <a:rPr sz="1600" spc="-50">
                <a:latin typeface="微软雅黑"/>
                <a:cs typeface="微软雅黑"/>
              </a:rPr>
              <a:t>疗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58578" y="1323881"/>
            <a:ext cx="1041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latin typeface="微软雅黑"/>
                <a:cs typeface="微软雅黑"/>
              </a:rPr>
              <a:t>全亚洲人群</a:t>
            </a:r>
            <a:endParaRPr sz="1600">
              <a:latin typeface="微软雅黑"/>
              <a:cs typeface="微软雅黑"/>
            </a:endParaRPr>
          </a:p>
        </p:txBody>
      </p: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828675" y="201612"/>
            <a:ext cx="2159000" cy="36830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907414" y="225954"/>
            <a:ext cx="19608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免疫治疗：EC</a:t>
            </a:r>
            <a:r>
              <a:rPr sz="18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800" b="1" spc="-25">
                <a:solidFill>
                  <a:srgbClr val="FFFFFF"/>
                </a:solidFill>
                <a:latin typeface="微软雅黑"/>
                <a:cs typeface="微软雅黑"/>
              </a:rPr>
              <a:t>2L+</a:t>
            </a:r>
            <a:endParaRPr sz="1800">
              <a:latin typeface="微软雅黑"/>
              <a:cs typeface="微软雅黑"/>
            </a:endParaRPr>
          </a:p>
        </p:txBody>
      </p:sp>
      <p:pic>
        <p:nvPicPr>
          <p:cNvPr id="15" name="object 15"/>
          <p:cNvPicPr/>
          <p:nvPr/>
        </p:nvPicPr>
        <p:blipFill>
          <a:blip r:embed="rId3"/>
          <a:stretch>
            <a:fillRect/>
          </a:stretch>
        </p:blipFill>
        <p:spPr>
          <a:xfrm>
            <a:off x="63500" y="38100"/>
            <a:ext cx="768350" cy="10779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71449" y="1506537"/>
            <a:ext cx="4302125" cy="3346450"/>
            <a:chOff x="171449" y="1506537"/>
            <a:chExt cx="4302125" cy="3346450"/>
          </a:xfrm>
        </p:grpSpPr>
        <p:sp>
          <p:nvSpPr>
            <p:cNvPr id="3" name="object 3"/>
            <p:cNvSpPr/>
            <p:nvPr/>
          </p:nvSpPr>
          <p:spPr>
            <a:xfrm>
              <a:off x="176199" y="1511299"/>
              <a:ext cx="4293235" cy="434975"/>
            </a:xfrm>
            <a:custGeom>
              <a:rect l="l" t="t" r="r" b="b"/>
              <a:pathLst>
                <a:path w="4293235" h="434975">
                  <a:moveTo>
                    <a:pt x="2643187" y="0"/>
                  </a:moveTo>
                  <a:lnTo>
                    <a:pt x="1155700" y="0"/>
                  </a:lnTo>
                  <a:lnTo>
                    <a:pt x="0" y="0"/>
                  </a:lnTo>
                  <a:lnTo>
                    <a:pt x="0" y="434975"/>
                  </a:lnTo>
                  <a:lnTo>
                    <a:pt x="1155700" y="434975"/>
                  </a:lnTo>
                  <a:lnTo>
                    <a:pt x="2643187" y="434975"/>
                  </a:lnTo>
                  <a:lnTo>
                    <a:pt x="2643187" y="0"/>
                  </a:lnTo>
                  <a:close/>
                </a:path>
                <a:path w="4293235" h="434975">
                  <a:moveTo>
                    <a:pt x="4292612" y="0"/>
                  </a:moveTo>
                  <a:lnTo>
                    <a:pt x="2643200" y="0"/>
                  </a:lnTo>
                  <a:lnTo>
                    <a:pt x="2643200" y="434975"/>
                  </a:lnTo>
                  <a:lnTo>
                    <a:pt x="4292612" y="434975"/>
                  </a:lnTo>
                  <a:lnTo>
                    <a:pt x="4292612" y="0"/>
                  </a:lnTo>
                  <a:close/>
                </a:path>
              </a:pathLst>
            </a:custGeom>
            <a:solidFill>
              <a:srgbClr val="469A9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76211" y="1511300"/>
              <a:ext cx="4292600" cy="3336925"/>
            </a:xfrm>
            <a:custGeom>
              <a:rect l="l" t="t" r="r" b="b"/>
              <a:pathLst>
                <a:path w="4292600" h="3336925">
                  <a:moveTo>
                    <a:pt x="0" y="0"/>
                  </a:moveTo>
                  <a:lnTo>
                    <a:pt x="0" y="434975"/>
                  </a:lnTo>
                </a:path>
                <a:path w="4292600" h="3336925">
                  <a:moveTo>
                    <a:pt x="0" y="434975"/>
                  </a:moveTo>
                  <a:lnTo>
                    <a:pt x="0" y="868362"/>
                  </a:lnTo>
                </a:path>
                <a:path w="4292600" h="3336925">
                  <a:moveTo>
                    <a:pt x="0" y="868362"/>
                  </a:moveTo>
                  <a:lnTo>
                    <a:pt x="0" y="1303337"/>
                  </a:lnTo>
                </a:path>
                <a:path w="4292600" h="3336925">
                  <a:moveTo>
                    <a:pt x="0" y="1303337"/>
                  </a:moveTo>
                  <a:lnTo>
                    <a:pt x="0" y="1736725"/>
                  </a:lnTo>
                </a:path>
                <a:path w="4292600" h="3336925">
                  <a:moveTo>
                    <a:pt x="0" y="1736725"/>
                  </a:moveTo>
                  <a:lnTo>
                    <a:pt x="0" y="2171700"/>
                  </a:lnTo>
                </a:path>
                <a:path w="4292600" h="3336925">
                  <a:moveTo>
                    <a:pt x="0" y="2171700"/>
                  </a:moveTo>
                  <a:lnTo>
                    <a:pt x="0" y="2537461"/>
                  </a:lnTo>
                </a:path>
                <a:path w="4292600" h="3336925">
                  <a:moveTo>
                    <a:pt x="0" y="2537461"/>
                  </a:moveTo>
                  <a:lnTo>
                    <a:pt x="0" y="2903221"/>
                  </a:lnTo>
                </a:path>
                <a:path w="4292600" h="3336925">
                  <a:moveTo>
                    <a:pt x="0" y="2903221"/>
                  </a:moveTo>
                  <a:lnTo>
                    <a:pt x="0" y="3336609"/>
                  </a:lnTo>
                </a:path>
                <a:path w="4292600" h="3336925">
                  <a:moveTo>
                    <a:pt x="4292601" y="0"/>
                  </a:moveTo>
                  <a:lnTo>
                    <a:pt x="4292601" y="434975"/>
                  </a:lnTo>
                </a:path>
                <a:path w="4292600" h="3336925">
                  <a:moveTo>
                    <a:pt x="4292601" y="434975"/>
                  </a:moveTo>
                  <a:lnTo>
                    <a:pt x="4292601" y="868362"/>
                  </a:lnTo>
                </a:path>
                <a:path w="4292600" h="3336925">
                  <a:moveTo>
                    <a:pt x="4292601" y="868362"/>
                  </a:moveTo>
                  <a:lnTo>
                    <a:pt x="4292601" y="1303337"/>
                  </a:lnTo>
                </a:path>
                <a:path w="4292600" h="3336925">
                  <a:moveTo>
                    <a:pt x="4292601" y="1303337"/>
                  </a:moveTo>
                  <a:lnTo>
                    <a:pt x="4292601" y="1736725"/>
                  </a:lnTo>
                </a:path>
                <a:path w="4292600" h="3336925">
                  <a:moveTo>
                    <a:pt x="4292601" y="1736725"/>
                  </a:moveTo>
                  <a:lnTo>
                    <a:pt x="4292601" y="2171700"/>
                  </a:lnTo>
                </a:path>
                <a:path w="4292600" h="3336925">
                  <a:moveTo>
                    <a:pt x="4292601" y="2171700"/>
                  </a:moveTo>
                  <a:lnTo>
                    <a:pt x="4292601" y="2537461"/>
                  </a:lnTo>
                </a:path>
                <a:path w="4292600" h="3336925">
                  <a:moveTo>
                    <a:pt x="4292601" y="2537461"/>
                  </a:moveTo>
                  <a:lnTo>
                    <a:pt x="4292601" y="2903221"/>
                  </a:lnTo>
                </a:path>
                <a:path w="4292600" h="3336925">
                  <a:moveTo>
                    <a:pt x="4292601" y="2903221"/>
                  </a:moveTo>
                  <a:lnTo>
                    <a:pt x="4292601" y="3336609"/>
                  </a:lnTo>
                </a:path>
                <a:path w="4292600" h="3336925">
                  <a:moveTo>
                    <a:pt x="0" y="0"/>
                  </a:moveTo>
                  <a:lnTo>
                    <a:pt x="1155700" y="0"/>
                  </a:lnTo>
                </a:path>
                <a:path w="4292600" h="3336925">
                  <a:moveTo>
                    <a:pt x="1155700" y="0"/>
                  </a:moveTo>
                  <a:lnTo>
                    <a:pt x="1689100" y="0"/>
                  </a:lnTo>
                </a:path>
                <a:path w="4292600" h="3336925">
                  <a:moveTo>
                    <a:pt x="1689100" y="0"/>
                  </a:moveTo>
                  <a:lnTo>
                    <a:pt x="2643188" y="0"/>
                  </a:lnTo>
                </a:path>
                <a:path w="4292600" h="3336925">
                  <a:moveTo>
                    <a:pt x="2643188" y="0"/>
                  </a:moveTo>
                  <a:lnTo>
                    <a:pt x="3262312" y="0"/>
                  </a:lnTo>
                </a:path>
                <a:path w="4292600" h="3336925">
                  <a:moveTo>
                    <a:pt x="3262312" y="0"/>
                  </a:moveTo>
                  <a:lnTo>
                    <a:pt x="4292601" y="0"/>
                  </a:lnTo>
                </a:path>
                <a:path w="4292600" h="3336925">
                  <a:moveTo>
                    <a:pt x="0" y="434975"/>
                  </a:moveTo>
                  <a:lnTo>
                    <a:pt x="1155700" y="434975"/>
                  </a:lnTo>
                </a:path>
                <a:path w="4292600" h="3336925">
                  <a:moveTo>
                    <a:pt x="1155700" y="434975"/>
                  </a:moveTo>
                  <a:lnTo>
                    <a:pt x="1689100" y="434975"/>
                  </a:lnTo>
                </a:path>
                <a:path w="4292600" h="3336925">
                  <a:moveTo>
                    <a:pt x="1689100" y="434975"/>
                  </a:moveTo>
                  <a:lnTo>
                    <a:pt x="2643188" y="434975"/>
                  </a:lnTo>
                </a:path>
                <a:path w="4292600" h="3336925">
                  <a:moveTo>
                    <a:pt x="2643188" y="434975"/>
                  </a:moveTo>
                  <a:lnTo>
                    <a:pt x="3262312" y="434975"/>
                  </a:lnTo>
                </a:path>
                <a:path w="4292600" h="3336925">
                  <a:moveTo>
                    <a:pt x="3262312" y="434975"/>
                  </a:moveTo>
                  <a:lnTo>
                    <a:pt x="4292601" y="434975"/>
                  </a:lnTo>
                </a:path>
                <a:path w="4292600" h="3336925">
                  <a:moveTo>
                    <a:pt x="0" y="868362"/>
                  </a:moveTo>
                  <a:lnTo>
                    <a:pt x="1155700" y="868362"/>
                  </a:lnTo>
                </a:path>
                <a:path w="4292600" h="3336925">
                  <a:moveTo>
                    <a:pt x="1155700" y="868362"/>
                  </a:moveTo>
                  <a:lnTo>
                    <a:pt x="1689100" y="868362"/>
                  </a:lnTo>
                </a:path>
                <a:path w="4292600" h="3336925">
                  <a:moveTo>
                    <a:pt x="1689100" y="868362"/>
                  </a:moveTo>
                  <a:lnTo>
                    <a:pt x="2643188" y="868362"/>
                  </a:lnTo>
                </a:path>
                <a:path w="4292600" h="3336925">
                  <a:moveTo>
                    <a:pt x="2643188" y="868362"/>
                  </a:moveTo>
                  <a:lnTo>
                    <a:pt x="3262312" y="868362"/>
                  </a:lnTo>
                </a:path>
                <a:path w="4292600" h="3336925">
                  <a:moveTo>
                    <a:pt x="3262312" y="868362"/>
                  </a:moveTo>
                  <a:lnTo>
                    <a:pt x="4292601" y="868362"/>
                  </a:lnTo>
                </a:path>
                <a:path w="4292600" h="3336925">
                  <a:moveTo>
                    <a:pt x="0" y="1303337"/>
                  </a:moveTo>
                  <a:lnTo>
                    <a:pt x="1155700" y="1303337"/>
                  </a:lnTo>
                </a:path>
                <a:path w="4292600" h="3336925">
                  <a:moveTo>
                    <a:pt x="1155700" y="1303337"/>
                  </a:moveTo>
                  <a:lnTo>
                    <a:pt x="1689100" y="1303337"/>
                  </a:lnTo>
                </a:path>
                <a:path w="4292600" h="3336925">
                  <a:moveTo>
                    <a:pt x="1689100" y="1303337"/>
                  </a:moveTo>
                  <a:lnTo>
                    <a:pt x="2643188" y="1303337"/>
                  </a:lnTo>
                </a:path>
                <a:path w="4292600" h="3336925">
                  <a:moveTo>
                    <a:pt x="2643188" y="1303337"/>
                  </a:moveTo>
                  <a:lnTo>
                    <a:pt x="3262312" y="1303337"/>
                  </a:lnTo>
                </a:path>
                <a:path w="4292600" h="3336925">
                  <a:moveTo>
                    <a:pt x="3262312" y="1303337"/>
                  </a:moveTo>
                  <a:lnTo>
                    <a:pt x="4292601" y="1303337"/>
                  </a:lnTo>
                </a:path>
                <a:path w="4292600" h="3336925">
                  <a:moveTo>
                    <a:pt x="0" y="1736725"/>
                  </a:moveTo>
                  <a:lnTo>
                    <a:pt x="1155700" y="1736725"/>
                  </a:lnTo>
                </a:path>
                <a:path w="4292600" h="3336925">
                  <a:moveTo>
                    <a:pt x="1155700" y="1736725"/>
                  </a:moveTo>
                  <a:lnTo>
                    <a:pt x="1689100" y="1736725"/>
                  </a:lnTo>
                </a:path>
                <a:path w="4292600" h="3336925">
                  <a:moveTo>
                    <a:pt x="1689100" y="1736725"/>
                  </a:moveTo>
                  <a:lnTo>
                    <a:pt x="2643188" y="1736725"/>
                  </a:lnTo>
                </a:path>
                <a:path w="4292600" h="3336925">
                  <a:moveTo>
                    <a:pt x="2643188" y="1736725"/>
                  </a:moveTo>
                  <a:lnTo>
                    <a:pt x="3262312" y="1736725"/>
                  </a:lnTo>
                </a:path>
                <a:path w="4292600" h="3336925">
                  <a:moveTo>
                    <a:pt x="3262312" y="1736725"/>
                  </a:moveTo>
                  <a:lnTo>
                    <a:pt x="4292601" y="1736725"/>
                  </a:lnTo>
                </a:path>
                <a:path w="4292600" h="3336925">
                  <a:moveTo>
                    <a:pt x="0" y="2171700"/>
                  </a:moveTo>
                  <a:lnTo>
                    <a:pt x="1155700" y="2171700"/>
                  </a:lnTo>
                </a:path>
                <a:path w="4292600" h="3336925">
                  <a:moveTo>
                    <a:pt x="1155700" y="2171700"/>
                  </a:moveTo>
                  <a:lnTo>
                    <a:pt x="1689100" y="2171700"/>
                  </a:lnTo>
                </a:path>
                <a:path w="4292600" h="3336925">
                  <a:moveTo>
                    <a:pt x="1689100" y="2171700"/>
                  </a:moveTo>
                  <a:lnTo>
                    <a:pt x="2643188" y="2171700"/>
                  </a:lnTo>
                </a:path>
                <a:path w="4292600" h="3336925">
                  <a:moveTo>
                    <a:pt x="2643188" y="2171700"/>
                  </a:moveTo>
                  <a:lnTo>
                    <a:pt x="3262312" y="2171700"/>
                  </a:lnTo>
                </a:path>
                <a:path w="4292600" h="3336925">
                  <a:moveTo>
                    <a:pt x="3262312" y="2171700"/>
                  </a:moveTo>
                  <a:lnTo>
                    <a:pt x="4292601" y="2171700"/>
                  </a:lnTo>
                </a:path>
                <a:path w="4292600" h="3336925">
                  <a:moveTo>
                    <a:pt x="0" y="2537461"/>
                  </a:moveTo>
                  <a:lnTo>
                    <a:pt x="1155700" y="2537461"/>
                  </a:lnTo>
                </a:path>
                <a:path w="4292600" h="3336925">
                  <a:moveTo>
                    <a:pt x="1155700" y="2537461"/>
                  </a:moveTo>
                  <a:lnTo>
                    <a:pt x="1689100" y="2537461"/>
                  </a:lnTo>
                </a:path>
                <a:path w="4292600" h="3336925">
                  <a:moveTo>
                    <a:pt x="1689100" y="2537461"/>
                  </a:moveTo>
                  <a:lnTo>
                    <a:pt x="2643188" y="2537461"/>
                  </a:lnTo>
                </a:path>
                <a:path w="4292600" h="3336925">
                  <a:moveTo>
                    <a:pt x="2643188" y="2537461"/>
                  </a:moveTo>
                  <a:lnTo>
                    <a:pt x="3262312" y="2537461"/>
                  </a:lnTo>
                </a:path>
                <a:path w="4292600" h="3336925">
                  <a:moveTo>
                    <a:pt x="3262312" y="2537461"/>
                  </a:moveTo>
                  <a:lnTo>
                    <a:pt x="4292601" y="2537461"/>
                  </a:lnTo>
                </a:path>
                <a:path w="4292600" h="3336925">
                  <a:moveTo>
                    <a:pt x="0" y="2903221"/>
                  </a:moveTo>
                  <a:lnTo>
                    <a:pt x="1155700" y="2903221"/>
                  </a:lnTo>
                </a:path>
                <a:path w="4292600" h="3336925">
                  <a:moveTo>
                    <a:pt x="1155700" y="2903221"/>
                  </a:moveTo>
                  <a:lnTo>
                    <a:pt x="1689100" y="2903221"/>
                  </a:lnTo>
                </a:path>
                <a:path w="4292600" h="3336925">
                  <a:moveTo>
                    <a:pt x="1689100" y="2903221"/>
                  </a:moveTo>
                  <a:lnTo>
                    <a:pt x="2643188" y="2903221"/>
                  </a:lnTo>
                </a:path>
                <a:path w="4292600" h="3336925">
                  <a:moveTo>
                    <a:pt x="2643188" y="2903221"/>
                  </a:moveTo>
                  <a:lnTo>
                    <a:pt x="3262312" y="2903221"/>
                  </a:lnTo>
                </a:path>
                <a:path w="4292600" h="3336925">
                  <a:moveTo>
                    <a:pt x="3262312" y="2903221"/>
                  </a:moveTo>
                  <a:lnTo>
                    <a:pt x="4292601" y="2903221"/>
                  </a:lnTo>
                </a:path>
                <a:path w="4292600" h="3336925">
                  <a:moveTo>
                    <a:pt x="0" y="3336609"/>
                  </a:moveTo>
                  <a:lnTo>
                    <a:pt x="1155700" y="3336609"/>
                  </a:lnTo>
                </a:path>
                <a:path w="4292600" h="3336925">
                  <a:moveTo>
                    <a:pt x="1155700" y="3336609"/>
                  </a:moveTo>
                  <a:lnTo>
                    <a:pt x="1689100" y="3336609"/>
                  </a:lnTo>
                </a:path>
                <a:path w="4292600" h="3336925">
                  <a:moveTo>
                    <a:pt x="1689100" y="3336609"/>
                  </a:moveTo>
                  <a:lnTo>
                    <a:pt x="2643188" y="3336609"/>
                  </a:lnTo>
                </a:path>
                <a:path w="4292600" h="3336925">
                  <a:moveTo>
                    <a:pt x="2643188" y="3336609"/>
                  </a:moveTo>
                  <a:lnTo>
                    <a:pt x="3262312" y="3336609"/>
                  </a:lnTo>
                </a:path>
                <a:path w="4292600" h="3336925">
                  <a:moveTo>
                    <a:pt x="3262312" y="3336609"/>
                  </a:moveTo>
                  <a:lnTo>
                    <a:pt x="4292601" y="3336609"/>
                  </a:lnTo>
                </a:path>
              </a:pathLst>
            </a:custGeom>
            <a:ln w="9525">
              <a:solidFill>
                <a:srgbClr val="F6964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13665" y="6001336"/>
            <a:ext cx="82645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7640" indent="-155575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Kojima</a:t>
            </a:r>
            <a:r>
              <a:rPr sz="1100" spc="-4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T,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3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Clin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Oncol.</a:t>
            </a:r>
            <a:r>
              <a:rPr sz="1100" spc="-3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2016;34(suppl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4S):Abstract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TPS175.</a:t>
            </a:r>
            <a:endParaRPr sz="1100">
              <a:latin typeface="Arial"/>
              <a:cs typeface="Arial"/>
            </a:endParaRPr>
          </a:p>
          <a:p>
            <a:pPr marL="167640" indent="-155575">
              <a:lnSpc>
                <a:spcPct val="100000"/>
              </a:lnSpc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Hara</a:t>
            </a:r>
            <a:r>
              <a:rPr sz="1100" spc="-3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H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Poster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presented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2016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the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Japanese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Society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of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Medical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Oncology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Annual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Meeting;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July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28-</a:t>
            </a:r>
            <a:r>
              <a:rPr sz="1100">
                <a:latin typeface="Arial"/>
                <a:cs typeface="Arial"/>
              </a:rPr>
              <a:t>30,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2016;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Kobe,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Japan.</a:t>
            </a:r>
            <a:endParaRPr sz="1100">
              <a:latin typeface="Arial"/>
              <a:cs typeface="Arial"/>
            </a:endParaRPr>
          </a:p>
          <a:p>
            <a:pPr marL="166370" indent="-154305">
              <a:lnSpc>
                <a:spcPct val="100000"/>
              </a:lnSpc>
              <a:buAutoNum type="arabicPeriod"/>
              <a:tabLst>
                <a:tab pos="167005"/>
              </a:tabLst>
            </a:pPr>
            <a:r>
              <a:rPr sz="1100">
                <a:latin typeface="Arial"/>
                <a:cs typeface="Arial"/>
              </a:rPr>
              <a:t>Kudo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Lancet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Oncol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2017;18:631-</a:t>
            </a:r>
            <a:r>
              <a:rPr sz="1100" spc="-20">
                <a:latin typeface="Arial"/>
                <a:cs typeface="Arial"/>
              </a:rPr>
              <a:t>639.</a:t>
            </a:r>
            <a:endParaRPr sz="1100">
              <a:latin typeface="Arial"/>
              <a:cs typeface="Arial"/>
            </a:endParaRPr>
          </a:p>
          <a:p>
            <a:pPr marL="167640" indent="-155575">
              <a:lnSpc>
                <a:spcPct val="100000"/>
              </a:lnSpc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Kitagawa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Y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ESMO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2017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20">
                <a:latin typeface="Arial"/>
                <a:cs typeface="Arial"/>
              </a:rPr>
              <a:t>P638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90652" y="4644649"/>
            <a:ext cx="21145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微软雅黑"/>
                <a:cs typeface="微软雅黑"/>
              </a:rPr>
              <a:t>*：一例患者由于多发性原发癌被排除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572000" y="1676400"/>
            <a:ext cx="4519930" cy="2621280"/>
            <a:chOff x="4572000" y="1676400"/>
            <a:chExt cx="4519930" cy="2621280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72000" y="1676400"/>
              <a:ext cx="4519612" cy="262106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86314" y="2216649"/>
              <a:ext cx="1976318" cy="572709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6886314" y="2216649"/>
            <a:ext cx="1976755" cy="572770"/>
          </a:xfrm>
          <a:prstGeom prst="rect">
            <a:avLst/>
          </a:prstGeom>
          <a:ln w="25400">
            <a:solidFill>
              <a:srgbClr val="0D779B"/>
            </a:solidFill>
          </a:ln>
        </p:spPr>
        <p:txBody>
          <a:bodyPr vert="horz" wrap="square" lIns="0" tIns="977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70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mOS：</a:t>
            </a:r>
            <a:r>
              <a:rPr sz="1200" b="1" spc="-10">
                <a:solidFill>
                  <a:srgbClr val="FF0000"/>
                </a:solidFill>
                <a:latin typeface="微软雅黑"/>
                <a:cs typeface="微软雅黑"/>
              </a:rPr>
              <a:t>10.78</a:t>
            </a:r>
            <a:r>
              <a:rPr sz="1200" b="1" spc="-50">
                <a:solidFill>
                  <a:srgbClr val="FF0000"/>
                </a:solidFill>
                <a:latin typeface="微软雅黑"/>
                <a:cs typeface="微软雅黑"/>
              </a:rPr>
              <a:t>月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（95%</a:t>
            </a:r>
            <a:r>
              <a:rPr sz="1200" b="1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CI：7.39，13.93）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826123" y="1492250"/>
            <a:ext cx="2189480" cy="371475"/>
          </a:xfrm>
          <a:custGeom>
            <a:rect l="l" t="t" r="r" b="b"/>
            <a:pathLst>
              <a:path w="2189479" h="371475">
                <a:moveTo>
                  <a:pt x="2189162" y="371475"/>
                </a:moveTo>
                <a:lnTo>
                  <a:pt x="0" y="371475"/>
                </a:lnTo>
                <a:lnTo>
                  <a:pt x="0" y="0"/>
                </a:lnTo>
                <a:lnTo>
                  <a:pt x="2189162" y="0"/>
                </a:lnTo>
                <a:lnTo>
                  <a:pt x="2189162" y="37147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6141980" y="1445178"/>
            <a:ext cx="155765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400" b="1" spc="-15">
                <a:latin typeface="微软雅黑"/>
                <a:cs typeface="微软雅黑"/>
              </a:rPr>
              <a:t>总生存率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400" b="1">
                <a:latin typeface="微软雅黑"/>
                <a:cs typeface="微软雅黑"/>
              </a:rPr>
              <a:t>2</a:t>
            </a:r>
            <a:r>
              <a:rPr sz="1400" b="1" spc="-10">
                <a:latin typeface="微软雅黑"/>
                <a:cs typeface="微软雅黑"/>
              </a:rPr>
              <a:t>年的最小随访时间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763078" y="788212"/>
            <a:ext cx="54667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ATTRACTION-</a:t>
            </a:r>
            <a:r>
              <a:rPr sz="2400" b="1">
                <a:latin typeface="微软雅黑"/>
                <a:cs typeface="微软雅黑"/>
              </a:rPr>
              <a:t>01</a:t>
            </a:r>
            <a:r>
              <a:rPr sz="2400" b="1" spc="5">
                <a:latin typeface="微软雅黑"/>
                <a:cs typeface="微软雅黑"/>
              </a:rPr>
              <a:t> 研究疗效</a:t>
            </a:r>
            <a:r>
              <a:rPr sz="2400" b="1" spc="-10">
                <a:latin typeface="微软雅黑"/>
                <a:cs typeface="微软雅黑"/>
              </a:rPr>
              <a:t>（n=64*）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63077" y="5153555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latin typeface="微软雅黑"/>
                <a:cs typeface="微软雅黑"/>
              </a:rPr>
              <a:t>短期疗效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362065" y="5153555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latin typeface="微软雅黑"/>
                <a:cs typeface="微软雅黑"/>
              </a:rPr>
              <a:t>长期疗效</a:t>
            </a:r>
            <a:endParaRPr sz="1800">
              <a:latin typeface="微软雅黑"/>
              <a:cs typeface="微软雅黑"/>
            </a:endParaRPr>
          </a:p>
        </p:txBody>
      </p:sp>
      <p:pic>
        <p:nvPicPr>
          <p:cNvPr id="16" name="object 16"/>
          <p:cNvPicPr/>
          <p:nvPr/>
        </p:nvPicPr>
        <p:blipFill>
          <a:blip r:embed="rId4"/>
          <a:stretch>
            <a:fillRect/>
          </a:stretch>
        </p:blipFill>
        <p:spPr>
          <a:xfrm>
            <a:off x="206448" y="38100"/>
            <a:ext cx="500320" cy="1077912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5"/>
          <a:stretch>
            <a:fillRect/>
          </a:stretch>
        </p:blipFill>
        <p:spPr>
          <a:xfrm>
            <a:off x="828675" y="201612"/>
            <a:ext cx="2159000" cy="368300"/>
          </a:xfrm>
          <a:prstGeom prst="rect">
            <a:avLst/>
          </a:prstGeom>
        </p:spPr>
      </p:pic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免疫治疗：EC</a:t>
            </a:r>
            <a:r>
              <a:rPr spc="-10"/>
              <a:t> </a:t>
            </a:r>
            <a:r>
              <a:rPr spc="-25"/>
              <a:t>2L+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760412"/>
            <a:ext cx="9144000" cy="479425"/>
          </a:xfrm>
          <a:custGeom>
            <a:rect l="l" t="t" r="r" b="b"/>
            <a:pathLst>
              <a:path w="9144000" h="479425">
                <a:moveTo>
                  <a:pt x="0" y="0"/>
                </a:moveTo>
                <a:lnTo>
                  <a:pt x="9144000" y="0"/>
                </a:lnTo>
                <a:lnTo>
                  <a:pt x="9144000" y="479425"/>
                </a:lnTo>
                <a:lnTo>
                  <a:pt x="0" y="4794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6708" y="792974"/>
            <a:ext cx="62509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ATTRACTION-</a:t>
            </a:r>
            <a:r>
              <a:rPr sz="2400" b="1">
                <a:latin typeface="微软雅黑"/>
                <a:cs typeface="微软雅黑"/>
              </a:rPr>
              <a:t>01</a:t>
            </a:r>
            <a:r>
              <a:rPr sz="2400" b="1" spc="-5">
                <a:latin typeface="微软雅黑"/>
                <a:cs typeface="微软雅黑"/>
              </a:rPr>
              <a:t>：疗效持续时间和起效时间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8127" y="6277561"/>
            <a:ext cx="227457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Arial"/>
                <a:cs typeface="Arial"/>
              </a:rPr>
              <a:t>Kitagawa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Y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ESMO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2017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P638;</a:t>
            </a:r>
            <a:endParaRPr sz="11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08000" y="2157411"/>
            <a:ext cx="8166100" cy="3170555"/>
            <a:chOff x="508000" y="2157411"/>
            <a:chExt cx="8166100" cy="317055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08000" y="2159000"/>
              <a:ext cx="8166100" cy="316865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34595" y="2157411"/>
              <a:ext cx="3215338" cy="1123224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5434595" y="2157411"/>
            <a:ext cx="3215640" cy="1123315"/>
          </a:xfrm>
          <a:prstGeom prst="rect">
            <a:avLst/>
          </a:prstGeom>
          <a:ln w="25400">
            <a:solidFill>
              <a:srgbClr val="00B0EF"/>
            </a:solidFill>
          </a:ln>
        </p:spPr>
        <p:txBody>
          <a:bodyPr vert="horz" wrap="square" lIns="0" tIns="137160" rIns="0" bIns="0" rtlCol="0">
            <a:spAutoFit/>
          </a:bodyPr>
          <a:lstStyle/>
          <a:p>
            <a:pPr marL="275590" marR="267970" algn="ctr">
              <a:lnSpc>
                <a:spcPct val="100000"/>
              </a:lnSpc>
              <a:spcBef>
                <a:spcPts val="1080"/>
              </a:spcBef>
            </a:pPr>
            <a:r>
              <a:rPr sz="1100" b="1">
                <a:solidFill>
                  <a:srgbClr val="FFFFFF"/>
                </a:solidFill>
                <a:latin typeface="微软雅黑"/>
                <a:cs typeface="微软雅黑"/>
              </a:rPr>
              <a:t>至反应时间</a:t>
            </a:r>
            <a:r>
              <a:rPr sz="1100" b="1" spc="-10">
                <a:solidFill>
                  <a:srgbClr val="FFFFFF"/>
                </a:solidFill>
                <a:latin typeface="微软雅黑"/>
                <a:cs typeface="微软雅黑"/>
              </a:rPr>
              <a:t>TTR（</a:t>
            </a:r>
            <a:r>
              <a:rPr sz="1100" b="1">
                <a:solidFill>
                  <a:srgbClr val="FFFFFF"/>
                </a:solidFill>
                <a:latin typeface="微软雅黑"/>
                <a:cs typeface="微软雅黑"/>
              </a:rPr>
              <a:t>中心评估</a:t>
            </a:r>
            <a:r>
              <a:rPr sz="11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r>
              <a:rPr sz="1100" b="1" spc="50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100" b="1" spc="-10">
                <a:solidFill>
                  <a:srgbClr val="FFFFFF"/>
                </a:solidFill>
                <a:latin typeface="微软雅黑"/>
                <a:cs typeface="微软雅黑"/>
              </a:rPr>
              <a:t>mTTR：</a:t>
            </a:r>
            <a:r>
              <a:rPr sz="1100" b="1" spc="-10">
                <a:solidFill>
                  <a:srgbClr val="FF0000"/>
                </a:solidFill>
                <a:latin typeface="微软雅黑"/>
                <a:cs typeface="微软雅黑"/>
              </a:rPr>
              <a:t>1.45</a:t>
            </a:r>
            <a:r>
              <a:rPr sz="1100" b="1">
                <a:solidFill>
                  <a:srgbClr val="FF0000"/>
                </a:solidFill>
                <a:latin typeface="微软雅黑"/>
                <a:cs typeface="微软雅黑"/>
              </a:rPr>
              <a:t>月</a:t>
            </a:r>
            <a:r>
              <a:rPr sz="1100" b="1">
                <a:solidFill>
                  <a:srgbClr val="FFFFFF"/>
                </a:solidFill>
                <a:latin typeface="微软雅黑"/>
                <a:cs typeface="微软雅黑"/>
              </a:rPr>
              <a:t>（</a:t>
            </a:r>
            <a:r>
              <a:rPr sz="1100" b="1" spc="-5">
                <a:solidFill>
                  <a:srgbClr val="FFFFFF"/>
                </a:solidFill>
                <a:latin typeface="微软雅黑"/>
                <a:cs typeface="微软雅黑"/>
              </a:rPr>
              <a:t>最小，最大：</a:t>
            </a:r>
            <a:r>
              <a:rPr sz="1100" b="1" spc="-10">
                <a:solidFill>
                  <a:srgbClr val="FFFFFF"/>
                </a:solidFill>
                <a:latin typeface="微软雅黑"/>
                <a:cs typeface="微软雅黑"/>
              </a:rPr>
              <a:t>1.4，3.0）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700">
              <a:latin typeface="微软雅黑"/>
              <a:cs typeface="微软雅黑"/>
            </a:endParaRPr>
          </a:p>
          <a:p>
            <a:pPr marL="358140" marR="350520" algn="ctr">
              <a:lnSpc>
                <a:spcPct val="100000"/>
              </a:lnSpc>
            </a:pPr>
            <a:r>
              <a:rPr sz="1100" b="1">
                <a:solidFill>
                  <a:srgbClr val="FFFFFF"/>
                </a:solidFill>
                <a:latin typeface="微软雅黑"/>
                <a:cs typeface="微软雅黑"/>
              </a:rPr>
              <a:t>反应持续时间</a:t>
            </a:r>
            <a:r>
              <a:rPr sz="1100" b="1" spc="-10">
                <a:solidFill>
                  <a:srgbClr val="FFFFFF"/>
                </a:solidFill>
                <a:latin typeface="微软雅黑"/>
                <a:cs typeface="微软雅黑"/>
              </a:rPr>
              <a:t>DOR（</a:t>
            </a:r>
            <a:r>
              <a:rPr sz="1100" b="1">
                <a:solidFill>
                  <a:srgbClr val="FFFFFF"/>
                </a:solidFill>
                <a:latin typeface="微软雅黑"/>
                <a:cs typeface="微软雅黑"/>
              </a:rPr>
              <a:t>中心评估</a:t>
            </a:r>
            <a:r>
              <a:rPr sz="1100" b="1" spc="-50">
                <a:solidFill>
                  <a:srgbClr val="FFFFFF"/>
                </a:solidFill>
                <a:latin typeface="微软雅黑"/>
                <a:cs typeface="微软雅黑"/>
              </a:rPr>
              <a:t>） </a:t>
            </a:r>
            <a:r>
              <a:rPr sz="1100" b="1" spc="-10">
                <a:solidFill>
                  <a:srgbClr val="FFFFFF"/>
                </a:solidFill>
                <a:latin typeface="微软雅黑"/>
                <a:cs typeface="微软雅黑"/>
              </a:rPr>
              <a:t>mDoR：</a:t>
            </a:r>
            <a:r>
              <a:rPr sz="1100" b="1" spc="-10">
                <a:solidFill>
                  <a:srgbClr val="FF0000"/>
                </a:solidFill>
                <a:latin typeface="微软雅黑"/>
                <a:cs typeface="微软雅黑"/>
              </a:rPr>
              <a:t>11.17</a:t>
            </a:r>
            <a:r>
              <a:rPr sz="1100" b="1">
                <a:solidFill>
                  <a:srgbClr val="FF0000"/>
                </a:solidFill>
                <a:latin typeface="微软雅黑"/>
                <a:cs typeface="微软雅黑"/>
              </a:rPr>
              <a:t>月</a:t>
            </a:r>
            <a:r>
              <a:rPr sz="1100" b="1">
                <a:solidFill>
                  <a:srgbClr val="FFFFFF"/>
                </a:solidFill>
                <a:latin typeface="微软雅黑"/>
                <a:cs typeface="微软雅黑"/>
              </a:rPr>
              <a:t>（95</a:t>
            </a:r>
            <a:r>
              <a:rPr sz="1100" b="1" spc="40">
                <a:solidFill>
                  <a:srgbClr val="FFFFFF"/>
                </a:solidFill>
                <a:latin typeface="微软雅黑"/>
                <a:cs typeface="微软雅黑"/>
              </a:rPr>
              <a:t>% </a:t>
            </a:r>
            <a:r>
              <a:rPr sz="1100" b="1" spc="-10">
                <a:solidFill>
                  <a:srgbClr val="FFFFFF"/>
                </a:solidFill>
                <a:latin typeface="微软雅黑"/>
                <a:cs typeface="微软雅黑"/>
              </a:rPr>
              <a:t>CI：3.02，-</a:t>
            </a:r>
            <a:r>
              <a:rPr sz="11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11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3500" y="38100"/>
            <a:ext cx="2924175" cy="1078230"/>
            <a:chOff x="63500" y="38100"/>
            <a:chExt cx="2924175" cy="1078230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3500" y="38100"/>
              <a:ext cx="768350" cy="107791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28675" y="201612"/>
              <a:ext cx="2159000" cy="368300"/>
            </a:xfrm>
            <a:prstGeom prst="rect">
              <a:avLst/>
            </a:prstGeom>
          </p:spPr>
        </p:pic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免疫治疗：EC</a:t>
            </a:r>
            <a:r>
              <a:rPr spc="-10"/>
              <a:t> </a:t>
            </a:r>
            <a:r>
              <a:rPr spc="-25"/>
              <a:t>2L+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676275"/>
            <a:ext cx="9144000" cy="635000"/>
          </a:xfrm>
          <a:custGeom>
            <a:rect l="l" t="t" r="r" b="b"/>
            <a:pathLst>
              <a:path w="9144000" h="635000">
                <a:moveTo>
                  <a:pt x="0" y="0"/>
                </a:moveTo>
                <a:lnTo>
                  <a:pt x="9144000" y="0"/>
                </a:lnTo>
                <a:lnTo>
                  <a:pt x="9144000" y="635000"/>
                </a:lnTo>
                <a:lnTo>
                  <a:pt x="0" y="635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958379" y="786625"/>
            <a:ext cx="52273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ATTRACTION-</a:t>
            </a:r>
            <a:r>
              <a:rPr sz="2400" b="1">
                <a:latin typeface="微软雅黑"/>
                <a:cs typeface="微软雅黑"/>
              </a:rPr>
              <a:t>01：安全性</a:t>
            </a:r>
            <a:r>
              <a:rPr sz="2400" b="1" spc="-10">
                <a:latin typeface="微软雅黑"/>
                <a:cs typeface="微软雅黑"/>
              </a:rPr>
              <a:t>（n=65）</a:t>
            </a:r>
            <a:endParaRPr sz="2400">
              <a:latin typeface="微软雅黑"/>
              <a:cs typeface="微软雅黑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687387" y="2636837"/>
          <a:ext cx="7858125" cy="40201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43025"/>
                <a:gridCol w="5345430"/>
                <a:gridCol w="720725"/>
                <a:gridCol w="440054"/>
              </a:tblGrid>
              <a:tr h="262890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T w="9525">
                      <a:solidFill>
                        <a:srgbClr val="4BACC6"/>
                      </a:solidFill>
                      <a:prstDash val="solid"/>
                    </a:lnT>
                    <a:solidFill>
                      <a:srgbClr val="469A9A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solidFill>
                      <a:srgbClr val="46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0223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T w="9525">
                      <a:solidFill>
                        <a:srgbClr val="4BACC6"/>
                      </a:solidFill>
                      <a:prstDash val="solid"/>
                    </a:lnT>
                    <a:solidFill>
                      <a:srgbClr val="469A9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28575">
                      <a:solidFill>
                        <a:srgbClr val="FF0000"/>
                      </a:solidFill>
                      <a:prstDash val="solid"/>
                    </a:lnR>
                    <a:lnB w="9525">
                      <a:solidFill>
                        <a:srgbClr val="4BACC6"/>
                      </a:solidFill>
                      <a:prstDash val="solid"/>
                    </a:lnB>
                    <a:solidFill>
                      <a:srgbClr val="469A9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28575">
                      <a:solidFill>
                        <a:srgbClr val="FF0000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  <a:solidFill>
                      <a:srgbClr val="469A9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B w="9525">
                      <a:solidFill>
                        <a:srgbClr val="4BACC6"/>
                      </a:solidFill>
                      <a:prstDash val="solid"/>
                    </a:lnB>
                    <a:solidFill>
                      <a:srgbClr val="469A9A"/>
                    </a:solidFill>
                  </a:tcPr>
                </a:tc>
              </a:tr>
              <a:tr h="36576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T w="9525">
                      <a:solidFill>
                        <a:srgbClr val="4BACC6"/>
                      </a:solidFill>
                      <a:prstDash val="solid"/>
                    </a:lnT>
                    <a:solidFill>
                      <a:srgbClr val="469A9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</a:tr>
              <a:tr h="36512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</a:tr>
              <a:tr h="36576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</a:tr>
              <a:tr h="36512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</a:tr>
              <a:tr h="36576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</a:tr>
              <a:tr h="36576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</a:tr>
              <a:tr h="36576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</a:tr>
              <a:tr h="8953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28575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28575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</a:tcPr>
                </a:tc>
              </a:tr>
              <a:tr h="275590">
                <a:tc gridSpan="4">
                  <a:txBody>
                    <a:bodyPr vert="horz" wrap="square"/>
                    <a:lstStyle/>
                    <a:p>
                      <a:pPr marL="324485" indent="-215265">
                        <a:lnSpc>
                          <a:spcPts val="1005"/>
                        </a:lnSpc>
                        <a:spcBef>
                          <a:spcPts val="1065"/>
                        </a:spcBef>
                        <a:buSzPct val="104166"/>
                        <a:buFont typeface="Arial"/>
                        <a:buChar char="•"/>
                        <a:tabLst>
                          <a:tab pos="324485"/>
                          <a:tab pos="325120"/>
                        </a:tabLst>
                      </a:pPr>
                      <a:r>
                        <a:rPr sz="1200" spc="-5">
                          <a:latin typeface="微软雅黑"/>
                          <a:cs typeface="微软雅黑"/>
                        </a:rPr>
                        <a:t>安全性数据中，未见治疗相关性的死亡。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35255" marB="0">
                    <a:lnL w="9525">
                      <a:solidFill>
                        <a:srgbClr val="4BACC6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365125"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ts val="695"/>
                        </a:lnSpc>
                        <a:spcBef>
                          <a:spcPts val="705"/>
                        </a:spcBef>
                      </a:pPr>
                      <a:r>
                        <a:rPr sz="1100">
                          <a:latin typeface="Arial"/>
                          <a:cs typeface="Arial"/>
                        </a:rPr>
                        <a:t>o</a:t>
                      </a:r>
                      <a:r>
                        <a:rPr sz="1100" spc="-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T</a:t>
                      </a:r>
                      <a:r>
                        <a:rPr sz="1100" spc="-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et</a:t>
                      </a:r>
                      <a:r>
                        <a:rPr sz="1100" spc="-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al.</a:t>
                      </a:r>
                      <a:r>
                        <a:rPr sz="1100" spc="-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Lancet</a:t>
                      </a:r>
                      <a:r>
                        <a:rPr sz="1100" spc="-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Oncol</a:t>
                      </a:r>
                      <a:r>
                        <a:rPr sz="1100" spc="-5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>
                          <a:latin typeface="Arial"/>
                          <a:cs typeface="Arial"/>
                        </a:rPr>
                        <a:t>2017;18:631-</a:t>
                      </a:r>
                      <a:r>
                        <a:rPr sz="1100" spc="-20">
                          <a:latin typeface="Arial"/>
                          <a:cs typeface="Arial"/>
                        </a:rPr>
                        <a:t>639.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4BACC6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365760"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100">
                          <a:latin typeface="Arial"/>
                          <a:cs typeface="Arial"/>
                        </a:rPr>
                        <a:t>gawa</a:t>
                      </a:r>
                      <a:r>
                        <a:rPr sz="1100" spc="-1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Y</a:t>
                      </a:r>
                      <a:r>
                        <a:rPr sz="1100" spc="-1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et</a:t>
                      </a:r>
                      <a:r>
                        <a:rPr sz="1100" spc="-1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al.</a:t>
                      </a:r>
                      <a:r>
                        <a:rPr sz="1100" spc="-1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ESMO</a:t>
                      </a:r>
                      <a:r>
                        <a:rPr sz="1100" spc="-15">
                          <a:latin typeface="Arial"/>
                          <a:cs typeface="Arial"/>
                        </a:rPr>
                        <a:t> </a:t>
                      </a:r>
                      <a:r>
                        <a:rPr sz="1100">
                          <a:latin typeface="Arial"/>
                          <a:cs typeface="Arial"/>
                        </a:rPr>
                        <a:t>2017</a:t>
                      </a:r>
                      <a:r>
                        <a:rPr sz="1100" spc="-10">
                          <a:latin typeface="Arial"/>
                          <a:cs typeface="Arial"/>
                        </a:rPr>
                        <a:t> P638;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66675" marB="0">
                    <a:lnL w="9525">
                      <a:solidFill>
                        <a:srgbClr val="4BACC6"/>
                      </a:solidFill>
                      <a:prstDash val="solid"/>
                    </a:lnL>
                    <a:lnR w="9525">
                      <a:solidFill>
                        <a:srgbClr val="4BACC6"/>
                      </a:solidFill>
                      <a:prstDash val="solid"/>
                    </a:lnR>
                    <a:lnT w="9525">
                      <a:solidFill>
                        <a:srgbClr val="4BACC6"/>
                      </a:solidFill>
                      <a:prstDash val="solid"/>
                    </a:lnT>
                    <a:lnB w="9525">
                      <a:solidFill>
                        <a:srgbClr val="4BACC6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243839" y="6185486"/>
            <a:ext cx="429259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7640" indent="-155575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168275"/>
              </a:tabLst>
            </a:pPr>
            <a:r>
              <a:rPr sz="1100" spc="-25">
                <a:latin typeface="Arial"/>
                <a:cs typeface="Arial"/>
              </a:rPr>
              <a:t>Kud</a:t>
            </a:r>
            <a:endParaRPr sz="1100">
              <a:latin typeface="Arial"/>
              <a:cs typeface="Arial"/>
            </a:endParaRPr>
          </a:p>
          <a:p>
            <a:pPr marL="167640" indent="-155575">
              <a:lnSpc>
                <a:spcPct val="100000"/>
              </a:lnSpc>
              <a:buAutoNum type="arabicPeriod"/>
              <a:tabLst>
                <a:tab pos="168275"/>
              </a:tabLst>
            </a:pPr>
            <a:r>
              <a:rPr sz="1100" spc="-20">
                <a:latin typeface="Arial"/>
                <a:cs typeface="Arial"/>
              </a:rPr>
              <a:t>Kita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66190" y="1609009"/>
            <a:ext cx="4589145" cy="8801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ts val="1655"/>
              </a:lnSpc>
              <a:spcBef>
                <a:spcPts val="100"/>
              </a:spcBef>
              <a:buSzPct val="103571"/>
              <a:buFont typeface="Arial"/>
              <a:buChar char="•"/>
              <a:tabLst>
                <a:tab pos="297815"/>
                <a:tab pos="298450"/>
              </a:tabLst>
            </a:pPr>
            <a:r>
              <a:rPr sz="1400" spc="-5">
                <a:latin typeface="微软雅黑"/>
                <a:cs typeface="微软雅黑"/>
              </a:rPr>
              <a:t>在之前报道中，</a:t>
            </a:r>
            <a:r>
              <a:rPr sz="1400" spc="-10">
                <a:latin typeface="微软雅黑"/>
                <a:cs typeface="微软雅黑"/>
              </a:rPr>
              <a:t>AE</a:t>
            </a:r>
            <a:r>
              <a:rPr sz="1400" spc="-5">
                <a:latin typeface="微软雅黑"/>
                <a:cs typeface="微软雅黑"/>
              </a:rPr>
              <a:t>发生率≥</a:t>
            </a:r>
            <a:r>
              <a:rPr sz="1400" spc="-10">
                <a:latin typeface="微软雅黑"/>
                <a:cs typeface="微软雅黑"/>
              </a:rPr>
              <a:t>5</a:t>
            </a:r>
            <a:r>
              <a:rPr sz="1400" spc="-20">
                <a:latin typeface="微软雅黑"/>
                <a:cs typeface="微软雅黑"/>
              </a:rPr>
              <a:t>%患者中</a:t>
            </a:r>
            <a:endParaRPr sz="1400">
              <a:latin typeface="微软雅黑"/>
              <a:cs typeface="微软雅黑"/>
            </a:endParaRPr>
          </a:p>
          <a:p>
            <a:pPr marL="755015" lvl="1" indent="-285115">
              <a:lnSpc>
                <a:spcPts val="1685"/>
              </a:lnSpc>
              <a:buSzPct val="103571"/>
              <a:buFont typeface="Arial"/>
              <a:buChar char="–"/>
              <a:tabLst>
                <a:tab pos="755015"/>
                <a:tab pos="755650"/>
              </a:tabLst>
            </a:pPr>
            <a:r>
              <a:rPr sz="1400" spc="-10">
                <a:latin typeface="微软雅黑"/>
                <a:cs typeface="微软雅黑"/>
              </a:rPr>
              <a:t>55</a:t>
            </a:r>
            <a:r>
              <a:rPr sz="1400">
                <a:latin typeface="微软雅黑"/>
                <a:cs typeface="微软雅黑"/>
              </a:rPr>
              <a:t>人</a:t>
            </a:r>
            <a:r>
              <a:rPr sz="1400" spc="-10">
                <a:latin typeface="微软雅黑"/>
                <a:cs typeface="微软雅黑"/>
              </a:rPr>
              <a:t>（84.6%）</a:t>
            </a:r>
            <a:r>
              <a:rPr sz="1400" spc="-5">
                <a:latin typeface="微软雅黑"/>
                <a:cs typeface="微软雅黑"/>
              </a:rPr>
              <a:t>发生了任何级别的不良反应</a:t>
            </a:r>
            <a:endParaRPr sz="1400">
              <a:latin typeface="微软雅黑"/>
              <a:cs typeface="微软雅黑"/>
            </a:endParaRPr>
          </a:p>
          <a:p>
            <a:pPr marL="755015" lvl="1" indent="-285115">
              <a:lnSpc>
                <a:spcPts val="1705"/>
              </a:lnSpc>
              <a:buSzPct val="103571"/>
              <a:buFont typeface="Arial"/>
              <a:buChar char="–"/>
              <a:tabLst>
                <a:tab pos="755015"/>
                <a:tab pos="755650"/>
              </a:tabLst>
            </a:pPr>
            <a:r>
              <a:rPr sz="1400" spc="-10">
                <a:latin typeface="微软雅黑"/>
                <a:cs typeface="微软雅黑"/>
              </a:rPr>
              <a:t>11</a:t>
            </a:r>
            <a:r>
              <a:rPr sz="1400">
                <a:latin typeface="微软雅黑"/>
                <a:cs typeface="微软雅黑"/>
              </a:rPr>
              <a:t>人</a:t>
            </a:r>
            <a:r>
              <a:rPr sz="1400" spc="-10">
                <a:latin typeface="微软雅黑"/>
                <a:cs typeface="微软雅黑"/>
              </a:rPr>
              <a:t>（17%）</a:t>
            </a:r>
            <a:r>
              <a:rPr sz="1400">
                <a:latin typeface="微软雅黑"/>
                <a:cs typeface="微软雅黑"/>
              </a:rPr>
              <a:t>发生治疗相关</a:t>
            </a:r>
            <a:r>
              <a:rPr sz="1400" spc="-10">
                <a:latin typeface="微软雅黑"/>
                <a:cs typeface="微软雅黑"/>
              </a:rPr>
              <a:t>3-</a:t>
            </a:r>
            <a:r>
              <a:rPr sz="1400">
                <a:latin typeface="微软雅黑"/>
                <a:cs typeface="微软雅黑"/>
              </a:rPr>
              <a:t>4</a:t>
            </a:r>
            <a:r>
              <a:rPr sz="1400" spc="-10">
                <a:latin typeface="微软雅黑"/>
                <a:cs typeface="微软雅黑"/>
              </a:rPr>
              <a:t>级的不良反应</a:t>
            </a:r>
            <a:endParaRPr sz="1400">
              <a:latin typeface="微软雅黑"/>
              <a:cs typeface="微软雅黑"/>
            </a:endParaRPr>
          </a:p>
          <a:p>
            <a:pPr marL="297815" indent="-285115">
              <a:lnSpc>
                <a:spcPts val="1675"/>
              </a:lnSpc>
              <a:buSzPct val="103571"/>
              <a:buFont typeface="Arial"/>
              <a:buChar char="•"/>
              <a:tabLst>
                <a:tab pos="297815"/>
                <a:tab pos="298450"/>
              </a:tabLst>
            </a:pPr>
            <a:r>
              <a:rPr sz="1400">
                <a:latin typeface="微软雅黑"/>
                <a:cs typeface="微软雅黑"/>
              </a:rPr>
              <a:t>在</a:t>
            </a:r>
            <a:r>
              <a:rPr sz="1400" spc="-10">
                <a:latin typeface="微软雅黑"/>
                <a:cs typeface="微软雅黑"/>
              </a:rPr>
              <a:t>AE</a:t>
            </a:r>
            <a:r>
              <a:rPr sz="1400" spc="-5">
                <a:latin typeface="微软雅黑"/>
                <a:cs typeface="微软雅黑"/>
              </a:rPr>
              <a:t>发生率≥</a:t>
            </a:r>
            <a:r>
              <a:rPr sz="1400" spc="-10">
                <a:latin typeface="微软雅黑"/>
                <a:cs typeface="微软雅黑"/>
              </a:rPr>
              <a:t>10%的患者中，不良事件发生率如下表：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3500" y="38100"/>
            <a:ext cx="2924175" cy="1078230"/>
            <a:chOff x="63500" y="38100"/>
            <a:chExt cx="2924175" cy="1078230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3500" y="38100"/>
              <a:ext cx="768350" cy="107791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28675" y="201612"/>
              <a:ext cx="2159000" cy="368300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免疫治疗：EC</a:t>
            </a:r>
            <a:r>
              <a:rPr spc="-10"/>
              <a:t> </a:t>
            </a:r>
            <a:r>
              <a:rPr spc="-25"/>
              <a:t>2L+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525" y="722312"/>
            <a:ext cx="9134475" cy="536575"/>
          </a:xfrm>
          <a:custGeom>
            <a:rect l="l" t="t" r="r" b="b"/>
            <a:pathLst>
              <a:path w="9134475" h="536575">
                <a:moveTo>
                  <a:pt x="0" y="0"/>
                </a:moveTo>
                <a:lnTo>
                  <a:pt x="9134475" y="0"/>
                </a:lnTo>
                <a:lnTo>
                  <a:pt x="9134475" y="536575"/>
                </a:lnTo>
                <a:lnTo>
                  <a:pt x="0" y="53657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18271" y="783449"/>
            <a:ext cx="41173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ATTRACTION-</a:t>
            </a:r>
            <a:r>
              <a:rPr sz="2400" b="1">
                <a:latin typeface="微软雅黑"/>
                <a:cs typeface="微软雅黑"/>
              </a:rPr>
              <a:t>01</a:t>
            </a:r>
            <a:r>
              <a:rPr sz="2400" b="1" spc="-10">
                <a:latin typeface="微软雅黑"/>
                <a:cs typeface="微软雅黑"/>
              </a:rPr>
              <a:t>：研究结论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00112" y="1627188"/>
            <a:ext cx="7200900" cy="3460750"/>
          </a:xfrm>
          <a:custGeom>
            <a:rect l="l" t="t" r="r" b="b"/>
            <a:pathLst>
              <a:path w="7200900" h="3460750">
                <a:moveTo>
                  <a:pt x="0" y="0"/>
                </a:moveTo>
                <a:lnTo>
                  <a:pt x="7200900" y="0"/>
                </a:lnTo>
                <a:lnTo>
                  <a:pt x="7200900" y="3460750"/>
                </a:lnTo>
                <a:lnTo>
                  <a:pt x="0" y="346075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978852" y="1617371"/>
            <a:ext cx="6901815" cy="2367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280670" indent="-342265">
              <a:lnSpc>
                <a:spcPct val="150000"/>
              </a:lnSpc>
              <a:spcBef>
                <a:spcPts val="100"/>
              </a:spcBef>
              <a:buSzPct val="10312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1600" spc="-5">
                <a:latin typeface="微软雅黑"/>
                <a:cs typeface="微软雅黑"/>
              </a:rPr>
              <a:t>纳武利尤单抗单药在食管癌患者中有效 (中心评审</a:t>
            </a:r>
            <a:r>
              <a:rPr sz="1600">
                <a:latin typeface="微软雅黑"/>
                <a:cs typeface="微软雅黑"/>
              </a:rPr>
              <a:t>ORR</a:t>
            </a:r>
            <a:r>
              <a:rPr sz="1600" spc="-10">
                <a:latin typeface="微软雅黑"/>
                <a:cs typeface="微软雅黑"/>
              </a:rPr>
              <a:t>: </a:t>
            </a:r>
            <a:r>
              <a:rPr sz="1600">
                <a:latin typeface="微软雅黑"/>
                <a:cs typeface="微软雅黑"/>
              </a:rPr>
              <a:t>17.2</a:t>
            </a:r>
            <a:r>
              <a:rPr sz="1600" spc="-15">
                <a:latin typeface="微软雅黑"/>
                <a:cs typeface="微软雅黑"/>
              </a:rPr>
              <a:t> %，</a:t>
            </a:r>
            <a:r>
              <a:rPr sz="1600" spc="-10">
                <a:latin typeface="微软雅黑"/>
                <a:cs typeface="微软雅黑"/>
              </a:rPr>
              <a:t>CR： </a:t>
            </a:r>
            <a:r>
              <a:rPr sz="1600">
                <a:latin typeface="微软雅黑"/>
                <a:cs typeface="微软雅黑"/>
              </a:rPr>
              <a:t>4.7%</a:t>
            </a:r>
            <a:r>
              <a:rPr sz="1600" spc="-15">
                <a:latin typeface="微软雅黑"/>
                <a:cs typeface="微软雅黑"/>
              </a:rPr>
              <a:t>) 且安全性可耐受</a:t>
            </a:r>
            <a:endParaRPr sz="1600">
              <a:latin typeface="微软雅黑"/>
              <a:cs typeface="微软雅黑"/>
            </a:endParaRPr>
          </a:p>
          <a:p>
            <a:pPr marL="354965" indent="-342265">
              <a:lnSpc>
                <a:spcPct val="100000"/>
              </a:lnSpc>
              <a:spcBef>
                <a:spcPts val="1345"/>
              </a:spcBef>
              <a:buSzPct val="10312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1600">
                <a:latin typeface="微软雅黑"/>
                <a:cs typeface="微软雅黑"/>
              </a:rPr>
              <a:t>在</a:t>
            </a:r>
            <a:r>
              <a:rPr sz="1600" spc="-10">
                <a:latin typeface="微软雅黑"/>
                <a:cs typeface="微软雅黑"/>
              </a:rPr>
              <a:t>64</a:t>
            </a:r>
            <a:r>
              <a:rPr sz="1600">
                <a:latin typeface="微软雅黑"/>
                <a:cs typeface="微软雅黑"/>
              </a:rPr>
              <a:t>位可评估病人中，中位总生存达到</a:t>
            </a:r>
            <a:r>
              <a:rPr sz="1600" b="1">
                <a:latin typeface="微软雅黑"/>
                <a:cs typeface="微软雅黑"/>
              </a:rPr>
              <a:t>10.78</a:t>
            </a:r>
            <a:r>
              <a:rPr sz="1600" b="1" spc="-15">
                <a:latin typeface="微软雅黑"/>
                <a:cs typeface="微软雅黑"/>
              </a:rPr>
              <a:t> 个月 </a:t>
            </a:r>
            <a:r>
              <a:rPr sz="1600">
                <a:latin typeface="微软雅黑"/>
                <a:cs typeface="微软雅黑"/>
              </a:rPr>
              <a:t>(95</a:t>
            </a:r>
            <a:r>
              <a:rPr sz="1600" spc="-10">
                <a:latin typeface="微软雅黑"/>
                <a:cs typeface="微软雅黑"/>
              </a:rPr>
              <a:t>% </a:t>
            </a:r>
            <a:r>
              <a:rPr sz="1600">
                <a:latin typeface="微软雅黑"/>
                <a:cs typeface="微软雅黑"/>
              </a:rPr>
              <a:t>CI</a:t>
            </a:r>
            <a:r>
              <a:rPr sz="1600" spc="-5">
                <a:latin typeface="微软雅黑"/>
                <a:cs typeface="微软雅黑"/>
              </a:rPr>
              <a:t>: </a:t>
            </a:r>
            <a:r>
              <a:rPr sz="1600">
                <a:latin typeface="微软雅黑"/>
                <a:cs typeface="微软雅黑"/>
              </a:rPr>
              <a:t>7.39</a:t>
            </a:r>
            <a:r>
              <a:rPr sz="1600" spc="-10">
                <a:latin typeface="微软雅黑"/>
                <a:cs typeface="微软雅黑"/>
              </a:rPr>
              <a:t>, 13.93)</a:t>
            </a:r>
            <a:endParaRPr sz="1600">
              <a:latin typeface="微软雅黑"/>
              <a:cs typeface="微软雅黑"/>
            </a:endParaRPr>
          </a:p>
          <a:p>
            <a:pPr marL="355600">
              <a:lnSpc>
                <a:spcPct val="100000"/>
              </a:lnSpc>
              <a:spcBef>
                <a:spcPts val="960"/>
              </a:spcBef>
            </a:pPr>
            <a:r>
              <a:rPr sz="1600">
                <a:latin typeface="微软雅黑"/>
                <a:cs typeface="微软雅黑"/>
              </a:rPr>
              <a:t>中位无进展生存期</a:t>
            </a:r>
            <a:r>
              <a:rPr sz="1600" spc="-10">
                <a:latin typeface="微软雅黑"/>
                <a:cs typeface="微软雅黑"/>
              </a:rPr>
              <a:t>1.51</a:t>
            </a:r>
            <a:r>
              <a:rPr sz="1600">
                <a:latin typeface="微软雅黑"/>
                <a:cs typeface="微软雅黑"/>
              </a:rPr>
              <a:t>个月(95</a:t>
            </a:r>
            <a:r>
              <a:rPr sz="1600" spc="-10">
                <a:latin typeface="微软雅黑"/>
                <a:cs typeface="微软雅黑"/>
              </a:rPr>
              <a:t>% </a:t>
            </a:r>
            <a:r>
              <a:rPr sz="1600">
                <a:latin typeface="微软雅黑"/>
                <a:cs typeface="微软雅黑"/>
              </a:rPr>
              <a:t>CI</a:t>
            </a:r>
            <a:r>
              <a:rPr sz="1600" spc="-5">
                <a:latin typeface="微软雅黑"/>
                <a:cs typeface="微软雅黑"/>
              </a:rPr>
              <a:t>: </a:t>
            </a:r>
            <a:r>
              <a:rPr sz="1600">
                <a:latin typeface="微软雅黑"/>
                <a:cs typeface="微软雅黑"/>
              </a:rPr>
              <a:t>1.41</a:t>
            </a:r>
            <a:r>
              <a:rPr sz="1600" spc="-5">
                <a:latin typeface="微软雅黑"/>
                <a:cs typeface="微软雅黑"/>
              </a:rPr>
              <a:t>, </a:t>
            </a:r>
            <a:r>
              <a:rPr sz="1600" spc="-10">
                <a:latin typeface="微软雅黑"/>
                <a:cs typeface="微软雅黑"/>
              </a:rPr>
              <a:t>2.79)</a:t>
            </a:r>
            <a:endParaRPr sz="1600">
              <a:latin typeface="微软雅黑"/>
              <a:cs typeface="微软雅黑"/>
            </a:endParaRPr>
          </a:p>
          <a:p>
            <a:pPr marL="354965" indent="-342265">
              <a:lnSpc>
                <a:spcPct val="100000"/>
              </a:lnSpc>
              <a:spcBef>
                <a:spcPts val="1340"/>
              </a:spcBef>
              <a:buSzPct val="10312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1600">
                <a:latin typeface="微软雅黑"/>
                <a:cs typeface="微软雅黑"/>
              </a:rPr>
              <a:t>获得</a:t>
            </a:r>
            <a:r>
              <a:rPr sz="1600" spc="-10">
                <a:latin typeface="微软雅黑"/>
                <a:cs typeface="微软雅黑"/>
              </a:rPr>
              <a:t>CR</a:t>
            </a:r>
            <a:r>
              <a:rPr sz="1600">
                <a:latin typeface="微软雅黑"/>
                <a:cs typeface="微软雅黑"/>
              </a:rPr>
              <a:t>或</a:t>
            </a:r>
            <a:r>
              <a:rPr sz="1600" spc="-10">
                <a:latin typeface="微软雅黑"/>
                <a:cs typeface="微软雅黑"/>
              </a:rPr>
              <a:t>PR</a:t>
            </a:r>
            <a:r>
              <a:rPr sz="1600" spc="-5">
                <a:latin typeface="微软雅黑"/>
                <a:cs typeface="微软雅黑"/>
              </a:rPr>
              <a:t>的病人疗效持续久，</a:t>
            </a:r>
            <a:r>
              <a:rPr sz="1600" spc="-10">
                <a:latin typeface="微软雅黑"/>
                <a:cs typeface="微软雅黑"/>
              </a:rPr>
              <a:t>DoR</a:t>
            </a:r>
            <a:r>
              <a:rPr sz="1600">
                <a:latin typeface="微软雅黑"/>
                <a:cs typeface="微软雅黑"/>
              </a:rPr>
              <a:t>为</a:t>
            </a:r>
            <a:r>
              <a:rPr sz="1600" b="1" spc="-10">
                <a:latin typeface="微软雅黑"/>
                <a:cs typeface="微软雅黑"/>
              </a:rPr>
              <a:t>11.17</a:t>
            </a:r>
            <a:r>
              <a:rPr sz="1600" b="1" spc="-25">
                <a:latin typeface="微软雅黑"/>
                <a:cs typeface="微软雅黑"/>
              </a:rPr>
              <a:t>个月</a:t>
            </a:r>
            <a:endParaRPr sz="1600">
              <a:latin typeface="微软雅黑"/>
              <a:cs typeface="微软雅黑"/>
            </a:endParaRPr>
          </a:p>
          <a:p>
            <a:pPr marL="354965" indent="-342265">
              <a:lnSpc>
                <a:spcPct val="100000"/>
              </a:lnSpc>
              <a:spcBef>
                <a:spcPts val="1345"/>
              </a:spcBef>
              <a:buSzPct val="10312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1600" b="1" spc="-10">
                <a:latin typeface="微软雅黑"/>
                <a:cs typeface="微软雅黑"/>
              </a:rPr>
              <a:t>45.3%</a:t>
            </a:r>
            <a:r>
              <a:rPr sz="1600">
                <a:latin typeface="微软雅黑"/>
                <a:cs typeface="微软雅黑"/>
              </a:rPr>
              <a:t>的患者达到了</a:t>
            </a:r>
            <a:r>
              <a:rPr sz="1600" b="1">
                <a:latin typeface="微软雅黑"/>
                <a:cs typeface="微软雅黑"/>
              </a:rPr>
              <a:t>1</a:t>
            </a:r>
            <a:r>
              <a:rPr sz="1600" b="1" spc="-5">
                <a:latin typeface="微软雅黑"/>
                <a:cs typeface="微软雅黑"/>
              </a:rPr>
              <a:t>年生存，</a:t>
            </a:r>
            <a:r>
              <a:rPr sz="1600" b="1" spc="-10">
                <a:latin typeface="微软雅黑"/>
                <a:cs typeface="微软雅黑"/>
              </a:rPr>
              <a:t>17.2%</a:t>
            </a:r>
            <a:r>
              <a:rPr sz="1600">
                <a:latin typeface="微软雅黑"/>
                <a:cs typeface="微软雅黑"/>
              </a:rPr>
              <a:t>的患者达到了</a:t>
            </a:r>
            <a:r>
              <a:rPr sz="1600" b="1">
                <a:latin typeface="微软雅黑"/>
                <a:cs typeface="微软雅黑"/>
              </a:rPr>
              <a:t>2</a:t>
            </a:r>
            <a:r>
              <a:rPr sz="1600" b="1" spc="-20">
                <a:latin typeface="微软雅黑"/>
                <a:cs typeface="微软雅黑"/>
              </a:rPr>
              <a:t>年生存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265" y="6010861"/>
            <a:ext cx="82645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7640" indent="-155575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Kojima</a:t>
            </a:r>
            <a:r>
              <a:rPr sz="1100" spc="-4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T,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3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Clin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Oncol.</a:t>
            </a:r>
            <a:r>
              <a:rPr sz="1100" spc="-3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2016;34(suppl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4S):Abstract</a:t>
            </a:r>
            <a:r>
              <a:rPr sz="1100" spc="-2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TPS175.</a:t>
            </a:r>
            <a:endParaRPr sz="1100">
              <a:latin typeface="Arial"/>
              <a:cs typeface="Arial"/>
            </a:endParaRPr>
          </a:p>
          <a:p>
            <a:pPr marL="167640" indent="-155575">
              <a:lnSpc>
                <a:spcPct val="100000"/>
              </a:lnSpc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Hara</a:t>
            </a:r>
            <a:r>
              <a:rPr sz="1100" spc="-3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H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Poster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presented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2016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the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Japanese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Society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of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Medical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Oncology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Annual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Meeting;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July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28-</a:t>
            </a:r>
            <a:r>
              <a:rPr sz="1100">
                <a:latin typeface="Arial"/>
                <a:cs typeface="Arial"/>
              </a:rPr>
              <a:t>30,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2016;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Kobe,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Japan.</a:t>
            </a:r>
            <a:endParaRPr sz="1100">
              <a:latin typeface="Arial"/>
              <a:cs typeface="Arial"/>
            </a:endParaRPr>
          </a:p>
          <a:p>
            <a:pPr marL="167640" indent="-155575">
              <a:lnSpc>
                <a:spcPct val="100000"/>
              </a:lnSpc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Kitagawa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Y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ESMO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2017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P638;</a:t>
            </a:r>
            <a:endParaRPr sz="1100">
              <a:latin typeface="Arial"/>
              <a:cs typeface="Arial"/>
            </a:endParaRPr>
          </a:p>
          <a:p>
            <a:pPr marL="167640" indent="-155575">
              <a:lnSpc>
                <a:spcPct val="100000"/>
              </a:lnSpc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Kudo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Lancet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Oncol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2017;18:631-</a:t>
            </a:r>
            <a:r>
              <a:rPr sz="1100" spc="-20">
                <a:latin typeface="Arial"/>
                <a:cs typeface="Arial"/>
              </a:rPr>
              <a:t>639.</a:t>
            </a:r>
            <a:endParaRPr sz="11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3500" y="38100"/>
            <a:ext cx="2924175" cy="1078230"/>
            <a:chOff x="63500" y="38100"/>
            <a:chExt cx="2924175" cy="1078230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3500" y="38100"/>
              <a:ext cx="768350" cy="107791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28675" y="201612"/>
              <a:ext cx="2159000" cy="368300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免疫治疗：EC</a:t>
            </a:r>
            <a:r>
              <a:rPr spc="-10"/>
              <a:t> </a:t>
            </a:r>
            <a:r>
              <a:rPr spc="-25"/>
              <a:t>2L+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4099" y="1381801"/>
            <a:ext cx="68961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31415" marR="5080" indent="-241935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帕博利珠单抗用于</a:t>
            </a:r>
            <a:r>
              <a:rPr sz="2000" b="1" spc="-10">
                <a:latin typeface="微软雅黑"/>
                <a:cs typeface="微软雅黑"/>
              </a:rPr>
              <a:t>PD-L1</a:t>
            </a:r>
            <a:r>
              <a:rPr sz="2000" b="1" spc="-5">
                <a:latin typeface="微软雅黑"/>
                <a:cs typeface="微软雅黑"/>
              </a:rPr>
              <a:t>阳性的进展期食管癌或胃食管交界癌</a:t>
            </a:r>
            <a:r>
              <a:rPr sz="2000" b="1">
                <a:latin typeface="微软雅黑"/>
                <a:cs typeface="微软雅黑"/>
              </a:rPr>
              <a:t>的多中心</a:t>
            </a:r>
            <a:r>
              <a:rPr sz="2000" b="1" spc="-10">
                <a:latin typeface="微软雅黑"/>
                <a:cs typeface="微软雅黑"/>
              </a:rPr>
              <a:t>Ib</a:t>
            </a:r>
            <a:r>
              <a:rPr sz="2000" b="1" spc="-20">
                <a:latin typeface="微软雅黑"/>
                <a:cs typeface="微软雅黑"/>
              </a:rPr>
              <a:t>期研究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2240" y="6479173"/>
            <a:ext cx="26162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7640" indent="-155575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168275"/>
              </a:tabLst>
            </a:pPr>
            <a:r>
              <a:rPr sz="1100">
                <a:latin typeface="Arial"/>
                <a:cs typeface="Arial"/>
              </a:rPr>
              <a:t>Doi</a:t>
            </a:r>
            <a:r>
              <a:rPr sz="1100" spc="-2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ASCO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2016,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Abstract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20">
                <a:latin typeface="Arial"/>
                <a:cs typeface="Arial"/>
              </a:rPr>
              <a:t>4046</a:t>
            </a:r>
            <a:endParaRPr sz="1100">
              <a:latin typeface="Arial"/>
              <a:cs typeface="Arial"/>
            </a:endParaRPr>
          </a:p>
          <a:p>
            <a:pPr marL="167640" indent="-155575">
              <a:lnSpc>
                <a:spcPct val="100000"/>
              </a:lnSpc>
              <a:buAutoNum type="arabicPeriod"/>
              <a:tabLst>
                <a:tab pos="168275"/>
              </a:tabLst>
            </a:pPr>
            <a:r>
              <a:rPr sz="1100" spc="-10">
                <a:latin typeface="Arial"/>
                <a:cs typeface="Arial"/>
              </a:rPr>
              <a:t>ClinicalTrials.gov.</a:t>
            </a:r>
            <a:r>
              <a:rPr sz="1100" spc="9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NCT02054806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8975" y="4290695"/>
            <a:ext cx="572770" cy="1041400"/>
          </a:xfrm>
          <a:prstGeom prst="rect">
            <a:avLst/>
          </a:prstGeom>
        </p:spPr>
        <p:txBody>
          <a:bodyPr vert="vert" wrap="square" lIns="0" tIns="273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2000" b="1" spc="-15">
                <a:latin typeface="微软雅黑"/>
                <a:cs typeface="微软雅黑"/>
              </a:rPr>
              <a:t>基线特征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400" spc="-10">
                <a:latin typeface="微软雅黑"/>
                <a:cs typeface="微软雅黑"/>
              </a:rPr>
              <a:t>（N=23）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1130300" y="2006600"/>
            <a:ext cx="6791325" cy="1525588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881831" y="3829048"/>
            <a:ext cx="7868284" cy="2193925"/>
            <a:chOff x="881831" y="3829048"/>
            <a:chExt cx="7868284" cy="219392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1831" y="3882782"/>
              <a:ext cx="3897353" cy="213504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800599" y="3898900"/>
              <a:ext cx="3948905" cy="210440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14399" y="4559299"/>
              <a:ext cx="7739380" cy="1449705"/>
            </a:xfrm>
            <a:custGeom>
              <a:rect l="l" t="t" r="r" b="b"/>
              <a:pathLst>
                <a:path w="7739380" h="1449704">
                  <a:moveTo>
                    <a:pt x="3951287" y="298449"/>
                  </a:moveTo>
                  <a:lnTo>
                    <a:pt x="7739062" y="298449"/>
                  </a:lnTo>
                  <a:lnTo>
                    <a:pt x="7739062" y="409574"/>
                  </a:lnTo>
                  <a:lnTo>
                    <a:pt x="3951287" y="409574"/>
                  </a:lnTo>
                  <a:lnTo>
                    <a:pt x="3951287" y="298449"/>
                  </a:lnTo>
                  <a:close/>
                </a:path>
                <a:path w="7739380" h="1449704">
                  <a:moveTo>
                    <a:pt x="31749" y="0"/>
                  </a:moveTo>
                  <a:lnTo>
                    <a:pt x="3790950" y="0"/>
                  </a:lnTo>
                  <a:lnTo>
                    <a:pt x="3790950" y="484187"/>
                  </a:lnTo>
                  <a:lnTo>
                    <a:pt x="31749" y="484187"/>
                  </a:lnTo>
                  <a:lnTo>
                    <a:pt x="31749" y="0"/>
                  </a:lnTo>
                  <a:close/>
                </a:path>
                <a:path w="7739380" h="1449704">
                  <a:moveTo>
                    <a:pt x="0" y="1074737"/>
                  </a:moveTo>
                  <a:lnTo>
                    <a:pt x="3790950" y="1074737"/>
                  </a:lnTo>
                  <a:lnTo>
                    <a:pt x="3790950" y="1449387"/>
                  </a:lnTo>
                  <a:lnTo>
                    <a:pt x="0" y="1449387"/>
                  </a:lnTo>
                  <a:lnTo>
                    <a:pt x="0" y="1074737"/>
                  </a:lnTo>
                  <a:close/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897186" y="3829048"/>
              <a:ext cx="214629" cy="730250"/>
            </a:xfrm>
            <a:custGeom>
              <a:rect l="l" t="t" r="r" b="b"/>
              <a:pathLst>
                <a:path w="214628" h="730250">
                  <a:moveTo>
                    <a:pt x="214312" y="202811"/>
                  </a:moveTo>
                  <a:lnTo>
                    <a:pt x="141842" y="202811"/>
                  </a:lnTo>
                  <a:lnTo>
                    <a:pt x="141842" y="730249"/>
                  </a:lnTo>
                  <a:lnTo>
                    <a:pt x="72469" y="730249"/>
                  </a:lnTo>
                  <a:lnTo>
                    <a:pt x="72469" y="202811"/>
                  </a:lnTo>
                  <a:lnTo>
                    <a:pt x="0" y="202811"/>
                  </a:lnTo>
                  <a:lnTo>
                    <a:pt x="107155" y="0"/>
                  </a:lnTo>
                  <a:lnTo>
                    <a:pt x="214312" y="20281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6070458" y="6057816"/>
            <a:ext cx="20859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7955" marR="5080" indent="-13589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微软雅黑"/>
                <a:cs typeface="微软雅黑"/>
              </a:rPr>
              <a:t>接受帕博利珠单抗作为4</a:t>
            </a:r>
            <a:r>
              <a:rPr sz="1400" spc="-50">
                <a:latin typeface="微软雅黑"/>
                <a:cs typeface="微软雅黑"/>
              </a:rPr>
              <a:t>线</a:t>
            </a:r>
            <a:r>
              <a:rPr sz="1400">
                <a:latin typeface="微软雅黑"/>
                <a:cs typeface="微软雅黑"/>
              </a:rPr>
              <a:t>以上治疗的患者占</a:t>
            </a:r>
            <a:r>
              <a:rPr sz="1400" spc="-25">
                <a:latin typeface="微软雅黑"/>
                <a:cs typeface="微软雅黑"/>
              </a:rPr>
              <a:t>48%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075517" y="3707683"/>
            <a:ext cx="12814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微软雅黑"/>
                <a:cs typeface="微软雅黑"/>
              </a:rPr>
              <a:t>52</a:t>
            </a:r>
            <a:r>
              <a:rPr sz="1400" spc="-15">
                <a:latin typeface="微软雅黑"/>
                <a:cs typeface="微软雅黑"/>
              </a:rPr>
              <a:t>%的亚洲人群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881311" y="6022973"/>
            <a:ext cx="230504" cy="351155"/>
          </a:xfrm>
          <a:custGeom>
            <a:rect l="l" t="t" r="r" b="b"/>
            <a:pathLst>
              <a:path w="230503" h="351154">
                <a:moveTo>
                  <a:pt x="230186" y="132986"/>
                </a:moveTo>
                <a:lnTo>
                  <a:pt x="152349" y="132986"/>
                </a:lnTo>
                <a:lnTo>
                  <a:pt x="152349" y="0"/>
                </a:lnTo>
                <a:lnTo>
                  <a:pt x="77837" y="0"/>
                </a:lnTo>
                <a:lnTo>
                  <a:pt x="77837" y="132986"/>
                </a:lnTo>
                <a:lnTo>
                  <a:pt x="0" y="132986"/>
                </a:lnTo>
                <a:lnTo>
                  <a:pt x="115093" y="350837"/>
                </a:lnTo>
                <a:lnTo>
                  <a:pt x="230186" y="132986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3095846" y="6193662"/>
            <a:ext cx="9258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微软雅黑"/>
                <a:cs typeface="微软雅黑"/>
              </a:rPr>
              <a:t>74</a:t>
            </a:r>
            <a:r>
              <a:rPr sz="1400" spc="-20">
                <a:latin typeface="微软雅黑"/>
                <a:cs typeface="微软雅黑"/>
              </a:rPr>
              <a:t>%的鳞癌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592761" y="4979986"/>
            <a:ext cx="201930" cy="1377950"/>
          </a:xfrm>
          <a:custGeom>
            <a:rect l="l" t="t" r="r" b="b"/>
            <a:pathLst>
              <a:path w="201929" h="1377950">
                <a:moveTo>
                  <a:pt x="201612" y="1187202"/>
                </a:moveTo>
                <a:lnTo>
                  <a:pt x="133436" y="1187202"/>
                </a:lnTo>
                <a:lnTo>
                  <a:pt x="133436" y="0"/>
                </a:lnTo>
                <a:lnTo>
                  <a:pt x="68175" y="0"/>
                </a:lnTo>
                <a:lnTo>
                  <a:pt x="68175" y="1187202"/>
                </a:lnTo>
                <a:lnTo>
                  <a:pt x="0" y="1187202"/>
                </a:lnTo>
                <a:lnTo>
                  <a:pt x="100805" y="1377949"/>
                </a:lnTo>
                <a:lnTo>
                  <a:pt x="201612" y="1187202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3178026" y="772338"/>
            <a:ext cx="27882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00"/>
                </a:solidFill>
              </a:rPr>
              <a:t>KEYNOTE-</a:t>
            </a:r>
            <a:r>
              <a:rPr sz="2400">
                <a:solidFill>
                  <a:srgbClr val="000000"/>
                </a:solidFill>
              </a:rPr>
              <a:t>028</a:t>
            </a:r>
            <a:r>
              <a:rPr sz="2400" spc="-25">
                <a:solidFill>
                  <a:srgbClr val="000000"/>
                </a:solidFill>
              </a:rPr>
              <a:t>研究</a:t>
            </a:r>
            <a:endParaRPr sz="2400"/>
          </a:p>
        </p:txBody>
      </p:sp>
      <p:pic>
        <p:nvPicPr>
          <p:cNvPr id="17" name="object 17"/>
          <p:cNvPicPr/>
          <p:nvPr/>
        </p:nvPicPr>
        <p:blipFill>
          <a:blip r:embed="rId5"/>
          <a:stretch>
            <a:fillRect/>
          </a:stretch>
        </p:blipFill>
        <p:spPr>
          <a:xfrm>
            <a:off x="828675" y="201612"/>
            <a:ext cx="2889250" cy="368300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907414" y="225954"/>
            <a:ext cx="26352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免疫治疗：EC/GEJC</a:t>
            </a:r>
            <a:r>
              <a:rPr sz="1800" b="1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800" b="1" spc="-25">
                <a:solidFill>
                  <a:srgbClr val="FFFFFF"/>
                </a:solidFill>
                <a:latin typeface="微软雅黑"/>
                <a:cs typeface="微软雅黑"/>
              </a:rPr>
              <a:t>2L+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0799" y="38100"/>
            <a:ext cx="768350" cy="1059815"/>
            <a:chOff x="50799" y="38100"/>
            <a:chExt cx="768350" cy="1059815"/>
          </a:xfrm>
        </p:grpSpPr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96810" y="38100"/>
              <a:ext cx="533243" cy="105976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0799" y="38100"/>
              <a:ext cx="768328" cy="76191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79400" y="1320800"/>
            <a:ext cx="5099050" cy="1743075"/>
            <a:chOff x="279400" y="1320800"/>
            <a:chExt cx="5099050" cy="17430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79400" y="1320800"/>
              <a:ext cx="5099050" cy="174307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09562" y="1973262"/>
              <a:ext cx="5027930" cy="862330"/>
            </a:xfrm>
            <a:custGeom>
              <a:rect l="l" t="t" r="r" b="b"/>
              <a:pathLst>
                <a:path w="5027930" h="862330">
                  <a:moveTo>
                    <a:pt x="0" y="0"/>
                  </a:moveTo>
                  <a:lnTo>
                    <a:pt x="5027612" y="0"/>
                  </a:lnTo>
                  <a:lnTo>
                    <a:pt x="5027612" y="131761"/>
                  </a:lnTo>
                  <a:lnTo>
                    <a:pt x="0" y="131761"/>
                  </a:lnTo>
                  <a:lnTo>
                    <a:pt x="0" y="0"/>
                  </a:lnTo>
                  <a:close/>
                </a:path>
                <a:path w="5027930" h="862330">
                  <a:moveTo>
                    <a:pt x="0" y="492125"/>
                  </a:moveTo>
                  <a:lnTo>
                    <a:pt x="5027612" y="492125"/>
                  </a:lnTo>
                  <a:lnTo>
                    <a:pt x="5027612" y="677862"/>
                  </a:lnTo>
                  <a:lnTo>
                    <a:pt x="0" y="677862"/>
                  </a:lnTo>
                  <a:lnTo>
                    <a:pt x="0" y="492125"/>
                  </a:lnTo>
                  <a:close/>
                </a:path>
                <a:path w="5027930" h="862330">
                  <a:moveTo>
                    <a:pt x="0" y="677862"/>
                  </a:moveTo>
                  <a:lnTo>
                    <a:pt x="5027612" y="677862"/>
                  </a:lnTo>
                  <a:lnTo>
                    <a:pt x="5027612" y="862012"/>
                  </a:lnTo>
                  <a:lnTo>
                    <a:pt x="0" y="862012"/>
                  </a:lnTo>
                  <a:lnTo>
                    <a:pt x="0" y="677862"/>
                  </a:lnTo>
                  <a:close/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638165" y="1753953"/>
            <a:ext cx="3067050" cy="3264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b="1" spc="-15">
                <a:latin typeface="微软雅黑"/>
                <a:cs typeface="微软雅黑"/>
              </a:rPr>
              <a:t>短期疗效</a:t>
            </a:r>
            <a:endParaRPr sz="1300">
              <a:latin typeface="微软雅黑"/>
              <a:cs typeface="微软雅黑"/>
            </a:endParaRPr>
          </a:p>
          <a:p>
            <a:pPr marL="226695" indent="-213995">
              <a:lnSpc>
                <a:spcPts val="1535"/>
              </a:lnSpc>
              <a:buSzPct val="103846"/>
              <a:buFont typeface="Arial"/>
              <a:buChar char="•"/>
              <a:tabLst>
                <a:tab pos="226695"/>
                <a:tab pos="227329"/>
              </a:tabLst>
            </a:pPr>
            <a:r>
              <a:rPr sz="1300">
                <a:latin typeface="微软雅黑"/>
                <a:cs typeface="微软雅黑"/>
              </a:rPr>
              <a:t>ORR</a:t>
            </a:r>
            <a:r>
              <a:rPr sz="1300" spc="-5">
                <a:latin typeface="微软雅黑"/>
                <a:cs typeface="微软雅黑"/>
              </a:rPr>
              <a:t> </a:t>
            </a:r>
            <a:r>
              <a:rPr sz="1300">
                <a:latin typeface="微软雅黑"/>
                <a:cs typeface="微软雅黑"/>
              </a:rPr>
              <a:t>30</a:t>
            </a:r>
            <a:r>
              <a:rPr sz="1300" spc="-15">
                <a:latin typeface="微软雅黑"/>
                <a:cs typeface="微软雅黑"/>
              </a:rPr>
              <a:t>%，其中</a:t>
            </a:r>
            <a:endParaRPr sz="1300">
              <a:latin typeface="微软雅黑"/>
              <a:cs typeface="微软雅黑"/>
            </a:endParaRPr>
          </a:p>
          <a:p>
            <a:pPr marL="755015" lvl="1" indent="-285115">
              <a:lnSpc>
                <a:spcPts val="1565"/>
              </a:lnSpc>
              <a:buSzPct val="103846"/>
              <a:buFont typeface="Arial"/>
              <a:buChar char="–"/>
              <a:tabLst>
                <a:tab pos="755015"/>
                <a:tab pos="755650"/>
              </a:tabLst>
            </a:pPr>
            <a:r>
              <a:rPr sz="1300">
                <a:latin typeface="微软雅黑"/>
                <a:cs typeface="微软雅黑"/>
              </a:rPr>
              <a:t>腺癌</a:t>
            </a:r>
            <a:r>
              <a:rPr sz="1300" spc="-10">
                <a:latin typeface="微软雅黑"/>
                <a:cs typeface="微软雅黑"/>
              </a:rPr>
              <a:t>ORR40%</a:t>
            </a:r>
            <a:endParaRPr sz="1300">
              <a:latin typeface="微软雅黑"/>
              <a:cs typeface="微软雅黑"/>
            </a:endParaRPr>
          </a:p>
          <a:p>
            <a:pPr marL="755015" lvl="1" indent="-285115">
              <a:lnSpc>
                <a:spcPts val="1585"/>
              </a:lnSpc>
              <a:buSzPct val="103846"/>
              <a:buFont typeface="Arial"/>
              <a:buChar char="–"/>
              <a:tabLst>
                <a:tab pos="755015"/>
                <a:tab pos="755650"/>
              </a:tabLst>
            </a:pPr>
            <a:r>
              <a:rPr sz="1300">
                <a:latin typeface="微软雅黑"/>
                <a:cs typeface="微软雅黑"/>
              </a:rPr>
              <a:t>鳞癌</a:t>
            </a:r>
            <a:r>
              <a:rPr sz="1300" spc="-10">
                <a:latin typeface="微软雅黑"/>
                <a:cs typeface="微软雅黑"/>
              </a:rPr>
              <a:t>ORR29%</a:t>
            </a:r>
            <a:endParaRPr sz="1300">
              <a:latin typeface="微软雅黑"/>
              <a:cs typeface="微软雅黑"/>
            </a:endParaRPr>
          </a:p>
          <a:p>
            <a:pPr marL="226695" indent="-213995">
              <a:lnSpc>
                <a:spcPts val="1555"/>
              </a:lnSpc>
              <a:buSzPct val="103846"/>
              <a:buFont typeface="Arial"/>
              <a:buChar char="•"/>
              <a:tabLst>
                <a:tab pos="226695"/>
                <a:tab pos="227329"/>
              </a:tabLst>
            </a:pPr>
            <a:r>
              <a:rPr sz="1300">
                <a:latin typeface="微软雅黑"/>
                <a:cs typeface="微软雅黑"/>
              </a:rPr>
              <a:t>中位</a:t>
            </a:r>
            <a:r>
              <a:rPr sz="1300" spc="-10">
                <a:latin typeface="微软雅黑"/>
                <a:cs typeface="微软雅黑"/>
              </a:rPr>
              <a:t>DOR</a:t>
            </a:r>
            <a:r>
              <a:rPr sz="1300">
                <a:latin typeface="微软雅黑"/>
                <a:cs typeface="微软雅黑"/>
              </a:rPr>
              <a:t>未达到 (范围, </a:t>
            </a:r>
            <a:r>
              <a:rPr sz="1300" spc="-10">
                <a:latin typeface="微软雅黑"/>
                <a:cs typeface="微软雅黑"/>
              </a:rPr>
              <a:t>5.5-</a:t>
            </a:r>
            <a:r>
              <a:rPr sz="1300">
                <a:latin typeface="微软雅黑"/>
                <a:cs typeface="微软雅黑"/>
              </a:rPr>
              <a:t>11.8</a:t>
            </a:r>
            <a:r>
              <a:rPr sz="1300" spc="-10">
                <a:latin typeface="微软雅黑"/>
                <a:cs typeface="微软雅黑"/>
              </a:rPr>
              <a:t>+ 月)</a:t>
            </a:r>
            <a:endParaRPr sz="13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400">
              <a:latin typeface="微软雅黑"/>
              <a:cs typeface="微软雅黑"/>
            </a:endParaRPr>
          </a:p>
          <a:p>
            <a:pPr marL="29845">
              <a:lnSpc>
                <a:spcPct val="100000"/>
              </a:lnSpc>
            </a:pPr>
            <a:r>
              <a:rPr sz="1300" b="1" spc="-10">
                <a:latin typeface="微软雅黑"/>
                <a:cs typeface="微软雅黑"/>
              </a:rPr>
              <a:t>安全性分析</a:t>
            </a:r>
            <a:endParaRPr sz="1300">
              <a:latin typeface="微软雅黑"/>
              <a:cs typeface="微软雅黑"/>
            </a:endParaRPr>
          </a:p>
          <a:p>
            <a:pPr marL="315595" marR="22225" indent="-285750">
              <a:lnSpc>
                <a:spcPct val="150000"/>
              </a:lnSpc>
              <a:buSzPct val="103846"/>
              <a:buFont typeface="Arial"/>
              <a:buChar char="•"/>
              <a:tabLst>
                <a:tab pos="315595"/>
                <a:tab pos="316230"/>
              </a:tabLst>
            </a:pPr>
            <a:r>
              <a:rPr sz="1300">
                <a:latin typeface="微软雅黑"/>
                <a:cs typeface="微软雅黑"/>
              </a:rPr>
              <a:t>任何级别治疗相关性不良事件</a:t>
            </a:r>
            <a:r>
              <a:rPr sz="1300" spc="-10">
                <a:latin typeface="微软雅黑"/>
                <a:cs typeface="微软雅黑"/>
              </a:rPr>
              <a:t>TRAE： </a:t>
            </a:r>
            <a:r>
              <a:rPr sz="1300" spc="-25">
                <a:latin typeface="微软雅黑"/>
                <a:cs typeface="微软雅黑"/>
              </a:rPr>
              <a:t>39%</a:t>
            </a:r>
            <a:endParaRPr sz="1300">
              <a:latin typeface="微软雅黑"/>
              <a:cs typeface="微软雅黑"/>
            </a:endParaRPr>
          </a:p>
          <a:p>
            <a:pPr marL="315595" indent="-286385">
              <a:lnSpc>
                <a:spcPct val="100000"/>
              </a:lnSpc>
              <a:spcBef>
                <a:spcPts val="780"/>
              </a:spcBef>
              <a:buSzPct val="103846"/>
              <a:buFont typeface="Arial"/>
              <a:buChar char="•"/>
              <a:tabLst>
                <a:tab pos="315595"/>
                <a:tab pos="316230"/>
              </a:tabLst>
            </a:pPr>
            <a:r>
              <a:rPr sz="1300">
                <a:latin typeface="微软雅黑"/>
                <a:cs typeface="微软雅黑"/>
              </a:rPr>
              <a:t>3级治疗相关性不良事件</a:t>
            </a:r>
            <a:r>
              <a:rPr sz="1300" spc="-10">
                <a:latin typeface="微软雅黑"/>
                <a:cs typeface="微软雅黑"/>
              </a:rPr>
              <a:t>TRAE：17%</a:t>
            </a:r>
            <a:endParaRPr sz="1300">
              <a:latin typeface="微软雅黑"/>
              <a:cs typeface="微软雅黑"/>
            </a:endParaRPr>
          </a:p>
          <a:p>
            <a:pPr marL="315595" marR="5080" indent="-285750">
              <a:lnSpc>
                <a:spcPct val="150000"/>
              </a:lnSpc>
              <a:buSzPct val="103846"/>
              <a:buFont typeface="Arial"/>
              <a:buChar char="•"/>
              <a:tabLst>
                <a:tab pos="315595"/>
                <a:tab pos="316230"/>
              </a:tabLst>
            </a:pPr>
            <a:r>
              <a:rPr sz="1300">
                <a:latin typeface="微软雅黑"/>
                <a:cs typeface="微软雅黑"/>
              </a:rPr>
              <a:t>未发生4</a:t>
            </a:r>
            <a:r>
              <a:rPr sz="1300" spc="-5">
                <a:latin typeface="微软雅黑"/>
                <a:cs typeface="微软雅黑"/>
              </a:rPr>
              <a:t>级相关不良反应、治疗相关死亡和由于不良反应导致的停药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06426" y="765987"/>
            <a:ext cx="55314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KEYNOTE-</a:t>
            </a:r>
            <a:r>
              <a:rPr sz="2400" b="1">
                <a:latin typeface="微软雅黑"/>
                <a:cs typeface="微软雅黑"/>
              </a:rPr>
              <a:t>028</a:t>
            </a:r>
            <a:r>
              <a:rPr sz="2400" b="1" spc="-5">
                <a:latin typeface="微软雅黑"/>
                <a:cs typeface="微软雅黑"/>
              </a:rPr>
              <a:t>研究：短期疗效和安全性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7315" y="6520448"/>
            <a:ext cx="26162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Arial"/>
                <a:cs typeface="Arial"/>
              </a:rPr>
              <a:t>1.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Doi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T,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al.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ASCO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2016,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Abstract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 spc="-20">
                <a:latin typeface="Arial"/>
                <a:cs typeface="Arial"/>
              </a:rPr>
              <a:t>4046</a:t>
            </a:r>
            <a:endParaRPr sz="11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579917" y="3270694"/>
            <a:ext cx="4523607" cy="312449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828674" y="201612"/>
            <a:ext cx="2868611" cy="36830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免疫治疗：EC/GEJC</a:t>
            </a:r>
            <a:r>
              <a:rPr spc="-45"/>
              <a:t> </a:t>
            </a:r>
            <a:r>
              <a:rPr spc="-25"/>
              <a:t>2L+</a:t>
            </a:r>
          </a:p>
        </p:txBody>
      </p:sp>
      <p:grpSp>
        <p:nvGrpSpPr>
          <p:cNvPr id="11" name="object 11"/>
          <p:cNvGrpSpPr/>
          <p:nvPr/>
        </p:nvGrpSpPr>
        <p:grpSpPr>
          <a:xfrm>
            <a:off x="50799" y="38100"/>
            <a:ext cx="768350" cy="1059815"/>
            <a:chOff x="50799" y="38100"/>
            <a:chExt cx="768350" cy="1059815"/>
          </a:xfrm>
        </p:grpSpPr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96810" y="38100"/>
              <a:ext cx="533243" cy="105976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0799" y="38100"/>
              <a:ext cx="768328" cy="76191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106738" y="2447925"/>
            <a:ext cx="2654300" cy="2130425"/>
            <a:chOff x="3106738" y="2447925"/>
            <a:chExt cx="2654300" cy="2130425"/>
          </a:xfrm>
        </p:grpSpPr>
        <p:sp>
          <p:nvSpPr>
            <p:cNvPr id="3" name="object 3"/>
            <p:cNvSpPr/>
            <p:nvPr/>
          </p:nvSpPr>
          <p:spPr>
            <a:xfrm>
              <a:off x="3106738" y="3435349"/>
              <a:ext cx="500380" cy="127000"/>
            </a:xfrm>
            <a:custGeom>
              <a:rect l="l" t="t" r="r" b="b"/>
              <a:pathLst>
                <a:path w="500379" h="127000">
                  <a:moveTo>
                    <a:pt x="373061" y="127000"/>
                  </a:moveTo>
                  <a:lnTo>
                    <a:pt x="373061" y="0"/>
                  </a:lnTo>
                  <a:lnTo>
                    <a:pt x="474661" y="50800"/>
                  </a:lnTo>
                  <a:lnTo>
                    <a:pt x="385761" y="50800"/>
                  </a:lnTo>
                  <a:lnTo>
                    <a:pt x="385761" y="76200"/>
                  </a:lnTo>
                  <a:lnTo>
                    <a:pt x="474661" y="76200"/>
                  </a:lnTo>
                  <a:lnTo>
                    <a:pt x="373061" y="127000"/>
                  </a:lnTo>
                  <a:close/>
                </a:path>
                <a:path w="500379" h="127000">
                  <a:moveTo>
                    <a:pt x="373061" y="76200"/>
                  </a:moveTo>
                  <a:lnTo>
                    <a:pt x="0" y="76200"/>
                  </a:lnTo>
                  <a:lnTo>
                    <a:pt x="0" y="50800"/>
                  </a:lnTo>
                  <a:lnTo>
                    <a:pt x="373061" y="50800"/>
                  </a:lnTo>
                  <a:lnTo>
                    <a:pt x="373061" y="76200"/>
                  </a:lnTo>
                  <a:close/>
                </a:path>
                <a:path w="500379" h="127000">
                  <a:moveTo>
                    <a:pt x="474661" y="76200"/>
                  </a:moveTo>
                  <a:lnTo>
                    <a:pt x="385761" y="76200"/>
                  </a:lnTo>
                  <a:lnTo>
                    <a:pt x="385761" y="50800"/>
                  </a:lnTo>
                  <a:lnTo>
                    <a:pt x="474661" y="50800"/>
                  </a:lnTo>
                  <a:lnTo>
                    <a:pt x="500061" y="63500"/>
                  </a:lnTo>
                  <a:lnTo>
                    <a:pt x="474661" y="762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606799" y="2447925"/>
              <a:ext cx="2154555" cy="2130425"/>
            </a:xfrm>
            <a:custGeom>
              <a:rect l="l" t="t" r="r" b="b"/>
              <a:pathLst>
                <a:path w="2154554" h="2130425">
                  <a:moveTo>
                    <a:pt x="1920082" y="2130423"/>
                  </a:moveTo>
                  <a:lnTo>
                    <a:pt x="234155" y="2130423"/>
                  </a:lnTo>
                  <a:lnTo>
                    <a:pt x="186964" y="2125666"/>
                  </a:lnTo>
                  <a:lnTo>
                    <a:pt x="143011" y="2112022"/>
                  </a:lnTo>
                  <a:lnTo>
                    <a:pt x="103236" y="2090433"/>
                  </a:lnTo>
                  <a:lnTo>
                    <a:pt x="68582" y="2061841"/>
                  </a:lnTo>
                  <a:lnTo>
                    <a:pt x="39989" y="2027187"/>
                  </a:lnTo>
                  <a:lnTo>
                    <a:pt x="18400" y="1987412"/>
                  </a:lnTo>
                  <a:lnTo>
                    <a:pt x="4757" y="1943459"/>
                  </a:lnTo>
                  <a:lnTo>
                    <a:pt x="0" y="1896269"/>
                  </a:lnTo>
                  <a:lnTo>
                    <a:pt x="0" y="234154"/>
                  </a:lnTo>
                  <a:lnTo>
                    <a:pt x="4757" y="186964"/>
                  </a:lnTo>
                  <a:lnTo>
                    <a:pt x="18401" y="143011"/>
                  </a:lnTo>
                  <a:lnTo>
                    <a:pt x="39990" y="103236"/>
                  </a:lnTo>
                  <a:lnTo>
                    <a:pt x="68582" y="68582"/>
                  </a:lnTo>
                  <a:lnTo>
                    <a:pt x="103236" y="39989"/>
                  </a:lnTo>
                  <a:lnTo>
                    <a:pt x="143011" y="18400"/>
                  </a:lnTo>
                  <a:lnTo>
                    <a:pt x="186965" y="4757"/>
                  </a:lnTo>
                  <a:lnTo>
                    <a:pt x="234154" y="0"/>
                  </a:lnTo>
                  <a:lnTo>
                    <a:pt x="1920083" y="0"/>
                  </a:lnTo>
                  <a:lnTo>
                    <a:pt x="1967273" y="4757"/>
                  </a:lnTo>
                  <a:lnTo>
                    <a:pt x="2011226" y="18401"/>
                  </a:lnTo>
                  <a:lnTo>
                    <a:pt x="2051001" y="39990"/>
                  </a:lnTo>
                  <a:lnTo>
                    <a:pt x="2085655" y="68582"/>
                  </a:lnTo>
                  <a:lnTo>
                    <a:pt x="2114247" y="103236"/>
                  </a:lnTo>
                  <a:lnTo>
                    <a:pt x="2135836" y="143011"/>
                  </a:lnTo>
                  <a:lnTo>
                    <a:pt x="2149480" y="186964"/>
                  </a:lnTo>
                  <a:lnTo>
                    <a:pt x="2154237" y="234154"/>
                  </a:lnTo>
                  <a:lnTo>
                    <a:pt x="2154237" y="1896269"/>
                  </a:lnTo>
                  <a:lnTo>
                    <a:pt x="2149480" y="1943459"/>
                  </a:lnTo>
                  <a:lnTo>
                    <a:pt x="2135836" y="1987412"/>
                  </a:lnTo>
                  <a:lnTo>
                    <a:pt x="2114247" y="2027187"/>
                  </a:lnTo>
                  <a:lnTo>
                    <a:pt x="2085655" y="2061841"/>
                  </a:lnTo>
                  <a:lnTo>
                    <a:pt x="2051000" y="2090433"/>
                  </a:lnTo>
                  <a:lnTo>
                    <a:pt x="2011226" y="2112022"/>
                  </a:lnTo>
                  <a:lnTo>
                    <a:pt x="1967273" y="2125666"/>
                  </a:lnTo>
                  <a:lnTo>
                    <a:pt x="1920082" y="2130423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3754122" y="2671693"/>
            <a:ext cx="1894205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209550" indent="-171450" algn="just">
              <a:lnSpc>
                <a:spcPct val="100000"/>
              </a:lnSpc>
              <a:spcBef>
                <a:spcPts val="100"/>
              </a:spcBef>
              <a:buClr>
                <a:srgbClr val="FFE947"/>
              </a:buClr>
              <a:buSzPct val="104166"/>
              <a:buFont typeface="Wingdings"/>
              <a:buChar char=""/>
              <a:tabLst>
                <a:tab pos="184150"/>
              </a:tabLst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帕博利珠单抗 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200mg 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Q3W</a:t>
            </a:r>
            <a:endParaRPr sz="1200">
              <a:latin typeface="微软雅黑"/>
              <a:cs typeface="微软雅黑"/>
            </a:endParaRPr>
          </a:p>
          <a:p>
            <a:pPr marL="184150" marR="5080" indent="-171450" algn="just">
              <a:lnSpc>
                <a:spcPct val="100000"/>
              </a:lnSpc>
              <a:buClr>
                <a:srgbClr val="FFE947"/>
              </a:buClr>
              <a:buSzPct val="104166"/>
              <a:buFont typeface="Wingdings"/>
              <a:buChar char=""/>
              <a:tabLst>
                <a:tab pos="184150"/>
              </a:tabLst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紫杉醇每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28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天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（4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周）</a:t>
            </a:r>
            <a:r>
              <a:rPr sz="1200" b="1" spc="-50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第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80-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100mg/m2</a:t>
            </a:r>
            <a:r>
              <a:rPr sz="1200" b="1" spc="-30">
                <a:solidFill>
                  <a:srgbClr val="FFFFFF"/>
                </a:solidFill>
                <a:latin typeface="微软雅黑"/>
                <a:cs typeface="微软雅黑"/>
              </a:rPr>
              <a:t> ，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1， 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8，15</a:t>
            </a:r>
            <a:r>
              <a:rPr sz="1200" b="1" spc="-50">
                <a:solidFill>
                  <a:srgbClr val="FFFFFF"/>
                </a:solidFill>
                <a:latin typeface="微软雅黑"/>
                <a:cs typeface="微软雅黑"/>
              </a:rPr>
              <a:t>天</a:t>
            </a:r>
            <a:endParaRPr sz="1200">
              <a:latin typeface="微软雅黑"/>
              <a:cs typeface="微软雅黑"/>
            </a:endParaRPr>
          </a:p>
          <a:p>
            <a:pPr marL="184150" marR="292100" indent="-171450" algn="just">
              <a:lnSpc>
                <a:spcPct val="100000"/>
              </a:lnSpc>
              <a:buClr>
                <a:srgbClr val="FFE947"/>
              </a:buClr>
              <a:buSzPct val="104166"/>
              <a:buFont typeface="Wingdings"/>
              <a:buChar char=""/>
              <a:tabLst>
                <a:tab pos="184150"/>
              </a:tabLst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多西他赛 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75mg/m2 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Q3w</a:t>
            </a:r>
            <a:endParaRPr sz="1200">
              <a:latin typeface="微软雅黑"/>
              <a:cs typeface="微软雅黑"/>
            </a:endParaRPr>
          </a:p>
          <a:p>
            <a:pPr marL="184150" marR="244475" indent="-171450" algn="just">
              <a:lnSpc>
                <a:spcPct val="100000"/>
              </a:lnSpc>
              <a:buClr>
                <a:srgbClr val="FFE947"/>
              </a:buClr>
              <a:buSzPct val="104166"/>
              <a:buFont typeface="Wingdings"/>
              <a:buChar char=""/>
              <a:tabLst>
                <a:tab pos="184150"/>
              </a:tabLst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伊立替康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180mg/m2 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Q2w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23302" y="2176347"/>
            <a:ext cx="516255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0">
                <a:latin typeface="Arial"/>
                <a:cs typeface="Arial"/>
              </a:rPr>
              <a:t>N=720</a:t>
            </a:r>
            <a:endParaRPr sz="13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5950" y="2473325"/>
            <a:ext cx="2491105" cy="2105025"/>
          </a:xfrm>
          <a:prstGeom prst="rect">
            <a:avLst/>
          </a:prstGeom>
          <a:solidFill>
            <a:srgbClr val="469A9A"/>
          </a:solidFill>
        </p:spPr>
        <p:txBody>
          <a:bodyPr vert="horz" wrap="square" lIns="0" tIns="6096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80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主要入组标准</a:t>
            </a:r>
            <a:endParaRPr sz="1200">
              <a:latin typeface="微软雅黑"/>
              <a:cs typeface="微软雅黑"/>
            </a:endParaRPr>
          </a:p>
          <a:p>
            <a:pPr marL="218440" indent="-127635" algn="just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18440"/>
              </a:tabLst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年龄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≥18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years</a:t>
            </a:r>
            <a:endParaRPr sz="1200">
              <a:latin typeface="微软雅黑"/>
              <a:cs typeface="微软雅黑"/>
            </a:endParaRPr>
          </a:p>
          <a:p>
            <a:pPr marL="217804" marR="130810" indent="-127000" algn="just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18440"/>
              </a:tabLst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来源于食管的进展期或转移性的食管腺癌或食管鳞癌；或者来源于胃食管交界部的进展期或转移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性的食管腺癌</a:t>
            </a:r>
            <a:endParaRPr sz="1200">
              <a:latin typeface="微软雅黑"/>
              <a:cs typeface="微软雅黑"/>
            </a:endParaRPr>
          </a:p>
          <a:p>
            <a:pPr marL="217804" marR="81915" indent="-127000" algn="just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18440"/>
              </a:tabLst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按照当地的指南既往接受过≥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r>
              <a:rPr sz="1200" spc="-50">
                <a:solidFill>
                  <a:srgbClr val="FFFFFF"/>
                </a:solidFill>
                <a:latin typeface="微软雅黑"/>
                <a:cs typeface="微软雅黑"/>
              </a:rPr>
              <a:t>线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的标准治疗</a:t>
            </a:r>
            <a:endParaRPr sz="1200">
              <a:latin typeface="微软雅黑"/>
              <a:cs typeface="微软雅黑"/>
            </a:endParaRPr>
          </a:p>
          <a:p>
            <a:pPr marL="218440" indent="-127635" algn="just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1844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ECOG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PS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 评分0-</a:t>
            </a:r>
            <a:r>
              <a:rPr sz="1200" spc="-50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760993" y="2592387"/>
            <a:ext cx="3197860" cy="1903730"/>
            <a:chOff x="5760993" y="2592387"/>
            <a:chExt cx="3197860" cy="1903730"/>
          </a:xfrm>
        </p:grpSpPr>
        <p:sp>
          <p:nvSpPr>
            <p:cNvPr id="9" name="object 9"/>
            <p:cNvSpPr/>
            <p:nvPr/>
          </p:nvSpPr>
          <p:spPr>
            <a:xfrm>
              <a:off x="5760993" y="3448489"/>
              <a:ext cx="459105" cy="127000"/>
            </a:xfrm>
            <a:custGeom>
              <a:rect l="l" t="t" r="r" b="b"/>
              <a:pathLst>
                <a:path w="459104" h="127000">
                  <a:moveTo>
                    <a:pt x="434009" y="50756"/>
                  </a:moveTo>
                  <a:lnTo>
                    <a:pt x="344487" y="50756"/>
                  </a:lnTo>
                  <a:lnTo>
                    <a:pt x="344575" y="76155"/>
                  </a:lnTo>
                  <a:lnTo>
                    <a:pt x="331875" y="76199"/>
                  </a:lnTo>
                  <a:lnTo>
                    <a:pt x="332051" y="126999"/>
                  </a:lnTo>
                  <a:lnTo>
                    <a:pt x="458831" y="63059"/>
                  </a:lnTo>
                  <a:lnTo>
                    <a:pt x="434009" y="50756"/>
                  </a:lnTo>
                  <a:close/>
                </a:path>
                <a:path w="459104" h="127000">
                  <a:moveTo>
                    <a:pt x="331787" y="50800"/>
                  </a:moveTo>
                  <a:lnTo>
                    <a:pt x="0" y="51948"/>
                  </a:lnTo>
                  <a:lnTo>
                    <a:pt x="87" y="77347"/>
                  </a:lnTo>
                  <a:lnTo>
                    <a:pt x="331875" y="76199"/>
                  </a:lnTo>
                  <a:lnTo>
                    <a:pt x="331787" y="50800"/>
                  </a:lnTo>
                  <a:close/>
                </a:path>
                <a:path w="459104" h="127000">
                  <a:moveTo>
                    <a:pt x="344487" y="50756"/>
                  </a:moveTo>
                  <a:lnTo>
                    <a:pt x="331787" y="50800"/>
                  </a:lnTo>
                  <a:lnTo>
                    <a:pt x="331875" y="76199"/>
                  </a:lnTo>
                  <a:lnTo>
                    <a:pt x="344575" y="76155"/>
                  </a:lnTo>
                  <a:lnTo>
                    <a:pt x="344487" y="50756"/>
                  </a:lnTo>
                  <a:close/>
                </a:path>
                <a:path w="459104" h="127000">
                  <a:moveTo>
                    <a:pt x="331611" y="0"/>
                  </a:moveTo>
                  <a:lnTo>
                    <a:pt x="331787" y="50800"/>
                  </a:lnTo>
                  <a:lnTo>
                    <a:pt x="434009" y="50756"/>
                  </a:lnTo>
                  <a:lnTo>
                    <a:pt x="33161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261098" y="2592387"/>
              <a:ext cx="2697480" cy="1903730"/>
            </a:xfrm>
            <a:custGeom>
              <a:rect l="l" t="t" r="r" b="b"/>
              <a:pathLst>
                <a:path w="2697479" h="1903729">
                  <a:moveTo>
                    <a:pt x="2487958" y="1903412"/>
                  </a:moveTo>
                  <a:lnTo>
                    <a:pt x="209204" y="1903412"/>
                  </a:lnTo>
                  <a:lnTo>
                    <a:pt x="161236" y="1897887"/>
                  </a:lnTo>
                  <a:lnTo>
                    <a:pt x="117201" y="1882148"/>
                  </a:lnTo>
                  <a:lnTo>
                    <a:pt x="78357" y="1857452"/>
                  </a:lnTo>
                  <a:lnTo>
                    <a:pt x="45960" y="1825054"/>
                  </a:lnTo>
                  <a:lnTo>
                    <a:pt x="21264" y="1786210"/>
                  </a:lnTo>
                  <a:lnTo>
                    <a:pt x="5525" y="1742176"/>
                  </a:lnTo>
                  <a:lnTo>
                    <a:pt x="0" y="1694208"/>
                  </a:lnTo>
                  <a:lnTo>
                    <a:pt x="0" y="209204"/>
                  </a:lnTo>
                  <a:lnTo>
                    <a:pt x="5525" y="161235"/>
                  </a:lnTo>
                  <a:lnTo>
                    <a:pt x="21263" y="117201"/>
                  </a:lnTo>
                  <a:lnTo>
                    <a:pt x="45959" y="78357"/>
                  </a:lnTo>
                  <a:lnTo>
                    <a:pt x="78357" y="45959"/>
                  </a:lnTo>
                  <a:lnTo>
                    <a:pt x="117201" y="21263"/>
                  </a:lnTo>
                  <a:lnTo>
                    <a:pt x="161235" y="5525"/>
                  </a:lnTo>
                  <a:lnTo>
                    <a:pt x="209203" y="0"/>
                  </a:lnTo>
                  <a:lnTo>
                    <a:pt x="2487959" y="0"/>
                  </a:lnTo>
                  <a:lnTo>
                    <a:pt x="2535926" y="5525"/>
                  </a:lnTo>
                  <a:lnTo>
                    <a:pt x="2579960" y="21263"/>
                  </a:lnTo>
                  <a:lnTo>
                    <a:pt x="2618804" y="45959"/>
                  </a:lnTo>
                  <a:lnTo>
                    <a:pt x="2651202" y="78357"/>
                  </a:lnTo>
                  <a:lnTo>
                    <a:pt x="2675898" y="117201"/>
                  </a:lnTo>
                  <a:lnTo>
                    <a:pt x="2691637" y="161235"/>
                  </a:lnTo>
                  <a:lnTo>
                    <a:pt x="2697162" y="209204"/>
                  </a:lnTo>
                  <a:lnTo>
                    <a:pt x="2697161" y="1694208"/>
                  </a:lnTo>
                  <a:lnTo>
                    <a:pt x="2691636" y="1742176"/>
                  </a:lnTo>
                  <a:lnTo>
                    <a:pt x="2675897" y="1786211"/>
                  </a:lnTo>
                  <a:lnTo>
                    <a:pt x="2651201" y="1825054"/>
                  </a:lnTo>
                  <a:lnTo>
                    <a:pt x="2618803" y="1857452"/>
                  </a:lnTo>
                  <a:lnTo>
                    <a:pt x="2579960" y="1882148"/>
                  </a:lnTo>
                  <a:lnTo>
                    <a:pt x="2535926" y="1897887"/>
                  </a:lnTo>
                  <a:lnTo>
                    <a:pt x="2487958" y="1903412"/>
                  </a:lnTo>
                  <a:close/>
                </a:path>
              </a:pathLst>
            </a:custGeom>
            <a:solidFill>
              <a:srgbClr val="469A9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6401113" y="2609875"/>
            <a:ext cx="2063750" cy="159829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治疗直至: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治疗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35个周期，≈2</a:t>
            </a:r>
            <a:r>
              <a:rPr sz="1200" spc="-50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疾病进展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不可耐受的毒性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患者退出研究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15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主要终点：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OS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次要终点：PFS</a:t>
            </a:r>
            <a:r>
              <a:rPr sz="1200" spc="5">
                <a:solidFill>
                  <a:srgbClr val="FFFFFF"/>
                </a:solidFill>
                <a:latin typeface="微软雅黑"/>
                <a:cs typeface="微软雅黑"/>
              </a:rPr>
              <a:t>;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ORR；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安全性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765300" y="1261151"/>
            <a:ext cx="561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7430" marR="5080" indent="-1015365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latin typeface="微软雅黑"/>
                <a:cs typeface="微软雅黑"/>
              </a:rPr>
              <a:t>帕博利珠单抗用于既往治疗过的进展期食管癌或者</a:t>
            </a:r>
            <a:r>
              <a:rPr sz="2000" b="1">
                <a:latin typeface="微软雅黑"/>
                <a:cs typeface="微软雅黑"/>
              </a:rPr>
              <a:t>胃食管交界处食管癌的</a:t>
            </a:r>
            <a:r>
              <a:rPr sz="2000" b="1" spc="-10">
                <a:latin typeface="微软雅黑"/>
                <a:cs typeface="微软雅黑"/>
              </a:rPr>
              <a:t>III</a:t>
            </a:r>
            <a:r>
              <a:rPr sz="2000" b="1" spc="-20">
                <a:latin typeface="微软雅黑"/>
                <a:cs typeface="微软雅黑"/>
              </a:rPr>
              <a:t>期研究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3178026" y="778688"/>
            <a:ext cx="27882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00"/>
                </a:solidFill>
              </a:rPr>
              <a:t>KEYNOTE-</a:t>
            </a:r>
            <a:r>
              <a:rPr sz="2400">
                <a:solidFill>
                  <a:srgbClr val="000000"/>
                </a:solidFill>
              </a:rPr>
              <a:t>181</a:t>
            </a:r>
            <a:r>
              <a:rPr sz="2400" spc="-25">
                <a:solidFill>
                  <a:srgbClr val="000000"/>
                </a:solidFill>
              </a:rPr>
              <a:t>研究</a:t>
            </a:r>
            <a:endParaRPr sz="2400"/>
          </a:p>
        </p:txBody>
      </p:sp>
      <p:sp>
        <p:nvSpPr>
          <p:cNvPr id="14" name="object 14"/>
          <p:cNvSpPr txBox="1"/>
          <p:nvPr/>
        </p:nvSpPr>
        <p:spPr>
          <a:xfrm>
            <a:off x="123478" y="5024003"/>
            <a:ext cx="889762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6175" marR="5080" indent="-240411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与标准化疗方案相比，帕博利珠单抗针对</a:t>
            </a:r>
            <a:r>
              <a:rPr sz="2000" b="1" spc="-10">
                <a:latin typeface="微软雅黑"/>
                <a:cs typeface="微软雅黑"/>
              </a:rPr>
              <a:t>CPS≥10</a:t>
            </a:r>
            <a:r>
              <a:rPr sz="2000" b="1" spc="-5">
                <a:latin typeface="微软雅黑"/>
                <a:cs typeface="微软雅黑"/>
              </a:rPr>
              <a:t>的进展期食管癌或胃食管交界</a:t>
            </a:r>
            <a:r>
              <a:rPr sz="2000" b="1">
                <a:latin typeface="微软雅黑"/>
                <a:cs typeface="微软雅黑"/>
              </a:rPr>
              <a:t>处癌疗效显著（达到主要研究终点</a:t>
            </a:r>
            <a:r>
              <a:rPr sz="2000" b="1" spc="-50">
                <a:latin typeface="微软雅黑"/>
                <a:cs typeface="微软雅黑"/>
              </a:rPr>
              <a:t>）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13690" y="6123924"/>
            <a:ext cx="740600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  <a:hlinkClick r:id="rId2"/>
              </a:rPr>
              <a:t>https://www.globalbankingandfinance.com/mercks-keytruda-pembrolizumab-significantly-improved-overall-survival-os-compared-</a:t>
            </a:r>
            <a:r>
              <a:rPr sz="1000" spc="-25">
                <a:latin typeface="Arial"/>
                <a:cs typeface="Arial"/>
                <a:hlinkClick r:id="rId2"/>
              </a:rPr>
              <a:t>to-</a:t>
            </a:r>
            <a:r>
              <a:rPr sz="1000" spc="-25">
                <a:latin typeface="Arial"/>
                <a:cs typeface="Arial"/>
              </a:rPr>
              <a:t> </a:t>
            </a:r>
            <a:r>
              <a:rPr sz="1000">
                <a:latin typeface="Arial"/>
                <a:cs typeface="Arial"/>
              </a:rPr>
              <a:t>chemotherapy-in-patients-with-advanced-esophageal-or-esophagogastric-junction-carcinoma-</a:t>
            </a:r>
            <a:r>
              <a:rPr sz="1000" spc="-10">
                <a:latin typeface="Arial"/>
                <a:cs typeface="Arial"/>
              </a:rPr>
              <a:t>whose- tu/amp/?from=groupmessage&amp;isappinstalled=0</a:t>
            </a:r>
            <a:endParaRPr sz="1000">
              <a:latin typeface="Arial"/>
              <a:cs typeface="Arial"/>
            </a:endParaRPr>
          </a:p>
        </p:txBody>
      </p:sp>
      <p:pic>
        <p:nvPicPr>
          <p:cNvPr id="16" name="object 16"/>
          <p:cNvPicPr/>
          <p:nvPr/>
        </p:nvPicPr>
        <p:blipFill>
          <a:blip r:embed="rId3"/>
          <a:stretch>
            <a:fillRect/>
          </a:stretch>
        </p:blipFill>
        <p:spPr>
          <a:xfrm>
            <a:off x="828675" y="201612"/>
            <a:ext cx="2700338" cy="368300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907415" y="225954"/>
            <a:ext cx="24612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免疫治疗：EC/GEJC</a:t>
            </a:r>
            <a:r>
              <a:rPr sz="1800" b="1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800" b="1" spc="-25">
                <a:solidFill>
                  <a:srgbClr val="FFFFFF"/>
                </a:solidFill>
                <a:latin typeface="微软雅黑"/>
                <a:cs typeface="微软雅黑"/>
              </a:rPr>
              <a:t>2L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0799" y="38100"/>
            <a:ext cx="768350" cy="1059815"/>
            <a:chOff x="50799" y="38100"/>
            <a:chExt cx="768350" cy="1059815"/>
          </a:xfrm>
        </p:grpSpPr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96810" y="38100"/>
              <a:ext cx="533243" cy="105976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0799" y="38100"/>
              <a:ext cx="768328" cy="761910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678814" y="4671362"/>
            <a:ext cx="188087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ClinicalTrials.gov,</a:t>
            </a:r>
            <a:r>
              <a:rPr sz="1000" spc="95">
                <a:latin typeface="Arial"/>
                <a:cs typeface="Arial"/>
              </a:rPr>
              <a:t> </a:t>
            </a:r>
            <a:r>
              <a:rPr sz="1000" spc="-10">
                <a:latin typeface="Arial"/>
                <a:cs typeface="Arial"/>
              </a:rPr>
              <a:t>NCT02564263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722312"/>
            <a:ext cx="9144000" cy="528955"/>
          </a:xfrm>
          <a:custGeom>
            <a:rect l="l" t="t" r="r" b="b"/>
            <a:pathLst>
              <a:path w="9144000" h="528955">
                <a:moveTo>
                  <a:pt x="0" y="0"/>
                </a:moveTo>
                <a:lnTo>
                  <a:pt x="9144000" y="0"/>
                </a:lnTo>
                <a:lnTo>
                  <a:pt x="9144000" y="528638"/>
                </a:lnTo>
                <a:lnTo>
                  <a:pt x="0" y="528638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12554" y="779481"/>
            <a:ext cx="27190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00"/>
                </a:solidFill>
                <a:latin typeface="Arial"/>
                <a:cs typeface="Arial"/>
              </a:rPr>
              <a:t>ONO-</a:t>
            </a:r>
            <a:r>
              <a:rPr sz="2400">
                <a:solidFill>
                  <a:srgbClr val="000000"/>
                </a:solidFill>
                <a:latin typeface="Arial"/>
                <a:cs typeface="Arial"/>
              </a:rPr>
              <a:t>4538-024</a:t>
            </a:r>
            <a:r>
              <a:rPr sz="2400" spc="-25">
                <a:solidFill>
                  <a:srgbClr val="000000"/>
                </a:solidFill>
              </a:rPr>
              <a:t>研究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4503" y="6302502"/>
            <a:ext cx="170053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solidFill>
                  <a:srgbClr val="948A54"/>
                </a:solidFill>
                <a:latin typeface="Calibri"/>
                <a:cs typeface="Calibri"/>
              </a:rPr>
              <a:t>ClinicalTrials.gov.</a:t>
            </a:r>
            <a:r>
              <a:rPr sz="1000" spc="95">
                <a:solidFill>
                  <a:srgbClr val="948A54"/>
                </a:solidFill>
                <a:latin typeface="Calibri"/>
                <a:cs typeface="Calibri"/>
              </a:rPr>
              <a:t> </a:t>
            </a:r>
            <a:r>
              <a:rPr sz="1000" spc="-10">
                <a:solidFill>
                  <a:srgbClr val="948A54"/>
                </a:solidFill>
                <a:latin typeface="Calibri"/>
                <a:cs typeface="Calibri"/>
              </a:rPr>
              <a:t>NCT02569242</a:t>
            </a:r>
            <a:r>
              <a:rPr sz="900" spc="-10">
                <a:latin typeface="Calibri"/>
                <a:cs typeface="Calibri"/>
              </a:rPr>
              <a:t>.</a:t>
            </a:r>
            <a:endParaRPr sz="9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384424" y="3228975"/>
            <a:ext cx="596900" cy="274955"/>
            <a:chOff x="2384424" y="3228975"/>
            <a:chExt cx="596900" cy="274955"/>
          </a:xfrm>
        </p:grpSpPr>
        <p:sp>
          <p:nvSpPr>
            <p:cNvPr id="6" name="object 6"/>
            <p:cNvSpPr/>
            <p:nvPr/>
          </p:nvSpPr>
          <p:spPr>
            <a:xfrm>
              <a:off x="2384424" y="3378200"/>
              <a:ext cx="596900" cy="0"/>
            </a:xfrm>
            <a:custGeom>
              <a:rect l="l" t="t" r="r" b="b"/>
              <a:pathLst>
                <a:path w="596900">
                  <a:moveTo>
                    <a:pt x="0" y="0"/>
                  </a:moveTo>
                  <a:lnTo>
                    <a:pt x="596899" y="0"/>
                  </a:lnTo>
                </a:path>
              </a:pathLst>
            </a:custGeom>
            <a:ln w="25400">
              <a:solidFill>
                <a:srgbClr val="4F81B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508247" y="3233737"/>
              <a:ext cx="301625" cy="265430"/>
            </a:xfrm>
            <a:custGeom>
              <a:rect l="l" t="t" r="r" b="b"/>
              <a:pathLst>
                <a:path w="301625" h="265429">
                  <a:moveTo>
                    <a:pt x="150813" y="0"/>
                  </a:moveTo>
                  <a:close/>
                </a:path>
                <a:path w="301625" h="265429">
                  <a:moveTo>
                    <a:pt x="301625" y="132556"/>
                  </a:moveTo>
                  <a:lnTo>
                    <a:pt x="0" y="132556"/>
                  </a:lnTo>
                  <a:lnTo>
                    <a:pt x="7689" y="90657"/>
                  </a:lnTo>
                  <a:lnTo>
                    <a:pt x="29099" y="54270"/>
                  </a:lnTo>
                  <a:lnTo>
                    <a:pt x="61745" y="25575"/>
                  </a:lnTo>
                  <a:lnTo>
                    <a:pt x="103145" y="6757"/>
                  </a:lnTo>
                  <a:lnTo>
                    <a:pt x="150813" y="0"/>
                  </a:lnTo>
                  <a:lnTo>
                    <a:pt x="198481" y="6757"/>
                  </a:lnTo>
                  <a:lnTo>
                    <a:pt x="239881" y="25575"/>
                  </a:lnTo>
                  <a:lnTo>
                    <a:pt x="272527" y="54270"/>
                  </a:lnTo>
                  <a:lnTo>
                    <a:pt x="293937" y="90658"/>
                  </a:lnTo>
                  <a:lnTo>
                    <a:pt x="301625" y="132556"/>
                  </a:lnTo>
                  <a:close/>
                </a:path>
                <a:path w="301625" h="265429">
                  <a:moveTo>
                    <a:pt x="150812" y="265111"/>
                  </a:moveTo>
                  <a:lnTo>
                    <a:pt x="103144" y="258353"/>
                  </a:lnTo>
                  <a:lnTo>
                    <a:pt x="61744" y="239536"/>
                  </a:lnTo>
                  <a:lnTo>
                    <a:pt x="29098" y="210841"/>
                  </a:lnTo>
                  <a:lnTo>
                    <a:pt x="7688" y="174453"/>
                  </a:lnTo>
                  <a:lnTo>
                    <a:pt x="0" y="132555"/>
                  </a:lnTo>
                  <a:lnTo>
                    <a:pt x="301625" y="132556"/>
                  </a:lnTo>
                  <a:lnTo>
                    <a:pt x="293936" y="174453"/>
                  </a:lnTo>
                  <a:lnTo>
                    <a:pt x="272527" y="210841"/>
                  </a:lnTo>
                  <a:lnTo>
                    <a:pt x="239880" y="239536"/>
                  </a:lnTo>
                  <a:lnTo>
                    <a:pt x="198481" y="258354"/>
                  </a:lnTo>
                  <a:lnTo>
                    <a:pt x="150812" y="265111"/>
                  </a:lnTo>
                  <a:close/>
                </a:path>
              </a:pathLst>
            </a:custGeom>
            <a:solidFill>
              <a:srgbClr val="00B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508247" y="3233737"/>
              <a:ext cx="301625" cy="265430"/>
            </a:xfrm>
            <a:custGeom>
              <a:rect l="l" t="t" r="r" b="b"/>
              <a:pathLst>
                <a:path w="301625" h="265429">
                  <a:moveTo>
                    <a:pt x="0" y="132556"/>
                  </a:moveTo>
                  <a:lnTo>
                    <a:pt x="7689" y="90658"/>
                  </a:lnTo>
                  <a:lnTo>
                    <a:pt x="29098" y="54270"/>
                  </a:lnTo>
                  <a:lnTo>
                    <a:pt x="61745" y="25575"/>
                  </a:lnTo>
                  <a:lnTo>
                    <a:pt x="103144" y="6757"/>
                  </a:lnTo>
                  <a:lnTo>
                    <a:pt x="150813" y="0"/>
                  </a:lnTo>
                  <a:lnTo>
                    <a:pt x="198481" y="6757"/>
                  </a:lnTo>
                  <a:lnTo>
                    <a:pt x="239881" y="25575"/>
                  </a:lnTo>
                  <a:lnTo>
                    <a:pt x="272527" y="54270"/>
                  </a:lnTo>
                  <a:lnTo>
                    <a:pt x="293937" y="90657"/>
                  </a:lnTo>
                  <a:lnTo>
                    <a:pt x="301625" y="132555"/>
                  </a:lnTo>
                  <a:lnTo>
                    <a:pt x="293936" y="174453"/>
                  </a:lnTo>
                  <a:lnTo>
                    <a:pt x="272527" y="210841"/>
                  </a:lnTo>
                  <a:lnTo>
                    <a:pt x="239880" y="239536"/>
                  </a:lnTo>
                  <a:lnTo>
                    <a:pt x="198481" y="258354"/>
                  </a:lnTo>
                  <a:lnTo>
                    <a:pt x="150812" y="265112"/>
                  </a:lnTo>
                  <a:lnTo>
                    <a:pt x="103144" y="258353"/>
                  </a:lnTo>
                  <a:lnTo>
                    <a:pt x="61744" y="239536"/>
                  </a:lnTo>
                  <a:lnTo>
                    <a:pt x="29098" y="210841"/>
                  </a:lnTo>
                  <a:lnTo>
                    <a:pt x="7688" y="174453"/>
                  </a:lnTo>
                  <a:lnTo>
                    <a:pt x="0" y="132555"/>
                  </a:lnTo>
                  <a:close/>
                </a:path>
              </a:pathLst>
            </a:custGeom>
            <a:ln w="9525">
              <a:solidFill>
                <a:srgbClr val="F6964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3201986" y="2790824"/>
            <a:ext cx="3213100" cy="1036955"/>
            <a:chOff x="3201986" y="2790824"/>
            <a:chExt cx="3213100" cy="1036955"/>
          </a:xfrm>
        </p:grpSpPr>
        <p:sp>
          <p:nvSpPr>
            <p:cNvPr id="10" name="object 10"/>
            <p:cNvSpPr/>
            <p:nvPr/>
          </p:nvSpPr>
          <p:spPr>
            <a:xfrm>
              <a:off x="5957842" y="2906271"/>
              <a:ext cx="457834" cy="127000"/>
            </a:xfrm>
            <a:custGeom>
              <a:rect l="l" t="t" r="r" b="b"/>
              <a:pathLst>
                <a:path w="457834" h="127000">
                  <a:moveTo>
                    <a:pt x="432423" y="76243"/>
                  </a:moveTo>
                  <a:lnTo>
                    <a:pt x="342900" y="76243"/>
                  </a:lnTo>
                  <a:lnTo>
                    <a:pt x="342987" y="50843"/>
                  </a:lnTo>
                  <a:lnTo>
                    <a:pt x="330288" y="50799"/>
                  </a:lnTo>
                  <a:lnTo>
                    <a:pt x="330465" y="0"/>
                  </a:lnTo>
                  <a:lnTo>
                    <a:pt x="457243" y="63941"/>
                  </a:lnTo>
                  <a:lnTo>
                    <a:pt x="432423" y="76243"/>
                  </a:lnTo>
                  <a:close/>
                </a:path>
                <a:path w="457834" h="127000">
                  <a:moveTo>
                    <a:pt x="330200" y="76199"/>
                  </a:moveTo>
                  <a:lnTo>
                    <a:pt x="0" y="75052"/>
                  </a:lnTo>
                  <a:lnTo>
                    <a:pt x="87" y="49653"/>
                  </a:lnTo>
                  <a:lnTo>
                    <a:pt x="330288" y="50799"/>
                  </a:lnTo>
                  <a:lnTo>
                    <a:pt x="330200" y="76199"/>
                  </a:lnTo>
                  <a:close/>
                </a:path>
                <a:path w="457834" h="127000">
                  <a:moveTo>
                    <a:pt x="342900" y="76243"/>
                  </a:moveTo>
                  <a:lnTo>
                    <a:pt x="330200" y="76199"/>
                  </a:lnTo>
                  <a:lnTo>
                    <a:pt x="330288" y="50799"/>
                  </a:lnTo>
                  <a:lnTo>
                    <a:pt x="342987" y="50843"/>
                  </a:lnTo>
                  <a:lnTo>
                    <a:pt x="342900" y="76243"/>
                  </a:lnTo>
                  <a:close/>
                </a:path>
                <a:path w="457834" h="127000">
                  <a:moveTo>
                    <a:pt x="330023" y="126999"/>
                  </a:moveTo>
                  <a:lnTo>
                    <a:pt x="330200" y="76199"/>
                  </a:lnTo>
                  <a:lnTo>
                    <a:pt x="432423" y="76243"/>
                  </a:lnTo>
                  <a:lnTo>
                    <a:pt x="330023" y="12699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214686" y="2803524"/>
              <a:ext cx="2837180" cy="411480"/>
            </a:xfrm>
            <a:custGeom>
              <a:rect l="l" t="t" r="r" b="b"/>
              <a:pathLst>
                <a:path w="2837179" h="411480">
                  <a:moveTo>
                    <a:pt x="2791671" y="411163"/>
                  </a:moveTo>
                  <a:lnTo>
                    <a:pt x="45191" y="411163"/>
                  </a:lnTo>
                  <a:lnTo>
                    <a:pt x="3551" y="383562"/>
                  </a:lnTo>
                  <a:lnTo>
                    <a:pt x="0" y="45190"/>
                  </a:lnTo>
                  <a:lnTo>
                    <a:pt x="3551" y="27600"/>
                  </a:lnTo>
                  <a:lnTo>
                    <a:pt x="13236" y="13236"/>
                  </a:lnTo>
                  <a:lnTo>
                    <a:pt x="27600" y="3551"/>
                  </a:lnTo>
                  <a:lnTo>
                    <a:pt x="45190" y="0"/>
                  </a:lnTo>
                  <a:lnTo>
                    <a:pt x="2791671" y="0"/>
                  </a:lnTo>
                  <a:lnTo>
                    <a:pt x="2809261" y="3551"/>
                  </a:lnTo>
                  <a:lnTo>
                    <a:pt x="2823625" y="13236"/>
                  </a:lnTo>
                  <a:lnTo>
                    <a:pt x="2833310" y="27600"/>
                  </a:lnTo>
                  <a:lnTo>
                    <a:pt x="2836861" y="45190"/>
                  </a:lnTo>
                  <a:lnTo>
                    <a:pt x="2836861" y="365972"/>
                  </a:lnTo>
                  <a:lnTo>
                    <a:pt x="2833310" y="383562"/>
                  </a:lnTo>
                  <a:lnTo>
                    <a:pt x="2823625" y="397927"/>
                  </a:lnTo>
                  <a:lnTo>
                    <a:pt x="2809261" y="407611"/>
                  </a:lnTo>
                  <a:lnTo>
                    <a:pt x="2791671" y="411163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214686" y="2803524"/>
              <a:ext cx="2837180" cy="411480"/>
            </a:xfrm>
            <a:custGeom>
              <a:rect l="l" t="t" r="r" b="b"/>
              <a:pathLst>
                <a:path w="2837179" h="411480">
                  <a:moveTo>
                    <a:pt x="0" y="45191"/>
                  </a:moveTo>
                  <a:lnTo>
                    <a:pt x="3551" y="27600"/>
                  </a:lnTo>
                  <a:lnTo>
                    <a:pt x="13236" y="13236"/>
                  </a:lnTo>
                  <a:lnTo>
                    <a:pt x="27600" y="3551"/>
                  </a:lnTo>
                  <a:lnTo>
                    <a:pt x="45190" y="0"/>
                  </a:lnTo>
                  <a:lnTo>
                    <a:pt x="2791671" y="0"/>
                  </a:lnTo>
                  <a:lnTo>
                    <a:pt x="2809261" y="3551"/>
                  </a:lnTo>
                  <a:lnTo>
                    <a:pt x="2823625" y="13236"/>
                  </a:lnTo>
                  <a:lnTo>
                    <a:pt x="2833310" y="27600"/>
                  </a:lnTo>
                  <a:lnTo>
                    <a:pt x="2836861" y="45190"/>
                  </a:lnTo>
                  <a:lnTo>
                    <a:pt x="2836862" y="365972"/>
                  </a:lnTo>
                  <a:lnTo>
                    <a:pt x="2833310" y="383562"/>
                  </a:lnTo>
                  <a:lnTo>
                    <a:pt x="2823625" y="397927"/>
                  </a:lnTo>
                  <a:lnTo>
                    <a:pt x="2809261" y="407611"/>
                  </a:lnTo>
                  <a:lnTo>
                    <a:pt x="2791671" y="411163"/>
                  </a:lnTo>
                  <a:lnTo>
                    <a:pt x="45191" y="411163"/>
                  </a:lnTo>
                  <a:lnTo>
                    <a:pt x="27600" y="407611"/>
                  </a:lnTo>
                  <a:lnTo>
                    <a:pt x="13236" y="397926"/>
                  </a:lnTo>
                  <a:lnTo>
                    <a:pt x="3551" y="383562"/>
                  </a:lnTo>
                  <a:lnTo>
                    <a:pt x="0" y="365972"/>
                  </a:lnTo>
                  <a:lnTo>
                    <a:pt x="0" y="45191"/>
                  </a:lnTo>
                  <a:close/>
                </a:path>
              </a:pathLst>
            </a:custGeom>
            <a:ln w="25399">
              <a:solidFill>
                <a:srgbClr val="4F81B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576887" y="3700462"/>
              <a:ext cx="838200" cy="127000"/>
            </a:xfrm>
            <a:custGeom>
              <a:rect l="l" t="t" r="r" b="b"/>
              <a:pathLst>
                <a:path w="838200" h="127000">
                  <a:moveTo>
                    <a:pt x="711199" y="127000"/>
                  </a:moveTo>
                  <a:lnTo>
                    <a:pt x="711199" y="0"/>
                  </a:lnTo>
                  <a:lnTo>
                    <a:pt x="812799" y="50800"/>
                  </a:lnTo>
                  <a:lnTo>
                    <a:pt x="723899" y="50800"/>
                  </a:lnTo>
                  <a:lnTo>
                    <a:pt x="723899" y="76200"/>
                  </a:lnTo>
                  <a:lnTo>
                    <a:pt x="812799" y="76200"/>
                  </a:lnTo>
                  <a:lnTo>
                    <a:pt x="711199" y="127000"/>
                  </a:lnTo>
                  <a:close/>
                </a:path>
                <a:path w="838200" h="127000">
                  <a:moveTo>
                    <a:pt x="711199" y="76200"/>
                  </a:moveTo>
                  <a:lnTo>
                    <a:pt x="0" y="76200"/>
                  </a:lnTo>
                  <a:lnTo>
                    <a:pt x="0" y="50800"/>
                  </a:lnTo>
                  <a:lnTo>
                    <a:pt x="711199" y="50800"/>
                  </a:lnTo>
                  <a:lnTo>
                    <a:pt x="711199" y="76200"/>
                  </a:lnTo>
                  <a:close/>
                </a:path>
                <a:path w="838200" h="127000">
                  <a:moveTo>
                    <a:pt x="812799" y="76200"/>
                  </a:moveTo>
                  <a:lnTo>
                    <a:pt x="723899" y="76200"/>
                  </a:lnTo>
                  <a:lnTo>
                    <a:pt x="723899" y="50800"/>
                  </a:lnTo>
                  <a:lnTo>
                    <a:pt x="812799" y="50800"/>
                  </a:lnTo>
                  <a:lnTo>
                    <a:pt x="838199" y="63500"/>
                  </a:lnTo>
                  <a:lnTo>
                    <a:pt x="812799" y="7620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636961" y="2899181"/>
            <a:ext cx="19907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纳武利尤单抗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240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mg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Q2W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151186" y="3008312"/>
            <a:ext cx="2913380" cy="1138555"/>
            <a:chOff x="3151186" y="3008312"/>
            <a:chExt cx="2913380" cy="1138555"/>
          </a:xfrm>
        </p:grpSpPr>
        <p:sp>
          <p:nvSpPr>
            <p:cNvPr id="16" name="object 16"/>
            <p:cNvSpPr/>
            <p:nvPr/>
          </p:nvSpPr>
          <p:spPr>
            <a:xfrm>
              <a:off x="3214686" y="3463924"/>
              <a:ext cx="2837180" cy="669925"/>
            </a:xfrm>
            <a:custGeom>
              <a:rect l="l" t="t" r="r" b="b"/>
              <a:pathLst>
                <a:path w="2837179" h="669925">
                  <a:moveTo>
                    <a:pt x="2763230" y="669925"/>
                  </a:moveTo>
                  <a:lnTo>
                    <a:pt x="73631" y="669925"/>
                  </a:lnTo>
                  <a:lnTo>
                    <a:pt x="44970" y="664138"/>
                  </a:lnTo>
                  <a:lnTo>
                    <a:pt x="21566" y="648358"/>
                  </a:lnTo>
                  <a:lnTo>
                    <a:pt x="5786" y="624954"/>
                  </a:lnTo>
                  <a:lnTo>
                    <a:pt x="0" y="596294"/>
                  </a:lnTo>
                  <a:lnTo>
                    <a:pt x="0" y="73631"/>
                  </a:lnTo>
                  <a:lnTo>
                    <a:pt x="5786" y="44970"/>
                  </a:lnTo>
                  <a:lnTo>
                    <a:pt x="21566" y="21565"/>
                  </a:lnTo>
                  <a:lnTo>
                    <a:pt x="44971" y="5786"/>
                  </a:lnTo>
                  <a:lnTo>
                    <a:pt x="73631" y="0"/>
                  </a:lnTo>
                  <a:lnTo>
                    <a:pt x="2763230" y="0"/>
                  </a:lnTo>
                  <a:lnTo>
                    <a:pt x="2791891" y="5786"/>
                  </a:lnTo>
                  <a:lnTo>
                    <a:pt x="2815295" y="21566"/>
                  </a:lnTo>
                  <a:lnTo>
                    <a:pt x="2831075" y="44970"/>
                  </a:lnTo>
                  <a:lnTo>
                    <a:pt x="2836861" y="73631"/>
                  </a:lnTo>
                  <a:lnTo>
                    <a:pt x="2836861" y="596294"/>
                  </a:lnTo>
                  <a:lnTo>
                    <a:pt x="2831075" y="624954"/>
                  </a:lnTo>
                  <a:lnTo>
                    <a:pt x="2815295" y="648358"/>
                  </a:lnTo>
                  <a:lnTo>
                    <a:pt x="2791891" y="664138"/>
                  </a:lnTo>
                  <a:lnTo>
                    <a:pt x="2763230" y="669925"/>
                  </a:lnTo>
                  <a:close/>
                </a:path>
              </a:pathLst>
            </a:custGeom>
            <a:solidFill>
              <a:srgbClr val="9BBB5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214686" y="3463924"/>
              <a:ext cx="2837180" cy="669925"/>
            </a:xfrm>
            <a:custGeom>
              <a:rect l="l" t="t" r="r" b="b"/>
              <a:pathLst>
                <a:path w="2837179" h="669925">
                  <a:moveTo>
                    <a:pt x="0" y="73631"/>
                  </a:moveTo>
                  <a:lnTo>
                    <a:pt x="5786" y="44970"/>
                  </a:lnTo>
                  <a:lnTo>
                    <a:pt x="21566" y="21566"/>
                  </a:lnTo>
                  <a:lnTo>
                    <a:pt x="44970" y="5786"/>
                  </a:lnTo>
                  <a:lnTo>
                    <a:pt x="73631" y="0"/>
                  </a:lnTo>
                  <a:lnTo>
                    <a:pt x="2763230" y="0"/>
                  </a:lnTo>
                  <a:lnTo>
                    <a:pt x="2791890" y="5786"/>
                  </a:lnTo>
                  <a:lnTo>
                    <a:pt x="2815295" y="21565"/>
                  </a:lnTo>
                  <a:lnTo>
                    <a:pt x="2831075" y="44970"/>
                  </a:lnTo>
                  <a:lnTo>
                    <a:pt x="2836861" y="73631"/>
                  </a:lnTo>
                  <a:lnTo>
                    <a:pt x="2836862" y="596294"/>
                  </a:lnTo>
                  <a:lnTo>
                    <a:pt x="2831075" y="624954"/>
                  </a:lnTo>
                  <a:lnTo>
                    <a:pt x="2815295" y="648358"/>
                  </a:lnTo>
                  <a:lnTo>
                    <a:pt x="2791891" y="664138"/>
                  </a:lnTo>
                  <a:lnTo>
                    <a:pt x="2763230" y="669925"/>
                  </a:lnTo>
                  <a:lnTo>
                    <a:pt x="73631" y="669925"/>
                  </a:lnTo>
                  <a:lnTo>
                    <a:pt x="44970" y="664138"/>
                  </a:lnTo>
                  <a:lnTo>
                    <a:pt x="21566" y="648358"/>
                  </a:lnTo>
                  <a:lnTo>
                    <a:pt x="5786" y="624954"/>
                  </a:lnTo>
                  <a:lnTo>
                    <a:pt x="0" y="596293"/>
                  </a:lnTo>
                  <a:lnTo>
                    <a:pt x="0" y="73631"/>
                  </a:lnTo>
                  <a:close/>
                </a:path>
              </a:pathLst>
            </a:custGeom>
            <a:ln w="25400">
              <a:solidFill>
                <a:srgbClr val="4F81B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151186" y="3008312"/>
              <a:ext cx="127000" cy="790575"/>
            </a:xfrm>
            <a:custGeom>
              <a:rect l="l" t="t" r="r" b="b"/>
              <a:pathLst>
                <a:path w="127000" h="790575">
                  <a:moveTo>
                    <a:pt x="50800" y="127000"/>
                  </a:moveTo>
                  <a:lnTo>
                    <a:pt x="0" y="127000"/>
                  </a:lnTo>
                  <a:lnTo>
                    <a:pt x="63500" y="0"/>
                  </a:lnTo>
                  <a:lnTo>
                    <a:pt x="120649" y="114299"/>
                  </a:lnTo>
                  <a:lnTo>
                    <a:pt x="50800" y="114299"/>
                  </a:lnTo>
                  <a:lnTo>
                    <a:pt x="50800" y="127000"/>
                  </a:lnTo>
                  <a:close/>
                </a:path>
                <a:path w="127000" h="790575">
                  <a:moveTo>
                    <a:pt x="76200" y="676274"/>
                  </a:moveTo>
                  <a:lnTo>
                    <a:pt x="50800" y="676274"/>
                  </a:lnTo>
                  <a:lnTo>
                    <a:pt x="50800" y="114299"/>
                  </a:lnTo>
                  <a:lnTo>
                    <a:pt x="76200" y="114299"/>
                  </a:lnTo>
                  <a:lnTo>
                    <a:pt x="76200" y="676274"/>
                  </a:lnTo>
                  <a:close/>
                </a:path>
                <a:path w="127000" h="790575">
                  <a:moveTo>
                    <a:pt x="126999" y="127000"/>
                  </a:moveTo>
                  <a:lnTo>
                    <a:pt x="76200" y="127000"/>
                  </a:lnTo>
                  <a:lnTo>
                    <a:pt x="76200" y="114299"/>
                  </a:lnTo>
                  <a:lnTo>
                    <a:pt x="120649" y="114299"/>
                  </a:lnTo>
                  <a:lnTo>
                    <a:pt x="126999" y="127000"/>
                  </a:lnTo>
                  <a:close/>
                </a:path>
                <a:path w="127000" h="790575">
                  <a:moveTo>
                    <a:pt x="63500" y="790575"/>
                  </a:moveTo>
                  <a:lnTo>
                    <a:pt x="0" y="663575"/>
                  </a:lnTo>
                  <a:lnTo>
                    <a:pt x="50800" y="663575"/>
                  </a:lnTo>
                  <a:lnTo>
                    <a:pt x="50800" y="676274"/>
                  </a:lnTo>
                  <a:lnTo>
                    <a:pt x="120650" y="676274"/>
                  </a:lnTo>
                  <a:lnTo>
                    <a:pt x="63500" y="790575"/>
                  </a:lnTo>
                  <a:close/>
                </a:path>
                <a:path w="127000" h="790575">
                  <a:moveTo>
                    <a:pt x="120650" y="676274"/>
                  </a:moveTo>
                  <a:lnTo>
                    <a:pt x="76200" y="676274"/>
                  </a:lnTo>
                  <a:lnTo>
                    <a:pt x="76200" y="663575"/>
                  </a:lnTo>
                  <a:lnTo>
                    <a:pt x="126999" y="663575"/>
                  </a:lnTo>
                  <a:lnTo>
                    <a:pt x="120650" y="676274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3318826" y="3236404"/>
            <a:ext cx="2566670" cy="843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latin typeface="Calibri"/>
                <a:cs typeface="Calibri"/>
              </a:rPr>
              <a:t>(</a:t>
            </a:r>
            <a:r>
              <a:rPr sz="1000" spc="-5">
                <a:latin typeface="Calibri"/>
                <a:cs typeface="Calibri"/>
              </a:rPr>
              <a:t> </a:t>
            </a:r>
            <a:r>
              <a:rPr sz="1000" spc="-10">
                <a:latin typeface="Calibri"/>
                <a:cs typeface="Calibri"/>
              </a:rPr>
              <a:t>N=390)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750">
              <a:latin typeface="Calibri"/>
              <a:cs typeface="Calibri"/>
            </a:endParaRPr>
          </a:p>
          <a:p>
            <a:pPr marL="61594" algn="ctr">
              <a:lnSpc>
                <a:spcPct val="100000"/>
              </a:lnSpc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多西他赛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75</a:t>
            </a:r>
            <a:r>
              <a:rPr sz="1200" b="1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mg/m2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Q2W</a:t>
            </a:r>
            <a:endParaRPr sz="1200">
              <a:latin typeface="微软雅黑"/>
              <a:cs typeface="微软雅黑"/>
            </a:endParaRPr>
          </a:p>
          <a:p>
            <a:pPr marL="71120" marR="5080"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或紫杉醇100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mg/m2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QW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x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6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w</a:t>
            </a:r>
            <a:r>
              <a:rPr sz="1200" b="1" spc="-30">
                <a:solidFill>
                  <a:srgbClr val="FFFFFF"/>
                </a:solidFill>
                <a:latin typeface="微软雅黑"/>
                <a:cs typeface="微软雅黑"/>
              </a:rPr>
              <a:t> →</a:t>
            </a:r>
            <a:r>
              <a:rPr sz="12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2-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week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 药物假期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5762" y="2667000"/>
            <a:ext cx="1998980" cy="1562100"/>
          </a:xfrm>
          <a:prstGeom prst="rect">
            <a:avLst/>
          </a:prstGeom>
          <a:solidFill>
            <a:srgbClr val="469A9A"/>
          </a:solidFill>
          <a:ln w="9525">
            <a:solidFill>
              <a:srgbClr val="F69646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345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主要入组标准</a:t>
            </a:r>
            <a:endParaRPr sz="1200">
              <a:latin typeface="微软雅黑"/>
              <a:cs typeface="微软雅黑"/>
            </a:endParaRPr>
          </a:p>
          <a:p>
            <a:pPr marL="262255" marR="203835" indent="-171450">
              <a:lnSpc>
                <a:spcPct val="100000"/>
              </a:lnSpc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不可切除的晚期或复发</a:t>
            </a:r>
            <a:r>
              <a:rPr sz="1200" b="1" spc="-15">
                <a:solidFill>
                  <a:srgbClr val="FFFFFF"/>
                </a:solidFill>
                <a:latin typeface="微软雅黑"/>
                <a:cs typeface="微软雅黑"/>
              </a:rPr>
              <a:t>性食管癌</a:t>
            </a:r>
            <a:endParaRPr sz="1200">
              <a:latin typeface="微软雅黑"/>
              <a:cs typeface="微软雅黑"/>
            </a:endParaRPr>
          </a:p>
          <a:p>
            <a:pPr marL="262255" marR="203835" indent="-171450">
              <a:lnSpc>
                <a:spcPct val="100000"/>
              </a:lnSpc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难治或无法耐受标准治</a:t>
            </a:r>
            <a:r>
              <a:rPr sz="1200" b="1" spc="-15">
                <a:solidFill>
                  <a:srgbClr val="FFFFFF"/>
                </a:solidFill>
                <a:latin typeface="微软雅黑"/>
                <a:cs typeface="微软雅黑"/>
              </a:rPr>
              <a:t>疗的患者</a:t>
            </a:r>
            <a:endParaRPr sz="1200">
              <a:latin typeface="微软雅黑"/>
              <a:cs typeface="微软雅黑"/>
            </a:endParaRPr>
          </a:p>
          <a:p>
            <a:pPr marL="262890" indent="-172085">
              <a:lnSpc>
                <a:spcPct val="100000"/>
              </a:lnSpc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年龄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≥20</a:t>
            </a:r>
            <a:r>
              <a:rPr sz="1200" b="1" spc="-50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endParaRPr sz="1200">
              <a:latin typeface="微软雅黑"/>
              <a:cs typeface="微软雅黑"/>
            </a:endParaRPr>
          </a:p>
          <a:p>
            <a:pPr marL="262890" indent="-172085">
              <a:lnSpc>
                <a:spcPct val="100000"/>
              </a:lnSpc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ECOG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PS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评分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0-</a:t>
            </a:r>
            <a:r>
              <a:rPr sz="1200" b="1" spc="-50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1200">
              <a:latin typeface="微软雅黑"/>
              <a:cs typeface="微软雅黑"/>
            </a:endParaRPr>
          </a:p>
          <a:p>
            <a:pPr marL="262890" indent="-172085">
              <a:lnSpc>
                <a:spcPct val="100000"/>
              </a:lnSpc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寿命≥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个月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50476" y="2989664"/>
            <a:ext cx="187960" cy="491490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5"/>
              </a:spcBef>
            </a:pPr>
            <a:r>
              <a:rPr sz="1000" spc="-25">
                <a:latin typeface="Calibri"/>
                <a:cs typeface="Calibri"/>
              </a:rPr>
              <a:t>1:1</a:t>
            </a:r>
            <a:endParaRPr sz="1000">
              <a:latin typeface="Calibri"/>
              <a:cs typeface="Calibri"/>
            </a:endParaRPr>
          </a:p>
          <a:p>
            <a:pPr marL="56515">
              <a:lnSpc>
                <a:spcPct val="100000"/>
              </a:lnSpc>
              <a:spcBef>
                <a:spcPts val="405"/>
              </a:spcBef>
            </a:pP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endParaRPr sz="15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257300" y="1435191"/>
            <a:ext cx="6629400" cy="60452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592580" marR="5080" indent="-1580515">
              <a:lnSpc>
                <a:spcPts val="2160"/>
              </a:lnSpc>
              <a:spcBef>
                <a:spcPts val="370"/>
              </a:spcBef>
            </a:pPr>
            <a:r>
              <a:rPr sz="2000" b="1" spc="-5">
                <a:latin typeface="微软雅黑"/>
                <a:cs typeface="微软雅黑"/>
              </a:rPr>
              <a:t>纳武利尤单抗在标准化疗失败的不可切除晚期或复发食管癌</a:t>
            </a:r>
            <a:r>
              <a:rPr sz="2000" b="1">
                <a:latin typeface="微软雅黑"/>
                <a:cs typeface="微软雅黑"/>
              </a:rPr>
              <a:t>患者的疗效和安全性的</a:t>
            </a:r>
            <a:r>
              <a:rPr sz="2000" b="1">
                <a:latin typeface="Arial"/>
                <a:cs typeface="Arial"/>
              </a:rPr>
              <a:t>3</a:t>
            </a:r>
            <a:r>
              <a:rPr sz="2000" b="1" spc="-20">
                <a:latin typeface="微软雅黑"/>
                <a:cs typeface="微软雅黑"/>
              </a:rPr>
              <a:t>期研究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6384925" y="2595562"/>
            <a:ext cx="2286000" cy="1633855"/>
          </a:xfrm>
          <a:custGeom>
            <a:rect l="l" t="t" r="r" b="b"/>
            <a:pathLst>
              <a:path w="2286000" h="1633854">
                <a:moveTo>
                  <a:pt x="2106456" y="1633538"/>
                </a:moveTo>
                <a:lnTo>
                  <a:pt x="179542" y="1633538"/>
                </a:lnTo>
                <a:lnTo>
                  <a:pt x="131812" y="1627124"/>
                </a:lnTo>
                <a:lnTo>
                  <a:pt x="88923" y="1609025"/>
                </a:lnTo>
                <a:lnTo>
                  <a:pt x="52586" y="1580951"/>
                </a:lnTo>
                <a:lnTo>
                  <a:pt x="24512" y="1544614"/>
                </a:lnTo>
                <a:lnTo>
                  <a:pt x="6413" y="1501725"/>
                </a:lnTo>
                <a:lnTo>
                  <a:pt x="0" y="1453996"/>
                </a:lnTo>
                <a:lnTo>
                  <a:pt x="0" y="179542"/>
                </a:lnTo>
                <a:lnTo>
                  <a:pt x="6413" y="131812"/>
                </a:lnTo>
                <a:lnTo>
                  <a:pt x="24513" y="88923"/>
                </a:lnTo>
                <a:lnTo>
                  <a:pt x="52587" y="52586"/>
                </a:lnTo>
                <a:lnTo>
                  <a:pt x="88924" y="24512"/>
                </a:lnTo>
                <a:lnTo>
                  <a:pt x="131813" y="6413"/>
                </a:lnTo>
                <a:lnTo>
                  <a:pt x="179541" y="0"/>
                </a:lnTo>
                <a:lnTo>
                  <a:pt x="2106457" y="0"/>
                </a:lnTo>
                <a:lnTo>
                  <a:pt x="2154185" y="6413"/>
                </a:lnTo>
                <a:lnTo>
                  <a:pt x="2197074" y="24512"/>
                </a:lnTo>
                <a:lnTo>
                  <a:pt x="2233411" y="52586"/>
                </a:lnTo>
                <a:lnTo>
                  <a:pt x="2261485" y="88924"/>
                </a:lnTo>
                <a:lnTo>
                  <a:pt x="2279585" y="131812"/>
                </a:lnTo>
                <a:lnTo>
                  <a:pt x="2285998" y="179542"/>
                </a:lnTo>
                <a:lnTo>
                  <a:pt x="2285998" y="1453996"/>
                </a:lnTo>
                <a:lnTo>
                  <a:pt x="2279584" y="1501725"/>
                </a:lnTo>
                <a:lnTo>
                  <a:pt x="2261485" y="1544614"/>
                </a:lnTo>
                <a:lnTo>
                  <a:pt x="2233411" y="1580951"/>
                </a:lnTo>
                <a:lnTo>
                  <a:pt x="2197074" y="1609025"/>
                </a:lnTo>
                <a:lnTo>
                  <a:pt x="2154185" y="1627124"/>
                </a:lnTo>
                <a:lnTo>
                  <a:pt x="2106456" y="1633538"/>
                </a:lnTo>
                <a:close/>
              </a:path>
            </a:pathLst>
          </a:custGeom>
          <a:solidFill>
            <a:srgbClr val="469A9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6516251" y="2858160"/>
            <a:ext cx="1720850" cy="107696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治疗直至: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b="1" spc="-15">
                <a:solidFill>
                  <a:srgbClr val="FFFFFF"/>
                </a:solidFill>
                <a:latin typeface="微软雅黑"/>
                <a:cs typeface="微软雅黑"/>
              </a:rPr>
              <a:t>疾病进展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因毒性作用而终止治疗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患者退出研究</a:t>
            </a:r>
            <a:endParaRPr sz="12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b="1" spc="-15">
                <a:solidFill>
                  <a:srgbClr val="FFFFFF"/>
                </a:solidFill>
                <a:latin typeface="微软雅黑"/>
                <a:cs typeface="微软雅黑"/>
              </a:rPr>
              <a:t>研究终止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37539" y="4580640"/>
            <a:ext cx="2580005" cy="1259840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1800">
                <a:solidFill>
                  <a:srgbClr val="2E3033"/>
                </a:solidFill>
                <a:latin typeface="微软雅黑"/>
                <a:cs typeface="微软雅黑"/>
              </a:rPr>
              <a:t>开始日期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:2015</a:t>
            </a:r>
            <a:r>
              <a:rPr sz="1800">
                <a:solidFill>
                  <a:srgbClr val="2E3033"/>
                </a:solidFill>
                <a:latin typeface="微软雅黑"/>
                <a:cs typeface="微软雅黑"/>
              </a:rPr>
              <a:t>年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12</a:t>
            </a:r>
            <a:r>
              <a:rPr sz="1800" spc="-50">
                <a:solidFill>
                  <a:srgbClr val="2E3033"/>
                </a:solidFill>
                <a:latin typeface="微软雅黑"/>
                <a:cs typeface="微软雅黑"/>
              </a:rPr>
              <a:t>月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800">
                <a:solidFill>
                  <a:srgbClr val="2E3033"/>
                </a:solidFill>
                <a:latin typeface="微软雅黑"/>
                <a:cs typeface="微软雅黑"/>
              </a:rPr>
              <a:t>预计完成时间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:2019</a:t>
            </a:r>
            <a:r>
              <a:rPr sz="1800">
                <a:solidFill>
                  <a:srgbClr val="2E3033"/>
                </a:solidFill>
                <a:latin typeface="微软雅黑"/>
                <a:cs typeface="微软雅黑"/>
              </a:rPr>
              <a:t>年9</a:t>
            </a:r>
            <a:r>
              <a:rPr sz="1800" spc="-50">
                <a:solidFill>
                  <a:srgbClr val="2E3033"/>
                </a:solidFill>
                <a:latin typeface="微软雅黑"/>
                <a:cs typeface="微软雅黑"/>
              </a:rPr>
              <a:t>月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状态:患者招募中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215765" y="4810655"/>
            <a:ext cx="425132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solidFill>
                  <a:srgbClr val="2E3033"/>
                </a:solidFill>
                <a:latin typeface="微软雅黑"/>
                <a:cs typeface="微软雅黑"/>
              </a:rPr>
              <a:t>主要研究终点：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30个月的总体生存率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1800">
                <a:solidFill>
                  <a:srgbClr val="2E3033"/>
                </a:solidFill>
                <a:latin typeface="微软雅黑"/>
                <a:cs typeface="微软雅黑"/>
              </a:rPr>
              <a:t>次要研究终点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:PFS</a:t>
            </a:r>
            <a:r>
              <a:rPr sz="1800">
                <a:solidFill>
                  <a:srgbClr val="2E3033"/>
                </a:solidFill>
                <a:latin typeface="微软雅黑"/>
                <a:cs typeface="微软雅黑"/>
              </a:rPr>
              <a:t>、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ORR</a:t>
            </a:r>
            <a:r>
              <a:rPr sz="1800">
                <a:solidFill>
                  <a:srgbClr val="2E3033"/>
                </a:solidFill>
                <a:latin typeface="微软雅黑"/>
                <a:cs typeface="微软雅黑"/>
              </a:rPr>
              <a:t>、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30</a:t>
            </a:r>
            <a:r>
              <a:rPr sz="1800">
                <a:solidFill>
                  <a:srgbClr val="2E3033"/>
                </a:solidFill>
                <a:latin typeface="微软雅黑"/>
                <a:cs typeface="微软雅黑"/>
              </a:rPr>
              <a:t>个月</a:t>
            </a:r>
            <a:r>
              <a:rPr sz="1800" spc="-10">
                <a:solidFill>
                  <a:srgbClr val="2E3033"/>
                </a:solidFill>
                <a:latin typeface="微软雅黑"/>
                <a:cs typeface="微软雅黑"/>
              </a:rPr>
              <a:t>DOR</a:t>
            </a:r>
            <a:r>
              <a:rPr sz="1800" spc="-50">
                <a:solidFill>
                  <a:srgbClr val="2E3033"/>
                </a:solidFill>
                <a:latin typeface="微软雅黑"/>
                <a:cs typeface="微软雅黑"/>
              </a:rPr>
              <a:t>、</a:t>
            </a:r>
            <a:r>
              <a:rPr sz="1800" spc="-20">
                <a:solidFill>
                  <a:srgbClr val="2E3033"/>
                </a:solidFill>
                <a:latin typeface="微软雅黑"/>
                <a:cs typeface="微软雅黑"/>
              </a:rPr>
              <a:t>安全性</a:t>
            </a:r>
            <a:endParaRPr sz="1800">
              <a:latin typeface="微软雅黑"/>
              <a:cs typeface="微软雅黑"/>
            </a:endParaRPr>
          </a:p>
        </p:txBody>
      </p:sp>
      <p:pic>
        <p:nvPicPr>
          <p:cNvPr id="27" name="object 27"/>
          <p:cNvPicPr/>
          <p:nvPr/>
        </p:nvPicPr>
        <p:blipFill>
          <a:blip r:embed="rId2"/>
          <a:stretch>
            <a:fillRect/>
          </a:stretch>
        </p:blipFill>
        <p:spPr>
          <a:xfrm>
            <a:off x="828675" y="201612"/>
            <a:ext cx="2014538" cy="368300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907415" y="225954"/>
            <a:ext cx="17862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免疫治疗：EC</a:t>
            </a:r>
            <a:r>
              <a:rPr sz="18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800" b="1" spc="-25">
                <a:solidFill>
                  <a:srgbClr val="FFFFFF"/>
                </a:solidFill>
                <a:latin typeface="微软雅黑"/>
                <a:cs typeface="微软雅黑"/>
              </a:rPr>
              <a:t>2L</a:t>
            </a:r>
            <a:endParaRPr sz="1800">
              <a:latin typeface="微软雅黑"/>
              <a:cs typeface="微软雅黑"/>
            </a:endParaRPr>
          </a:p>
        </p:txBody>
      </p:sp>
      <p:pic>
        <p:nvPicPr>
          <p:cNvPr id="29" name="object 29"/>
          <p:cNvPicPr/>
          <p:nvPr/>
        </p:nvPicPr>
        <p:blipFill>
          <a:blip r:embed="rId3"/>
          <a:stretch>
            <a:fillRect/>
          </a:stretch>
        </p:blipFill>
        <p:spPr>
          <a:xfrm>
            <a:off x="63500" y="38100"/>
            <a:ext cx="768350" cy="10779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79487" y="2409825"/>
            <a:ext cx="7169150" cy="55245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433705" marR="75565" indent="-342265">
              <a:lnSpc>
                <a:spcPct val="100000"/>
              </a:lnSpc>
              <a:spcBef>
                <a:spcPts val="300"/>
              </a:spcBef>
              <a:buSzPct val="103125"/>
              <a:buFont typeface="Arial"/>
              <a:buChar char="•"/>
              <a:tabLst>
                <a:tab pos="433705"/>
                <a:tab pos="434340"/>
              </a:tabLst>
            </a:pPr>
            <a:r>
              <a:rPr sz="1600">
                <a:latin typeface="微软雅黑"/>
                <a:cs typeface="微软雅黑"/>
              </a:rPr>
              <a:t>目的:比较</a:t>
            </a:r>
            <a:r>
              <a:rPr sz="1600" spc="-10">
                <a:latin typeface="微软雅黑"/>
                <a:cs typeface="微软雅黑"/>
              </a:rPr>
              <a:t>nivolumab</a:t>
            </a:r>
            <a:r>
              <a:rPr sz="1600">
                <a:latin typeface="微软雅黑"/>
                <a:cs typeface="微软雅黑"/>
              </a:rPr>
              <a:t>联合</a:t>
            </a:r>
            <a:r>
              <a:rPr sz="1600" spc="-10">
                <a:latin typeface="微软雅黑"/>
                <a:cs typeface="微软雅黑"/>
              </a:rPr>
              <a:t>ipilimumab，nivolumab</a:t>
            </a:r>
            <a:r>
              <a:rPr sz="1600" spc="-5">
                <a:latin typeface="微软雅黑"/>
                <a:cs typeface="微软雅黑"/>
              </a:rPr>
              <a:t>联合氟尿嘧啶和顺铂，氟尿嘧啶联合顺铂治疗晚期、复发或转移性食管鳞癌的疗效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93687" y="6300787"/>
            <a:ext cx="5937250" cy="1733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ts val="925"/>
              </a:lnSpc>
            </a:pPr>
            <a:r>
              <a:rPr sz="1200" spc="-10">
                <a:latin typeface="Calibri"/>
                <a:cs typeface="Calibri"/>
              </a:rPr>
              <a:t>ClinicalTrials.gov.</a:t>
            </a:r>
            <a:r>
              <a:rPr sz="1200" spc="95">
                <a:latin typeface="Calibri"/>
                <a:cs typeface="Calibri"/>
              </a:rPr>
              <a:t> </a:t>
            </a:r>
            <a:r>
              <a:rPr sz="1200" spc="-10">
                <a:latin typeface="Calibri"/>
                <a:cs typeface="Calibri"/>
              </a:rPr>
              <a:t>NCT03143153.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41490" y="3186360"/>
            <a:ext cx="1616075" cy="2037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微软雅黑"/>
                <a:cs typeface="微软雅黑"/>
              </a:rPr>
              <a:t>主要终点</a:t>
            </a:r>
            <a:endParaRPr sz="1200">
              <a:latin typeface="微软雅黑"/>
              <a:cs typeface="微软雅黑"/>
            </a:endParaRPr>
          </a:p>
          <a:p>
            <a:pPr marL="141605" indent="-128905">
              <a:lnSpc>
                <a:spcPct val="100000"/>
              </a:lnSpc>
              <a:buSzPct val="104166"/>
              <a:buFont typeface="Arial"/>
              <a:buChar char="•"/>
              <a:tabLst>
                <a:tab pos="141605"/>
              </a:tabLst>
            </a:pPr>
            <a:r>
              <a:rPr sz="1200" spc="-10">
                <a:latin typeface="微软雅黑"/>
                <a:cs typeface="微软雅黑"/>
              </a:rPr>
              <a:t>PD-</a:t>
            </a:r>
            <a:r>
              <a:rPr sz="1200">
                <a:latin typeface="微软雅黑"/>
                <a:cs typeface="微软雅黑"/>
              </a:rPr>
              <a:t>L1 表达患者的</a:t>
            </a:r>
            <a:r>
              <a:rPr sz="1200" spc="-25">
                <a:latin typeface="微软雅黑"/>
                <a:cs typeface="微软雅黑"/>
              </a:rPr>
              <a:t>OS</a:t>
            </a:r>
            <a:endParaRPr sz="1200">
              <a:latin typeface="微软雅黑"/>
              <a:cs typeface="微软雅黑"/>
            </a:endParaRPr>
          </a:p>
          <a:p>
            <a:pPr marL="140970" marR="73025" indent="-128905">
              <a:lnSpc>
                <a:spcPct val="100000"/>
              </a:lnSpc>
              <a:buSzPct val="104166"/>
              <a:buFont typeface="Arial"/>
              <a:buChar char="•"/>
              <a:tabLst>
                <a:tab pos="141605"/>
              </a:tabLst>
            </a:pPr>
            <a:r>
              <a:rPr sz="1200">
                <a:latin typeface="微软雅黑"/>
                <a:cs typeface="微软雅黑"/>
              </a:rPr>
              <a:t>通过</a:t>
            </a:r>
            <a:r>
              <a:rPr sz="1200" spc="-10">
                <a:latin typeface="微软雅黑"/>
                <a:cs typeface="微软雅黑"/>
              </a:rPr>
              <a:t>BICR</a:t>
            </a:r>
            <a:r>
              <a:rPr sz="1200">
                <a:latin typeface="微软雅黑"/>
                <a:cs typeface="微软雅黑"/>
              </a:rPr>
              <a:t>评估</a:t>
            </a:r>
            <a:r>
              <a:rPr sz="1200" spc="-10">
                <a:latin typeface="微软雅黑"/>
                <a:cs typeface="微软雅黑"/>
              </a:rPr>
              <a:t>PD-</a:t>
            </a:r>
            <a:r>
              <a:rPr sz="1200" spc="-25">
                <a:latin typeface="微软雅黑"/>
                <a:cs typeface="微软雅黑"/>
              </a:rPr>
              <a:t>L1</a:t>
            </a:r>
            <a:r>
              <a:rPr sz="1200">
                <a:latin typeface="微软雅黑"/>
                <a:cs typeface="微软雅黑"/>
              </a:rPr>
              <a:t>表达患者的</a:t>
            </a:r>
            <a:r>
              <a:rPr sz="1200" spc="-25">
                <a:latin typeface="微软雅黑"/>
                <a:cs typeface="微软雅黑"/>
              </a:rPr>
              <a:t>PFS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200" spc="-10">
                <a:latin typeface="微软雅黑"/>
                <a:cs typeface="微软雅黑"/>
              </a:rPr>
              <a:t>次要终点：</a:t>
            </a:r>
            <a:endParaRPr sz="1200">
              <a:latin typeface="微软雅黑"/>
              <a:cs typeface="微软雅黑"/>
            </a:endParaRPr>
          </a:p>
          <a:p>
            <a:pPr marL="141605" indent="-128905">
              <a:lnSpc>
                <a:spcPct val="100000"/>
              </a:lnSpc>
              <a:buSzPct val="104166"/>
              <a:buFont typeface="Arial"/>
              <a:buChar char="•"/>
              <a:tabLst>
                <a:tab pos="141605"/>
              </a:tabLst>
            </a:pPr>
            <a:r>
              <a:rPr sz="1200" spc="-10">
                <a:latin typeface="微软雅黑"/>
                <a:cs typeface="微软雅黑"/>
              </a:rPr>
              <a:t>OS</a:t>
            </a:r>
            <a:r>
              <a:rPr sz="1200" spc="-15">
                <a:latin typeface="微软雅黑"/>
                <a:cs typeface="微软雅黑"/>
              </a:rPr>
              <a:t>，所有随机患者</a:t>
            </a:r>
            <a:endParaRPr sz="1200">
              <a:latin typeface="微软雅黑"/>
              <a:cs typeface="微软雅黑"/>
            </a:endParaRPr>
          </a:p>
          <a:p>
            <a:pPr marL="140970" marR="100965" indent="-128905">
              <a:lnSpc>
                <a:spcPct val="100000"/>
              </a:lnSpc>
              <a:buSzPct val="104166"/>
              <a:buFont typeface="Arial"/>
              <a:buChar char="•"/>
              <a:tabLst>
                <a:tab pos="141605"/>
              </a:tabLst>
            </a:pPr>
            <a:r>
              <a:rPr sz="1200">
                <a:latin typeface="微软雅黑"/>
                <a:cs typeface="微软雅黑"/>
              </a:rPr>
              <a:t>通过</a:t>
            </a:r>
            <a:r>
              <a:rPr sz="1200" spc="-10">
                <a:latin typeface="微软雅黑"/>
                <a:cs typeface="微软雅黑"/>
              </a:rPr>
              <a:t>BICR</a:t>
            </a:r>
            <a:r>
              <a:rPr sz="1200">
                <a:latin typeface="微软雅黑"/>
                <a:cs typeface="微软雅黑"/>
              </a:rPr>
              <a:t>评估</a:t>
            </a:r>
            <a:r>
              <a:rPr sz="1200" spc="-20">
                <a:latin typeface="微软雅黑"/>
                <a:cs typeface="微软雅黑"/>
              </a:rPr>
              <a:t>PFS，</a:t>
            </a:r>
            <a:r>
              <a:rPr sz="1200" spc="-10">
                <a:latin typeface="微软雅黑"/>
                <a:cs typeface="微软雅黑"/>
              </a:rPr>
              <a:t>所有随机患者</a:t>
            </a:r>
            <a:endParaRPr sz="1200">
              <a:latin typeface="微软雅黑"/>
              <a:cs typeface="微软雅黑"/>
            </a:endParaRPr>
          </a:p>
          <a:p>
            <a:pPr marL="140970" marR="5715" indent="-128905">
              <a:lnSpc>
                <a:spcPct val="100000"/>
              </a:lnSpc>
              <a:buSzPct val="104166"/>
              <a:buFont typeface="Arial"/>
              <a:buChar char="•"/>
              <a:tabLst>
                <a:tab pos="141605"/>
              </a:tabLst>
            </a:pPr>
            <a:r>
              <a:rPr sz="1200">
                <a:latin typeface="微软雅黑"/>
                <a:cs typeface="微软雅黑"/>
              </a:rPr>
              <a:t>由</a:t>
            </a:r>
            <a:r>
              <a:rPr sz="1200" spc="-10">
                <a:latin typeface="微软雅黑"/>
                <a:cs typeface="微软雅黑"/>
              </a:rPr>
              <a:t>BICR</a:t>
            </a:r>
            <a:r>
              <a:rPr sz="1200">
                <a:latin typeface="微软雅黑"/>
                <a:cs typeface="微软雅黑"/>
              </a:rPr>
              <a:t>评估</a:t>
            </a:r>
            <a:r>
              <a:rPr sz="1200" spc="-10">
                <a:latin typeface="微软雅黑"/>
                <a:cs typeface="微软雅黑"/>
              </a:rPr>
              <a:t>PD-</a:t>
            </a:r>
            <a:r>
              <a:rPr sz="1200">
                <a:latin typeface="微软雅黑"/>
                <a:cs typeface="微软雅黑"/>
              </a:rPr>
              <a:t>L1</a:t>
            </a:r>
            <a:r>
              <a:rPr sz="1200" spc="-25">
                <a:latin typeface="微软雅黑"/>
                <a:cs typeface="微软雅黑"/>
              </a:rPr>
              <a:t>-表</a:t>
            </a:r>
            <a:r>
              <a:rPr sz="1200" spc="-10">
                <a:latin typeface="微软雅黑"/>
                <a:cs typeface="微软雅黑"/>
              </a:rPr>
              <a:t>达患者和所有随机患</a:t>
            </a:r>
            <a:r>
              <a:rPr sz="1200">
                <a:latin typeface="微软雅黑"/>
                <a:cs typeface="微软雅黑"/>
              </a:rPr>
              <a:t>者的</a:t>
            </a:r>
            <a:r>
              <a:rPr sz="1200" spc="-25">
                <a:latin typeface="微软雅黑"/>
                <a:cs typeface="微软雅黑"/>
              </a:rPr>
              <a:t>ORR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820173" y="4196275"/>
            <a:ext cx="1425575" cy="127000"/>
          </a:xfrm>
          <a:custGeom>
            <a:rect l="l" t="t" r="r" b="b"/>
            <a:pathLst>
              <a:path w="1425575" h="127000">
                <a:moveTo>
                  <a:pt x="1298291" y="0"/>
                </a:moveTo>
                <a:lnTo>
                  <a:pt x="1298291" y="127000"/>
                </a:lnTo>
                <a:lnTo>
                  <a:pt x="1399891" y="76200"/>
                </a:lnTo>
                <a:lnTo>
                  <a:pt x="1310991" y="76200"/>
                </a:lnTo>
                <a:lnTo>
                  <a:pt x="1310991" y="50800"/>
                </a:lnTo>
                <a:lnTo>
                  <a:pt x="1399891" y="50800"/>
                </a:lnTo>
                <a:lnTo>
                  <a:pt x="1298291" y="0"/>
                </a:lnTo>
                <a:close/>
              </a:path>
              <a:path w="1425575" h="127000">
                <a:moveTo>
                  <a:pt x="65092" y="87602"/>
                </a:moveTo>
                <a:lnTo>
                  <a:pt x="0" y="87602"/>
                </a:lnTo>
                <a:lnTo>
                  <a:pt x="0" y="113002"/>
                </a:lnTo>
                <a:lnTo>
                  <a:pt x="90492" y="113002"/>
                </a:lnTo>
                <a:lnTo>
                  <a:pt x="90492" y="100302"/>
                </a:lnTo>
                <a:lnTo>
                  <a:pt x="65092" y="100302"/>
                </a:lnTo>
                <a:lnTo>
                  <a:pt x="65092" y="87602"/>
                </a:lnTo>
                <a:close/>
              </a:path>
              <a:path w="1425575" h="127000">
                <a:moveTo>
                  <a:pt x="1298291" y="50800"/>
                </a:moveTo>
                <a:lnTo>
                  <a:pt x="65092" y="50800"/>
                </a:lnTo>
                <a:lnTo>
                  <a:pt x="65092" y="100302"/>
                </a:lnTo>
                <a:lnTo>
                  <a:pt x="77792" y="87602"/>
                </a:lnTo>
                <a:lnTo>
                  <a:pt x="90492" y="87602"/>
                </a:lnTo>
                <a:lnTo>
                  <a:pt x="90492" y="76200"/>
                </a:lnTo>
                <a:lnTo>
                  <a:pt x="77792" y="76200"/>
                </a:lnTo>
                <a:lnTo>
                  <a:pt x="90492" y="63500"/>
                </a:lnTo>
                <a:lnTo>
                  <a:pt x="1298291" y="63500"/>
                </a:lnTo>
                <a:lnTo>
                  <a:pt x="1298291" y="50800"/>
                </a:lnTo>
                <a:close/>
              </a:path>
              <a:path w="1425575" h="127000">
                <a:moveTo>
                  <a:pt x="90492" y="87602"/>
                </a:moveTo>
                <a:lnTo>
                  <a:pt x="77792" y="87602"/>
                </a:lnTo>
                <a:lnTo>
                  <a:pt x="65092" y="100302"/>
                </a:lnTo>
                <a:lnTo>
                  <a:pt x="90492" y="100302"/>
                </a:lnTo>
                <a:lnTo>
                  <a:pt x="90492" y="87602"/>
                </a:lnTo>
                <a:close/>
              </a:path>
              <a:path w="1425575" h="127000">
                <a:moveTo>
                  <a:pt x="90492" y="63500"/>
                </a:moveTo>
                <a:lnTo>
                  <a:pt x="77792" y="76200"/>
                </a:lnTo>
                <a:lnTo>
                  <a:pt x="90492" y="76200"/>
                </a:lnTo>
                <a:lnTo>
                  <a:pt x="90492" y="63500"/>
                </a:lnTo>
                <a:close/>
              </a:path>
              <a:path w="1425575" h="127000">
                <a:moveTo>
                  <a:pt x="1298291" y="63500"/>
                </a:moveTo>
                <a:lnTo>
                  <a:pt x="90492" y="63500"/>
                </a:lnTo>
                <a:lnTo>
                  <a:pt x="90492" y="76200"/>
                </a:lnTo>
                <a:lnTo>
                  <a:pt x="1298291" y="76200"/>
                </a:lnTo>
                <a:lnTo>
                  <a:pt x="1298291" y="63500"/>
                </a:lnTo>
                <a:close/>
              </a:path>
              <a:path w="1425575" h="127000">
                <a:moveTo>
                  <a:pt x="1399891" y="50800"/>
                </a:moveTo>
                <a:lnTo>
                  <a:pt x="1310991" y="50800"/>
                </a:lnTo>
                <a:lnTo>
                  <a:pt x="1310991" y="76200"/>
                </a:lnTo>
                <a:lnTo>
                  <a:pt x="1399891" y="76200"/>
                </a:lnTo>
                <a:lnTo>
                  <a:pt x="1425291" y="63500"/>
                </a:lnTo>
                <a:lnTo>
                  <a:pt x="1399891" y="508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4244975" y="3187699"/>
            <a:ext cx="2406650" cy="567055"/>
          </a:xfrm>
          <a:prstGeom prst="rect">
            <a:avLst/>
          </a:prstGeom>
          <a:solidFill>
            <a:srgbClr val="0D4950"/>
          </a:solidFill>
        </p:spPr>
        <p:txBody>
          <a:bodyPr vert="horz" wrap="square" lIns="0" tIns="279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20"/>
              </a:spcBef>
            </a:pPr>
            <a:r>
              <a:rPr sz="1100" b="1" spc="-10">
                <a:solidFill>
                  <a:srgbClr val="FFFFFF"/>
                </a:solidFill>
                <a:latin typeface="Arial"/>
                <a:cs typeface="Arial"/>
              </a:rPr>
              <a:t>Nivolumab</a:t>
            </a:r>
            <a:endParaRPr sz="1100">
              <a:latin typeface="Arial"/>
              <a:cs typeface="Arial"/>
            </a:endParaRPr>
          </a:p>
          <a:p>
            <a:pPr marL="39370" algn="ctr">
              <a:lnSpc>
                <a:spcPct val="100000"/>
              </a:lnSpc>
            </a:pP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+</a:t>
            </a:r>
            <a:endParaRPr sz="1100">
              <a:latin typeface="Arial"/>
              <a:cs typeface="Arial"/>
            </a:endParaRPr>
          </a:p>
          <a:p>
            <a:pPr marL="40005" algn="ctr">
              <a:lnSpc>
                <a:spcPct val="100000"/>
              </a:lnSpc>
            </a:pPr>
            <a:r>
              <a:rPr sz="1100" b="1" spc="-10">
                <a:solidFill>
                  <a:srgbClr val="FFFFFF"/>
                </a:solidFill>
                <a:latin typeface="Arial"/>
                <a:cs typeface="Arial"/>
              </a:rPr>
              <a:t>ipilimumab</a:t>
            </a:r>
            <a:endParaRPr sz="11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64025" y="3922712"/>
            <a:ext cx="2399030" cy="574675"/>
          </a:xfrm>
          <a:prstGeom prst="rect">
            <a:avLst/>
          </a:prstGeom>
          <a:solidFill>
            <a:srgbClr val="0D4950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350">
              <a:latin typeface="Times New Roman"/>
              <a:cs typeface="Times New Roman"/>
            </a:endParaRPr>
          </a:p>
          <a:p>
            <a:pPr marL="265430">
              <a:lnSpc>
                <a:spcPct val="100000"/>
              </a:lnSpc>
              <a:spcBef>
                <a:spcPts val="5"/>
              </a:spcBef>
            </a:pP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Nivolumab</a:t>
            </a:r>
            <a:r>
              <a:rPr sz="1100" b="1" spc="-1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 spc="-10">
                <a:solidFill>
                  <a:srgbClr val="FFFFFF"/>
                </a:solidFill>
                <a:latin typeface="Arial"/>
                <a:cs typeface="Arial"/>
              </a:rPr>
              <a:t>+5-</a:t>
            </a: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FU</a:t>
            </a:r>
            <a:r>
              <a:rPr sz="1100" b="1" spc="-1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+</a:t>
            </a:r>
            <a:r>
              <a:rPr sz="1100" b="1" spc="-10">
                <a:solidFill>
                  <a:srgbClr val="FFFFFF"/>
                </a:solidFill>
                <a:latin typeface="Arial"/>
                <a:cs typeface="Arial"/>
              </a:rPr>
              <a:t> cisplatin</a:t>
            </a:r>
            <a:endParaRPr sz="11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074256" y="3398884"/>
            <a:ext cx="1158875" cy="873760"/>
          </a:xfrm>
          <a:custGeom>
            <a:rect l="l" t="t" r="r" b="b"/>
            <a:pathLst>
              <a:path w="1158875" h="873760">
                <a:moveTo>
                  <a:pt x="566583" y="848191"/>
                </a:moveTo>
                <a:lnTo>
                  <a:pt x="0" y="848191"/>
                </a:lnTo>
                <a:lnTo>
                  <a:pt x="0" y="873591"/>
                </a:lnTo>
                <a:lnTo>
                  <a:pt x="591983" y="873591"/>
                </a:lnTo>
                <a:lnTo>
                  <a:pt x="591983" y="860891"/>
                </a:lnTo>
                <a:lnTo>
                  <a:pt x="566583" y="860891"/>
                </a:lnTo>
                <a:lnTo>
                  <a:pt x="566583" y="848191"/>
                </a:lnTo>
                <a:close/>
              </a:path>
              <a:path w="1158875" h="873760">
                <a:moveTo>
                  <a:pt x="1031566" y="50800"/>
                </a:moveTo>
                <a:lnTo>
                  <a:pt x="566583" y="50800"/>
                </a:lnTo>
                <a:lnTo>
                  <a:pt x="566583" y="860891"/>
                </a:lnTo>
                <a:lnTo>
                  <a:pt x="579283" y="848191"/>
                </a:lnTo>
                <a:lnTo>
                  <a:pt x="591983" y="848191"/>
                </a:lnTo>
                <a:lnTo>
                  <a:pt x="591983" y="76200"/>
                </a:lnTo>
                <a:lnTo>
                  <a:pt x="579283" y="76200"/>
                </a:lnTo>
                <a:lnTo>
                  <a:pt x="591983" y="63500"/>
                </a:lnTo>
                <a:lnTo>
                  <a:pt x="1031566" y="63500"/>
                </a:lnTo>
                <a:lnTo>
                  <a:pt x="1031566" y="50800"/>
                </a:lnTo>
                <a:close/>
              </a:path>
              <a:path w="1158875" h="873760">
                <a:moveTo>
                  <a:pt x="591983" y="848191"/>
                </a:moveTo>
                <a:lnTo>
                  <a:pt x="579283" y="848191"/>
                </a:lnTo>
                <a:lnTo>
                  <a:pt x="566583" y="860891"/>
                </a:lnTo>
                <a:lnTo>
                  <a:pt x="591983" y="860891"/>
                </a:lnTo>
                <a:lnTo>
                  <a:pt x="591983" y="848191"/>
                </a:lnTo>
                <a:close/>
              </a:path>
              <a:path w="1158875" h="873760">
                <a:moveTo>
                  <a:pt x="1031566" y="0"/>
                </a:moveTo>
                <a:lnTo>
                  <a:pt x="1031566" y="127000"/>
                </a:lnTo>
                <a:lnTo>
                  <a:pt x="1133166" y="76200"/>
                </a:lnTo>
                <a:lnTo>
                  <a:pt x="1044266" y="76200"/>
                </a:lnTo>
                <a:lnTo>
                  <a:pt x="1044266" y="50800"/>
                </a:lnTo>
                <a:lnTo>
                  <a:pt x="1133166" y="50800"/>
                </a:lnTo>
                <a:lnTo>
                  <a:pt x="1031566" y="0"/>
                </a:lnTo>
                <a:close/>
              </a:path>
              <a:path w="1158875" h="873760">
                <a:moveTo>
                  <a:pt x="591983" y="63500"/>
                </a:moveTo>
                <a:lnTo>
                  <a:pt x="579283" y="76200"/>
                </a:lnTo>
                <a:lnTo>
                  <a:pt x="591983" y="76200"/>
                </a:lnTo>
                <a:lnTo>
                  <a:pt x="591983" y="63500"/>
                </a:lnTo>
                <a:close/>
              </a:path>
              <a:path w="1158875" h="873760">
                <a:moveTo>
                  <a:pt x="1031566" y="63500"/>
                </a:moveTo>
                <a:lnTo>
                  <a:pt x="591983" y="63500"/>
                </a:lnTo>
                <a:lnTo>
                  <a:pt x="591983" y="76200"/>
                </a:lnTo>
                <a:lnTo>
                  <a:pt x="1031566" y="76200"/>
                </a:lnTo>
                <a:lnTo>
                  <a:pt x="1031566" y="63500"/>
                </a:lnTo>
                <a:close/>
              </a:path>
              <a:path w="1158875" h="873760">
                <a:moveTo>
                  <a:pt x="1133166" y="50800"/>
                </a:moveTo>
                <a:lnTo>
                  <a:pt x="1044266" y="50800"/>
                </a:lnTo>
                <a:lnTo>
                  <a:pt x="1044266" y="76200"/>
                </a:lnTo>
                <a:lnTo>
                  <a:pt x="1133166" y="76200"/>
                </a:lnTo>
                <a:lnTo>
                  <a:pt x="1158566" y="63500"/>
                </a:lnTo>
                <a:lnTo>
                  <a:pt x="1133166" y="508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31850" y="3190875"/>
            <a:ext cx="2244725" cy="1812925"/>
          </a:xfrm>
          <a:prstGeom prst="rect">
            <a:avLst/>
          </a:prstGeom>
          <a:solidFill>
            <a:srgbClr val="004080"/>
          </a:solidFill>
        </p:spPr>
        <p:txBody>
          <a:bodyPr vert="horz" wrap="square" lIns="0" tIns="45719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359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主要入组标准：</a:t>
            </a:r>
            <a:endParaRPr sz="1200">
              <a:latin typeface="微软雅黑"/>
              <a:cs typeface="微软雅黑"/>
            </a:endParaRPr>
          </a:p>
          <a:p>
            <a:pPr marL="219710" marR="188595" indent="-128905" algn="just">
              <a:lnSpc>
                <a:spcPct val="100000"/>
              </a:lnSpc>
              <a:buSzPct val="104166"/>
              <a:buFont typeface="Arial"/>
              <a:buChar char="•"/>
              <a:tabLst>
                <a:tab pos="220345"/>
              </a:tabLst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组织学证实为食管无法切除的晚期、复发或鳞状细胞癌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或腺鳞状细胞癌</a:t>
            </a:r>
            <a:endParaRPr sz="1200">
              <a:latin typeface="微软雅黑"/>
              <a:cs typeface="微软雅黑"/>
            </a:endParaRPr>
          </a:p>
          <a:p>
            <a:pPr marL="219710" marR="122555" indent="-128905" algn="just">
              <a:lnSpc>
                <a:spcPct val="100000"/>
              </a:lnSpc>
              <a:buSzPct val="104166"/>
              <a:buFont typeface="Arial"/>
              <a:buChar char="•"/>
              <a:tabLst>
                <a:tab pos="220345"/>
              </a:tabLst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没有系统性治疗的晚期/转移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性疾病</a:t>
            </a:r>
            <a:endParaRPr sz="1200">
              <a:latin typeface="微软雅黑"/>
              <a:cs typeface="微软雅黑"/>
            </a:endParaRPr>
          </a:p>
          <a:p>
            <a:pPr marL="220345" indent="-129539" algn="just">
              <a:lnSpc>
                <a:spcPct val="100000"/>
              </a:lnSpc>
              <a:buSzPct val="104166"/>
              <a:buFont typeface="Arial"/>
              <a:buChar char="•"/>
              <a:tabLst>
                <a:tab pos="220345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年龄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≥18</a:t>
            </a:r>
            <a:r>
              <a:rPr sz="1200" spc="-50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endParaRPr sz="1200">
              <a:latin typeface="微软雅黑"/>
              <a:cs typeface="微软雅黑"/>
            </a:endParaRPr>
          </a:p>
          <a:p>
            <a:pPr marL="220345" indent="-129539" algn="just">
              <a:lnSpc>
                <a:spcPct val="100000"/>
              </a:lnSpc>
              <a:buSzPct val="104166"/>
              <a:buFont typeface="Arial"/>
              <a:buChar char="•"/>
              <a:tabLst>
                <a:tab pos="220345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ECOG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PS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或</a:t>
            </a:r>
            <a:r>
              <a:rPr sz="1200" spc="-50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122613" y="3926824"/>
            <a:ext cx="47370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000" b="1" spc="-10">
                <a:latin typeface="Arial"/>
                <a:cs typeface="Arial"/>
              </a:rPr>
              <a:t>1:1:1</a:t>
            </a:r>
            <a:endParaRPr sz="10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000" b="1">
                <a:latin typeface="Arial"/>
                <a:cs typeface="Arial"/>
              </a:rPr>
              <a:t>N</a:t>
            </a:r>
            <a:r>
              <a:rPr sz="1000" b="1" spc="-5">
                <a:latin typeface="Arial"/>
                <a:cs typeface="Arial"/>
              </a:rPr>
              <a:t> </a:t>
            </a:r>
            <a:r>
              <a:rPr sz="1000" b="1">
                <a:latin typeface="Arial"/>
                <a:cs typeface="Arial"/>
              </a:rPr>
              <a:t>=</a:t>
            </a:r>
            <a:r>
              <a:rPr sz="1000" b="1" spc="-5">
                <a:latin typeface="Arial"/>
                <a:cs typeface="Arial"/>
              </a:rPr>
              <a:t> </a:t>
            </a:r>
            <a:r>
              <a:rPr sz="1000" b="1" spc="-25">
                <a:latin typeface="Arial"/>
                <a:cs typeface="Arial"/>
              </a:rPr>
              <a:t>939</a:t>
            </a:r>
            <a:endParaRPr sz="10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222622" y="3563937"/>
            <a:ext cx="271780" cy="313055"/>
          </a:xfrm>
          <a:custGeom>
            <a:rect l="l" t="t" r="r" b="b"/>
            <a:pathLst>
              <a:path w="271779" h="313054">
                <a:moveTo>
                  <a:pt x="271463" y="156369"/>
                </a:moveTo>
                <a:lnTo>
                  <a:pt x="1" y="156369"/>
                </a:lnTo>
                <a:lnTo>
                  <a:pt x="6921" y="106943"/>
                </a:lnTo>
                <a:lnTo>
                  <a:pt x="26190" y="64018"/>
                </a:lnTo>
                <a:lnTo>
                  <a:pt x="55573" y="30169"/>
                </a:lnTo>
                <a:lnTo>
                  <a:pt x="92834" y="7971"/>
                </a:lnTo>
                <a:lnTo>
                  <a:pt x="135733" y="0"/>
                </a:lnTo>
                <a:lnTo>
                  <a:pt x="178635" y="7972"/>
                </a:lnTo>
                <a:lnTo>
                  <a:pt x="215894" y="30170"/>
                </a:lnTo>
                <a:lnTo>
                  <a:pt x="245276" y="64019"/>
                </a:lnTo>
                <a:lnTo>
                  <a:pt x="264544" y="106944"/>
                </a:lnTo>
                <a:lnTo>
                  <a:pt x="271463" y="156369"/>
                </a:lnTo>
                <a:close/>
              </a:path>
              <a:path w="271779" h="313054">
                <a:moveTo>
                  <a:pt x="135731" y="312735"/>
                </a:moveTo>
                <a:lnTo>
                  <a:pt x="92829" y="304764"/>
                </a:lnTo>
                <a:lnTo>
                  <a:pt x="55570" y="282565"/>
                </a:lnTo>
                <a:lnTo>
                  <a:pt x="26188" y="248716"/>
                </a:lnTo>
                <a:lnTo>
                  <a:pt x="6919" y="205792"/>
                </a:lnTo>
                <a:lnTo>
                  <a:pt x="0" y="156367"/>
                </a:lnTo>
                <a:lnTo>
                  <a:pt x="271463" y="156369"/>
                </a:lnTo>
                <a:lnTo>
                  <a:pt x="264543" y="205792"/>
                </a:lnTo>
                <a:lnTo>
                  <a:pt x="245275" y="248717"/>
                </a:lnTo>
                <a:lnTo>
                  <a:pt x="215893" y="282566"/>
                </a:lnTo>
                <a:lnTo>
                  <a:pt x="178633" y="304764"/>
                </a:lnTo>
                <a:lnTo>
                  <a:pt x="135731" y="312735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309937" y="3623278"/>
            <a:ext cx="9715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44975" y="4716462"/>
            <a:ext cx="2405380" cy="574675"/>
          </a:xfrm>
          <a:prstGeom prst="rect">
            <a:avLst/>
          </a:prstGeom>
          <a:solidFill>
            <a:srgbClr val="0D4950"/>
          </a:solidFill>
        </p:spPr>
        <p:txBody>
          <a:bodyPr vert="horz" wrap="square" lIns="0" tIns="31750" rIns="0" bIns="0" rtlCol="0">
            <a:spAutoFit/>
          </a:bodyPr>
          <a:lstStyle/>
          <a:p>
            <a:pPr marL="13335" algn="ctr">
              <a:lnSpc>
                <a:spcPct val="100000"/>
              </a:lnSpc>
              <a:spcBef>
                <a:spcPts val="250"/>
              </a:spcBef>
            </a:pPr>
            <a:r>
              <a:rPr sz="1100" b="1" spc="-10">
                <a:solidFill>
                  <a:srgbClr val="FFFFFF"/>
                </a:solidFill>
                <a:latin typeface="Arial"/>
                <a:cs typeface="Arial"/>
              </a:rPr>
              <a:t>5-</a:t>
            </a:r>
            <a:r>
              <a:rPr sz="1100" b="1" spc="-25">
                <a:solidFill>
                  <a:srgbClr val="FFFFFF"/>
                </a:solidFill>
                <a:latin typeface="Arial"/>
                <a:cs typeface="Arial"/>
              </a:rPr>
              <a:t>FU</a:t>
            </a:r>
            <a:endParaRPr sz="11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+</a:t>
            </a:r>
            <a:endParaRPr sz="1100">
              <a:latin typeface="Arial"/>
              <a:cs typeface="Arial"/>
            </a:endParaRPr>
          </a:p>
          <a:p>
            <a:pPr marL="40640" algn="ctr">
              <a:lnSpc>
                <a:spcPct val="100000"/>
              </a:lnSpc>
            </a:pPr>
            <a:r>
              <a:rPr sz="1100" b="1" spc="-10">
                <a:solidFill>
                  <a:srgbClr val="FFFFFF"/>
                </a:solidFill>
                <a:latin typeface="Arial"/>
                <a:cs typeface="Arial"/>
              </a:rPr>
              <a:t>cisplatin</a:t>
            </a:r>
            <a:endParaRPr sz="11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056327" y="4244306"/>
            <a:ext cx="1189990" cy="810260"/>
          </a:xfrm>
          <a:custGeom>
            <a:rect l="l" t="t" r="r" b="b"/>
            <a:pathLst>
              <a:path w="1189989" h="810260">
                <a:moveTo>
                  <a:pt x="582226" y="25400"/>
                </a:moveTo>
                <a:lnTo>
                  <a:pt x="0" y="25400"/>
                </a:lnTo>
                <a:lnTo>
                  <a:pt x="0" y="0"/>
                </a:lnTo>
                <a:lnTo>
                  <a:pt x="607626" y="0"/>
                </a:lnTo>
                <a:lnTo>
                  <a:pt x="607626" y="12700"/>
                </a:lnTo>
                <a:lnTo>
                  <a:pt x="582226" y="12700"/>
                </a:lnTo>
                <a:lnTo>
                  <a:pt x="582226" y="25400"/>
                </a:lnTo>
                <a:close/>
              </a:path>
              <a:path w="1189989" h="810260">
                <a:moveTo>
                  <a:pt x="1062852" y="759007"/>
                </a:moveTo>
                <a:lnTo>
                  <a:pt x="582226" y="759007"/>
                </a:lnTo>
                <a:lnTo>
                  <a:pt x="582226" y="12700"/>
                </a:lnTo>
                <a:lnTo>
                  <a:pt x="594926" y="25400"/>
                </a:lnTo>
                <a:lnTo>
                  <a:pt x="607626" y="25400"/>
                </a:lnTo>
                <a:lnTo>
                  <a:pt x="607626" y="733607"/>
                </a:lnTo>
                <a:lnTo>
                  <a:pt x="594926" y="733607"/>
                </a:lnTo>
                <a:lnTo>
                  <a:pt x="607626" y="746307"/>
                </a:lnTo>
                <a:lnTo>
                  <a:pt x="1062852" y="746307"/>
                </a:lnTo>
                <a:lnTo>
                  <a:pt x="1062852" y="759007"/>
                </a:lnTo>
                <a:close/>
              </a:path>
              <a:path w="1189989" h="810260">
                <a:moveTo>
                  <a:pt x="607626" y="25400"/>
                </a:moveTo>
                <a:lnTo>
                  <a:pt x="594926" y="25400"/>
                </a:lnTo>
                <a:lnTo>
                  <a:pt x="582226" y="12700"/>
                </a:lnTo>
                <a:lnTo>
                  <a:pt x="607626" y="12700"/>
                </a:lnTo>
                <a:lnTo>
                  <a:pt x="607626" y="25400"/>
                </a:lnTo>
                <a:close/>
              </a:path>
              <a:path w="1189989" h="810260">
                <a:moveTo>
                  <a:pt x="1062852" y="809807"/>
                </a:moveTo>
                <a:lnTo>
                  <a:pt x="1062852" y="682807"/>
                </a:lnTo>
                <a:lnTo>
                  <a:pt x="1164452" y="733607"/>
                </a:lnTo>
                <a:lnTo>
                  <a:pt x="1075552" y="733607"/>
                </a:lnTo>
                <a:lnTo>
                  <a:pt x="1075552" y="759007"/>
                </a:lnTo>
                <a:lnTo>
                  <a:pt x="1164452" y="759007"/>
                </a:lnTo>
                <a:lnTo>
                  <a:pt x="1062852" y="809807"/>
                </a:lnTo>
                <a:close/>
              </a:path>
              <a:path w="1189989" h="810260">
                <a:moveTo>
                  <a:pt x="607626" y="746307"/>
                </a:moveTo>
                <a:lnTo>
                  <a:pt x="594926" y="733607"/>
                </a:lnTo>
                <a:lnTo>
                  <a:pt x="607626" y="733607"/>
                </a:lnTo>
                <a:lnTo>
                  <a:pt x="607626" y="746307"/>
                </a:lnTo>
                <a:close/>
              </a:path>
              <a:path w="1189989" h="810260">
                <a:moveTo>
                  <a:pt x="1062852" y="746307"/>
                </a:moveTo>
                <a:lnTo>
                  <a:pt x="607626" y="746307"/>
                </a:lnTo>
                <a:lnTo>
                  <a:pt x="607626" y="733607"/>
                </a:lnTo>
                <a:lnTo>
                  <a:pt x="1062852" y="733607"/>
                </a:lnTo>
                <a:lnTo>
                  <a:pt x="1062852" y="746307"/>
                </a:lnTo>
                <a:close/>
              </a:path>
              <a:path w="1189989" h="810260">
                <a:moveTo>
                  <a:pt x="1164452" y="759007"/>
                </a:moveTo>
                <a:lnTo>
                  <a:pt x="1075552" y="759007"/>
                </a:lnTo>
                <a:lnTo>
                  <a:pt x="1075552" y="733607"/>
                </a:lnTo>
                <a:lnTo>
                  <a:pt x="1164452" y="733607"/>
                </a:lnTo>
                <a:lnTo>
                  <a:pt x="1189852" y="746307"/>
                </a:lnTo>
                <a:lnTo>
                  <a:pt x="1164452" y="75900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0" y="1171575"/>
            <a:ext cx="9144000" cy="99377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82245" rIns="0" bIns="0" rtlCol="0">
            <a:spAutoFit/>
          </a:bodyPr>
          <a:lstStyle/>
          <a:p>
            <a:pPr marL="2792730" marR="721360" indent="-2063750">
              <a:lnSpc>
                <a:spcPct val="100000"/>
              </a:lnSpc>
              <a:spcBef>
                <a:spcPts val="1435"/>
              </a:spcBef>
            </a:pPr>
            <a:r>
              <a:rPr sz="2000" b="1">
                <a:latin typeface="微软雅黑"/>
                <a:cs typeface="微软雅黑"/>
              </a:rPr>
              <a:t>Nivolumab</a:t>
            </a:r>
            <a:r>
              <a:rPr sz="2000" b="1" spc="-15">
                <a:latin typeface="微软雅黑"/>
                <a:cs typeface="微软雅黑"/>
              </a:rPr>
              <a:t> + </a:t>
            </a:r>
            <a:r>
              <a:rPr sz="2000" b="1" spc="-10">
                <a:latin typeface="微软雅黑"/>
                <a:cs typeface="微软雅黑"/>
              </a:rPr>
              <a:t>Ipilimumab</a:t>
            </a:r>
            <a:r>
              <a:rPr sz="2000" b="1">
                <a:latin typeface="微软雅黑"/>
                <a:cs typeface="微软雅黑"/>
              </a:rPr>
              <a:t>或Nivolumab</a:t>
            </a:r>
            <a:r>
              <a:rPr sz="2000" b="1" spc="-15">
                <a:latin typeface="微软雅黑"/>
                <a:cs typeface="微软雅黑"/>
              </a:rPr>
              <a:t> +化疗对晚期、复发性或</a:t>
            </a:r>
            <a:r>
              <a:rPr sz="2000" b="1">
                <a:latin typeface="微软雅黑"/>
                <a:cs typeface="微软雅黑"/>
              </a:rPr>
              <a:t>转移性食管鳞癌患者的</a:t>
            </a:r>
            <a:r>
              <a:rPr sz="2000" b="1" spc="-10">
                <a:latin typeface="微软雅黑"/>
                <a:cs typeface="微软雅黑"/>
              </a:rPr>
              <a:t>III</a:t>
            </a:r>
            <a:r>
              <a:rPr sz="2000" b="1" spc="-20">
                <a:latin typeface="微软雅黑"/>
                <a:cs typeface="微软雅黑"/>
              </a:rPr>
              <a:t>期研究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43964" y="5263151"/>
            <a:ext cx="15703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2E3033"/>
                </a:solidFill>
                <a:latin typeface="微软雅黑"/>
                <a:cs typeface="微软雅黑"/>
              </a:rPr>
              <a:t>研究开始日期:2017年6</a:t>
            </a:r>
            <a:r>
              <a:rPr sz="800" spc="-50">
                <a:solidFill>
                  <a:srgbClr val="2E3033"/>
                </a:solidFill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800">
                <a:solidFill>
                  <a:srgbClr val="2E3033"/>
                </a:solidFill>
                <a:latin typeface="微软雅黑"/>
                <a:cs typeface="微软雅黑"/>
              </a:rPr>
              <a:t>预计研究完成日期:2021年12</a:t>
            </a:r>
            <a:r>
              <a:rPr sz="800" spc="-50">
                <a:solidFill>
                  <a:srgbClr val="2E3033"/>
                </a:solidFill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800">
                <a:solidFill>
                  <a:srgbClr val="2E3033"/>
                </a:solidFill>
                <a:latin typeface="微软雅黑"/>
                <a:cs typeface="微软雅黑"/>
              </a:rPr>
              <a:t>预计研究初步完成日期:2020年5</a:t>
            </a:r>
            <a:r>
              <a:rPr sz="800" spc="-50">
                <a:solidFill>
                  <a:srgbClr val="2E3033"/>
                </a:solidFill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pic>
        <p:nvPicPr>
          <p:cNvPr id="17" name="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828675" y="201612"/>
            <a:ext cx="2014538" cy="368300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907415" y="225954"/>
            <a:ext cx="17862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免疫治疗：EC</a:t>
            </a:r>
            <a:r>
              <a:rPr sz="1800" b="1" spc="-1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800" b="1" spc="-25">
                <a:solidFill>
                  <a:srgbClr val="FFFFFF"/>
                </a:solidFill>
                <a:latin typeface="微软雅黑"/>
                <a:cs typeface="微软雅黑"/>
              </a:rPr>
              <a:t>1L</a:t>
            </a:r>
            <a:endParaRPr sz="1800">
              <a:latin typeface="微软雅黑"/>
              <a:cs typeface="微软雅黑"/>
            </a:endParaRPr>
          </a:p>
        </p:txBody>
      </p:sp>
      <p:pic>
        <p:nvPicPr>
          <p:cNvPr id="19" name="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63500" y="38100"/>
            <a:ext cx="768350" cy="1077912"/>
          </a:xfrm>
          <a:prstGeom prst="rect">
            <a:avLst/>
          </a:prstGeom>
        </p:spPr>
      </p:pic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3144837" y="771730"/>
            <a:ext cx="28543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00"/>
                </a:solidFill>
                <a:latin typeface="Arial"/>
                <a:cs typeface="Arial"/>
              </a:rPr>
              <a:t>CheckMate-648</a:t>
            </a:r>
            <a:r>
              <a:rPr sz="2400" spc="-25">
                <a:solidFill>
                  <a:srgbClr val="000000"/>
                </a:solidFill>
              </a:rPr>
              <a:t>研究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51657" y="773925"/>
            <a:ext cx="68408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SHR-1210</a:t>
            </a:r>
            <a:r>
              <a:rPr sz="2400" b="1">
                <a:latin typeface="微软雅黑"/>
                <a:cs typeface="微软雅黑"/>
              </a:rPr>
              <a:t>二线及以上治疗晚期食管鳞癌的I</a:t>
            </a:r>
            <a:r>
              <a:rPr sz="2400" b="1" spc="-20">
                <a:latin typeface="微软雅黑"/>
                <a:cs typeface="微软雅黑"/>
              </a:rPr>
              <a:t>期研究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543174" y="2347913"/>
            <a:ext cx="1900555" cy="806450"/>
            <a:chOff x="2543174" y="2347913"/>
            <a:chExt cx="1900555" cy="806450"/>
          </a:xfrm>
        </p:grpSpPr>
        <p:sp>
          <p:nvSpPr>
            <p:cNvPr id="4" name="object 4"/>
            <p:cNvSpPr/>
            <p:nvPr/>
          </p:nvSpPr>
          <p:spPr>
            <a:xfrm>
              <a:off x="2543174" y="2663825"/>
              <a:ext cx="384175" cy="127000"/>
            </a:xfrm>
            <a:custGeom>
              <a:rect l="l" t="t" r="r" b="b"/>
              <a:pathLst>
                <a:path w="384175" h="127000">
                  <a:moveTo>
                    <a:pt x="257174" y="0"/>
                  </a:moveTo>
                  <a:lnTo>
                    <a:pt x="257174" y="127000"/>
                  </a:lnTo>
                  <a:lnTo>
                    <a:pt x="358774" y="76200"/>
                  </a:lnTo>
                  <a:lnTo>
                    <a:pt x="269874" y="76200"/>
                  </a:lnTo>
                  <a:lnTo>
                    <a:pt x="269874" y="50800"/>
                  </a:lnTo>
                  <a:lnTo>
                    <a:pt x="358774" y="50800"/>
                  </a:lnTo>
                  <a:lnTo>
                    <a:pt x="257174" y="0"/>
                  </a:lnTo>
                  <a:close/>
                </a:path>
                <a:path w="384175" h="127000">
                  <a:moveTo>
                    <a:pt x="257174" y="50800"/>
                  </a:moveTo>
                  <a:lnTo>
                    <a:pt x="0" y="50800"/>
                  </a:lnTo>
                  <a:lnTo>
                    <a:pt x="0" y="76200"/>
                  </a:lnTo>
                  <a:lnTo>
                    <a:pt x="257174" y="76200"/>
                  </a:lnTo>
                  <a:lnTo>
                    <a:pt x="257174" y="50800"/>
                  </a:lnTo>
                  <a:close/>
                </a:path>
                <a:path w="384175" h="127000">
                  <a:moveTo>
                    <a:pt x="358774" y="50800"/>
                  </a:moveTo>
                  <a:lnTo>
                    <a:pt x="269874" y="50800"/>
                  </a:lnTo>
                  <a:lnTo>
                    <a:pt x="269874" y="76200"/>
                  </a:lnTo>
                  <a:lnTo>
                    <a:pt x="358774" y="76200"/>
                  </a:lnTo>
                  <a:lnTo>
                    <a:pt x="384174" y="63500"/>
                  </a:lnTo>
                  <a:lnTo>
                    <a:pt x="358774" y="50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927349" y="2347913"/>
              <a:ext cx="1516380" cy="806450"/>
            </a:xfrm>
            <a:custGeom>
              <a:rect l="l" t="t" r="r" b="b"/>
              <a:pathLst>
                <a:path w="1516379" h="806450">
                  <a:moveTo>
                    <a:pt x="88637" y="806450"/>
                  </a:moveTo>
                  <a:lnTo>
                    <a:pt x="54135" y="799484"/>
                  </a:lnTo>
                  <a:lnTo>
                    <a:pt x="25961" y="780488"/>
                  </a:lnTo>
                  <a:lnTo>
                    <a:pt x="6965" y="752314"/>
                  </a:lnTo>
                  <a:lnTo>
                    <a:pt x="0" y="717813"/>
                  </a:lnTo>
                  <a:lnTo>
                    <a:pt x="0" y="88636"/>
                  </a:lnTo>
                  <a:lnTo>
                    <a:pt x="6965" y="54135"/>
                  </a:lnTo>
                  <a:lnTo>
                    <a:pt x="25961" y="25961"/>
                  </a:lnTo>
                  <a:lnTo>
                    <a:pt x="54136" y="6965"/>
                  </a:lnTo>
                  <a:lnTo>
                    <a:pt x="88636" y="0"/>
                  </a:lnTo>
                  <a:lnTo>
                    <a:pt x="1427425" y="0"/>
                  </a:lnTo>
                  <a:lnTo>
                    <a:pt x="1461927" y="6965"/>
                  </a:lnTo>
                  <a:lnTo>
                    <a:pt x="1490101" y="25961"/>
                  </a:lnTo>
                  <a:lnTo>
                    <a:pt x="1509096" y="54135"/>
                  </a:lnTo>
                  <a:lnTo>
                    <a:pt x="1516062" y="88636"/>
                  </a:lnTo>
                  <a:lnTo>
                    <a:pt x="1516062" y="717813"/>
                  </a:lnTo>
                  <a:lnTo>
                    <a:pt x="1509096" y="752315"/>
                  </a:lnTo>
                  <a:lnTo>
                    <a:pt x="1490100" y="780489"/>
                  </a:lnTo>
                  <a:lnTo>
                    <a:pt x="1461926" y="799484"/>
                  </a:lnTo>
                  <a:lnTo>
                    <a:pt x="1427425" y="806450"/>
                  </a:lnTo>
                  <a:lnTo>
                    <a:pt x="88637" y="806450"/>
                  </a:lnTo>
                  <a:close/>
                </a:path>
              </a:pathLst>
            </a:custGeom>
            <a:solidFill>
              <a:srgbClr val="59B3C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201193" y="2366893"/>
            <a:ext cx="969010" cy="758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SHR-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1210 </a:t>
            </a:r>
            <a:r>
              <a:rPr sz="1200" b="1" spc="-25">
                <a:solidFill>
                  <a:srgbClr val="FFFFFF"/>
                </a:solidFill>
                <a:latin typeface="微软雅黑"/>
                <a:cs typeface="微软雅黑"/>
              </a:rPr>
              <a:t>iv</a:t>
            </a:r>
            <a:endParaRPr sz="1200">
              <a:latin typeface="微软雅黑"/>
              <a:cs typeface="微软雅黑"/>
            </a:endParaRPr>
          </a:p>
          <a:p>
            <a:pPr marL="90170">
              <a:lnSpc>
                <a:spcPct val="100000"/>
              </a:lnSpc>
              <a:spcBef>
                <a:spcPts val="1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60mg</a:t>
            </a:r>
            <a:r>
              <a:rPr sz="1200" b="1" spc="-2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25">
                <a:solidFill>
                  <a:srgbClr val="FFFFFF"/>
                </a:solidFill>
                <a:latin typeface="Arial"/>
                <a:cs typeface="Arial"/>
              </a:rPr>
              <a:t>Q2W</a:t>
            </a:r>
            <a:endParaRPr sz="1200">
              <a:latin typeface="Arial"/>
              <a:cs typeface="Arial"/>
            </a:endParaRPr>
          </a:p>
          <a:p>
            <a:pPr marL="48260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200mg</a:t>
            </a:r>
            <a:r>
              <a:rPr sz="1200" b="1" spc="-25">
                <a:solidFill>
                  <a:srgbClr val="FFFFFF"/>
                </a:solidFill>
                <a:latin typeface="Arial"/>
                <a:cs typeface="Arial"/>
              </a:rPr>
              <a:t> Q2W</a:t>
            </a:r>
            <a:endParaRPr sz="1200">
              <a:latin typeface="Arial"/>
              <a:cs typeface="Arial"/>
            </a:endParaRPr>
          </a:p>
          <a:p>
            <a:pPr marL="48260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400mg</a:t>
            </a:r>
            <a:r>
              <a:rPr sz="1200" b="1" spc="-25">
                <a:solidFill>
                  <a:srgbClr val="FFFFFF"/>
                </a:solidFill>
                <a:latin typeface="Arial"/>
                <a:cs typeface="Arial"/>
              </a:rPr>
              <a:t> Q2W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2140" y="1610846"/>
            <a:ext cx="45529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0">
                <a:latin typeface="Arial"/>
                <a:cs typeface="Arial"/>
              </a:rPr>
              <a:t>N=30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306114" y="1965566"/>
            <a:ext cx="2162175" cy="83883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82245" indent="-170180">
              <a:lnSpc>
                <a:spcPct val="100000"/>
              </a:lnSpc>
              <a:spcBef>
                <a:spcPts val="740"/>
              </a:spcBef>
              <a:buClr>
                <a:srgbClr val="2B789C"/>
              </a:buClr>
              <a:buSzPct val="104166"/>
              <a:buFont typeface="Arial"/>
              <a:buChar char="•"/>
              <a:tabLst>
                <a:tab pos="182880"/>
              </a:tabLst>
            </a:pPr>
            <a:r>
              <a:rPr sz="1200" b="1">
                <a:latin typeface="微软雅黑"/>
                <a:cs typeface="微软雅黑"/>
              </a:rPr>
              <a:t>主要终点：</a:t>
            </a:r>
            <a:r>
              <a:rPr sz="1200" spc="-20">
                <a:latin typeface="微软雅黑"/>
                <a:cs typeface="微软雅黑"/>
              </a:rPr>
              <a:t>安全性</a:t>
            </a:r>
            <a:endParaRPr sz="1200">
              <a:latin typeface="微软雅黑"/>
              <a:cs typeface="微软雅黑"/>
            </a:endParaRPr>
          </a:p>
          <a:p>
            <a:pPr marL="182245" marR="5080" indent="-170180">
              <a:lnSpc>
                <a:spcPct val="150000"/>
              </a:lnSpc>
              <a:buClr>
                <a:srgbClr val="2B789C"/>
              </a:buClr>
              <a:buSzPct val="104166"/>
              <a:buFont typeface="Arial"/>
              <a:buChar char="•"/>
              <a:tabLst>
                <a:tab pos="182880"/>
              </a:tabLst>
            </a:pPr>
            <a:r>
              <a:rPr sz="1200" b="1" spc="-5">
                <a:latin typeface="微软雅黑"/>
                <a:cs typeface="微软雅黑"/>
              </a:rPr>
              <a:t>次要终点：</a:t>
            </a:r>
            <a:r>
              <a:rPr sz="1200" spc="-10">
                <a:latin typeface="微软雅黑"/>
                <a:cs typeface="微软雅黑"/>
              </a:rPr>
              <a:t>ORR；PFS； biomarker和疗效之间的关系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88963" y="1881188"/>
            <a:ext cx="1954530" cy="1703705"/>
          </a:xfrm>
          <a:prstGeom prst="rect">
            <a:avLst/>
          </a:prstGeom>
          <a:solidFill>
            <a:srgbClr val="469A9A"/>
          </a:solidFill>
        </p:spPr>
        <p:txBody>
          <a:bodyPr vert="horz" wrap="square" lIns="0" tIns="4254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335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主要入组标准</a:t>
            </a:r>
            <a:endParaRPr sz="1200">
              <a:latin typeface="微软雅黑"/>
              <a:cs typeface="微软雅黑"/>
            </a:endParaRPr>
          </a:p>
          <a:p>
            <a:pPr marL="262890" indent="-172085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年龄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18-75</a:t>
            </a:r>
            <a:r>
              <a:rPr sz="1200" spc="-60">
                <a:solidFill>
                  <a:srgbClr val="FFFFFF"/>
                </a:solidFill>
                <a:latin typeface="微软雅黑"/>
                <a:cs typeface="微软雅黑"/>
              </a:rPr>
              <a:t>岁</a:t>
            </a:r>
            <a:endParaRPr sz="1200">
              <a:latin typeface="微软雅黑"/>
              <a:cs typeface="微软雅黑"/>
            </a:endParaRPr>
          </a:p>
          <a:p>
            <a:pPr marL="262255" marR="159385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组织学确诊的转移性食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管鳞癌</a:t>
            </a:r>
            <a:endParaRPr sz="1200">
              <a:latin typeface="微软雅黑"/>
              <a:cs typeface="微软雅黑"/>
            </a:endParaRPr>
          </a:p>
          <a:p>
            <a:pPr marL="262255" marR="159385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经历过至少一次系统治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疗后疾病进展或复发</a:t>
            </a:r>
            <a:endParaRPr sz="1200">
              <a:latin typeface="微软雅黑"/>
              <a:cs typeface="微软雅黑"/>
            </a:endParaRPr>
          </a:p>
          <a:p>
            <a:pPr marL="262890" indent="-172085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ECOG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PS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 评分0-</a:t>
            </a:r>
            <a:r>
              <a:rPr sz="1200" spc="-50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1200">
              <a:latin typeface="微软雅黑"/>
              <a:cs typeface="微软雅黑"/>
            </a:endParaRPr>
          </a:p>
          <a:p>
            <a:pPr marL="262890" indent="-172085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262890"/>
              </a:tabLst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足够的器官功能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443411" y="1890712"/>
            <a:ext cx="1691005" cy="1694180"/>
            <a:chOff x="4443411" y="1890712"/>
            <a:chExt cx="1691005" cy="1694180"/>
          </a:xfrm>
        </p:grpSpPr>
        <p:sp>
          <p:nvSpPr>
            <p:cNvPr id="11" name="object 11"/>
            <p:cNvSpPr/>
            <p:nvPr/>
          </p:nvSpPr>
          <p:spPr>
            <a:xfrm>
              <a:off x="4443411" y="2663825"/>
              <a:ext cx="386080" cy="127000"/>
            </a:xfrm>
            <a:custGeom>
              <a:rect l="l" t="t" r="r" b="b"/>
              <a:pathLst>
                <a:path w="386079" h="127000">
                  <a:moveTo>
                    <a:pt x="258761" y="0"/>
                  </a:moveTo>
                  <a:lnTo>
                    <a:pt x="258761" y="127000"/>
                  </a:lnTo>
                  <a:lnTo>
                    <a:pt x="360361" y="76200"/>
                  </a:lnTo>
                  <a:lnTo>
                    <a:pt x="271461" y="76200"/>
                  </a:lnTo>
                  <a:lnTo>
                    <a:pt x="271461" y="50800"/>
                  </a:lnTo>
                  <a:lnTo>
                    <a:pt x="360361" y="50800"/>
                  </a:lnTo>
                  <a:lnTo>
                    <a:pt x="258761" y="0"/>
                  </a:lnTo>
                  <a:close/>
                </a:path>
                <a:path w="386079" h="127000">
                  <a:moveTo>
                    <a:pt x="258761" y="50800"/>
                  </a:moveTo>
                  <a:lnTo>
                    <a:pt x="0" y="50800"/>
                  </a:lnTo>
                  <a:lnTo>
                    <a:pt x="0" y="76200"/>
                  </a:lnTo>
                  <a:lnTo>
                    <a:pt x="258761" y="76200"/>
                  </a:lnTo>
                  <a:lnTo>
                    <a:pt x="258761" y="50800"/>
                  </a:lnTo>
                  <a:close/>
                </a:path>
                <a:path w="386079" h="127000">
                  <a:moveTo>
                    <a:pt x="360361" y="50800"/>
                  </a:moveTo>
                  <a:lnTo>
                    <a:pt x="271461" y="50800"/>
                  </a:lnTo>
                  <a:lnTo>
                    <a:pt x="271461" y="76200"/>
                  </a:lnTo>
                  <a:lnTo>
                    <a:pt x="360361" y="76200"/>
                  </a:lnTo>
                  <a:lnTo>
                    <a:pt x="385761" y="63500"/>
                  </a:lnTo>
                  <a:lnTo>
                    <a:pt x="360361" y="50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829174" y="1890712"/>
              <a:ext cx="1304925" cy="1694180"/>
            </a:xfrm>
            <a:custGeom>
              <a:rect l="l" t="t" r="r" b="b"/>
              <a:pathLst>
                <a:path w="1304925" h="1694179">
                  <a:moveTo>
                    <a:pt x="1161501" y="1693863"/>
                  </a:moveTo>
                  <a:lnTo>
                    <a:pt x="143424" y="1693863"/>
                  </a:lnTo>
                  <a:lnTo>
                    <a:pt x="98091" y="1686551"/>
                  </a:lnTo>
                  <a:lnTo>
                    <a:pt x="58719" y="1666190"/>
                  </a:lnTo>
                  <a:lnTo>
                    <a:pt x="27672" y="1635143"/>
                  </a:lnTo>
                  <a:lnTo>
                    <a:pt x="7311" y="1595771"/>
                  </a:lnTo>
                  <a:lnTo>
                    <a:pt x="0" y="1550439"/>
                  </a:lnTo>
                  <a:lnTo>
                    <a:pt x="0" y="143424"/>
                  </a:lnTo>
                  <a:lnTo>
                    <a:pt x="7311" y="98090"/>
                  </a:lnTo>
                  <a:lnTo>
                    <a:pt x="27672" y="58719"/>
                  </a:lnTo>
                  <a:lnTo>
                    <a:pt x="58720" y="27672"/>
                  </a:lnTo>
                  <a:lnTo>
                    <a:pt x="98091" y="7311"/>
                  </a:lnTo>
                  <a:lnTo>
                    <a:pt x="143424" y="0"/>
                  </a:lnTo>
                  <a:lnTo>
                    <a:pt x="1161501" y="0"/>
                  </a:lnTo>
                  <a:lnTo>
                    <a:pt x="1206834" y="7311"/>
                  </a:lnTo>
                  <a:lnTo>
                    <a:pt x="1246205" y="27672"/>
                  </a:lnTo>
                  <a:lnTo>
                    <a:pt x="1277252" y="58719"/>
                  </a:lnTo>
                  <a:lnTo>
                    <a:pt x="1297613" y="98091"/>
                  </a:lnTo>
                  <a:lnTo>
                    <a:pt x="1304925" y="143424"/>
                  </a:lnTo>
                  <a:lnTo>
                    <a:pt x="1304925" y="1550439"/>
                  </a:lnTo>
                  <a:lnTo>
                    <a:pt x="1297613" y="1595772"/>
                  </a:lnTo>
                  <a:lnTo>
                    <a:pt x="1277252" y="1635143"/>
                  </a:lnTo>
                  <a:lnTo>
                    <a:pt x="1246205" y="1666190"/>
                  </a:lnTo>
                  <a:lnTo>
                    <a:pt x="1206834" y="1686551"/>
                  </a:lnTo>
                  <a:lnTo>
                    <a:pt x="1161501" y="1693863"/>
                  </a:lnTo>
                  <a:close/>
                </a:path>
              </a:pathLst>
            </a:custGeom>
            <a:solidFill>
              <a:srgbClr val="469A9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4949922" y="2127657"/>
            <a:ext cx="6788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治疗直至: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949922" y="2317775"/>
            <a:ext cx="958850" cy="101854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26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疾病进展</a:t>
            </a:r>
            <a:endParaRPr sz="1200">
              <a:latin typeface="微软雅黑"/>
              <a:cs typeface="微软雅黑"/>
            </a:endParaRPr>
          </a:p>
          <a:p>
            <a:pPr marL="184150" marR="508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不可耐受的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毒性</a:t>
            </a:r>
            <a:endParaRPr sz="1200">
              <a:latin typeface="微软雅黑"/>
              <a:cs typeface="微软雅黑"/>
            </a:endParaRPr>
          </a:p>
          <a:p>
            <a:pPr marL="184150" marR="5080" indent="-171450">
              <a:lnSpc>
                <a:spcPct val="100000"/>
              </a:lnSpc>
              <a:spcBef>
                <a:spcPts val="225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死亡或者患者退出研究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503988" y="3675362"/>
            <a:ext cx="1263650" cy="665480"/>
          </a:xfrm>
          <a:prstGeom prst="rect">
            <a:avLst/>
          </a:prstGeom>
        </p:spPr>
        <p:txBody>
          <a:bodyPr vert="horz" wrap="square" lIns="0" tIns="118110" rIns="0" bIns="0" rtlCol="0">
            <a:spAutoFit/>
          </a:bodyPr>
          <a:lstStyle/>
          <a:p>
            <a:pPr marL="182245" indent="-170180">
              <a:lnSpc>
                <a:spcPct val="100000"/>
              </a:lnSpc>
              <a:spcBef>
                <a:spcPts val="93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 spc="-10">
                <a:latin typeface="微软雅黑"/>
                <a:cs typeface="微软雅黑"/>
              </a:rPr>
              <a:t>ORR：33.3%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 spc="-10">
                <a:latin typeface="微软雅黑"/>
                <a:cs typeface="微软雅黑"/>
              </a:rPr>
              <a:t>DCR：56.7%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503988" y="4323982"/>
            <a:ext cx="2216785" cy="161734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82245" indent="-170180">
              <a:lnSpc>
                <a:spcPct val="100000"/>
              </a:lnSpc>
              <a:spcBef>
                <a:spcPts val="86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 spc="-10">
                <a:latin typeface="微软雅黑"/>
                <a:cs typeface="微软雅黑"/>
              </a:rPr>
              <a:t>mPFS：3.6</a:t>
            </a:r>
            <a:r>
              <a:rPr sz="1400" spc="-50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>
                <a:latin typeface="微软雅黑"/>
                <a:cs typeface="微软雅黑"/>
              </a:rPr>
              <a:t>6月</a:t>
            </a:r>
            <a:r>
              <a:rPr sz="1400" spc="-10">
                <a:latin typeface="微软雅黑"/>
                <a:cs typeface="微软雅黑"/>
              </a:rPr>
              <a:t>PFS</a:t>
            </a:r>
            <a:r>
              <a:rPr sz="1400" spc="-25">
                <a:latin typeface="微软雅黑"/>
                <a:cs typeface="微软雅黑"/>
              </a:rPr>
              <a:t>率：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>
                <a:latin typeface="微软雅黑"/>
                <a:cs typeface="微软雅黑"/>
              </a:rPr>
              <a:t>所有级别的</a:t>
            </a:r>
            <a:r>
              <a:rPr sz="1400" spc="-10">
                <a:latin typeface="微软雅黑"/>
                <a:cs typeface="微软雅黑"/>
              </a:rPr>
              <a:t>TRAE：83.3%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>
                <a:latin typeface="微软雅黑"/>
                <a:cs typeface="微软雅黑"/>
              </a:rPr>
              <a:t>3级</a:t>
            </a:r>
            <a:r>
              <a:rPr sz="1400" spc="-10">
                <a:latin typeface="微软雅黑"/>
                <a:cs typeface="微软雅黑"/>
              </a:rPr>
              <a:t>TRAE：10%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>
                <a:latin typeface="微软雅黑"/>
                <a:cs typeface="微软雅黑"/>
              </a:rPr>
              <a:t>没有发生</a:t>
            </a:r>
            <a:r>
              <a:rPr sz="1400" spc="-10">
                <a:latin typeface="微软雅黑"/>
                <a:cs typeface="微软雅黑"/>
              </a:rPr>
              <a:t>4-</a:t>
            </a:r>
            <a:r>
              <a:rPr sz="1400">
                <a:latin typeface="微软雅黑"/>
                <a:cs typeface="微软雅黑"/>
              </a:rPr>
              <a:t>5级</a:t>
            </a:r>
            <a:r>
              <a:rPr sz="1400" spc="-20">
                <a:latin typeface="微软雅黑"/>
                <a:cs typeface="微软雅黑"/>
              </a:rPr>
              <a:t>TRAE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8264" y="6496636"/>
            <a:ext cx="3913504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Arial"/>
                <a:cs typeface="Arial"/>
              </a:rPr>
              <a:t>Huang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J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al,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Clin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Cancer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Res.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2018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Mar</a:t>
            </a:r>
            <a:r>
              <a:rPr sz="1100" spc="-5">
                <a:latin typeface="Arial"/>
                <a:cs typeface="Arial"/>
              </a:rPr>
              <a:t> </a:t>
            </a:r>
            <a:r>
              <a:rPr sz="1100" spc="-10">
                <a:latin typeface="Arial"/>
                <a:cs typeface="Arial"/>
              </a:rPr>
              <a:t>15;24(6):1296-1304.</a:t>
            </a:r>
            <a:endParaRPr sz="1100">
              <a:latin typeface="Arial"/>
              <a:cs typeface="Arial"/>
            </a:endParaRPr>
          </a:p>
        </p:txBody>
      </p:sp>
      <p:pic>
        <p:nvPicPr>
          <p:cNvPr id="18" name="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828675" y="201612"/>
            <a:ext cx="2230437" cy="368300"/>
          </a:xfrm>
          <a:prstGeom prst="rect">
            <a:avLst/>
          </a:prstGeom>
        </p:spPr>
      </p:pic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免疫治疗：EC</a:t>
            </a:r>
            <a:r>
              <a:rPr spc="-10"/>
              <a:t> </a:t>
            </a:r>
            <a:r>
              <a:rPr spc="-25"/>
              <a:t>2L+</a:t>
            </a:r>
          </a:p>
        </p:txBody>
      </p:sp>
      <p:pic>
        <p:nvPicPr>
          <p:cNvPr id="20" name="object 20"/>
          <p:cNvPicPr/>
          <p:nvPr/>
        </p:nvPicPr>
        <p:blipFill>
          <a:blip r:embed="rId3"/>
          <a:stretch>
            <a:fillRect/>
          </a:stretch>
        </p:blipFill>
        <p:spPr>
          <a:xfrm>
            <a:off x="63500" y="38100"/>
            <a:ext cx="768350" cy="1077912"/>
          </a:xfrm>
          <a:prstGeom prst="rect">
            <a:avLst/>
          </a:prstGeom>
        </p:spPr>
      </p:pic>
      <p:grpSp>
        <p:nvGrpSpPr>
          <p:cNvPr id="21" name="object 21"/>
          <p:cNvGrpSpPr/>
          <p:nvPr/>
        </p:nvGrpSpPr>
        <p:grpSpPr>
          <a:xfrm>
            <a:off x="455612" y="4064000"/>
            <a:ext cx="5674360" cy="2066925"/>
            <a:chOff x="455612" y="4064000"/>
            <a:chExt cx="5674360" cy="206692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8000" y="4064000"/>
              <a:ext cx="5605073" cy="142874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33400" y="5486400"/>
              <a:ext cx="5596150" cy="644374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468312" y="4578349"/>
              <a:ext cx="2014855" cy="189230"/>
            </a:xfrm>
            <a:custGeom>
              <a:rect l="l" t="t" r="r" b="b"/>
              <a:pathLst>
                <a:path w="2014855" h="189229">
                  <a:moveTo>
                    <a:pt x="2014537" y="188913"/>
                  </a:moveTo>
                  <a:lnTo>
                    <a:pt x="0" y="188913"/>
                  </a:lnTo>
                  <a:lnTo>
                    <a:pt x="0" y="0"/>
                  </a:lnTo>
                  <a:lnTo>
                    <a:pt x="2014537" y="0"/>
                  </a:lnTo>
                  <a:lnTo>
                    <a:pt x="2014537" y="18891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68312" y="4578349"/>
              <a:ext cx="2014855" cy="189230"/>
            </a:xfrm>
            <a:custGeom>
              <a:rect l="l" t="t" r="r" b="b"/>
              <a:pathLst>
                <a:path w="2014855" h="189229">
                  <a:moveTo>
                    <a:pt x="0" y="0"/>
                  </a:moveTo>
                  <a:lnTo>
                    <a:pt x="2014537" y="0"/>
                  </a:lnTo>
                  <a:lnTo>
                    <a:pt x="2014537" y="188913"/>
                  </a:lnTo>
                  <a:lnTo>
                    <a:pt x="0" y="188913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547052" y="4562881"/>
            <a:ext cx="1854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之前接受过系统治疗的线数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455612" y="5486399"/>
            <a:ext cx="2040255" cy="212725"/>
            <a:chOff x="455612" y="5486399"/>
            <a:chExt cx="2040255" cy="212725"/>
          </a:xfrm>
        </p:grpSpPr>
        <p:sp>
          <p:nvSpPr>
            <p:cNvPr id="28" name="object 28"/>
            <p:cNvSpPr/>
            <p:nvPr/>
          </p:nvSpPr>
          <p:spPr>
            <a:xfrm>
              <a:off x="468312" y="5499099"/>
              <a:ext cx="2014855" cy="187325"/>
            </a:xfrm>
            <a:custGeom>
              <a:rect l="l" t="t" r="r" b="b"/>
              <a:pathLst>
                <a:path w="2014855" h="187325">
                  <a:moveTo>
                    <a:pt x="2014537" y="187325"/>
                  </a:moveTo>
                  <a:lnTo>
                    <a:pt x="0" y="187325"/>
                  </a:lnTo>
                  <a:lnTo>
                    <a:pt x="0" y="0"/>
                  </a:lnTo>
                  <a:lnTo>
                    <a:pt x="2014537" y="0"/>
                  </a:lnTo>
                  <a:lnTo>
                    <a:pt x="2014537" y="1873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468312" y="5499099"/>
              <a:ext cx="2014855" cy="187325"/>
            </a:xfrm>
            <a:custGeom>
              <a:rect l="l" t="t" r="r" b="b"/>
              <a:pathLst>
                <a:path w="2014855" h="187325">
                  <a:moveTo>
                    <a:pt x="0" y="0"/>
                  </a:moveTo>
                  <a:lnTo>
                    <a:pt x="2014537" y="0"/>
                  </a:lnTo>
                  <a:lnTo>
                    <a:pt x="2014537" y="187325"/>
                  </a:lnTo>
                  <a:lnTo>
                    <a:pt x="0" y="187325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547052" y="548283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solidFill>
                  <a:srgbClr val="404040"/>
                </a:solidFill>
                <a:latin typeface="微软雅黑"/>
                <a:cs typeface="微软雅黑"/>
              </a:rPr>
              <a:t>疾病分期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533399" y="6210300"/>
            <a:ext cx="5584825" cy="0"/>
          </a:xfrm>
          <a:custGeom>
            <a:rect l="l" t="t" r="r" b="b"/>
            <a:pathLst>
              <a:path w="5584825">
                <a:moveTo>
                  <a:pt x="0" y="0"/>
                </a:moveTo>
                <a:lnTo>
                  <a:pt x="5584825" y="0"/>
                </a:lnTo>
              </a:path>
            </a:pathLst>
          </a:custGeom>
          <a:ln w="9525">
            <a:solidFill>
              <a:srgbClr val="80808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23206" y="783926"/>
            <a:ext cx="609790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07210" marR="5080" indent="-1795145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JS001</a:t>
            </a:r>
            <a:r>
              <a:rPr sz="2400" b="1" spc="-5">
                <a:latin typeface="微软雅黑"/>
                <a:cs typeface="微软雅黑"/>
              </a:rPr>
              <a:t>二线及以上治疗晚期食管鳞癌的开放性</a:t>
            </a:r>
            <a:r>
              <a:rPr sz="2400" b="1">
                <a:latin typeface="微软雅黑"/>
                <a:cs typeface="微软雅黑"/>
              </a:rPr>
              <a:t>多队列</a:t>
            </a:r>
            <a:r>
              <a:rPr sz="2400" b="1" spc="-10">
                <a:latin typeface="微软雅黑"/>
                <a:cs typeface="微软雅黑"/>
              </a:rPr>
              <a:t>Ib/II</a:t>
            </a:r>
            <a:r>
              <a:rPr sz="2400" b="1" spc="-20">
                <a:latin typeface="微软雅黑"/>
                <a:cs typeface="微软雅黑"/>
              </a:rPr>
              <a:t>期研究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565398" y="2422524"/>
            <a:ext cx="1900555" cy="941705"/>
            <a:chOff x="2565398" y="2422524"/>
            <a:chExt cx="1900555" cy="941705"/>
          </a:xfrm>
        </p:grpSpPr>
        <p:sp>
          <p:nvSpPr>
            <p:cNvPr id="4" name="object 4"/>
            <p:cNvSpPr/>
            <p:nvPr/>
          </p:nvSpPr>
          <p:spPr>
            <a:xfrm>
              <a:off x="2565398" y="2830512"/>
              <a:ext cx="384175" cy="127000"/>
            </a:xfrm>
            <a:custGeom>
              <a:rect l="l" t="t" r="r" b="b"/>
              <a:pathLst>
                <a:path w="384175" h="127000">
                  <a:moveTo>
                    <a:pt x="257174" y="0"/>
                  </a:moveTo>
                  <a:lnTo>
                    <a:pt x="257174" y="127000"/>
                  </a:lnTo>
                  <a:lnTo>
                    <a:pt x="358774" y="76200"/>
                  </a:lnTo>
                  <a:lnTo>
                    <a:pt x="269874" y="76200"/>
                  </a:lnTo>
                  <a:lnTo>
                    <a:pt x="269874" y="50800"/>
                  </a:lnTo>
                  <a:lnTo>
                    <a:pt x="358774" y="50800"/>
                  </a:lnTo>
                  <a:lnTo>
                    <a:pt x="257174" y="0"/>
                  </a:lnTo>
                  <a:close/>
                </a:path>
                <a:path w="384175" h="127000">
                  <a:moveTo>
                    <a:pt x="257174" y="50800"/>
                  </a:moveTo>
                  <a:lnTo>
                    <a:pt x="0" y="50800"/>
                  </a:lnTo>
                  <a:lnTo>
                    <a:pt x="0" y="76200"/>
                  </a:lnTo>
                  <a:lnTo>
                    <a:pt x="257174" y="76200"/>
                  </a:lnTo>
                  <a:lnTo>
                    <a:pt x="257174" y="50800"/>
                  </a:lnTo>
                  <a:close/>
                </a:path>
                <a:path w="384175" h="127000">
                  <a:moveTo>
                    <a:pt x="358774" y="50800"/>
                  </a:moveTo>
                  <a:lnTo>
                    <a:pt x="269874" y="50800"/>
                  </a:lnTo>
                  <a:lnTo>
                    <a:pt x="269874" y="76200"/>
                  </a:lnTo>
                  <a:lnTo>
                    <a:pt x="358774" y="76200"/>
                  </a:lnTo>
                  <a:lnTo>
                    <a:pt x="384174" y="63500"/>
                  </a:lnTo>
                  <a:lnTo>
                    <a:pt x="358774" y="50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949574" y="2422524"/>
              <a:ext cx="1516380" cy="941705"/>
            </a:xfrm>
            <a:custGeom>
              <a:rect l="l" t="t" r="r" b="b"/>
              <a:pathLst>
                <a:path w="1516379" h="941703">
                  <a:moveTo>
                    <a:pt x="1412594" y="941388"/>
                  </a:moveTo>
                  <a:lnTo>
                    <a:pt x="103468" y="941388"/>
                  </a:lnTo>
                  <a:lnTo>
                    <a:pt x="63193" y="933256"/>
                  </a:lnTo>
                  <a:lnTo>
                    <a:pt x="30305" y="911082"/>
                  </a:lnTo>
                  <a:lnTo>
                    <a:pt x="8131" y="878194"/>
                  </a:lnTo>
                  <a:lnTo>
                    <a:pt x="0" y="837920"/>
                  </a:lnTo>
                  <a:lnTo>
                    <a:pt x="0" y="103467"/>
                  </a:lnTo>
                  <a:lnTo>
                    <a:pt x="8131" y="63193"/>
                  </a:lnTo>
                  <a:lnTo>
                    <a:pt x="30305" y="30305"/>
                  </a:lnTo>
                  <a:lnTo>
                    <a:pt x="63194" y="8131"/>
                  </a:lnTo>
                  <a:lnTo>
                    <a:pt x="103467" y="0"/>
                  </a:lnTo>
                  <a:lnTo>
                    <a:pt x="1412594" y="0"/>
                  </a:lnTo>
                  <a:lnTo>
                    <a:pt x="1452868" y="8131"/>
                  </a:lnTo>
                  <a:lnTo>
                    <a:pt x="1485756" y="30305"/>
                  </a:lnTo>
                  <a:lnTo>
                    <a:pt x="1507930" y="63193"/>
                  </a:lnTo>
                  <a:lnTo>
                    <a:pt x="1516061" y="103467"/>
                  </a:lnTo>
                  <a:lnTo>
                    <a:pt x="1516061" y="837920"/>
                  </a:lnTo>
                  <a:lnTo>
                    <a:pt x="1507930" y="878194"/>
                  </a:lnTo>
                  <a:lnTo>
                    <a:pt x="1485756" y="911082"/>
                  </a:lnTo>
                  <a:lnTo>
                    <a:pt x="1452868" y="933257"/>
                  </a:lnTo>
                  <a:lnTo>
                    <a:pt x="1412594" y="941388"/>
                  </a:lnTo>
                  <a:close/>
                </a:path>
              </a:pathLst>
            </a:custGeom>
            <a:solidFill>
              <a:srgbClr val="59B3C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156470" y="2660410"/>
            <a:ext cx="1101725" cy="454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solidFill>
                  <a:srgbClr val="FFFFFF"/>
                </a:solidFill>
                <a:latin typeface="微软雅黑"/>
                <a:cs typeface="微软雅黑"/>
              </a:rPr>
              <a:t>JS001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1400" b="1">
                <a:solidFill>
                  <a:srgbClr val="FFFFFF"/>
                </a:solidFill>
                <a:latin typeface="Arial"/>
                <a:cs typeface="Arial"/>
              </a:rPr>
              <a:t>3mg/kg</a:t>
            </a:r>
            <a:r>
              <a:rPr sz="1400" b="1" spc="-3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25">
                <a:solidFill>
                  <a:srgbClr val="FFFFFF"/>
                </a:solidFill>
                <a:latin typeface="Arial"/>
                <a:cs typeface="Arial"/>
              </a:rPr>
              <a:t>Q2W</a:t>
            </a:r>
            <a:endParaRPr sz="1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2002" y="1790233"/>
            <a:ext cx="45529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0">
                <a:latin typeface="Arial"/>
                <a:cs typeface="Arial"/>
              </a:rPr>
              <a:t>N=59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39520" y="2225237"/>
            <a:ext cx="1988185" cy="975994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82245" indent="-170180">
              <a:lnSpc>
                <a:spcPct val="100000"/>
              </a:lnSpc>
              <a:spcBef>
                <a:spcPts val="86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 b="1" spc="-5">
                <a:latin typeface="微软雅黑"/>
                <a:cs typeface="微软雅黑"/>
              </a:rPr>
              <a:t>主要终点：</a:t>
            </a:r>
            <a:r>
              <a:rPr sz="1400" spc="-20">
                <a:latin typeface="微软雅黑"/>
                <a:cs typeface="微软雅黑"/>
              </a:rPr>
              <a:t>ORR</a:t>
            </a:r>
            <a:endParaRPr sz="1400">
              <a:latin typeface="微软雅黑"/>
              <a:cs typeface="微软雅黑"/>
            </a:endParaRPr>
          </a:p>
          <a:p>
            <a:pPr marL="182245" marR="5080" indent="-170180">
              <a:lnSpc>
                <a:spcPct val="150000"/>
              </a:lnSpc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 b="1">
                <a:latin typeface="微软雅黑"/>
                <a:cs typeface="微软雅黑"/>
              </a:rPr>
              <a:t>次要终点：</a:t>
            </a:r>
            <a:r>
              <a:rPr sz="1400">
                <a:latin typeface="微软雅黑"/>
                <a:cs typeface="微软雅黑"/>
              </a:rPr>
              <a:t>DCR</a:t>
            </a:r>
            <a:r>
              <a:rPr sz="1400" spc="-10">
                <a:latin typeface="微软雅黑"/>
                <a:cs typeface="微软雅黑"/>
              </a:rPr>
              <a:t>; </a:t>
            </a:r>
            <a:r>
              <a:rPr sz="1400" spc="-20">
                <a:latin typeface="微软雅黑"/>
                <a:cs typeface="微软雅黑"/>
              </a:rPr>
              <a:t>DOR; </a:t>
            </a:r>
            <a:r>
              <a:rPr sz="1400">
                <a:latin typeface="微软雅黑"/>
                <a:cs typeface="微软雅黑"/>
              </a:rPr>
              <a:t>PFS</a:t>
            </a:r>
            <a:r>
              <a:rPr sz="1400" spc="-10">
                <a:latin typeface="微软雅黑"/>
                <a:cs typeface="微软雅黑"/>
              </a:rPr>
              <a:t>; </a:t>
            </a:r>
            <a:r>
              <a:rPr sz="1400">
                <a:latin typeface="微软雅黑"/>
                <a:cs typeface="微软雅黑"/>
              </a:rPr>
              <a:t>OS</a:t>
            </a:r>
            <a:r>
              <a:rPr sz="1400" spc="-15">
                <a:latin typeface="微软雅黑"/>
                <a:cs typeface="微软雅黑"/>
              </a:rPr>
              <a:t>; 安全性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1998" y="2047874"/>
            <a:ext cx="1803400" cy="1692275"/>
          </a:xfrm>
          <a:prstGeom prst="rect">
            <a:avLst/>
          </a:prstGeom>
          <a:solidFill>
            <a:srgbClr val="469A9A"/>
          </a:solidFill>
        </p:spPr>
        <p:txBody>
          <a:bodyPr vert="horz" wrap="square" lIns="0" tIns="15621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230"/>
              </a:spcBef>
            </a:pPr>
            <a:r>
              <a:rPr sz="1400" b="1" spc="-10">
                <a:solidFill>
                  <a:srgbClr val="FFFFFF"/>
                </a:solidFill>
                <a:latin typeface="微软雅黑"/>
                <a:cs typeface="微软雅黑"/>
              </a:rPr>
              <a:t>主要入组标准</a:t>
            </a:r>
            <a:endParaRPr sz="1400">
              <a:latin typeface="微软雅黑"/>
              <a:cs typeface="微软雅黑"/>
            </a:endParaRPr>
          </a:p>
          <a:p>
            <a:pPr marL="262890" marR="111125" indent="-171450">
              <a:lnSpc>
                <a:spcPct val="100000"/>
              </a:lnSpc>
              <a:spcBef>
                <a:spcPts val="225"/>
              </a:spcBef>
              <a:buSzPct val="103571"/>
              <a:buFont typeface="Arial"/>
              <a:buChar char="•"/>
              <a:tabLst>
                <a:tab pos="262890"/>
              </a:tabLst>
            </a:pPr>
            <a:r>
              <a:rPr sz="1400" spc="-10">
                <a:solidFill>
                  <a:srgbClr val="FFFFFF"/>
                </a:solidFill>
                <a:latin typeface="微软雅黑"/>
                <a:cs typeface="微软雅黑"/>
              </a:rPr>
              <a:t>标准治疗失败的难治性的食管鳞癌</a:t>
            </a:r>
            <a:endParaRPr sz="1400">
              <a:latin typeface="微软雅黑"/>
              <a:cs typeface="微软雅黑"/>
            </a:endParaRPr>
          </a:p>
          <a:p>
            <a:pPr marL="262890" indent="-171450">
              <a:lnSpc>
                <a:spcPct val="100000"/>
              </a:lnSpc>
              <a:spcBef>
                <a:spcPts val="225"/>
              </a:spcBef>
              <a:buSzPct val="103571"/>
              <a:buFont typeface="Arial"/>
              <a:buChar char="•"/>
              <a:tabLst>
                <a:tab pos="262890"/>
              </a:tabLst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按ECOG</a:t>
            </a:r>
            <a:r>
              <a:rPr sz="14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PS</a:t>
            </a:r>
            <a:r>
              <a:rPr sz="1400" spc="-5">
                <a:solidFill>
                  <a:srgbClr val="FFFFFF"/>
                </a:solidFill>
                <a:latin typeface="微软雅黑"/>
                <a:cs typeface="微软雅黑"/>
              </a:rPr>
              <a:t> 评分</a:t>
            </a:r>
            <a:r>
              <a:rPr sz="1400" spc="-50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endParaRPr sz="1400">
              <a:latin typeface="微软雅黑"/>
              <a:cs typeface="微软雅黑"/>
            </a:endParaRPr>
          </a:p>
          <a:p>
            <a:pPr marL="262890">
              <a:lnSpc>
                <a:spcPct val="100000"/>
              </a:lnSpc>
            </a:pPr>
            <a:r>
              <a:rPr sz="1400" spc="-10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400" spc="-50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1400">
              <a:latin typeface="微软雅黑"/>
              <a:cs typeface="微软雅黑"/>
            </a:endParaRPr>
          </a:p>
          <a:p>
            <a:pPr marL="262890" indent="-171450">
              <a:lnSpc>
                <a:spcPct val="100000"/>
              </a:lnSpc>
              <a:spcBef>
                <a:spcPts val="225"/>
              </a:spcBef>
              <a:buSzPct val="103571"/>
              <a:buFont typeface="Arial"/>
              <a:buChar char="•"/>
              <a:tabLst>
                <a:tab pos="262890"/>
              </a:tabLst>
            </a:pPr>
            <a:r>
              <a:rPr sz="1400" spc="-10">
                <a:solidFill>
                  <a:srgbClr val="FFFFFF"/>
                </a:solidFill>
                <a:latin typeface="微软雅黑"/>
                <a:cs typeface="微软雅黑"/>
              </a:rPr>
              <a:t>足够的器官功能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465636" y="2120900"/>
            <a:ext cx="2113280" cy="1546225"/>
            <a:chOff x="4465636" y="2120900"/>
            <a:chExt cx="2113280" cy="1546225"/>
          </a:xfrm>
        </p:grpSpPr>
        <p:sp>
          <p:nvSpPr>
            <p:cNvPr id="11" name="object 11"/>
            <p:cNvSpPr/>
            <p:nvPr/>
          </p:nvSpPr>
          <p:spPr>
            <a:xfrm>
              <a:off x="4465636" y="2830512"/>
              <a:ext cx="386080" cy="127000"/>
            </a:xfrm>
            <a:custGeom>
              <a:rect l="l" t="t" r="r" b="b"/>
              <a:pathLst>
                <a:path w="386079" h="127000">
                  <a:moveTo>
                    <a:pt x="258762" y="0"/>
                  </a:moveTo>
                  <a:lnTo>
                    <a:pt x="258762" y="127000"/>
                  </a:lnTo>
                  <a:lnTo>
                    <a:pt x="360362" y="76200"/>
                  </a:lnTo>
                  <a:lnTo>
                    <a:pt x="271462" y="76200"/>
                  </a:lnTo>
                  <a:lnTo>
                    <a:pt x="271462" y="50800"/>
                  </a:lnTo>
                  <a:lnTo>
                    <a:pt x="360362" y="50800"/>
                  </a:lnTo>
                  <a:lnTo>
                    <a:pt x="258762" y="0"/>
                  </a:lnTo>
                  <a:close/>
                </a:path>
                <a:path w="386079" h="127000">
                  <a:moveTo>
                    <a:pt x="258762" y="50800"/>
                  </a:moveTo>
                  <a:lnTo>
                    <a:pt x="0" y="50800"/>
                  </a:lnTo>
                  <a:lnTo>
                    <a:pt x="0" y="76200"/>
                  </a:lnTo>
                  <a:lnTo>
                    <a:pt x="258762" y="76200"/>
                  </a:lnTo>
                  <a:lnTo>
                    <a:pt x="258762" y="50800"/>
                  </a:lnTo>
                  <a:close/>
                </a:path>
                <a:path w="386079" h="127000">
                  <a:moveTo>
                    <a:pt x="360362" y="50800"/>
                  </a:moveTo>
                  <a:lnTo>
                    <a:pt x="271462" y="50800"/>
                  </a:lnTo>
                  <a:lnTo>
                    <a:pt x="271462" y="76200"/>
                  </a:lnTo>
                  <a:lnTo>
                    <a:pt x="360362" y="76200"/>
                  </a:lnTo>
                  <a:lnTo>
                    <a:pt x="385762" y="63500"/>
                  </a:lnTo>
                  <a:lnTo>
                    <a:pt x="360362" y="50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851398" y="2120900"/>
              <a:ext cx="1727200" cy="1546225"/>
            </a:xfrm>
            <a:custGeom>
              <a:rect l="l" t="t" r="r" b="b"/>
              <a:pathLst>
                <a:path w="1727200" h="1546225">
                  <a:moveTo>
                    <a:pt x="169946" y="1546225"/>
                  </a:moveTo>
                  <a:lnTo>
                    <a:pt x="124766" y="1540154"/>
                  </a:lnTo>
                  <a:lnTo>
                    <a:pt x="84170" y="1523022"/>
                  </a:lnTo>
                  <a:lnTo>
                    <a:pt x="49775" y="1496448"/>
                  </a:lnTo>
                  <a:lnTo>
                    <a:pt x="23202" y="1462053"/>
                  </a:lnTo>
                  <a:lnTo>
                    <a:pt x="6070" y="1421457"/>
                  </a:lnTo>
                  <a:lnTo>
                    <a:pt x="0" y="1376279"/>
                  </a:lnTo>
                  <a:lnTo>
                    <a:pt x="0" y="169945"/>
                  </a:lnTo>
                  <a:lnTo>
                    <a:pt x="6070" y="124767"/>
                  </a:lnTo>
                  <a:lnTo>
                    <a:pt x="23202" y="84170"/>
                  </a:lnTo>
                  <a:lnTo>
                    <a:pt x="49776" y="49775"/>
                  </a:lnTo>
                  <a:lnTo>
                    <a:pt x="84170" y="23202"/>
                  </a:lnTo>
                  <a:lnTo>
                    <a:pt x="124767" y="6070"/>
                  </a:lnTo>
                  <a:lnTo>
                    <a:pt x="169945" y="0"/>
                  </a:lnTo>
                  <a:lnTo>
                    <a:pt x="1557254" y="0"/>
                  </a:lnTo>
                  <a:lnTo>
                    <a:pt x="1602432" y="6070"/>
                  </a:lnTo>
                  <a:lnTo>
                    <a:pt x="1643029" y="23202"/>
                  </a:lnTo>
                  <a:lnTo>
                    <a:pt x="1677424" y="49775"/>
                  </a:lnTo>
                  <a:lnTo>
                    <a:pt x="1703997" y="84170"/>
                  </a:lnTo>
                  <a:lnTo>
                    <a:pt x="1721129" y="124767"/>
                  </a:lnTo>
                  <a:lnTo>
                    <a:pt x="1727200" y="169945"/>
                  </a:lnTo>
                  <a:lnTo>
                    <a:pt x="1727200" y="1376279"/>
                  </a:lnTo>
                  <a:lnTo>
                    <a:pt x="1721129" y="1421457"/>
                  </a:lnTo>
                  <a:lnTo>
                    <a:pt x="1703997" y="1462054"/>
                  </a:lnTo>
                  <a:lnTo>
                    <a:pt x="1677424" y="1496449"/>
                  </a:lnTo>
                  <a:lnTo>
                    <a:pt x="1643028" y="1523022"/>
                  </a:lnTo>
                  <a:lnTo>
                    <a:pt x="1602430" y="1540154"/>
                  </a:lnTo>
                  <a:lnTo>
                    <a:pt x="1557255" y="1546224"/>
                  </a:lnTo>
                  <a:lnTo>
                    <a:pt x="169946" y="1546225"/>
                  </a:lnTo>
                  <a:close/>
                </a:path>
              </a:pathLst>
            </a:custGeom>
            <a:solidFill>
              <a:srgbClr val="469A9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4979914" y="2383522"/>
            <a:ext cx="1441450" cy="98742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400" b="1" spc="-10">
                <a:solidFill>
                  <a:srgbClr val="FFFFFF"/>
                </a:solidFill>
                <a:latin typeface="微软雅黑"/>
                <a:cs typeface="微软雅黑"/>
              </a:rPr>
              <a:t>治疗直至:</a:t>
            </a:r>
            <a:endParaRPr sz="14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3571"/>
              <a:buFont typeface="Arial"/>
              <a:buChar char="•"/>
              <a:tabLst>
                <a:tab pos="184150"/>
              </a:tabLst>
            </a:pPr>
            <a:r>
              <a:rPr sz="1400" spc="-15">
                <a:solidFill>
                  <a:srgbClr val="FFFFFF"/>
                </a:solidFill>
                <a:latin typeface="微软雅黑"/>
                <a:cs typeface="微软雅黑"/>
              </a:rPr>
              <a:t>疾病进展</a:t>
            </a:r>
            <a:endParaRPr sz="14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3571"/>
              <a:buFont typeface="Arial"/>
              <a:buChar char="•"/>
              <a:tabLst>
                <a:tab pos="184150"/>
              </a:tabLst>
            </a:pPr>
            <a:r>
              <a:rPr sz="1400" spc="-10">
                <a:solidFill>
                  <a:srgbClr val="FFFFFF"/>
                </a:solidFill>
                <a:latin typeface="微软雅黑"/>
                <a:cs typeface="微软雅黑"/>
              </a:rPr>
              <a:t>不可耐受的毒性</a:t>
            </a:r>
            <a:endParaRPr sz="1400">
              <a:latin typeface="微软雅黑"/>
              <a:cs typeface="微软雅黑"/>
            </a:endParaRPr>
          </a:p>
          <a:p>
            <a:pPr marL="184150" indent="-171450">
              <a:lnSpc>
                <a:spcPct val="100000"/>
              </a:lnSpc>
              <a:spcBef>
                <a:spcPts val="225"/>
              </a:spcBef>
              <a:buSzPct val="103571"/>
              <a:buFont typeface="Arial"/>
              <a:buChar char="•"/>
              <a:tabLst>
                <a:tab pos="184150"/>
              </a:tabLst>
            </a:pPr>
            <a:r>
              <a:rPr sz="1400" spc="-10">
                <a:solidFill>
                  <a:srgbClr val="FFFFFF"/>
                </a:solidFill>
                <a:latin typeface="微软雅黑"/>
                <a:cs typeface="微软雅黑"/>
              </a:rPr>
              <a:t>患者退出研究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168399" y="4330699"/>
            <a:ext cx="3178175" cy="1260475"/>
            <a:chOff x="1168399" y="4330699"/>
            <a:chExt cx="3178175" cy="1260475"/>
          </a:xfrm>
        </p:grpSpPr>
        <p:sp>
          <p:nvSpPr>
            <p:cNvPr id="15" name="object 15"/>
            <p:cNvSpPr/>
            <p:nvPr/>
          </p:nvSpPr>
          <p:spPr>
            <a:xfrm>
              <a:off x="1173149" y="4335462"/>
              <a:ext cx="3168650" cy="519430"/>
            </a:xfrm>
            <a:custGeom>
              <a:rect l="l" t="t" r="r" b="b"/>
              <a:pathLst>
                <a:path w="3168650" h="519429">
                  <a:moveTo>
                    <a:pt x="3168650" y="0"/>
                  </a:moveTo>
                  <a:lnTo>
                    <a:pt x="1920875" y="0"/>
                  </a:lnTo>
                  <a:lnTo>
                    <a:pt x="0" y="0"/>
                  </a:lnTo>
                  <a:lnTo>
                    <a:pt x="0" y="519112"/>
                  </a:lnTo>
                  <a:lnTo>
                    <a:pt x="1920875" y="519112"/>
                  </a:lnTo>
                  <a:lnTo>
                    <a:pt x="3168650" y="519112"/>
                  </a:lnTo>
                  <a:lnTo>
                    <a:pt x="3168650" y="0"/>
                  </a:lnTo>
                  <a:close/>
                </a:path>
              </a:pathLst>
            </a:custGeom>
            <a:solidFill>
              <a:srgbClr val="469A9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173162" y="4335462"/>
              <a:ext cx="3168650" cy="1250950"/>
            </a:xfrm>
            <a:custGeom>
              <a:rect l="l" t="t" r="r" b="b"/>
              <a:pathLst>
                <a:path w="3168650" h="1250950">
                  <a:moveTo>
                    <a:pt x="0" y="0"/>
                  </a:moveTo>
                  <a:lnTo>
                    <a:pt x="0" y="519112"/>
                  </a:lnTo>
                </a:path>
                <a:path w="3168650" h="1250950">
                  <a:moveTo>
                    <a:pt x="0" y="519112"/>
                  </a:moveTo>
                  <a:lnTo>
                    <a:pt x="0" y="884871"/>
                  </a:lnTo>
                </a:path>
                <a:path w="3168650" h="1250950">
                  <a:moveTo>
                    <a:pt x="0" y="884871"/>
                  </a:moveTo>
                  <a:lnTo>
                    <a:pt x="0" y="1250631"/>
                  </a:lnTo>
                </a:path>
                <a:path w="3168650" h="1250950">
                  <a:moveTo>
                    <a:pt x="3168650" y="0"/>
                  </a:moveTo>
                  <a:lnTo>
                    <a:pt x="3168650" y="519112"/>
                  </a:lnTo>
                </a:path>
                <a:path w="3168650" h="1250950">
                  <a:moveTo>
                    <a:pt x="3168650" y="519112"/>
                  </a:moveTo>
                  <a:lnTo>
                    <a:pt x="3168650" y="884871"/>
                  </a:lnTo>
                </a:path>
                <a:path w="3168650" h="1250950">
                  <a:moveTo>
                    <a:pt x="3168650" y="884871"/>
                  </a:moveTo>
                  <a:lnTo>
                    <a:pt x="3168650" y="1250631"/>
                  </a:lnTo>
                </a:path>
                <a:path w="3168650" h="1250950">
                  <a:moveTo>
                    <a:pt x="0" y="0"/>
                  </a:moveTo>
                  <a:lnTo>
                    <a:pt x="1920875" y="0"/>
                  </a:lnTo>
                </a:path>
                <a:path w="3168650" h="1250950">
                  <a:moveTo>
                    <a:pt x="1920875" y="0"/>
                  </a:moveTo>
                  <a:lnTo>
                    <a:pt x="3168650" y="0"/>
                  </a:lnTo>
                </a:path>
                <a:path w="3168650" h="1250950">
                  <a:moveTo>
                    <a:pt x="0" y="519112"/>
                  </a:moveTo>
                  <a:lnTo>
                    <a:pt x="1920875" y="519112"/>
                  </a:lnTo>
                </a:path>
                <a:path w="3168650" h="1250950">
                  <a:moveTo>
                    <a:pt x="1920875" y="519112"/>
                  </a:moveTo>
                  <a:lnTo>
                    <a:pt x="3168650" y="519112"/>
                  </a:lnTo>
                </a:path>
                <a:path w="3168650" h="1250950">
                  <a:moveTo>
                    <a:pt x="0" y="884871"/>
                  </a:moveTo>
                  <a:lnTo>
                    <a:pt x="1920875" y="884871"/>
                  </a:lnTo>
                </a:path>
                <a:path w="3168650" h="1250950">
                  <a:moveTo>
                    <a:pt x="1920875" y="884871"/>
                  </a:moveTo>
                  <a:lnTo>
                    <a:pt x="3168650" y="884871"/>
                  </a:lnTo>
                </a:path>
                <a:path w="3168650" h="1250950">
                  <a:moveTo>
                    <a:pt x="0" y="1250631"/>
                  </a:moveTo>
                  <a:lnTo>
                    <a:pt x="1920875" y="1250631"/>
                  </a:lnTo>
                </a:path>
                <a:path w="3168650" h="1250950">
                  <a:moveTo>
                    <a:pt x="1920875" y="1250631"/>
                  </a:moveTo>
                  <a:lnTo>
                    <a:pt x="3168650" y="1250631"/>
                  </a:lnTo>
                </a:path>
              </a:pathLst>
            </a:custGeom>
            <a:ln w="9525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4846637" y="4197649"/>
            <a:ext cx="2216785" cy="1625600"/>
          </a:xfrm>
          <a:prstGeom prst="rect">
            <a:avLst/>
          </a:prstGeom>
        </p:spPr>
        <p:txBody>
          <a:bodyPr vert="horz" wrap="square" lIns="0" tIns="118110" rIns="0" bIns="0" rtlCol="0">
            <a:spAutoFit/>
          </a:bodyPr>
          <a:lstStyle/>
          <a:p>
            <a:pPr marL="182245" indent="-170180">
              <a:lnSpc>
                <a:spcPct val="100000"/>
              </a:lnSpc>
              <a:spcBef>
                <a:spcPts val="93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 spc="-10">
                <a:latin typeface="微软雅黑"/>
                <a:cs typeface="微软雅黑"/>
              </a:rPr>
              <a:t>ORR：22.9%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 spc="-10">
                <a:latin typeface="微软雅黑"/>
                <a:cs typeface="微软雅黑"/>
              </a:rPr>
              <a:t>DCR：50%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>
                <a:latin typeface="微软雅黑"/>
                <a:cs typeface="微软雅黑"/>
              </a:rPr>
              <a:t>所有级别的</a:t>
            </a:r>
            <a:r>
              <a:rPr sz="1400" spc="-10">
                <a:latin typeface="微软雅黑"/>
                <a:cs typeface="微软雅黑"/>
              </a:rPr>
              <a:t>TRAE：62.7%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 spc="-10">
                <a:latin typeface="微软雅黑"/>
                <a:cs typeface="微软雅黑"/>
              </a:rPr>
              <a:t>3-</a:t>
            </a:r>
            <a:r>
              <a:rPr sz="1400">
                <a:latin typeface="微软雅黑"/>
                <a:cs typeface="微软雅黑"/>
              </a:rPr>
              <a:t>5级</a:t>
            </a:r>
            <a:r>
              <a:rPr sz="1400" spc="-10">
                <a:latin typeface="微软雅黑"/>
                <a:cs typeface="微软雅黑"/>
              </a:rPr>
              <a:t>TRAE：37.3%</a:t>
            </a:r>
            <a:endParaRPr sz="1400">
              <a:latin typeface="微软雅黑"/>
              <a:cs typeface="微软雅黑"/>
            </a:endParaRPr>
          </a:p>
          <a:p>
            <a:pPr marL="182245" indent="-170180">
              <a:lnSpc>
                <a:spcPct val="100000"/>
              </a:lnSpc>
              <a:spcBef>
                <a:spcPts val="840"/>
              </a:spcBef>
              <a:buClr>
                <a:srgbClr val="2B789C"/>
              </a:buClr>
              <a:buSzPct val="103571"/>
              <a:buFont typeface="Arial"/>
              <a:buChar char="•"/>
              <a:tabLst>
                <a:tab pos="182880"/>
              </a:tabLst>
            </a:pPr>
            <a:r>
              <a:rPr sz="1400">
                <a:latin typeface="微软雅黑"/>
                <a:cs typeface="微软雅黑"/>
              </a:rPr>
              <a:t>所有级别</a:t>
            </a:r>
            <a:r>
              <a:rPr sz="1400" spc="-10">
                <a:latin typeface="微软雅黑"/>
                <a:cs typeface="微软雅黑"/>
              </a:rPr>
              <a:t>irAE：10.2%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88278" y="6341061"/>
            <a:ext cx="262382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>
                <a:latin typeface="Arial"/>
                <a:cs typeface="Arial"/>
              </a:rPr>
              <a:t>Rui-</a:t>
            </a:r>
            <a:r>
              <a:rPr sz="1100">
                <a:latin typeface="Arial"/>
                <a:cs typeface="Arial"/>
              </a:rPr>
              <a:t>hua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Xu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et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al,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ASCO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GI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2018,</a:t>
            </a:r>
            <a:r>
              <a:rPr sz="1100" spc="-15">
                <a:latin typeface="Arial"/>
                <a:cs typeface="Arial"/>
              </a:rPr>
              <a:t> </a:t>
            </a:r>
            <a:r>
              <a:rPr sz="1100">
                <a:latin typeface="Arial"/>
                <a:cs typeface="Arial"/>
              </a:rPr>
              <a:t>Abs</a:t>
            </a:r>
            <a:r>
              <a:rPr sz="1100" spc="-10">
                <a:latin typeface="Arial"/>
                <a:cs typeface="Arial"/>
              </a:rPr>
              <a:t> </a:t>
            </a:r>
            <a:r>
              <a:rPr sz="1100" spc="-25">
                <a:latin typeface="Arial"/>
                <a:cs typeface="Arial"/>
              </a:rPr>
              <a:t>116</a:t>
            </a:r>
            <a:endParaRPr sz="1100">
              <a:latin typeface="Arial"/>
              <a:cs typeface="Arial"/>
            </a:endParaRPr>
          </a:p>
        </p:txBody>
      </p:sp>
      <p:pic>
        <p:nvPicPr>
          <p:cNvPr id="19" name="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828675" y="201612"/>
            <a:ext cx="2120900" cy="368300"/>
          </a:xfrm>
          <a:prstGeom prst="rect">
            <a:avLst/>
          </a:prstGeom>
        </p:spPr>
      </p:pic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免疫治疗：EC</a:t>
            </a:r>
            <a:r>
              <a:rPr spc="-10"/>
              <a:t> </a:t>
            </a:r>
            <a:r>
              <a:rPr spc="-25"/>
              <a:t>2L+</a:t>
            </a:r>
          </a:p>
        </p:txBody>
      </p:sp>
      <p:pic>
        <p:nvPicPr>
          <p:cNvPr id="21" name="object 21"/>
          <p:cNvPicPr/>
          <p:nvPr/>
        </p:nvPicPr>
        <p:blipFill>
          <a:blip r:embed="rId3"/>
          <a:stretch>
            <a:fillRect/>
          </a:stretch>
        </p:blipFill>
        <p:spPr>
          <a:xfrm>
            <a:off x="63500" y="38100"/>
            <a:ext cx="768350" cy="10779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522287"/>
            <a:ext cx="8229600" cy="84963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9748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555"/>
              </a:spcBef>
            </a:pPr>
            <a:r>
              <a:rPr sz="2800" spc="-5">
                <a:solidFill>
                  <a:srgbClr val="000000"/>
                </a:solidFill>
              </a:rPr>
              <a:t>晚期胃癌免疫治疗的药物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46100" y="6024562"/>
            <a:ext cx="6762750" cy="36512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0"/>
              </a:spcBef>
            </a:pPr>
            <a:r>
              <a:rPr sz="1000">
                <a:latin typeface="Arial"/>
                <a:cs typeface="Arial"/>
              </a:rPr>
              <a:t>Nivolumab</a:t>
            </a:r>
            <a:r>
              <a:rPr sz="1000" spc="-5">
                <a:latin typeface="Arial"/>
                <a:cs typeface="Arial"/>
              </a:rPr>
              <a:t>: </a:t>
            </a:r>
            <a:r>
              <a:rPr sz="1000">
                <a:latin typeface="Arial"/>
                <a:cs typeface="Arial"/>
              </a:rPr>
              <a:t>Nivo</a:t>
            </a:r>
            <a:r>
              <a:rPr sz="1000" spc="-5">
                <a:latin typeface="Arial"/>
                <a:cs typeface="Arial"/>
              </a:rPr>
              <a:t>, </a:t>
            </a:r>
            <a:r>
              <a:rPr sz="1000">
                <a:latin typeface="微软雅黑"/>
                <a:cs typeface="微软雅黑"/>
              </a:rPr>
              <a:t>纳武利尤单抗</a:t>
            </a:r>
            <a:r>
              <a:rPr sz="1000" spc="5">
                <a:latin typeface="Arial"/>
                <a:cs typeface="Arial"/>
              </a:rPr>
              <a:t>; </a:t>
            </a:r>
            <a:r>
              <a:rPr sz="1000" spc="-10">
                <a:latin typeface="Arial"/>
                <a:cs typeface="Arial"/>
              </a:rPr>
              <a:t>Pembrolizumab</a:t>
            </a:r>
            <a:r>
              <a:rPr sz="1000" spc="-5">
                <a:latin typeface="Arial"/>
                <a:cs typeface="Arial"/>
              </a:rPr>
              <a:t>: </a:t>
            </a:r>
            <a:r>
              <a:rPr sz="1000" spc="-5">
                <a:latin typeface="微软雅黑"/>
                <a:cs typeface="微软雅黑"/>
              </a:rPr>
              <a:t>帕博利珠单抗；</a:t>
            </a:r>
            <a:r>
              <a:rPr sz="1000" spc="-10">
                <a:latin typeface="Arial"/>
                <a:cs typeface="Arial"/>
              </a:rPr>
              <a:t>PD-L1:</a:t>
            </a:r>
            <a:r>
              <a:rPr sz="1000">
                <a:latin typeface="微软雅黑"/>
                <a:cs typeface="微软雅黑"/>
              </a:rPr>
              <a:t>程序性死亡配体</a:t>
            </a:r>
            <a:r>
              <a:rPr sz="1000" spc="5">
                <a:latin typeface="Arial"/>
                <a:cs typeface="Arial"/>
              </a:rPr>
              <a:t>, </a:t>
            </a:r>
            <a:r>
              <a:rPr sz="1000">
                <a:latin typeface="Arial"/>
                <a:cs typeface="Arial"/>
              </a:rPr>
              <a:t>MSI-</a:t>
            </a:r>
            <a:r>
              <a:rPr sz="1000" spc="-10">
                <a:latin typeface="Arial"/>
                <a:cs typeface="Arial"/>
              </a:rPr>
              <a:t>H:</a:t>
            </a:r>
            <a:r>
              <a:rPr sz="1000" spc="-10">
                <a:latin typeface="微软雅黑"/>
                <a:cs typeface="微软雅黑"/>
              </a:rPr>
              <a:t>高微卫星不稳定性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28291" y="2248382"/>
            <a:ext cx="8625205" cy="1101090"/>
            <a:chOff x="228291" y="2248382"/>
            <a:chExt cx="8625205" cy="1101090"/>
          </a:xfrm>
        </p:grpSpPr>
        <p:sp>
          <p:nvSpPr>
            <p:cNvPr id="5" name="object 5"/>
            <p:cNvSpPr/>
            <p:nvPr/>
          </p:nvSpPr>
          <p:spPr>
            <a:xfrm>
              <a:off x="228291" y="2248382"/>
              <a:ext cx="8625205" cy="1101090"/>
            </a:xfrm>
            <a:custGeom>
              <a:rect l="l" t="t" r="r" b="b"/>
              <a:pathLst>
                <a:path w="8625205" h="1101089">
                  <a:moveTo>
                    <a:pt x="8074753" y="1100886"/>
                  </a:moveTo>
                  <a:lnTo>
                    <a:pt x="8074753" y="825664"/>
                  </a:lnTo>
                  <a:lnTo>
                    <a:pt x="0" y="825664"/>
                  </a:lnTo>
                  <a:lnTo>
                    <a:pt x="0" y="275221"/>
                  </a:lnTo>
                  <a:lnTo>
                    <a:pt x="8074753" y="275221"/>
                  </a:lnTo>
                  <a:lnTo>
                    <a:pt x="8074753" y="0"/>
                  </a:lnTo>
                  <a:lnTo>
                    <a:pt x="8625197" y="550443"/>
                  </a:lnTo>
                  <a:lnTo>
                    <a:pt x="8074753" y="1100886"/>
                  </a:lnTo>
                  <a:close/>
                </a:path>
              </a:pathLst>
            </a:custGeom>
            <a:solidFill>
              <a:srgbClr val="399D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206624" y="2666999"/>
              <a:ext cx="1212850" cy="279400"/>
            </a:xfrm>
            <a:custGeom>
              <a:rect l="l" t="t" r="r" b="b"/>
              <a:pathLst>
                <a:path w="1212850" h="279400">
                  <a:moveTo>
                    <a:pt x="1166282" y="279400"/>
                  </a:moveTo>
                  <a:lnTo>
                    <a:pt x="46567" y="279400"/>
                  </a:lnTo>
                  <a:lnTo>
                    <a:pt x="28441" y="275740"/>
                  </a:lnTo>
                  <a:lnTo>
                    <a:pt x="13639" y="265760"/>
                  </a:lnTo>
                  <a:lnTo>
                    <a:pt x="3659" y="250958"/>
                  </a:lnTo>
                  <a:lnTo>
                    <a:pt x="0" y="232832"/>
                  </a:lnTo>
                  <a:lnTo>
                    <a:pt x="0" y="46567"/>
                  </a:lnTo>
                  <a:lnTo>
                    <a:pt x="3659" y="28441"/>
                  </a:lnTo>
                  <a:lnTo>
                    <a:pt x="13639" y="13639"/>
                  </a:lnTo>
                  <a:lnTo>
                    <a:pt x="28442" y="3659"/>
                  </a:lnTo>
                  <a:lnTo>
                    <a:pt x="46567" y="0"/>
                  </a:lnTo>
                  <a:lnTo>
                    <a:pt x="1166282" y="0"/>
                  </a:lnTo>
                  <a:lnTo>
                    <a:pt x="1184408" y="3659"/>
                  </a:lnTo>
                  <a:lnTo>
                    <a:pt x="1199210" y="13639"/>
                  </a:lnTo>
                  <a:lnTo>
                    <a:pt x="1209190" y="28441"/>
                  </a:lnTo>
                  <a:lnTo>
                    <a:pt x="1212849" y="46567"/>
                  </a:lnTo>
                  <a:lnTo>
                    <a:pt x="1212849" y="232832"/>
                  </a:lnTo>
                  <a:lnTo>
                    <a:pt x="1209189" y="250958"/>
                  </a:lnTo>
                  <a:lnTo>
                    <a:pt x="1199210" y="265760"/>
                  </a:lnTo>
                  <a:lnTo>
                    <a:pt x="1184408" y="275740"/>
                  </a:lnTo>
                  <a:lnTo>
                    <a:pt x="1166282" y="2794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2489993" y="2709749"/>
            <a:ext cx="64706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>
                <a:solidFill>
                  <a:srgbClr val="1F497D"/>
                </a:solidFill>
                <a:latin typeface="微软雅黑"/>
                <a:cs typeface="微软雅黑"/>
              </a:rPr>
              <a:t>Sep.</a:t>
            </a:r>
            <a:r>
              <a:rPr sz="1000" b="1" spc="-20">
                <a:solidFill>
                  <a:srgbClr val="1F497D"/>
                </a:solidFill>
                <a:latin typeface="微软雅黑"/>
                <a:cs typeface="微软雅黑"/>
              </a:rPr>
              <a:t> 2017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881437" y="2666999"/>
            <a:ext cx="1246505" cy="279400"/>
          </a:xfrm>
          <a:custGeom>
            <a:rect l="l" t="t" r="r" b="b"/>
            <a:pathLst>
              <a:path w="1246504" h="279400">
                <a:moveTo>
                  <a:pt x="1199619" y="279400"/>
                </a:moveTo>
                <a:lnTo>
                  <a:pt x="46567" y="279400"/>
                </a:lnTo>
                <a:lnTo>
                  <a:pt x="28441" y="275740"/>
                </a:lnTo>
                <a:lnTo>
                  <a:pt x="13639" y="265760"/>
                </a:lnTo>
                <a:lnTo>
                  <a:pt x="3659" y="250958"/>
                </a:lnTo>
                <a:lnTo>
                  <a:pt x="0" y="232832"/>
                </a:lnTo>
                <a:lnTo>
                  <a:pt x="0" y="46567"/>
                </a:lnTo>
                <a:lnTo>
                  <a:pt x="3659" y="28441"/>
                </a:lnTo>
                <a:lnTo>
                  <a:pt x="13639" y="13639"/>
                </a:lnTo>
                <a:lnTo>
                  <a:pt x="28442" y="3659"/>
                </a:lnTo>
                <a:lnTo>
                  <a:pt x="46567" y="0"/>
                </a:lnTo>
                <a:lnTo>
                  <a:pt x="1199619" y="0"/>
                </a:lnTo>
                <a:lnTo>
                  <a:pt x="1217745" y="3659"/>
                </a:lnTo>
                <a:lnTo>
                  <a:pt x="1232547" y="13639"/>
                </a:lnTo>
                <a:lnTo>
                  <a:pt x="1242527" y="28441"/>
                </a:lnTo>
                <a:lnTo>
                  <a:pt x="1246186" y="46567"/>
                </a:lnTo>
                <a:lnTo>
                  <a:pt x="1246186" y="232832"/>
                </a:lnTo>
                <a:lnTo>
                  <a:pt x="1242527" y="250958"/>
                </a:lnTo>
                <a:lnTo>
                  <a:pt x="1232547" y="265760"/>
                </a:lnTo>
                <a:lnTo>
                  <a:pt x="1217745" y="275740"/>
                </a:lnTo>
                <a:lnTo>
                  <a:pt x="1199619" y="2794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4191000" y="2709749"/>
            <a:ext cx="62801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>
                <a:solidFill>
                  <a:srgbClr val="1F497D"/>
                </a:solidFill>
                <a:latin typeface="微软雅黑"/>
                <a:cs typeface="微软雅黑"/>
              </a:rPr>
              <a:t>Jan.</a:t>
            </a:r>
            <a:r>
              <a:rPr sz="1000" b="1" spc="-20">
                <a:solidFill>
                  <a:srgbClr val="1F497D"/>
                </a:solidFill>
                <a:latin typeface="微软雅黑"/>
                <a:cs typeface="微软雅黑"/>
              </a:rPr>
              <a:t> 2018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740031" y="2314466"/>
            <a:ext cx="3792854" cy="632460"/>
            <a:chOff x="2740031" y="2314466"/>
            <a:chExt cx="3792854" cy="632460"/>
          </a:xfrm>
        </p:grpSpPr>
        <p:sp>
          <p:nvSpPr>
            <p:cNvPr id="11" name="object 11"/>
            <p:cNvSpPr/>
            <p:nvPr/>
          </p:nvSpPr>
          <p:spPr>
            <a:xfrm>
              <a:off x="2803525" y="2314573"/>
              <a:ext cx="5080" cy="352425"/>
            </a:xfrm>
            <a:custGeom>
              <a:rect l="l" t="t" r="r" b="b"/>
              <a:pathLst>
                <a:path w="5080" h="352425">
                  <a:moveTo>
                    <a:pt x="0" y="352425"/>
                  </a:moveTo>
                  <a:lnTo>
                    <a:pt x="4762" y="0"/>
                  </a:lnTo>
                </a:path>
              </a:pathLst>
            </a:custGeom>
            <a:solidFill>
              <a:srgbClr val="A6A6A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740031" y="2314466"/>
              <a:ext cx="127000" cy="416559"/>
            </a:xfrm>
            <a:custGeom>
              <a:rect l="l" t="t" r="r" b="b"/>
              <a:pathLst>
                <a:path w="127000" h="416559">
                  <a:moveTo>
                    <a:pt x="72182" y="297082"/>
                  </a:moveTo>
                  <a:lnTo>
                    <a:pt x="76193" y="214"/>
                  </a:lnTo>
                  <a:lnTo>
                    <a:pt x="60320" y="0"/>
                  </a:lnTo>
                  <a:lnTo>
                    <a:pt x="56414" y="289038"/>
                  </a:lnTo>
                  <a:lnTo>
                    <a:pt x="64352" y="289038"/>
                  </a:lnTo>
                  <a:lnTo>
                    <a:pt x="72182" y="297082"/>
                  </a:lnTo>
                  <a:close/>
                </a:path>
                <a:path w="127000" h="416559">
                  <a:moveTo>
                    <a:pt x="71752" y="328829"/>
                  </a:moveTo>
                  <a:lnTo>
                    <a:pt x="72182" y="297082"/>
                  </a:lnTo>
                  <a:lnTo>
                    <a:pt x="64352" y="289038"/>
                  </a:lnTo>
                  <a:lnTo>
                    <a:pt x="56308" y="296867"/>
                  </a:lnTo>
                  <a:lnTo>
                    <a:pt x="55879" y="328615"/>
                  </a:lnTo>
                  <a:lnTo>
                    <a:pt x="71752" y="328829"/>
                  </a:lnTo>
                  <a:close/>
                </a:path>
                <a:path w="127000" h="416559">
                  <a:moveTo>
                    <a:pt x="56308" y="296867"/>
                  </a:moveTo>
                  <a:lnTo>
                    <a:pt x="64352" y="289038"/>
                  </a:lnTo>
                  <a:lnTo>
                    <a:pt x="56414" y="289038"/>
                  </a:lnTo>
                  <a:lnTo>
                    <a:pt x="56308" y="296867"/>
                  </a:lnTo>
                  <a:close/>
                </a:path>
                <a:path w="127000" h="416559">
                  <a:moveTo>
                    <a:pt x="23470" y="328829"/>
                  </a:moveTo>
                  <a:lnTo>
                    <a:pt x="71752" y="328829"/>
                  </a:lnTo>
                  <a:lnTo>
                    <a:pt x="55879" y="328615"/>
                  </a:lnTo>
                  <a:lnTo>
                    <a:pt x="56308" y="296867"/>
                  </a:lnTo>
                  <a:lnTo>
                    <a:pt x="23470" y="328829"/>
                  </a:lnTo>
                  <a:close/>
                </a:path>
                <a:path w="127000" h="416559">
                  <a:moveTo>
                    <a:pt x="62636" y="416026"/>
                  </a:moveTo>
                  <a:lnTo>
                    <a:pt x="126988" y="353390"/>
                  </a:lnTo>
                  <a:lnTo>
                    <a:pt x="72182" y="297082"/>
                  </a:lnTo>
                  <a:lnTo>
                    <a:pt x="71752" y="328829"/>
                  </a:lnTo>
                  <a:lnTo>
                    <a:pt x="23470" y="328829"/>
                  </a:lnTo>
                  <a:lnTo>
                    <a:pt x="0" y="351674"/>
                  </a:lnTo>
                  <a:lnTo>
                    <a:pt x="62636" y="41602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473574" y="2314573"/>
              <a:ext cx="5080" cy="352425"/>
            </a:xfrm>
            <a:custGeom>
              <a:rect l="l" t="t" r="r" b="b"/>
              <a:pathLst>
                <a:path w="5079" h="352425">
                  <a:moveTo>
                    <a:pt x="0" y="352425"/>
                  </a:moveTo>
                  <a:lnTo>
                    <a:pt x="4762" y="0"/>
                  </a:lnTo>
                </a:path>
              </a:pathLst>
            </a:custGeom>
            <a:solidFill>
              <a:srgbClr val="A6A6A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410080" y="2314466"/>
              <a:ext cx="127000" cy="416559"/>
            </a:xfrm>
            <a:custGeom>
              <a:rect l="l" t="t" r="r" b="b"/>
              <a:pathLst>
                <a:path w="127000" h="416559">
                  <a:moveTo>
                    <a:pt x="72182" y="297082"/>
                  </a:moveTo>
                  <a:lnTo>
                    <a:pt x="76194" y="214"/>
                  </a:lnTo>
                  <a:lnTo>
                    <a:pt x="60320" y="0"/>
                  </a:lnTo>
                  <a:lnTo>
                    <a:pt x="56414" y="289038"/>
                  </a:lnTo>
                  <a:lnTo>
                    <a:pt x="64352" y="289038"/>
                  </a:lnTo>
                  <a:lnTo>
                    <a:pt x="72182" y="297082"/>
                  </a:lnTo>
                  <a:close/>
                </a:path>
                <a:path w="127000" h="416559">
                  <a:moveTo>
                    <a:pt x="71753" y="328829"/>
                  </a:moveTo>
                  <a:lnTo>
                    <a:pt x="72182" y="297082"/>
                  </a:lnTo>
                  <a:lnTo>
                    <a:pt x="64352" y="289038"/>
                  </a:lnTo>
                  <a:lnTo>
                    <a:pt x="56308" y="296867"/>
                  </a:lnTo>
                  <a:lnTo>
                    <a:pt x="55879" y="328614"/>
                  </a:lnTo>
                  <a:lnTo>
                    <a:pt x="71753" y="328829"/>
                  </a:lnTo>
                  <a:close/>
                </a:path>
                <a:path w="127000" h="416559">
                  <a:moveTo>
                    <a:pt x="56308" y="296867"/>
                  </a:moveTo>
                  <a:lnTo>
                    <a:pt x="64352" y="289038"/>
                  </a:lnTo>
                  <a:lnTo>
                    <a:pt x="56414" y="289038"/>
                  </a:lnTo>
                  <a:lnTo>
                    <a:pt x="56308" y="296867"/>
                  </a:lnTo>
                  <a:close/>
                </a:path>
                <a:path w="127000" h="416559">
                  <a:moveTo>
                    <a:pt x="23470" y="328829"/>
                  </a:moveTo>
                  <a:lnTo>
                    <a:pt x="71753" y="328829"/>
                  </a:lnTo>
                  <a:lnTo>
                    <a:pt x="55879" y="328614"/>
                  </a:lnTo>
                  <a:lnTo>
                    <a:pt x="56308" y="296867"/>
                  </a:lnTo>
                  <a:lnTo>
                    <a:pt x="23470" y="328829"/>
                  </a:lnTo>
                  <a:close/>
                </a:path>
                <a:path w="127000" h="416559">
                  <a:moveTo>
                    <a:pt x="62636" y="416026"/>
                  </a:moveTo>
                  <a:lnTo>
                    <a:pt x="126988" y="353390"/>
                  </a:lnTo>
                  <a:lnTo>
                    <a:pt x="72182" y="297082"/>
                  </a:lnTo>
                  <a:lnTo>
                    <a:pt x="71753" y="328829"/>
                  </a:lnTo>
                  <a:lnTo>
                    <a:pt x="23470" y="328829"/>
                  </a:lnTo>
                  <a:lnTo>
                    <a:pt x="0" y="351674"/>
                  </a:lnTo>
                  <a:lnTo>
                    <a:pt x="62636" y="41602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5287962" y="2666999"/>
              <a:ext cx="1244600" cy="279400"/>
            </a:xfrm>
            <a:custGeom>
              <a:rect l="l" t="t" r="r" b="b"/>
              <a:pathLst>
                <a:path w="1244600" h="279400">
                  <a:moveTo>
                    <a:pt x="1198032" y="279400"/>
                  </a:moveTo>
                  <a:lnTo>
                    <a:pt x="46567" y="279400"/>
                  </a:lnTo>
                  <a:lnTo>
                    <a:pt x="28441" y="275740"/>
                  </a:lnTo>
                  <a:lnTo>
                    <a:pt x="13639" y="265760"/>
                  </a:lnTo>
                  <a:lnTo>
                    <a:pt x="3659" y="250958"/>
                  </a:lnTo>
                  <a:lnTo>
                    <a:pt x="0" y="232832"/>
                  </a:lnTo>
                  <a:lnTo>
                    <a:pt x="0" y="46567"/>
                  </a:lnTo>
                  <a:lnTo>
                    <a:pt x="3659" y="28441"/>
                  </a:lnTo>
                  <a:lnTo>
                    <a:pt x="13639" y="13639"/>
                  </a:lnTo>
                  <a:lnTo>
                    <a:pt x="28442" y="3659"/>
                  </a:lnTo>
                  <a:lnTo>
                    <a:pt x="46567" y="0"/>
                  </a:lnTo>
                  <a:lnTo>
                    <a:pt x="1198033" y="0"/>
                  </a:lnTo>
                  <a:lnTo>
                    <a:pt x="1216158" y="3659"/>
                  </a:lnTo>
                  <a:lnTo>
                    <a:pt x="1230960" y="13639"/>
                  </a:lnTo>
                  <a:lnTo>
                    <a:pt x="1240940" y="28441"/>
                  </a:lnTo>
                  <a:lnTo>
                    <a:pt x="1244600" y="46567"/>
                  </a:lnTo>
                  <a:lnTo>
                    <a:pt x="1244599" y="232832"/>
                  </a:lnTo>
                  <a:lnTo>
                    <a:pt x="1240940" y="250958"/>
                  </a:lnTo>
                  <a:lnTo>
                    <a:pt x="1230960" y="265760"/>
                  </a:lnTo>
                  <a:lnTo>
                    <a:pt x="1216158" y="275740"/>
                  </a:lnTo>
                  <a:lnTo>
                    <a:pt x="1198032" y="2794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5576094" y="2709749"/>
            <a:ext cx="66992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>
                <a:solidFill>
                  <a:srgbClr val="1F497D"/>
                </a:solidFill>
                <a:latin typeface="微软雅黑"/>
                <a:cs typeface="微软雅黑"/>
              </a:rPr>
              <a:t>Mar.</a:t>
            </a:r>
            <a:r>
              <a:rPr sz="1000" b="1" spc="-20">
                <a:solidFill>
                  <a:srgbClr val="1F497D"/>
                </a:solidFill>
                <a:latin typeface="微软雅黑"/>
                <a:cs typeface="微软雅黑"/>
              </a:rPr>
              <a:t> 2018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906463" y="2666999"/>
            <a:ext cx="5092065" cy="694055"/>
            <a:chOff x="906463" y="2666999"/>
            <a:chExt cx="5092065" cy="694055"/>
          </a:xfrm>
        </p:grpSpPr>
        <p:sp>
          <p:nvSpPr>
            <p:cNvPr id="18" name="object 18"/>
            <p:cNvSpPr/>
            <p:nvPr/>
          </p:nvSpPr>
          <p:spPr>
            <a:xfrm>
              <a:off x="2735135" y="2885706"/>
              <a:ext cx="3263265" cy="475615"/>
            </a:xfrm>
            <a:custGeom>
              <a:rect l="l" t="t" r="r" b="b"/>
              <a:pathLst>
                <a:path w="3263265" h="475614">
                  <a:moveTo>
                    <a:pt x="126987" y="62941"/>
                  </a:moveTo>
                  <a:lnTo>
                    <a:pt x="62941" y="0"/>
                  </a:lnTo>
                  <a:lnTo>
                    <a:pt x="0" y="64046"/>
                  </a:lnTo>
                  <a:lnTo>
                    <a:pt x="23596" y="87236"/>
                  </a:lnTo>
                  <a:lnTo>
                    <a:pt x="56032" y="119126"/>
                  </a:lnTo>
                  <a:lnTo>
                    <a:pt x="56108" y="127000"/>
                  </a:lnTo>
                  <a:lnTo>
                    <a:pt x="59131" y="475208"/>
                  </a:lnTo>
                  <a:lnTo>
                    <a:pt x="75006" y="475068"/>
                  </a:lnTo>
                  <a:lnTo>
                    <a:pt x="71907" y="118986"/>
                  </a:lnTo>
                  <a:lnTo>
                    <a:pt x="126987" y="62941"/>
                  </a:lnTo>
                  <a:close/>
                </a:path>
                <a:path w="3263265" h="475614">
                  <a:moveTo>
                    <a:pt x="3262820" y="62941"/>
                  </a:moveTo>
                  <a:lnTo>
                    <a:pt x="3198774" y="0"/>
                  </a:lnTo>
                  <a:lnTo>
                    <a:pt x="3135820" y="64046"/>
                  </a:lnTo>
                  <a:lnTo>
                    <a:pt x="3159417" y="87236"/>
                  </a:lnTo>
                  <a:lnTo>
                    <a:pt x="3191865" y="119126"/>
                  </a:lnTo>
                  <a:lnTo>
                    <a:pt x="3191941" y="127000"/>
                  </a:lnTo>
                  <a:lnTo>
                    <a:pt x="3194951" y="475208"/>
                  </a:lnTo>
                  <a:lnTo>
                    <a:pt x="3210826" y="475068"/>
                  </a:lnTo>
                  <a:lnTo>
                    <a:pt x="3207740" y="118986"/>
                  </a:lnTo>
                  <a:lnTo>
                    <a:pt x="3262820" y="6294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906463" y="2666999"/>
              <a:ext cx="1212850" cy="279400"/>
            </a:xfrm>
            <a:custGeom>
              <a:rect l="l" t="t" r="r" b="b"/>
              <a:pathLst>
                <a:path w="1212850" h="279400">
                  <a:moveTo>
                    <a:pt x="1166282" y="279400"/>
                  </a:moveTo>
                  <a:lnTo>
                    <a:pt x="46567" y="279400"/>
                  </a:lnTo>
                  <a:lnTo>
                    <a:pt x="28441" y="275740"/>
                  </a:lnTo>
                  <a:lnTo>
                    <a:pt x="13639" y="265760"/>
                  </a:lnTo>
                  <a:lnTo>
                    <a:pt x="3659" y="250958"/>
                  </a:lnTo>
                  <a:lnTo>
                    <a:pt x="0" y="232832"/>
                  </a:lnTo>
                  <a:lnTo>
                    <a:pt x="0" y="46567"/>
                  </a:lnTo>
                  <a:lnTo>
                    <a:pt x="3659" y="28441"/>
                  </a:lnTo>
                  <a:lnTo>
                    <a:pt x="13639" y="13639"/>
                  </a:lnTo>
                  <a:lnTo>
                    <a:pt x="28442" y="3659"/>
                  </a:lnTo>
                  <a:lnTo>
                    <a:pt x="46567" y="0"/>
                  </a:lnTo>
                  <a:lnTo>
                    <a:pt x="1166282" y="0"/>
                  </a:lnTo>
                  <a:lnTo>
                    <a:pt x="1209190" y="28441"/>
                  </a:lnTo>
                  <a:lnTo>
                    <a:pt x="1212850" y="232832"/>
                  </a:lnTo>
                  <a:lnTo>
                    <a:pt x="1209190" y="250958"/>
                  </a:lnTo>
                  <a:lnTo>
                    <a:pt x="1199210" y="265760"/>
                  </a:lnTo>
                  <a:lnTo>
                    <a:pt x="1184408" y="275740"/>
                  </a:lnTo>
                  <a:lnTo>
                    <a:pt x="1166282" y="2794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1216819" y="2709749"/>
            <a:ext cx="59182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>
                <a:solidFill>
                  <a:srgbClr val="1F497D"/>
                </a:solidFill>
                <a:latin typeface="微软雅黑"/>
                <a:cs typeface="微软雅黑"/>
              </a:rPr>
              <a:t>Jul.</a:t>
            </a:r>
            <a:r>
              <a:rPr sz="1000" b="1" spc="-20">
                <a:solidFill>
                  <a:srgbClr val="1F497D"/>
                </a:solidFill>
                <a:latin typeface="微软雅黑"/>
                <a:cs typeface="微软雅黑"/>
              </a:rPr>
              <a:t> 2017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1435392" y="2663823"/>
            <a:ext cx="6511925" cy="697230"/>
            <a:chOff x="1435392" y="2663823"/>
            <a:chExt cx="6511925" cy="697230"/>
          </a:xfrm>
        </p:grpSpPr>
        <p:sp>
          <p:nvSpPr>
            <p:cNvPr id="22" name="object 22"/>
            <p:cNvSpPr/>
            <p:nvPr/>
          </p:nvSpPr>
          <p:spPr>
            <a:xfrm>
              <a:off x="1435392" y="2885700"/>
              <a:ext cx="127000" cy="475615"/>
            </a:xfrm>
            <a:custGeom>
              <a:rect l="l" t="t" r="r" b="b"/>
              <a:pathLst>
                <a:path w="127000" h="475614">
                  <a:moveTo>
                    <a:pt x="71916" y="118988"/>
                  </a:moveTo>
                  <a:lnTo>
                    <a:pt x="75006" y="475067"/>
                  </a:lnTo>
                  <a:lnTo>
                    <a:pt x="59132" y="475205"/>
                  </a:lnTo>
                  <a:lnTo>
                    <a:pt x="56110" y="126994"/>
                  </a:lnTo>
                  <a:lnTo>
                    <a:pt x="64048" y="126994"/>
                  </a:lnTo>
                  <a:lnTo>
                    <a:pt x="71916" y="118988"/>
                  </a:lnTo>
                  <a:close/>
                </a:path>
                <a:path w="127000" h="475614">
                  <a:moveTo>
                    <a:pt x="71641" y="87240"/>
                  </a:moveTo>
                  <a:lnTo>
                    <a:pt x="71916" y="118988"/>
                  </a:lnTo>
                  <a:lnTo>
                    <a:pt x="64048" y="126994"/>
                  </a:lnTo>
                  <a:lnTo>
                    <a:pt x="56042" y="119126"/>
                  </a:lnTo>
                  <a:lnTo>
                    <a:pt x="55767" y="87377"/>
                  </a:lnTo>
                  <a:lnTo>
                    <a:pt x="71641" y="87240"/>
                  </a:lnTo>
                  <a:close/>
                </a:path>
                <a:path w="127000" h="475614">
                  <a:moveTo>
                    <a:pt x="56042" y="119126"/>
                  </a:moveTo>
                  <a:lnTo>
                    <a:pt x="64048" y="126994"/>
                  </a:lnTo>
                  <a:lnTo>
                    <a:pt x="56110" y="126994"/>
                  </a:lnTo>
                  <a:lnTo>
                    <a:pt x="56042" y="119126"/>
                  </a:lnTo>
                  <a:close/>
                </a:path>
                <a:path w="127000" h="475614">
                  <a:moveTo>
                    <a:pt x="23598" y="87240"/>
                  </a:moveTo>
                  <a:lnTo>
                    <a:pt x="71641" y="87240"/>
                  </a:lnTo>
                  <a:lnTo>
                    <a:pt x="55767" y="87377"/>
                  </a:lnTo>
                  <a:lnTo>
                    <a:pt x="56042" y="119126"/>
                  </a:lnTo>
                  <a:lnTo>
                    <a:pt x="23598" y="87240"/>
                  </a:lnTo>
                  <a:close/>
                </a:path>
                <a:path w="127000" h="475614">
                  <a:moveTo>
                    <a:pt x="62946" y="0"/>
                  </a:moveTo>
                  <a:lnTo>
                    <a:pt x="126995" y="62946"/>
                  </a:lnTo>
                  <a:lnTo>
                    <a:pt x="71916" y="118988"/>
                  </a:lnTo>
                  <a:lnTo>
                    <a:pt x="71641" y="87240"/>
                  </a:lnTo>
                  <a:lnTo>
                    <a:pt x="23598" y="87240"/>
                  </a:lnTo>
                  <a:lnTo>
                    <a:pt x="0" y="64048"/>
                  </a:lnTo>
                  <a:lnTo>
                    <a:pt x="6294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6702424" y="2663823"/>
              <a:ext cx="1244600" cy="279400"/>
            </a:xfrm>
            <a:custGeom>
              <a:rect l="l" t="t" r="r" b="b"/>
              <a:pathLst>
                <a:path w="1244600" h="279400">
                  <a:moveTo>
                    <a:pt x="46568" y="279400"/>
                  </a:moveTo>
                  <a:lnTo>
                    <a:pt x="28441" y="275740"/>
                  </a:lnTo>
                  <a:lnTo>
                    <a:pt x="13639" y="265760"/>
                  </a:lnTo>
                  <a:lnTo>
                    <a:pt x="3659" y="250958"/>
                  </a:lnTo>
                  <a:lnTo>
                    <a:pt x="0" y="232832"/>
                  </a:lnTo>
                  <a:lnTo>
                    <a:pt x="0" y="46567"/>
                  </a:lnTo>
                  <a:lnTo>
                    <a:pt x="3659" y="28441"/>
                  </a:lnTo>
                  <a:lnTo>
                    <a:pt x="13639" y="13639"/>
                  </a:lnTo>
                  <a:lnTo>
                    <a:pt x="28440" y="3659"/>
                  </a:lnTo>
                  <a:lnTo>
                    <a:pt x="46566" y="0"/>
                  </a:lnTo>
                  <a:lnTo>
                    <a:pt x="1198033" y="0"/>
                  </a:lnTo>
                  <a:lnTo>
                    <a:pt x="1240940" y="28441"/>
                  </a:lnTo>
                  <a:lnTo>
                    <a:pt x="1244601" y="232832"/>
                  </a:lnTo>
                  <a:lnTo>
                    <a:pt x="1240940" y="250958"/>
                  </a:lnTo>
                  <a:lnTo>
                    <a:pt x="1230960" y="265760"/>
                  </a:lnTo>
                  <a:lnTo>
                    <a:pt x="1216157" y="275740"/>
                  </a:lnTo>
                  <a:lnTo>
                    <a:pt x="1198033" y="279399"/>
                  </a:lnTo>
                  <a:lnTo>
                    <a:pt x="46568" y="2794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6999289" y="2706573"/>
            <a:ext cx="65278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>
                <a:solidFill>
                  <a:srgbClr val="1F497D"/>
                </a:solidFill>
                <a:latin typeface="微软雅黑"/>
                <a:cs typeface="微软雅黑"/>
              </a:rPr>
              <a:t>May</a:t>
            </a:r>
            <a:r>
              <a:rPr sz="1000" b="1" spc="-15">
                <a:solidFill>
                  <a:srgbClr val="1F497D"/>
                </a:solidFill>
                <a:latin typeface="微软雅黑"/>
                <a:cs typeface="微软雅黑"/>
              </a:rPr>
              <a:t> </a:t>
            </a:r>
            <a:r>
              <a:rPr sz="1000" b="1" spc="-20">
                <a:solidFill>
                  <a:srgbClr val="1F497D"/>
                </a:solidFill>
                <a:latin typeface="微软雅黑"/>
                <a:cs typeface="微软雅黑"/>
              </a:rPr>
              <a:t>2018</a:t>
            </a:r>
            <a:endParaRPr sz="1000">
              <a:latin typeface="微软雅黑"/>
              <a:cs typeface="微软雅黑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1539875" y="1598612"/>
            <a:ext cx="5857875" cy="1114425"/>
            <a:chOff x="1539875" y="1598612"/>
            <a:chExt cx="5857875" cy="1114425"/>
          </a:xfrm>
        </p:grpSpPr>
        <p:sp>
          <p:nvSpPr>
            <p:cNvPr id="26" name="object 26"/>
            <p:cNvSpPr/>
            <p:nvPr/>
          </p:nvSpPr>
          <p:spPr>
            <a:xfrm>
              <a:off x="7334249" y="2298698"/>
              <a:ext cx="5080" cy="351155"/>
            </a:xfrm>
            <a:custGeom>
              <a:rect l="l" t="t" r="r" b="b"/>
              <a:pathLst>
                <a:path w="5079" h="351155">
                  <a:moveTo>
                    <a:pt x="0" y="350837"/>
                  </a:moveTo>
                  <a:lnTo>
                    <a:pt x="4762" y="0"/>
                  </a:lnTo>
                </a:path>
              </a:pathLst>
            </a:custGeom>
            <a:solidFill>
              <a:srgbClr val="A6A6A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7270755" y="2298591"/>
              <a:ext cx="127000" cy="414655"/>
            </a:xfrm>
            <a:custGeom>
              <a:rect l="l" t="t" r="r" b="b"/>
              <a:pathLst>
                <a:path w="127000" h="414655">
                  <a:moveTo>
                    <a:pt x="72185" y="295495"/>
                  </a:moveTo>
                  <a:lnTo>
                    <a:pt x="76193" y="215"/>
                  </a:lnTo>
                  <a:lnTo>
                    <a:pt x="60319" y="0"/>
                  </a:lnTo>
                  <a:lnTo>
                    <a:pt x="56417" y="287451"/>
                  </a:lnTo>
                  <a:lnTo>
                    <a:pt x="64356" y="287451"/>
                  </a:lnTo>
                  <a:lnTo>
                    <a:pt x="72185" y="295495"/>
                  </a:lnTo>
                  <a:close/>
                </a:path>
                <a:path w="127000" h="414655">
                  <a:moveTo>
                    <a:pt x="71754" y="327242"/>
                  </a:moveTo>
                  <a:lnTo>
                    <a:pt x="72185" y="295495"/>
                  </a:lnTo>
                  <a:lnTo>
                    <a:pt x="64356" y="287451"/>
                  </a:lnTo>
                  <a:lnTo>
                    <a:pt x="56311" y="295280"/>
                  </a:lnTo>
                  <a:lnTo>
                    <a:pt x="55880" y="327027"/>
                  </a:lnTo>
                  <a:lnTo>
                    <a:pt x="71754" y="327242"/>
                  </a:lnTo>
                  <a:close/>
                </a:path>
                <a:path w="127000" h="414655">
                  <a:moveTo>
                    <a:pt x="56311" y="295280"/>
                  </a:moveTo>
                  <a:lnTo>
                    <a:pt x="64356" y="287451"/>
                  </a:lnTo>
                  <a:lnTo>
                    <a:pt x="56417" y="287451"/>
                  </a:lnTo>
                  <a:lnTo>
                    <a:pt x="56311" y="295280"/>
                  </a:lnTo>
                  <a:close/>
                </a:path>
                <a:path w="127000" h="414655">
                  <a:moveTo>
                    <a:pt x="23469" y="327242"/>
                  </a:moveTo>
                  <a:lnTo>
                    <a:pt x="71754" y="327242"/>
                  </a:lnTo>
                  <a:lnTo>
                    <a:pt x="55880" y="327027"/>
                  </a:lnTo>
                  <a:lnTo>
                    <a:pt x="56311" y="295280"/>
                  </a:lnTo>
                  <a:lnTo>
                    <a:pt x="23469" y="327242"/>
                  </a:lnTo>
                  <a:close/>
                </a:path>
                <a:path w="127000" h="414655">
                  <a:moveTo>
                    <a:pt x="62631" y="414439"/>
                  </a:moveTo>
                  <a:lnTo>
                    <a:pt x="126988" y="351807"/>
                  </a:lnTo>
                  <a:lnTo>
                    <a:pt x="72185" y="295495"/>
                  </a:lnTo>
                  <a:lnTo>
                    <a:pt x="71754" y="327242"/>
                  </a:lnTo>
                  <a:lnTo>
                    <a:pt x="23469" y="327242"/>
                  </a:lnTo>
                  <a:lnTo>
                    <a:pt x="0" y="350083"/>
                  </a:lnTo>
                  <a:lnTo>
                    <a:pt x="62631" y="41443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552575" y="1611312"/>
              <a:ext cx="1706880" cy="720725"/>
            </a:xfrm>
            <a:custGeom>
              <a:rect l="l" t="t" r="r" b="b"/>
              <a:pathLst>
                <a:path w="1706879" h="720725">
                  <a:moveTo>
                    <a:pt x="1586439" y="720725"/>
                  </a:moveTo>
                  <a:lnTo>
                    <a:pt x="120123" y="720725"/>
                  </a:lnTo>
                  <a:lnTo>
                    <a:pt x="73365" y="711285"/>
                  </a:lnTo>
                  <a:lnTo>
                    <a:pt x="35183" y="685542"/>
                  </a:lnTo>
                  <a:lnTo>
                    <a:pt x="9439" y="647359"/>
                  </a:lnTo>
                  <a:lnTo>
                    <a:pt x="0" y="600602"/>
                  </a:lnTo>
                  <a:lnTo>
                    <a:pt x="0" y="120123"/>
                  </a:lnTo>
                  <a:lnTo>
                    <a:pt x="9440" y="73365"/>
                  </a:lnTo>
                  <a:lnTo>
                    <a:pt x="35183" y="35183"/>
                  </a:lnTo>
                  <a:lnTo>
                    <a:pt x="73366" y="9439"/>
                  </a:lnTo>
                  <a:lnTo>
                    <a:pt x="120123" y="0"/>
                  </a:lnTo>
                  <a:lnTo>
                    <a:pt x="1586439" y="0"/>
                  </a:lnTo>
                  <a:lnTo>
                    <a:pt x="1633196" y="9439"/>
                  </a:lnTo>
                  <a:lnTo>
                    <a:pt x="1671379" y="35183"/>
                  </a:lnTo>
                  <a:lnTo>
                    <a:pt x="1697122" y="73365"/>
                  </a:lnTo>
                  <a:lnTo>
                    <a:pt x="1706562" y="120123"/>
                  </a:lnTo>
                  <a:lnTo>
                    <a:pt x="1706563" y="600602"/>
                  </a:lnTo>
                  <a:lnTo>
                    <a:pt x="1697123" y="647359"/>
                  </a:lnTo>
                  <a:lnTo>
                    <a:pt x="1671379" y="685542"/>
                  </a:lnTo>
                  <a:lnTo>
                    <a:pt x="1633197" y="711285"/>
                  </a:lnTo>
                  <a:lnTo>
                    <a:pt x="1586439" y="7207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1552575" y="1611312"/>
              <a:ext cx="1706880" cy="720725"/>
            </a:xfrm>
            <a:custGeom>
              <a:rect l="l" t="t" r="r" b="b"/>
              <a:pathLst>
                <a:path w="1706879" h="720725">
                  <a:moveTo>
                    <a:pt x="0" y="120123"/>
                  </a:moveTo>
                  <a:lnTo>
                    <a:pt x="9439" y="73365"/>
                  </a:lnTo>
                  <a:lnTo>
                    <a:pt x="35183" y="35183"/>
                  </a:lnTo>
                  <a:lnTo>
                    <a:pt x="73365" y="9439"/>
                  </a:lnTo>
                  <a:lnTo>
                    <a:pt x="120123" y="0"/>
                  </a:lnTo>
                  <a:lnTo>
                    <a:pt x="1586439" y="0"/>
                  </a:lnTo>
                  <a:lnTo>
                    <a:pt x="1633196" y="9439"/>
                  </a:lnTo>
                  <a:lnTo>
                    <a:pt x="1671379" y="35183"/>
                  </a:lnTo>
                  <a:lnTo>
                    <a:pt x="1697122" y="73365"/>
                  </a:lnTo>
                  <a:lnTo>
                    <a:pt x="1706562" y="120123"/>
                  </a:lnTo>
                  <a:lnTo>
                    <a:pt x="1706563" y="600602"/>
                  </a:lnTo>
                  <a:lnTo>
                    <a:pt x="1697123" y="647359"/>
                  </a:lnTo>
                  <a:lnTo>
                    <a:pt x="1671379" y="685542"/>
                  </a:lnTo>
                  <a:lnTo>
                    <a:pt x="1633197" y="711285"/>
                  </a:lnTo>
                  <a:lnTo>
                    <a:pt x="1586439" y="720725"/>
                  </a:lnTo>
                  <a:lnTo>
                    <a:pt x="120123" y="720725"/>
                  </a:lnTo>
                  <a:lnTo>
                    <a:pt x="73365" y="711285"/>
                  </a:lnTo>
                  <a:lnTo>
                    <a:pt x="35183" y="685542"/>
                  </a:lnTo>
                  <a:lnTo>
                    <a:pt x="9439" y="647359"/>
                  </a:lnTo>
                  <a:lnTo>
                    <a:pt x="0" y="600602"/>
                  </a:lnTo>
                  <a:lnTo>
                    <a:pt x="0" y="120123"/>
                  </a:lnTo>
                  <a:close/>
                </a:path>
              </a:pathLst>
            </a:custGeom>
            <a:ln w="25400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1722056" y="1819620"/>
            <a:ext cx="140589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1F497D"/>
                </a:solidFill>
                <a:latin typeface="微软雅黑"/>
                <a:cs typeface="微软雅黑"/>
              </a:rPr>
              <a:t>Nivolumab</a:t>
            </a:r>
            <a:r>
              <a:rPr sz="1400" b="1" spc="-45">
                <a:solidFill>
                  <a:srgbClr val="1F497D"/>
                </a:solidFill>
                <a:latin typeface="微软雅黑"/>
                <a:cs typeface="微软雅黑"/>
              </a:rPr>
              <a:t> </a:t>
            </a:r>
            <a:r>
              <a:rPr sz="1400" b="1" spc="-25">
                <a:solidFill>
                  <a:srgbClr val="1F497D"/>
                </a:solidFill>
                <a:latin typeface="微软雅黑"/>
                <a:cs typeface="微软雅黑"/>
              </a:rPr>
              <a:t>3L+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3086100" y="1485900"/>
            <a:ext cx="2146300" cy="875030"/>
            <a:chOff x="3086100" y="1485900"/>
            <a:chExt cx="2146300" cy="875030"/>
          </a:xfrm>
        </p:grpSpPr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086100" y="1485900"/>
              <a:ext cx="271058" cy="277107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3513137" y="1627185"/>
              <a:ext cx="1706880" cy="720725"/>
            </a:xfrm>
            <a:custGeom>
              <a:rect l="l" t="t" r="r" b="b"/>
              <a:pathLst>
                <a:path w="1706879" h="720725">
                  <a:moveTo>
                    <a:pt x="1586439" y="720725"/>
                  </a:moveTo>
                  <a:lnTo>
                    <a:pt x="120123" y="720725"/>
                  </a:lnTo>
                  <a:lnTo>
                    <a:pt x="73366" y="711285"/>
                  </a:lnTo>
                  <a:lnTo>
                    <a:pt x="35183" y="685542"/>
                  </a:lnTo>
                  <a:lnTo>
                    <a:pt x="9439" y="647359"/>
                  </a:lnTo>
                  <a:lnTo>
                    <a:pt x="0" y="600602"/>
                  </a:lnTo>
                  <a:lnTo>
                    <a:pt x="0" y="120123"/>
                  </a:lnTo>
                  <a:lnTo>
                    <a:pt x="9440" y="73365"/>
                  </a:lnTo>
                  <a:lnTo>
                    <a:pt x="35183" y="35183"/>
                  </a:lnTo>
                  <a:lnTo>
                    <a:pt x="73366" y="9439"/>
                  </a:lnTo>
                  <a:lnTo>
                    <a:pt x="120123" y="0"/>
                  </a:lnTo>
                  <a:lnTo>
                    <a:pt x="1586438" y="0"/>
                  </a:lnTo>
                  <a:lnTo>
                    <a:pt x="1633196" y="9439"/>
                  </a:lnTo>
                  <a:lnTo>
                    <a:pt x="1671378" y="35183"/>
                  </a:lnTo>
                  <a:lnTo>
                    <a:pt x="1697122" y="73366"/>
                  </a:lnTo>
                  <a:lnTo>
                    <a:pt x="1706562" y="120123"/>
                  </a:lnTo>
                  <a:lnTo>
                    <a:pt x="1706562" y="600602"/>
                  </a:lnTo>
                  <a:lnTo>
                    <a:pt x="1697122" y="647359"/>
                  </a:lnTo>
                  <a:lnTo>
                    <a:pt x="1671379" y="685542"/>
                  </a:lnTo>
                  <a:lnTo>
                    <a:pt x="1633196" y="711285"/>
                  </a:lnTo>
                  <a:lnTo>
                    <a:pt x="1586439" y="7207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3513137" y="1627185"/>
              <a:ext cx="1706880" cy="720725"/>
            </a:xfrm>
            <a:custGeom>
              <a:rect l="l" t="t" r="r" b="b"/>
              <a:pathLst>
                <a:path w="1706879" h="720725">
                  <a:moveTo>
                    <a:pt x="0" y="120123"/>
                  </a:moveTo>
                  <a:lnTo>
                    <a:pt x="9439" y="73366"/>
                  </a:lnTo>
                  <a:lnTo>
                    <a:pt x="35183" y="35183"/>
                  </a:lnTo>
                  <a:lnTo>
                    <a:pt x="73365" y="9439"/>
                  </a:lnTo>
                  <a:lnTo>
                    <a:pt x="120123" y="0"/>
                  </a:lnTo>
                  <a:lnTo>
                    <a:pt x="1586438" y="0"/>
                  </a:lnTo>
                  <a:lnTo>
                    <a:pt x="1633195" y="9439"/>
                  </a:lnTo>
                  <a:lnTo>
                    <a:pt x="1671378" y="35183"/>
                  </a:lnTo>
                  <a:lnTo>
                    <a:pt x="1697122" y="73365"/>
                  </a:lnTo>
                  <a:lnTo>
                    <a:pt x="1706562" y="120123"/>
                  </a:lnTo>
                  <a:lnTo>
                    <a:pt x="1706562" y="600602"/>
                  </a:lnTo>
                  <a:lnTo>
                    <a:pt x="1697122" y="647359"/>
                  </a:lnTo>
                  <a:lnTo>
                    <a:pt x="1671379" y="685542"/>
                  </a:lnTo>
                  <a:lnTo>
                    <a:pt x="1633196" y="711285"/>
                  </a:lnTo>
                  <a:lnTo>
                    <a:pt x="1586439" y="720725"/>
                  </a:lnTo>
                  <a:lnTo>
                    <a:pt x="120123" y="720725"/>
                  </a:lnTo>
                  <a:lnTo>
                    <a:pt x="73366" y="711285"/>
                  </a:lnTo>
                  <a:lnTo>
                    <a:pt x="35183" y="685542"/>
                  </a:lnTo>
                  <a:lnTo>
                    <a:pt x="9439" y="647359"/>
                  </a:lnTo>
                  <a:lnTo>
                    <a:pt x="0" y="600602"/>
                  </a:lnTo>
                  <a:lnTo>
                    <a:pt x="0" y="120123"/>
                  </a:lnTo>
                  <a:close/>
                </a:path>
              </a:pathLst>
            </a:custGeom>
            <a:ln w="25400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 txBox="1"/>
          <p:nvPr/>
        </p:nvSpPr>
        <p:spPr>
          <a:xfrm>
            <a:off x="3681876" y="1835543"/>
            <a:ext cx="140589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1F497D"/>
                </a:solidFill>
                <a:latin typeface="微软雅黑"/>
                <a:cs typeface="微软雅黑"/>
              </a:rPr>
              <a:t>Nivolumab</a:t>
            </a:r>
            <a:r>
              <a:rPr sz="1400" b="1" spc="-45">
                <a:solidFill>
                  <a:srgbClr val="1F497D"/>
                </a:solidFill>
                <a:latin typeface="微软雅黑"/>
                <a:cs typeface="微软雅黑"/>
              </a:rPr>
              <a:t> </a:t>
            </a:r>
            <a:r>
              <a:rPr sz="1400" b="1" spc="-25">
                <a:solidFill>
                  <a:srgbClr val="1F497D"/>
                </a:solidFill>
                <a:latin typeface="微软雅黑"/>
                <a:cs typeface="微软雅黑"/>
              </a:rPr>
              <a:t>3L+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4965700" y="1498600"/>
            <a:ext cx="2813050" cy="876300"/>
            <a:chOff x="4965700" y="1498600"/>
            <a:chExt cx="2813050" cy="876300"/>
          </a:xfrm>
        </p:grpSpPr>
        <p:pic>
          <p:nvPicPr>
            <p:cNvPr id="37" name="object 3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965700" y="1498600"/>
              <a:ext cx="366468" cy="361663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6059488" y="1641473"/>
              <a:ext cx="1706880" cy="720725"/>
            </a:xfrm>
            <a:custGeom>
              <a:rect l="l" t="t" r="r" b="b"/>
              <a:pathLst>
                <a:path w="1706879" h="720725">
                  <a:moveTo>
                    <a:pt x="1586437" y="720725"/>
                  </a:moveTo>
                  <a:lnTo>
                    <a:pt x="120123" y="720725"/>
                  </a:lnTo>
                  <a:lnTo>
                    <a:pt x="73366" y="711285"/>
                  </a:lnTo>
                  <a:lnTo>
                    <a:pt x="35183" y="685542"/>
                  </a:lnTo>
                  <a:lnTo>
                    <a:pt x="9439" y="647359"/>
                  </a:lnTo>
                  <a:lnTo>
                    <a:pt x="0" y="600602"/>
                  </a:lnTo>
                  <a:lnTo>
                    <a:pt x="0" y="120123"/>
                  </a:lnTo>
                  <a:lnTo>
                    <a:pt x="9440" y="73365"/>
                  </a:lnTo>
                  <a:lnTo>
                    <a:pt x="35183" y="35183"/>
                  </a:lnTo>
                  <a:lnTo>
                    <a:pt x="73366" y="9439"/>
                  </a:lnTo>
                  <a:lnTo>
                    <a:pt x="120123" y="0"/>
                  </a:lnTo>
                  <a:lnTo>
                    <a:pt x="1586438" y="0"/>
                  </a:lnTo>
                  <a:lnTo>
                    <a:pt x="1633194" y="9439"/>
                  </a:lnTo>
                  <a:lnTo>
                    <a:pt x="1671377" y="35183"/>
                  </a:lnTo>
                  <a:lnTo>
                    <a:pt x="1697121" y="73366"/>
                  </a:lnTo>
                  <a:lnTo>
                    <a:pt x="1706560" y="120123"/>
                  </a:lnTo>
                  <a:lnTo>
                    <a:pt x="1706561" y="600602"/>
                  </a:lnTo>
                  <a:lnTo>
                    <a:pt x="1697120" y="647359"/>
                  </a:lnTo>
                  <a:lnTo>
                    <a:pt x="1671376" y="685542"/>
                  </a:lnTo>
                  <a:lnTo>
                    <a:pt x="1633194" y="711285"/>
                  </a:lnTo>
                  <a:lnTo>
                    <a:pt x="1586437" y="7207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6059488" y="1641473"/>
              <a:ext cx="1706880" cy="720725"/>
            </a:xfrm>
            <a:custGeom>
              <a:rect l="l" t="t" r="r" b="b"/>
              <a:pathLst>
                <a:path w="1706879" h="720725">
                  <a:moveTo>
                    <a:pt x="0" y="120123"/>
                  </a:moveTo>
                  <a:lnTo>
                    <a:pt x="9439" y="73366"/>
                  </a:lnTo>
                  <a:lnTo>
                    <a:pt x="35183" y="35183"/>
                  </a:lnTo>
                  <a:lnTo>
                    <a:pt x="73365" y="9439"/>
                  </a:lnTo>
                  <a:lnTo>
                    <a:pt x="120123" y="0"/>
                  </a:lnTo>
                  <a:lnTo>
                    <a:pt x="1586438" y="0"/>
                  </a:lnTo>
                  <a:lnTo>
                    <a:pt x="1633194" y="9439"/>
                  </a:lnTo>
                  <a:lnTo>
                    <a:pt x="1671377" y="35183"/>
                  </a:lnTo>
                  <a:lnTo>
                    <a:pt x="1697121" y="73365"/>
                  </a:lnTo>
                  <a:lnTo>
                    <a:pt x="1706560" y="120123"/>
                  </a:lnTo>
                  <a:lnTo>
                    <a:pt x="1706561" y="600602"/>
                  </a:lnTo>
                  <a:lnTo>
                    <a:pt x="1697120" y="647359"/>
                  </a:lnTo>
                  <a:lnTo>
                    <a:pt x="1671376" y="685542"/>
                  </a:lnTo>
                  <a:lnTo>
                    <a:pt x="1633194" y="711285"/>
                  </a:lnTo>
                  <a:lnTo>
                    <a:pt x="1586437" y="720725"/>
                  </a:lnTo>
                  <a:lnTo>
                    <a:pt x="120123" y="720725"/>
                  </a:lnTo>
                  <a:lnTo>
                    <a:pt x="73366" y="711285"/>
                  </a:lnTo>
                  <a:lnTo>
                    <a:pt x="35183" y="685542"/>
                  </a:lnTo>
                  <a:lnTo>
                    <a:pt x="9439" y="647359"/>
                  </a:lnTo>
                  <a:lnTo>
                    <a:pt x="0" y="600602"/>
                  </a:lnTo>
                  <a:lnTo>
                    <a:pt x="0" y="120123"/>
                  </a:lnTo>
                  <a:close/>
                </a:path>
              </a:pathLst>
            </a:custGeom>
            <a:ln w="25400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0" name="object 40"/>
          <p:cNvSpPr txBox="1"/>
          <p:nvPr/>
        </p:nvSpPr>
        <p:spPr>
          <a:xfrm>
            <a:off x="6228281" y="1848689"/>
            <a:ext cx="140589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1F497D"/>
                </a:solidFill>
                <a:latin typeface="微软雅黑"/>
                <a:cs typeface="微软雅黑"/>
              </a:rPr>
              <a:t>Nivolumab</a:t>
            </a:r>
            <a:r>
              <a:rPr sz="1400" b="1" spc="-45">
                <a:solidFill>
                  <a:srgbClr val="1F497D"/>
                </a:solidFill>
                <a:latin typeface="微软雅黑"/>
                <a:cs typeface="微软雅黑"/>
              </a:rPr>
              <a:t> </a:t>
            </a:r>
            <a:r>
              <a:rPr sz="1400" b="1" spc="-25">
                <a:solidFill>
                  <a:srgbClr val="1F497D"/>
                </a:solidFill>
                <a:latin typeface="微软雅黑"/>
                <a:cs typeface="微软雅黑"/>
              </a:rPr>
              <a:t>3L+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4973637" y="1524000"/>
            <a:ext cx="2909570" cy="2592705"/>
            <a:chOff x="4973637" y="1524000"/>
            <a:chExt cx="2909570" cy="2592705"/>
          </a:xfrm>
        </p:grpSpPr>
        <p:pic>
          <p:nvPicPr>
            <p:cNvPr id="42" name="object 4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594600" y="1524000"/>
              <a:ext cx="288509" cy="268182"/>
            </a:xfrm>
            <a:prstGeom prst="rect">
              <a:avLst/>
            </a:prstGeom>
          </p:spPr>
        </p:pic>
        <p:sp>
          <p:nvSpPr>
            <p:cNvPr id="43" name="object 43"/>
            <p:cNvSpPr/>
            <p:nvPr/>
          </p:nvSpPr>
          <p:spPr>
            <a:xfrm>
              <a:off x="4986337" y="3384548"/>
              <a:ext cx="1706880" cy="719455"/>
            </a:xfrm>
            <a:custGeom>
              <a:rect l="l" t="t" r="r" b="b"/>
              <a:pathLst>
                <a:path w="1706879" h="719454">
                  <a:moveTo>
                    <a:pt x="0" y="119858"/>
                  </a:moveTo>
                  <a:lnTo>
                    <a:pt x="9419" y="73204"/>
                  </a:lnTo>
                  <a:lnTo>
                    <a:pt x="35105" y="35105"/>
                  </a:lnTo>
                  <a:lnTo>
                    <a:pt x="73204" y="9419"/>
                  </a:lnTo>
                  <a:lnTo>
                    <a:pt x="119858" y="0"/>
                  </a:lnTo>
                  <a:lnTo>
                    <a:pt x="1586703" y="0"/>
                  </a:lnTo>
                  <a:lnTo>
                    <a:pt x="1633357" y="9419"/>
                  </a:lnTo>
                  <a:lnTo>
                    <a:pt x="1671456" y="35105"/>
                  </a:lnTo>
                  <a:lnTo>
                    <a:pt x="1697143" y="73204"/>
                  </a:lnTo>
                  <a:lnTo>
                    <a:pt x="1706562" y="119858"/>
                  </a:lnTo>
                  <a:lnTo>
                    <a:pt x="1706562" y="599279"/>
                  </a:lnTo>
                  <a:lnTo>
                    <a:pt x="1697143" y="645933"/>
                  </a:lnTo>
                  <a:lnTo>
                    <a:pt x="1671456" y="684032"/>
                  </a:lnTo>
                  <a:lnTo>
                    <a:pt x="1633358" y="709719"/>
                  </a:lnTo>
                  <a:lnTo>
                    <a:pt x="1586703" y="719138"/>
                  </a:lnTo>
                  <a:lnTo>
                    <a:pt x="119859" y="719138"/>
                  </a:lnTo>
                  <a:lnTo>
                    <a:pt x="73204" y="709719"/>
                  </a:lnTo>
                  <a:lnTo>
                    <a:pt x="35106" y="684032"/>
                  </a:lnTo>
                  <a:lnTo>
                    <a:pt x="9419" y="645934"/>
                  </a:lnTo>
                  <a:lnTo>
                    <a:pt x="0" y="599279"/>
                  </a:lnTo>
                  <a:lnTo>
                    <a:pt x="0" y="119858"/>
                  </a:lnTo>
                  <a:close/>
                </a:path>
              </a:pathLst>
            </a:custGeom>
            <a:ln w="25399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5155850" y="3591400"/>
            <a:ext cx="140589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1F497D"/>
                </a:solidFill>
                <a:latin typeface="微软雅黑"/>
                <a:cs typeface="微软雅黑"/>
              </a:rPr>
              <a:t>Nivolumab</a:t>
            </a:r>
            <a:r>
              <a:rPr sz="1400" b="1" spc="-45">
                <a:solidFill>
                  <a:srgbClr val="1F497D"/>
                </a:solidFill>
                <a:latin typeface="微软雅黑"/>
                <a:cs typeface="微软雅黑"/>
              </a:rPr>
              <a:t> </a:t>
            </a:r>
            <a:r>
              <a:rPr sz="1400" b="1" spc="-25">
                <a:solidFill>
                  <a:srgbClr val="1F497D"/>
                </a:solidFill>
                <a:latin typeface="微软雅黑"/>
                <a:cs typeface="微软雅黑"/>
              </a:rPr>
              <a:t>3L+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2101850" y="3251200"/>
            <a:ext cx="4690745" cy="879475"/>
            <a:chOff x="2101850" y="3251200"/>
            <a:chExt cx="4690745" cy="879475"/>
          </a:xfrm>
        </p:grpSpPr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527800" y="3251200"/>
              <a:ext cx="264528" cy="277107"/>
            </a:xfrm>
            <a:prstGeom prst="rect">
              <a:avLst/>
            </a:prstGeom>
          </p:spPr>
        </p:pic>
        <p:sp>
          <p:nvSpPr>
            <p:cNvPr id="47" name="object 47"/>
            <p:cNvSpPr/>
            <p:nvPr/>
          </p:nvSpPr>
          <p:spPr>
            <a:xfrm>
              <a:off x="2114550" y="3397248"/>
              <a:ext cx="1706880" cy="720725"/>
            </a:xfrm>
            <a:custGeom>
              <a:rect l="l" t="t" r="r" b="b"/>
              <a:pathLst>
                <a:path w="1706879" h="720725">
                  <a:moveTo>
                    <a:pt x="0" y="120123"/>
                  </a:moveTo>
                  <a:lnTo>
                    <a:pt x="9439" y="73366"/>
                  </a:lnTo>
                  <a:lnTo>
                    <a:pt x="35183" y="35183"/>
                  </a:lnTo>
                  <a:lnTo>
                    <a:pt x="73365" y="9439"/>
                  </a:lnTo>
                  <a:lnTo>
                    <a:pt x="120123" y="0"/>
                  </a:lnTo>
                  <a:lnTo>
                    <a:pt x="1586439" y="0"/>
                  </a:lnTo>
                  <a:lnTo>
                    <a:pt x="1633196" y="9439"/>
                  </a:lnTo>
                  <a:lnTo>
                    <a:pt x="1671379" y="35183"/>
                  </a:lnTo>
                  <a:lnTo>
                    <a:pt x="1697122" y="73365"/>
                  </a:lnTo>
                  <a:lnTo>
                    <a:pt x="1706562" y="120123"/>
                  </a:lnTo>
                  <a:lnTo>
                    <a:pt x="1706562" y="600602"/>
                  </a:lnTo>
                  <a:lnTo>
                    <a:pt x="1697122" y="647360"/>
                  </a:lnTo>
                  <a:lnTo>
                    <a:pt x="1671379" y="685542"/>
                  </a:lnTo>
                  <a:lnTo>
                    <a:pt x="1633196" y="711286"/>
                  </a:lnTo>
                  <a:lnTo>
                    <a:pt x="1586439" y="720726"/>
                  </a:lnTo>
                  <a:lnTo>
                    <a:pt x="120123" y="720726"/>
                  </a:lnTo>
                  <a:lnTo>
                    <a:pt x="73366" y="711286"/>
                  </a:lnTo>
                  <a:lnTo>
                    <a:pt x="35183" y="685542"/>
                  </a:lnTo>
                  <a:lnTo>
                    <a:pt x="9439" y="647360"/>
                  </a:lnTo>
                  <a:lnTo>
                    <a:pt x="0" y="600602"/>
                  </a:lnTo>
                  <a:lnTo>
                    <a:pt x="0" y="120123"/>
                  </a:lnTo>
                  <a:close/>
                </a:path>
              </a:pathLst>
            </a:custGeom>
            <a:ln w="25400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2283995" y="3571988"/>
            <a:ext cx="14236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1F497D"/>
                </a:solidFill>
                <a:latin typeface="微软雅黑"/>
                <a:cs typeface="微软雅黑"/>
              </a:rPr>
              <a:t>Pembrolizumab </a:t>
            </a:r>
            <a:r>
              <a:rPr sz="1200" b="1">
                <a:solidFill>
                  <a:srgbClr val="1F497D"/>
                </a:solidFill>
                <a:latin typeface="微软雅黑"/>
                <a:cs typeface="微软雅黑"/>
              </a:rPr>
              <a:t>3L+</a:t>
            </a:r>
            <a:r>
              <a:rPr sz="1200" b="1" spc="-10">
                <a:solidFill>
                  <a:srgbClr val="1F497D"/>
                </a:solidFill>
                <a:latin typeface="微软雅黑"/>
                <a:cs typeface="微软雅黑"/>
              </a:rPr>
              <a:t> PD-</a:t>
            </a:r>
            <a:r>
              <a:rPr sz="1200" b="1">
                <a:solidFill>
                  <a:srgbClr val="1F497D"/>
                </a:solidFill>
                <a:latin typeface="微软雅黑"/>
                <a:cs typeface="微软雅黑"/>
              </a:rPr>
              <a:t>L1</a:t>
            </a:r>
            <a:r>
              <a:rPr sz="1200" b="1" spc="-10">
                <a:solidFill>
                  <a:srgbClr val="1F497D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1F497D"/>
                </a:solidFill>
                <a:latin typeface="微软雅黑"/>
                <a:cs typeface="微软雅黑"/>
              </a:rPr>
              <a:t>CPS</a:t>
            </a:r>
            <a:r>
              <a:rPr sz="1200" b="1" spc="-5">
                <a:solidFill>
                  <a:srgbClr val="1F497D"/>
                </a:solidFill>
                <a:latin typeface="微软雅黑"/>
                <a:cs typeface="微软雅黑"/>
              </a:rPr>
              <a:t> </a:t>
            </a:r>
            <a:r>
              <a:rPr sz="1200" b="1" spc="-25">
                <a:solidFill>
                  <a:srgbClr val="1F497D"/>
                </a:solidFill>
                <a:latin typeface="微软雅黑"/>
                <a:cs typeface="微软雅黑"/>
              </a:rPr>
              <a:t>≥1</a:t>
            </a:r>
            <a:endParaRPr sz="1200">
              <a:latin typeface="微软雅黑"/>
              <a:cs typeface="微软雅黑"/>
            </a:endParaRPr>
          </a:p>
        </p:txBody>
      </p:sp>
      <p:grpSp>
        <p:nvGrpSpPr>
          <p:cNvPr id="49" name="object 49"/>
          <p:cNvGrpSpPr/>
          <p:nvPr/>
        </p:nvGrpSpPr>
        <p:grpSpPr>
          <a:xfrm>
            <a:off x="139700" y="3251200"/>
            <a:ext cx="3834765" cy="879475"/>
            <a:chOff x="139700" y="3251200"/>
            <a:chExt cx="3834765" cy="879475"/>
          </a:xfrm>
        </p:grpSpPr>
        <p:pic>
          <p:nvPicPr>
            <p:cNvPr id="50" name="object 5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644900" y="3251200"/>
              <a:ext cx="328992" cy="343323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152400" y="3397248"/>
              <a:ext cx="1706880" cy="720725"/>
            </a:xfrm>
            <a:custGeom>
              <a:rect l="l" t="t" r="r" b="b"/>
              <a:pathLst>
                <a:path w="1706880" h="720725">
                  <a:moveTo>
                    <a:pt x="0" y="120123"/>
                  </a:moveTo>
                  <a:lnTo>
                    <a:pt x="9439" y="73366"/>
                  </a:lnTo>
                  <a:lnTo>
                    <a:pt x="35183" y="35183"/>
                  </a:lnTo>
                  <a:lnTo>
                    <a:pt x="73365" y="9439"/>
                  </a:lnTo>
                  <a:lnTo>
                    <a:pt x="120123" y="0"/>
                  </a:lnTo>
                  <a:lnTo>
                    <a:pt x="1586439" y="0"/>
                  </a:lnTo>
                  <a:lnTo>
                    <a:pt x="1633196" y="9439"/>
                  </a:lnTo>
                  <a:lnTo>
                    <a:pt x="1671379" y="35183"/>
                  </a:lnTo>
                  <a:lnTo>
                    <a:pt x="1697122" y="73365"/>
                  </a:lnTo>
                  <a:lnTo>
                    <a:pt x="1706562" y="120123"/>
                  </a:lnTo>
                  <a:lnTo>
                    <a:pt x="1706562" y="600602"/>
                  </a:lnTo>
                  <a:lnTo>
                    <a:pt x="1697122" y="647360"/>
                  </a:lnTo>
                  <a:lnTo>
                    <a:pt x="1671379" y="685542"/>
                  </a:lnTo>
                  <a:lnTo>
                    <a:pt x="1633196" y="711286"/>
                  </a:lnTo>
                  <a:lnTo>
                    <a:pt x="1586439" y="720726"/>
                  </a:lnTo>
                  <a:lnTo>
                    <a:pt x="120123" y="720726"/>
                  </a:lnTo>
                  <a:lnTo>
                    <a:pt x="73365" y="711286"/>
                  </a:lnTo>
                  <a:lnTo>
                    <a:pt x="35183" y="685542"/>
                  </a:lnTo>
                  <a:lnTo>
                    <a:pt x="9439" y="647360"/>
                  </a:lnTo>
                  <a:lnTo>
                    <a:pt x="0" y="600602"/>
                  </a:lnTo>
                  <a:lnTo>
                    <a:pt x="0" y="120123"/>
                  </a:lnTo>
                  <a:close/>
                </a:path>
              </a:pathLst>
            </a:custGeom>
            <a:ln w="25400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2" name="object 52"/>
          <p:cNvSpPr txBox="1"/>
          <p:nvPr/>
        </p:nvSpPr>
        <p:spPr>
          <a:xfrm>
            <a:off x="321162" y="3571988"/>
            <a:ext cx="14020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1F497D"/>
                </a:solidFill>
                <a:latin typeface="微软雅黑"/>
                <a:cs typeface="微软雅黑"/>
              </a:rPr>
              <a:t>Pembrolizumab 2L+MSI-H/dMMR</a:t>
            </a:r>
            <a:endParaRPr sz="1200">
              <a:latin typeface="微软雅黑"/>
              <a:cs typeface="微软雅黑"/>
            </a:endParaRPr>
          </a:p>
        </p:txBody>
      </p:sp>
      <p:pic>
        <p:nvPicPr>
          <p:cNvPr id="53" name="object 53"/>
          <p:cNvPicPr/>
          <p:nvPr/>
        </p:nvPicPr>
        <p:blipFill>
          <a:blip r:embed="rId6"/>
          <a:stretch>
            <a:fillRect/>
          </a:stretch>
        </p:blipFill>
        <p:spPr>
          <a:xfrm>
            <a:off x="1689100" y="3251200"/>
            <a:ext cx="328992" cy="343323"/>
          </a:xfrm>
          <a:prstGeom prst="rect">
            <a:avLst/>
          </a:prstGeom>
        </p:spPr>
      </p:pic>
      <p:sp>
        <p:nvSpPr>
          <p:cNvPr id="54" name="object 54"/>
          <p:cNvSpPr txBox="1"/>
          <p:nvPr/>
        </p:nvSpPr>
        <p:spPr>
          <a:xfrm>
            <a:off x="875665" y="4603785"/>
            <a:ext cx="7750175" cy="1113155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980"/>
              </a:spcBef>
              <a:buSzPct val="103125"/>
              <a:buFont typeface="Wingdings"/>
              <a:buChar char=""/>
              <a:tabLst>
                <a:tab pos="297815"/>
                <a:tab pos="298450"/>
              </a:tabLst>
            </a:pPr>
            <a:r>
              <a:rPr sz="1600" b="1">
                <a:solidFill>
                  <a:srgbClr val="1F497D"/>
                </a:solidFill>
                <a:latin typeface="微软雅黑"/>
                <a:cs typeface="微软雅黑"/>
              </a:rPr>
              <a:t>目前Nivolumab</a:t>
            </a:r>
            <a:r>
              <a:rPr sz="1600" b="1" spc="-15">
                <a:solidFill>
                  <a:srgbClr val="1F497D"/>
                </a:solidFill>
                <a:latin typeface="微软雅黑"/>
                <a:cs typeface="微软雅黑"/>
              </a:rPr>
              <a:t> 在不同国家和地区主要获批了胃癌</a:t>
            </a:r>
            <a:r>
              <a:rPr sz="1600" b="1">
                <a:solidFill>
                  <a:srgbClr val="1F497D"/>
                </a:solidFill>
                <a:latin typeface="微软雅黑"/>
                <a:cs typeface="微软雅黑"/>
              </a:rPr>
              <a:t>3</a:t>
            </a:r>
            <a:r>
              <a:rPr sz="1600" b="1" spc="-10">
                <a:solidFill>
                  <a:srgbClr val="1F497D"/>
                </a:solidFill>
                <a:latin typeface="微软雅黑"/>
                <a:cs typeface="微软雅黑"/>
              </a:rPr>
              <a:t>线及以上治疗适应症</a:t>
            </a:r>
            <a:endParaRPr sz="1600">
              <a:latin typeface="微软雅黑"/>
              <a:cs typeface="微软雅黑"/>
            </a:endParaRPr>
          </a:p>
          <a:p>
            <a:pPr marL="297815" marR="5080" indent="-285115">
              <a:lnSpc>
                <a:spcPct val="150000"/>
              </a:lnSpc>
              <a:buSzPct val="103125"/>
              <a:buFont typeface="Wingdings"/>
              <a:buChar char=""/>
              <a:tabLst>
                <a:tab pos="297815"/>
                <a:tab pos="298450"/>
              </a:tabLst>
            </a:pPr>
            <a:r>
              <a:rPr sz="1600" b="1">
                <a:solidFill>
                  <a:srgbClr val="1F497D"/>
                </a:solidFill>
                <a:latin typeface="微软雅黑"/>
                <a:cs typeface="微软雅黑"/>
              </a:rPr>
              <a:t>Pembrolizumab 用于治疗3</a:t>
            </a:r>
            <a:r>
              <a:rPr sz="1600" b="1" spc="-5">
                <a:solidFill>
                  <a:srgbClr val="1F497D"/>
                </a:solidFill>
                <a:latin typeface="微软雅黑"/>
                <a:cs typeface="微软雅黑"/>
              </a:rPr>
              <a:t>线及以上 </a:t>
            </a:r>
            <a:r>
              <a:rPr sz="1600" b="1" spc="-10">
                <a:solidFill>
                  <a:srgbClr val="1F497D"/>
                </a:solidFill>
                <a:latin typeface="微软雅黑"/>
                <a:cs typeface="微软雅黑"/>
              </a:rPr>
              <a:t>PD-</a:t>
            </a:r>
            <a:r>
              <a:rPr sz="1600" b="1">
                <a:solidFill>
                  <a:srgbClr val="1F497D"/>
                </a:solidFill>
                <a:latin typeface="微软雅黑"/>
                <a:cs typeface="微软雅黑"/>
              </a:rPr>
              <a:t>L1</a:t>
            </a:r>
            <a:r>
              <a:rPr sz="1600" b="1" spc="-5">
                <a:solidFill>
                  <a:srgbClr val="1F497D"/>
                </a:solidFill>
                <a:latin typeface="微软雅黑"/>
                <a:cs typeface="微软雅黑"/>
              </a:rPr>
              <a:t> </a:t>
            </a:r>
            <a:r>
              <a:rPr sz="1600" b="1">
                <a:solidFill>
                  <a:srgbClr val="1F497D"/>
                </a:solidFill>
                <a:latin typeface="微软雅黑"/>
                <a:cs typeface="微软雅黑"/>
              </a:rPr>
              <a:t>CPS</a:t>
            </a:r>
            <a:r>
              <a:rPr sz="1600" b="1" spc="-5">
                <a:solidFill>
                  <a:srgbClr val="1F497D"/>
                </a:solidFill>
                <a:latin typeface="微软雅黑"/>
                <a:cs typeface="微软雅黑"/>
              </a:rPr>
              <a:t> ≥</a:t>
            </a:r>
            <a:r>
              <a:rPr sz="1600" b="1">
                <a:solidFill>
                  <a:srgbClr val="1F497D"/>
                </a:solidFill>
                <a:latin typeface="微软雅黑"/>
                <a:cs typeface="微软雅黑"/>
              </a:rPr>
              <a:t>1以及2线</a:t>
            </a:r>
            <a:r>
              <a:rPr sz="1600" b="1" spc="-10">
                <a:solidFill>
                  <a:srgbClr val="1F497D"/>
                </a:solidFill>
                <a:latin typeface="微软雅黑"/>
                <a:cs typeface="微软雅黑"/>
              </a:rPr>
              <a:t>+MSI-H/dMMR</a:t>
            </a:r>
            <a:r>
              <a:rPr sz="1600" b="1" spc="-50">
                <a:solidFill>
                  <a:srgbClr val="1F497D"/>
                </a:solidFill>
                <a:latin typeface="微软雅黑"/>
                <a:cs typeface="微软雅黑"/>
              </a:rPr>
              <a:t>的</a:t>
            </a:r>
            <a:r>
              <a:rPr sz="1600" b="1" spc="-30">
                <a:solidFill>
                  <a:srgbClr val="1F497D"/>
                </a:solidFill>
                <a:latin typeface="微软雅黑"/>
                <a:cs typeface="微软雅黑"/>
              </a:rPr>
              <a:t>胃癌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682625" y="4697412"/>
            <a:ext cx="8210550" cy="1158875"/>
          </a:xfrm>
          <a:custGeom>
            <a:rect l="l" t="t" r="r" b="b"/>
            <a:pathLst>
              <a:path w="8210550" h="1158875">
                <a:moveTo>
                  <a:pt x="0" y="193149"/>
                </a:moveTo>
                <a:lnTo>
                  <a:pt x="5101" y="148862"/>
                </a:lnTo>
                <a:lnTo>
                  <a:pt x="19631" y="108207"/>
                </a:lnTo>
                <a:lnTo>
                  <a:pt x="42432" y="72344"/>
                </a:lnTo>
                <a:lnTo>
                  <a:pt x="72344" y="42432"/>
                </a:lnTo>
                <a:lnTo>
                  <a:pt x="108207" y="19631"/>
                </a:lnTo>
                <a:lnTo>
                  <a:pt x="148862" y="5101"/>
                </a:lnTo>
                <a:lnTo>
                  <a:pt x="193149" y="0"/>
                </a:lnTo>
                <a:lnTo>
                  <a:pt x="8017400" y="0"/>
                </a:lnTo>
                <a:lnTo>
                  <a:pt x="8061687" y="5101"/>
                </a:lnTo>
                <a:lnTo>
                  <a:pt x="8102342" y="19631"/>
                </a:lnTo>
                <a:lnTo>
                  <a:pt x="8138205" y="42432"/>
                </a:lnTo>
                <a:lnTo>
                  <a:pt x="8168116" y="72344"/>
                </a:lnTo>
                <a:lnTo>
                  <a:pt x="8190917" y="108207"/>
                </a:lnTo>
                <a:lnTo>
                  <a:pt x="8205448" y="148861"/>
                </a:lnTo>
                <a:lnTo>
                  <a:pt x="8210550" y="193149"/>
                </a:lnTo>
                <a:lnTo>
                  <a:pt x="8210550" y="965725"/>
                </a:lnTo>
                <a:lnTo>
                  <a:pt x="8205448" y="1010012"/>
                </a:lnTo>
                <a:lnTo>
                  <a:pt x="8190918" y="1050667"/>
                </a:lnTo>
                <a:lnTo>
                  <a:pt x="8168117" y="1086530"/>
                </a:lnTo>
                <a:lnTo>
                  <a:pt x="8138205" y="1116442"/>
                </a:lnTo>
                <a:lnTo>
                  <a:pt x="8102342" y="1139243"/>
                </a:lnTo>
                <a:lnTo>
                  <a:pt x="8061687" y="1153773"/>
                </a:lnTo>
                <a:lnTo>
                  <a:pt x="8017400" y="1158875"/>
                </a:lnTo>
                <a:lnTo>
                  <a:pt x="193149" y="1158875"/>
                </a:lnTo>
                <a:lnTo>
                  <a:pt x="148862" y="1153773"/>
                </a:lnTo>
                <a:lnTo>
                  <a:pt x="108207" y="1139242"/>
                </a:lnTo>
                <a:lnTo>
                  <a:pt x="72344" y="1116441"/>
                </a:lnTo>
                <a:lnTo>
                  <a:pt x="42432" y="1086530"/>
                </a:lnTo>
                <a:lnTo>
                  <a:pt x="19632" y="1050667"/>
                </a:lnTo>
                <a:lnTo>
                  <a:pt x="5101" y="1010012"/>
                </a:lnTo>
                <a:lnTo>
                  <a:pt x="0" y="965725"/>
                </a:lnTo>
                <a:lnTo>
                  <a:pt x="0" y="193149"/>
                </a:lnTo>
                <a:close/>
              </a:path>
            </a:pathLst>
          </a:custGeom>
          <a:ln w="25400">
            <a:solidFill>
              <a:srgbClr val="399DB8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3337" y="1020761"/>
            <a:ext cx="26034" cy="0"/>
          </a:xfrm>
          <a:custGeom>
            <a:rect l="l" t="t" r="r" b="b"/>
            <a:pathLst>
              <a:path w="26034">
                <a:moveTo>
                  <a:pt x="0" y="0"/>
                </a:moveTo>
                <a:lnTo>
                  <a:pt x="25946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28575" y="1015999"/>
            <a:ext cx="9120505" cy="1075055"/>
            <a:chOff x="28575" y="1015999"/>
            <a:chExt cx="9120505" cy="1075055"/>
          </a:xfrm>
        </p:grpSpPr>
        <p:sp>
          <p:nvSpPr>
            <p:cNvPr id="4" name="object 4"/>
            <p:cNvSpPr/>
            <p:nvPr/>
          </p:nvSpPr>
          <p:spPr>
            <a:xfrm>
              <a:off x="825836" y="1020761"/>
              <a:ext cx="8318500" cy="0"/>
            </a:xfrm>
            <a:custGeom>
              <a:rect l="l" t="t" r="r" b="b"/>
              <a:pathLst>
                <a:path w="8318500">
                  <a:moveTo>
                    <a:pt x="0" y="0"/>
                  </a:moveTo>
                  <a:lnTo>
                    <a:pt x="8318163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3337" y="1020761"/>
              <a:ext cx="9110980" cy="1065530"/>
            </a:xfrm>
            <a:custGeom>
              <a:rect l="l" t="t" r="r" b="b"/>
              <a:pathLst>
                <a:path w="9110980" h="1065530">
                  <a:moveTo>
                    <a:pt x="9110662" y="1065212"/>
                  </a:moveTo>
                  <a:lnTo>
                    <a:pt x="0" y="1065212"/>
                  </a:lnTo>
                  <a:lnTo>
                    <a:pt x="0" y="0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145380" y="1226226"/>
            <a:ext cx="6668134" cy="1273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07845" marR="5080" indent="-1543685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纳武利尤单抗</a:t>
            </a:r>
            <a:r>
              <a:rPr sz="2000" b="1" spc="-10">
                <a:latin typeface="微软雅黑"/>
                <a:cs typeface="微软雅黑"/>
              </a:rPr>
              <a:t>(Nivo)用于既往接受过治疗的进展性胃癌或</a:t>
            </a:r>
            <a:r>
              <a:rPr sz="2000" b="1">
                <a:latin typeface="微软雅黑"/>
                <a:cs typeface="微软雅黑"/>
              </a:rPr>
              <a:t>胃食管交界癌患者的</a:t>
            </a:r>
            <a:r>
              <a:rPr sz="2000" b="1" spc="-10">
                <a:latin typeface="微软雅黑"/>
                <a:cs typeface="微软雅黑"/>
              </a:rPr>
              <a:t>III</a:t>
            </a:r>
            <a:r>
              <a:rPr sz="2000" b="1" spc="-20">
                <a:latin typeface="微软雅黑"/>
                <a:cs typeface="微软雅黑"/>
              </a:rPr>
              <a:t>期研究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 spc="-15">
                <a:latin typeface="微软雅黑"/>
                <a:cs typeface="微软雅黑"/>
              </a:rPr>
              <a:t>研究设计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95324" y="2655888"/>
            <a:ext cx="2193925" cy="2489200"/>
            <a:chOff x="695324" y="2655888"/>
            <a:chExt cx="2193925" cy="2489200"/>
          </a:xfrm>
        </p:grpSpPr>
        <p:sp>
          <p:nvSpPr>
            <p:cNvPr id="8" name="object 8"/>
            <p:cNvSpPr/>
            <p:nvPr/>
          </p:nvSpPr>
          <p:spPr>
            <a:xfrm>
              <a:off x="708024" y="2668588"/>
              <a:ext cx="2168525" cy="2463800"/>
            </a:xfrm>
            <a:custGeom>
              <a:rect l="l" t="t" r="r" b="b"/>
              <a:pathLst>
                <a:path w="2168525" h="2463800">
                  <a:moveTo>
                    <a:pt x="1993026" y="2463800"/>
                  </a:moveTo>
                  <a:lnTo>
                    <a:pt x="175498" y="2463800"/>
                  </a:lnTo>
                  <a:lnTo>
                    <a:pt x="128844" y="2457531"/>
                  </a:lnTo>
                  <a:lnTo>
                    <a:pt x="86921" y="2439839"/>
                  </a:lnTo>
                  <a:lnTo>
                    <a:pt x="51402" y="2412397"/>
                  </a:lnTo>
                  <a:lnTo>
                    <a:pt x="23960" y="2376878"/>
                  </a:lnTo>
                  <a:lnTo>
                    <a:pt x="6268" y="2334955"/>
                  </a:lnTo>
                  <a:lnTo>
                    <a:pt x="0" y="2288301"/>
                  </a:lnTo>
                  <a:lnTo>
                    <a:pt x="0" y="175498"/>
                  </a:lnTo>
                  <a:lnTo>
                    <a:pt x="6269" y="128844"/>
                  </a:lnTo>
                  <a:lnTo>
                    <a:pt x="23960" y="86920"/>
                  </a:lnTo>
                  <a:lnTo>
                    <a:pt x="51402" y="51402"/>
                  </a:lnTo>
                  <a:lnTo>
                    <a:pt x="86921" y="23960"/>
                  </a:lnTo>
                  <a:lnTo>
                    <a:pt x="128844" y="6268"/>
                  </a:lnTo>
                  <a:lnTo>
                    <a:pt x="175498" y="0"/>
                  </a:lnTo>
                  <a:lnTo>
                    <a:pt x="1993026" y="0"/>
                  </a:lnTo>
                  <a:lnTo>
                    <a:pt x="2039680" y="6268"/>
                  </a:lnTo>
                  <a:lnTo>
                    <a:pt x="2081603" y="23960"/>
                  </a:lnTo>
                  <a:lnTo>
                    <a:pt x="2117122" y="51402"/>
                  </a:lnTo>
                  <a:lnTo>
                    <a:pt x="2144563" y="86921"/>
                  </a:lnTo>
                  <a:lnTo>
                    <a:pt x="2162255" y="128844"/>
                  </a:lnTo>
                  <a:lnTo>
                    <a:pt x="2168524" y="175498"/>
                  </a:lnTo>
                  <a:lnTo>
                    <a:pt x="2168524" y="2288301"/>
                  </a:lnTo>
                  <a:lnTo>
                    <a:pt x="2162255" y="2334956"/>
                  </a:lnTo>
                  <a:lnTo>
                    <a:pt x="2144563" y="2376879"/>
                  </a:lnTo>
                  <a:lnTo>
                    <a:pt x="2117122" y="2412397"/>
                  </a:lnTo>
                  <a:lnTo>
                    <a:pt x="2081603" y="2439839"/>
                  </a:lnTo>
                  <a:lnTo>
                    <a:pt x="2039680" y="2457531"/>
                  </a:lnTo>
                  <a:lnTo>
                    <a:pt x="1993026" y="2463800"/>
                  </a:lnTo>
                  <a:close/>
                </a:path>
              </a:pathLst>
            </a:custGeom>
            <a:solidFill>
              <a:srgbClr val="0471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08024" y="2668588"/>
              <a:ext cx="2168525" cy="2463800"/>
            </a:xfrm>
            <a:custGeom>
              <a:rect l="l" t="t" r="r" b="b"/>
              <a:pathLst>
                <a:path w="2168525" h="2463800">
                  <a:moveTo>
                    <a:pt x="0" y="175498"/>
                  </a:moveTo>
                  <a:lnTo>
                    <a:pt x="6269" y="128844"/>
                  </a:lnTo>
                  <a:lnTo>
                    <a:pt x="23960" y="86921"/>
                  </a:lnTo>
                  <a:lnTo>
                    <a:pt x="51402" y="51402"/>
                  </a:lnTo>
                  <a:lnTo>
                    <a:pt x="86921" y="23960"/>
                  </a:lnTo>
                  <a:lnTo>
                    <a:pt x="128844" y="6268"/>
                  </a:lnTo>
                  <a:lnTo>
                    <a:pt x="175498" y="0"/>
                  </a:lnTo>
                  <a:lnTo>
                    <a:pt x="1993026" y="0"/>
                  </a:lnTo>
                  <a:lnTo>
                    <a:pt x="2039680" y="6268"/>
                  </a:lnTo>
                  <a:lnTo>
                    <a:pt x="2081603" y="23960"/>
                  </a:lnTo>
                  <a:lnTo>
                    <a:pt x="2117122" y="51402"/>
                  </a:lnTo>
                  <a:lnTo>
                    <a:pt x="2144563" y="86920"/>
                  </a:lnTo>
                  <a:lnTo>
                    <a:pt x="2162255" y="128844"/>
                  </a:lnTo>
                  <a:lnTo>
                    <a:pt x="2168524" y="175498"/>
                  </a:lnTo>
                  <a:lnTo>
                    <a:pt x="2168525" y="2288301"/>
                  </a:lnTo>
                  <a:lnTo>
                    <a:pt x="2162255" y="2334955"/>
                  </a:lnTo>
                  <a:lnTo>
                    <a:pt x="2144563" y="2376878"/>
                  </a:lnTo>
                  <a:lnTo>
                    <a:pt x="2117122" y="2412397"/>
                  </a:lnTo>
                  <a:lnTo>
                    <a:pt x="2081603" y="2439839"/>
                  </a:lnTo>
                  <a:lnTo>
                    <a:pt x="2039680" y="2457531"/>
                  </a:lnTo>
                  <a:lnTo>
                    <a:pt x="1993026" y="2463800"/>
                  </a:lnTo>
                  <a:lnTo>
                    <a:pt x="175498" y="2463800"/>
                  </a:lnTo>
                  <a:lnTo>
                    <a:pt x="128844" y="2457531"/>
                  </a:lnTo>
                  <a:lnTo>
                    <a:pt x="86921" y="2439839"/>
                  </a:lnTo>
                  <a:lnTo>
                    <a:pt x="51402" y="2412397"/>
                  </a:lnTo>
                  <a:lnTo>
                    <a:pt x="23960" y="2376879"/>
                  </a:lnTo>
                  <a:lnTo>
                    <a:pt x="6269" y="2334956"/>
                  </a:lnTo>
                  <a:lnTo>
                    <a:pt x="0" y="2288301"/>
                  </a:lnTo>
                  <a:lnTo>
                    <a:pt x="0" y="175498"/>
                  </a:lnTo>
                  <a:close/>
                </a:path>
              </a:pathLst>
            </a:custGeom>
            <a:ln w="25400">
              <a:solidFill>
                <a:srgbClr val="375D8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838166" y="2967121"/>
            <a:ext cx="1889125" cy="1809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0">
                <a:solidFill>
                  <a:srgbClr val="FFFFFF"/>
                </a:solidFill>
                <a:latin typeface="微软雅黑"/>
                <a:cs typeface="微软雅黑"/>
              </a:rPr>
              <a:t>主要的纳入标准：</a:t>
            </a:r>
            <a:endParaRPr sz="1300">
              <a:latin typeface="微软雅黑"/>
              <a:cs typeface="微软雅黑"/>
            </a:endParaRPr>
          </a:p>
          <a:p>
            <a:pPr marL="297815" indent="-285115">
              <a:lnSpc>
                <a:spcPct val="100000"/>
              </a:lnSpc>
              <a:buSzPct val="103846"/>
              <a:buChar char="•"/>
              <a:tabLst>
                <a:tab pos="297815"/>
                <a:tab pos="298450"/>
              </a:tabLst>
            </a:pPr>
            <a:r>
              <a:rPr sz="1300" spc="-10">
                <a:solidFill>
                  <a:srgbClr val="FFFFFF"/>
                </a:solidFill>
                <a:latin typeface="Arial"/>
                <a:cs typeface="Arial"/>
              </a:rPr>
              <a:t>≥20</a:t>
            </a:r>
            <a:r>
              <a:rPr sz="1300" spc="-50">
                <a:solidFill>
                  <a:srgbClr val="FFFFFF"/>
                </a:solidFill>
                <a:latin typeface="微软雅黑"/>
                <a:cs typeface="微软雅黑"/>
              </a:rPr>
              <a:t>岁</a:t>
            </a:r>
            <a:endParaRPr sz="1300">
              <a:latin typeface="微软雅黑"/>
              <a:cs typeface="微软雅黑"/>
            </a:endParaRPr>
          </a:p>
          <a:p>
            <a:pPr marL="297815" marR="97790" indent="-285115">
              <a:lnSpc>
                <a:spcPct val="100000"/>
              </a:lnSpc>
              <a:buSzPct val="103846"/>
              <a:buFont typeface="Arial"/>
              <a:buChar char="•"/>
              <a:tabLst>
                <a:tab pos="297815"/>
                <a:tab pos="298450"/>
              </a:tabLst>
            </a:pPr>
            <a:r>
              <a:rPr sz="1300" spc="-10">
                <a:solidFill>
                  <a:srgbClr val="FFFFFF"/>
                </a:solidFill>
                <a:latin typeface="微软雅黑"/>
                <a:cs typeface="微软雅黑"/>
              </a:rPr>
              <a:t>不可切除的进展性或</a:t>
            </a:r>
            <a:r>
              <a:rPr sz="1300">
                <a:solidFill>
                  <a:srgbClr val="FFFFFF"/>
                </a:solidFill>
                <a:latin typeface="微软雅黑"/>
                <a:cs typeface="微软雅黑"/>
              </a:rPr>
              <a:t>复发性的</a:t>
            </a:r>
            <a:r>
              <a:rPr sz="1300" spc="-10">
                <a:solidFill>
                  <a:srgbClr val="FFFFFF"/>
                </a:solidFill>
                <a:latin typeface="Arial"/>
                <a:cs typeface="Arial"/>
              </a:rPr>
              <a:t>G/GEJ</a:t>
            </a:r>
            <a:r>
              <a:rPr sz="1300" spc="-50">
                <a:solidFill>
                  <a:srgbClr val="FFFFFF"/>
                </a:solidFill>
                <a:latin typeface="微软雅黑"/>
                <a:cs typeface="微软雅黑"/>
              </a:rPr>
              <a:t>癌</a:t>
            </a:r>
            <a:endParaRPr sz="1300">
              <a:latin typeface="微软雅黑"/>
              <a:cs typeface="微软雅黑"/>
            </a:endParaRPr>
          </a:p>
          <a:p>
            <a:pPr marL="297815" indent="-285115">
              <a:lnSpc>
                <a:spcPct val="100000"/>
              </a:lnSpc>
              <a:buSzPct val="103846"/>
              <a:buFont typeface="Arial"/>
              <a:buChar char="•"/>
              <a:tabLst>
                <a:tab pos="297815"/>
                <a:tab pos="298450"/>
              </a:tabLst>
            </a:pPr>
            <a:r>
              <a:rPr sz="1300" spc="-10">
                <a:solidFill>
                  <a:srgbClr val="FFFFFF"/>
                </a:solidFill>
                <a:latin typeface="微软雅黑"/>
                <a:cs typeface="微软雅黑"/>
              </a:rPr>
              <a:t>组织学上确认为腺癌</a:t>
            </a:r>
            <a:endParaRPr sz="1300">
              <a:latin typeface="微软雅黑"/>
              <a:cs typeface="微软雅黑"/>
            </a:endParaRPr>
          </a:p>
          <a:p>
            <a:pPr marL="297815" marR="5080" indent="-285115">
              <a:lnSpc>
                <a:spcPct val="100000"/>
              </a:lnSpc>
              <a:buSzPct val="103846"/>
              <a:buFont typeface="Arial"/>
              <a:buChar char="•"/>
              <a:tabLst>
                <a:tab pos="297815"/>
                <a:tab pos="298450"/>
              </a:tabLst>
            </a:pPr>
            <a:r>
              <a:rPr sz="1300">
                <a:solidFill>
                  <a:srgbClr val="FFFFFF"/>
                </a:solidFill>
                <a:latin typeface="微软雅黑"/>
                <a:cs typeface="微软雅黑"/>
              </a:rPr>
              <a:t>既往接受过</a:t>
            </a:r>
            <a:r>
              <a:rPr sz="13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1300" spc="-15">
                <a:solidFill>
                  <a:srgbClr val="FFFFFF"/>
                </a:solidFill>
                <a:latin typeface="微软雅黑"/>
                <a:cs typeface="微软雅黑"/>
              </a:rPr>
              <a:t>种以上的</a:t>
            </a:r>
            <a:r>
              <a:rPr sz="1300" spc="-10">
                <a:solidFill>
                  <a:srgbClr val="FFFFFF"/>
                </a:solidFill>
                <a:latin typeface="微软雅黑"/>
                <a:cs typeface="微软雅黑"/>
              </a:rPr>
              <a:t>标准方案治疗，标准</a:t>
            </a:r>
            <a:r>
              <a:rPr sz="1300">
                <a:solidFill>
                  <a:srgbClr val="FFFFFF"/>
                </a:solidFill>
                <a:latin typeface="微软雅黑"/>
                <a:cs typeface="微软雅黑"/>
              </a:rPr>
              <a:t>疗法抵抗</a:t>
            </a:r>
            <a:r>
              <a:rPr sz="1300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1300" spc="-20">
                <a:solidFill>
                  <a:srgbClr val="FFFFFF"/>
                </a:solidFill>
                <a:latin typeface="微软雅黑"/>
                <a:cs typeface="微软雅黑"/>
              </a:rPr>
              <a:t>不耐受</a:t>
            </a:r>
            <a:endParaRPr sz="1300">
              <a:latin typeface="微软雅黑"/>
              <a:cs typeface="微软雅黑"/>
            </a:endParaRPr>
          </a:p>
          <a:p>
            <a:pPr marL="297815" indent="-285115">
              <a:lnSpc>
                <a:spcPct val="100000"/>
              </a:lnSpc>
              <a:buSzPct val="103846"/>
              <a:buChar char="•"/>
              <a:tabLst>
                <a:tab pos="297815"/>
                <a:tab pos="298450"/>
              </a:tabLst>
            </a:pPr>
            <a:r>
              <a:rPr sz="1300">
                <a:solidFill>
                  <a:srgbClr val="FFFFFF"/>
                </a:solidFill>
                <a:latin typeface="Arial"/>
                <a:cs typeface="Arial"/>
              </a:rPr>
              <a:t>ECOG</a:t>
            </a:r>
            <a:r>
              <a:rPr sz="1300" spc="-1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>
                <a:solidFill>
                  <a:srgbClr val="FFFFFF"/>
                </a:solidFill>
                <a:latin typeface="Arial"/>
                <a:cs typeface="Arial"/>
              </a:rPr>
              <a:t>PS</a:t>
            </a:r>
            <a:r>
              <a:rPr sz="1300" spc="-10">
                <a:solidFill>
                  <a:srgbClr val="FFFFFF"/>
                </a:solidFill>
                <a:latin typeface="Arial"/>
                <a:cs typeface="Arial"/>
              </a:rPr>
              <a:t> 0</a:t>
            </a:r>
            <a:r>
              <a:rPr sz="1300">
                <a:solidFill>
                  <a:srgbClr val="FFFFFF"/>
                </a:solidFill>
                <a:latin typeface="微软雅黑"/>
                <a:cs typeface="微软雅黑"/>
              </a:rPr>
              <a:t>或</a:t>
            </a:r>
            <a:r>
              <a:rPr sz="1300" spc="-5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876550" y="3394075"/>
            <a:ext cx="1257300" cy="958850"/>
            <a:chOff x="2876550" y="3394075"/>
            <a:chExt cx="1257300" cy="958850"/>
          </a:xfrm>
        </p:grpSpPr>
        <p:sp>
          <p:nvSpPr>
            <p:cNvPr id="12" name="object 12"/>
            <p:cNvSpPr/>
            <p:nvPr/>
          </p:nvSpPr>
          <p:spPr>
            <a:xfrm>
              <a:off x="2876550" y="3857625"/>
              <a:ext cx="468630" cy="85725"/>
            </a:xfrm>
            <a:custGeom>
              <a:rect l="l" t="t" r="r" b="b"/>
              <a:pathLst>
                <a:path w="468629" h="85725">
                  <a:moveTo>
                    <a:pt x="382587" y="85725"/>
                  </a:moveTo>
                  <a:lnTo>
                    <a:pt x="382587" y="0"/>
                  </a:lnTo>
                  <a:lnTo>
                    <a:pt x="439737" y="28575"/>
                  </a:lnTo>
                  <a:lnTo>
                    <a:pt x="391160" y="28575"/>
                  </a:lnTo>
                  <a:lnTo>
                    <a:pt x="391160" y="57150"/>
                  </a:lnTo>
                  <a:lnTo>
                    <a:pt x="439737" y="57150"/>
                  </a:lnTo>
                  <a:lnTo>
                    <a:pt x="382587" y="85725"/>
                  </a:lnTo>
                  <a:close/>
                </a:path>
                <a:path w="468629" h="85725">
                  <a:moveTo>
                    <a:pt x="382587" y="57150"/>
                  </a:moveTo>
                  <a:lnTo>
                    <a:pt x="0" y="57150"/>
                  </a:lnTo>
                  <a:lnTo>
                    <a:pt x="0" y="28575"/>
                  </a:lnTo>
                  <a:lnTo>
                    <a:pt x="382587" y="28575"/>
                  </a:lnTo>
                  <a:lnTo>
                    <a:pt x="382587" y="57150"/>
                  </a:lnTo>
                  <a:close/>
                </a:path>
                <a:path w="468629" h="85725">
                  <a:moveTo>
                    <a:pt x="439737" y="57150"/>
                  </a:moveTo>
                  <a:lnTo>
                    <a:pt x="391160" y="57150"/>
                  </a:lnTo>
                  <a:lnTo>
                    <a:pt x="391160" y="28575"/>
                  </a:lnTo>
                  <a:lnTo>
                    <a:pt x="439737" y="28575"/>
                  </a:lnTo>
                  <a:lnTo>
                    <a:pt x="468312" y="42862"/>
                  </a:lnTo>
                  <a:lnTo>
                    <a:pt x="439737" y="57150"/>
                  </a:lnTo>
                  <a:close/>
                </a:path>
              </a:pathLst>
            </a:custGeom>
            <a:solidFill>
              <a:srgbClr val="0471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349624" y="3408362"/>
              <a:ext cx="770255" cy="930275"/>
            </a:xfrm>
            <a:custGeom>
              <a:rect l="l" t="t" r="r" b="b"/>
              <a:pathLst>
                <a:path w="770254" h="930275">
                  <a:moveTo>
                    <a:pt x="0" y="128325"/>
                  </a:moveTo>
                  <a:lnTo>
                    <a:pt x="10084" y="78375"/>
                  </a:lnTo>
                  <a:lnTo>
                    <a:pt x="37585" y="37585"/>
                  </a:lnTo>
                  <a:lnTo>
                    <a:pt x="78375" y="10084"/>
                  </a:lnTo>
                  <a:lnTo>
                    <a:pt x="128325" y="0"/>
                  </a:lnTo>
                  <a:lnTo>
                    <a:pt x="641612" y="0"/>
                  </a:lnTo>
                  <a:lnTo>
                    <a:pt x="691562" y="10084"/>
                  </a:lnTo>
                  <a:lnTo>
                    <a:pt x="732352" y="37585"/>
                  </a:lnTo>
                  <a:lnTo>
                    <a:pt x="759853" y="78375"/>
                  </a:lnTo>
                  <a:lnTo>
                    <a:pt x="769938" y="128325"/>
                  </a:lnTo>
                  <a:lnTo>
                    <a:pt x="769938" y="801949"/>
                  </a:lnTo>
                  <a:lnTo>
                    <a:pt x="759853" y="851899"/>
                  </a:lnTo>
                  <a:lnTo>
                    <a:pt x="732352" y="892689"/>
                  </a:lnTo>
                  <a:lnTo>
                    <a:pt x="691562" y="920190"/>
                  </a:lnTo>
                  <a:lnTo>
                    <a:pt x="641612" y="930275"/>
                  </a:lnTo>
                  <a:lnTo>
                    <a:pt x="128325" y="930275"/>
                  </a:lnTo>
                  <a:lnTo>
                    <a:pt x="78375" y="920190"/>
                  </a:lnTo>
                  <a:lnTo>
                    <a:pt x="37585" y="892689"/>
                  </a:lnTo>
                  <a:lnTo>
                    <a:pt x="10084" y="851899"/>
                  </a:lnTo>
                  <a:lnTo>
                    <a:pt x="0" y="801949"/>
                  </a:lnTo>
                  <a:lnTo>
                    <a:pt x="0" y="128325"/>
                  </a:lnTo>
                  <a:close/>
                </a:path>
              </a:pathLst>
            </a:custGeom>
            <a:ln w="28574">
              <a:solidFill>
                <a:srgbClr val="0471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537668" y="3384487"/>
            <a:ext cx="427355" cy="9474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latin typeface="Arial"/>
                <a:cs typeface="Arial"/>
              </a:rPr>
              <a:t>R</a:t>
            </a:r>
            <a:endParaRPr sz="4000">
              <a:latin typeface="Arial"/>
              <a:cs typeface="Arial"/>
            </a:endParaRPr>
          </a:p>
          <a:p>
            <a:pPr marL="47625">
              <a:lnSpc>
                <a:spcPct val="100000"/>
              </a:lnSpc>
              <a:spcBef>
                <a:spcPts val="55"/>
              </a:spcBef>
            </a:pPr>
            <a:r>
              <a:rPr sz="2000" b="1" spc="-25">
                <a:latin typeface="Arial"/>
                <a:cs typeface="Arial"/>
              </a:rPr>
              <a:t>2:1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365625" y="2544762"/>
            <a:ext cx="2494280" cy="681355"/>
            <a:chOff x="4365625" y="2544762"/>
            <a:chExt cx="2494280" cy="681355"/>
          </a:xfrm>
        </p:grpSpPr>
        <p:sp>
          <p:nvSpPr>
            <p:cNvPr id="16" name="object 16"/>
            <p:cNvSpPr/>
            <p:nvPr/>
          </p:nvSpPr>
          <p:spPr>
            <a:xfrm>
              <a:off x="4365625" y="2841625"/>
              <a:ext cx="430530" cy="85725"/>
            </a:xfrm>
            <a:custGeom>
              <a:rect l="l" t="t" r="r" b="b"/>
              <a:pathLst>
                <a:path w="430529" h="85725">
                  <a:moveTo>
                    <a:pt x="344487" y="85725"/>
                  </a:moveTo>
                  <a:lnTo>
                    <a:pt x="344487" y="0"/>
                  </a:lnTo>
                  <a:lnTo>
                    <a:pt x="401637" y="28575"/>
                  </a:lnTo>
                  <a:lnTo>
                    <a:pt x="353059" y="28575"/>
                  </a:lnTo>
                  <a:lnTo>
                    <a:pt x="353059" y="57150"/>
                  </a:lnTo>
                  <a:lnTo>
                    <a:pt x="401637" y="57150"/>
                  </a:lnTo>
                  <a:lnTo>
                    <a:pt x="344487" y="85725"/>
                  </a:lnTo>
                  <a:close/>
                </a:path>
                <a:path w="430529" h="85725">
                  <a:moveTo>
                    <a:pt x="344487" y="57150"/>
                  </a:moveTo>
                  <a:lnTo>
                    <a:pt x="0" y="57150"/>
                  </a:lnTo>
                  <a:lnTo>
                    <a:pt x="0" y="28575"/>
                  </a:lnTo>
                  <a:lnTo>
                    <a:pt x="344487" y="28575"/>
                  </a:lnTo>
                  <a:lnTo>
                    <a:pt x="344487" y="57150"/>
                  </a:lnTo>
                  <a:close/>
                </a:path>
                <a:path w="430529" h="85725">
                  <a:moveTo>
                    <a:pt x="401637" y="57150"/>
                  </a:moveTo>
                  <a:lnTo>
                    <a:pt x="353059" y="57150"/>
                  </a:lnTo>
                  <a:lnTo>
                    <a:pt x="353059" y="28575"/>
                  </a:lnTo>
                  <a:lnTo>
                    <a:pt x="401637" y="28575"/>
                  </a:lnTo>
                  <a:lnTo>
                    <a:pt x="430212" y="42862"/>
                  </a:lnTo>
                  <a:lnTo>
                    <a:pt x="401637" y="57150"/>
                  </a:lnTo>
                  <a:close/>
                </a:path>
              </a:pathLst>
            </a:custGeom>
            <a:solidFill>
              <a:srgbClr val="0471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810124" y="2544762"/>
              <a:ext cx="2049780" cy="681355"/>
            </a:xfrm>
            <a:custGeom>
              <a:rect l="l" t="t" r="r" b="b"/>
              <a:pathLst>
                <a:path w="2049779" h="681355">
                  <a:moveTo>
                    <a:pt x="1935955" y="681038"/>
                  </a:moveTo>
                  <a:lnTo>
                    <a:pt x="113508" y="681038"/>
                  </a:lnTo>
                  <a:lnTo>
                    <a:pt x="69326" y="672117"/>
                  </a:lnTo>
                  <a:lnTo>
                    <a:pt x="33246" y="647792"/>
                  </a:lnTo>
                  <a:lnTo>
                    <a:pt x="8920" y="611712"/>
                  </a:lnTo>
                  <a:lnTo>
                    <a:pt x="0" y="567529"/>
                  </a:lnTo>
                  <a:lnTo>
                    <a:pt x="0" y="113508"/>
                  </a:lnTo>
                  <a:lnTo>
                    <a:pt x="8920" y="69325"/>
                  </a:lnTo>
                  <a:lnTo>
                    <a:pt x="33246" y="33245"/>
                  </a:lnTo>
                  <a:lnTo>
                    <a:pt x="69326" y="8920"/>
                  </a:lnTo>
                  <a:lnTo>
                    <a:pt x="113508" y="0"/>
                  </a:lnTo>
                  <a:lnTo>
                    <a:pt x="1935955" y="0"/>
                  </a:lnTo>
                  <a:lnTo>
                    <a:pt x="1980137" y="8920"/>
                  </a:lnTo>
                  <a:lnTo>
                    <a:pt x="2016217" y="33246"/>
                  </a:lnTo>
                  <a:lnTo>
                    <a:pt x="2040543" y="69326"/>
                  </a:lnTo>
                  <a:lnTo>
                    <a:pt x="2049463" y="113508"/>
                  </a:lnTo>
                  <a:lnTo>
                    <a:pt x="2049463" y="567529"/>
                  </a:lnTo>
                  <a:lnTo>
                    <a:pt x="2040543" y="611712"/>
                  </a:lnTo>
                  <a:lnTo>
                    <a:pt x="2016217" y="647792"/>
                  </a:lnTo>
                  <a:lnTo>
                    <a:pt x="1980137" y="672118"/>
                  </a:lnTo>
                  <a:lnTo>
                    <a:pt x="1935955" y="681038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5194734" y="2545793"/>
            <a:ext cx="1279525" cy="6673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635" algn="ctr">
              <a:lnSpc>
                <a:spcPct val="100400"/>
              </a:lnSpc>
              <a:spcBef>
                <a:spcPts val="90"/>
              </a:spcBef>
            </a:pPr>
            <a:r>
              <a:rPr sz="1400" spc="-10">
                <a:solidFill>
                  <a:srgbClr val="FFFFFF"/>
                </a:solidFill>
                <a:latin typeface="微软雅黑"/>
                <a:cs typeface="微软雅黑"/>
              </a:rPr>
              <a:t>纳武利尤单抗</a:t>
            </a:r>
            <a:r>
              <a:rPr sz="14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Arial"/>
                <a:cs typeface="Arial"/>
              </a:rPr>
              <a:t>3mg/kg</a:t>
            </a:r>
            <a:r>
              <a:rPr sz="1400" spc="-2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>
                <a:solidFill>
                  <a:srgbClr val="FFFFFF"/>
                </a:solidFill>
                <a:latin typeface="Arial"/>
                <a:cs typeface="Arial"/>
              </a:rPr>
              <a:t>IV</a:t>
            </a:r>
            <a:r>
              <a:rPr sz="1400" spc="-2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25">
                <a:solidFill>
                  <a:srgbClr val="FFFFFF"/>
                </a:solidFill>
                <a:latin typeface="Arial"/>
                <a:cs typeface="Arial"/>
              </a:rPr>
              <a:t>Q2W </a:t>
            </a:r>
            <a:r>
              <a:rPr sz="1400" spc="-10">
                <a:solidFill>
                  <a:srgbClr val="FFFFFF"/>
                </a:solidFill>
                <a:latin typeface="Arial"/>
                <a:cs typeface="Arial"/>
              </a:rPr>
              <a:t>N=330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119562" y="2533649"/>
            <a:ext cx="4446905" cy="2584450"/>
            <a:chOff x="4119562" y="2533649"/>
            <a:chExt cx="4446905" cy="2584450"/>
          </a:xfrm>
        </p:grpSpPr>
        <p:sp>
          <p:nvSpPr>
            <p:cNvPr id="20" name="object 20"/>
            <p:cNvSpPr/>
            <p:nvPr/>
          </p:nvSpPr>
          <p:spPr>
            <a:xfrm>
              <a:off x="4119562" y="3873500"/>
              <a:ext cx="246379" cy="0"/>
            </a:xfrm>
            <a:custGeom>
              <a:rect l="l" t="t" r="r" b="b"/>
              <a:pathLst>
                <a:path w="246377">
                  <a:moveTo>
                    <a:pt x="0" y="0"/>
                  </a:moveTo>
                  <a:lnTo>
                    <a:pt x="246063" y="0"/>
                  </a:lnTo>
                </a:path>
              </a:pathLst>
            </a:custGeom>
            <a:ln w="28575">
              <a:solidFill>
                <a:srgbClr val="0471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 flipH="1">
              <a:off x="4387850" y="2884488"/>
              <a:ext cx="0" cy="1968500"/>
            </a:xfrm>
            <a:custGeom>
              <a:rect l="l" t="t" r="r" b="b"/>
              <a:pathLst>
                <a:path h="1968500">
                  <a:moveTo>
                    <a:pt x="0" y="1968500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0471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4389437" y="2546349"/>
              <a:ext cx="4164329" cy="2572385"/>
            </a:xfrm>
            <a:custGeom>
              <a:rect l="l" t="t" r="r" b="b"/>
              <a:pathLst>
                <a:path w="4164329" h="2572385">
                  <a:moveTo>
                    <a:pt x="2470137" y="2091537"/>
                  </a:moveTo>
                  <a:lnTo>
                    <a:pt x="2462593" y="2054148"/>
                  </a:lnTo>
                  <a:lnTo>
                    <a:pt x="2411476" y="2003044"/>
                  </a:lnTo>
                  <a:lnTo>
                    <a:pt x="2374100" y="1995500"/>
                  </a:lnTo>
                  <a:lnTo>
                    <a:pt x="516724" y="1995487"/>
                  </a:lnTo>
                  <a:lnTo>
                    <a:pt x="479336" y="2003044"/>
                  </a:lnTo>
                  <a:lnTo>
                    <a:pt x="448818" y="2023630"/>
                  </a:lnTo>
                  <a:lnTo>
                    <a:pt x="428231" y="2054148"/>
                  </a:lnTo>
                  <a:lnTo>
                    <a:pt x="420674" y="2091537"/>
                  </a:lnTo>
                  <a:lnTo>
                    <a:pt x="420674" y="2285212"/>
                  </a:lnTo>
                  <a:lnTo>
                    <a:pt x="403225" y="2276487"/>
                  </a:lnTo>
                  <a:lnTo>
                    <a:pt x="346075" y="2247912"/>
                  </a:lnTo>
                  <a:lnTo>
                    <a:pt x="346075" y="2276487"/>
                  </a:lnTo>
                  <a:lnTo>
                    <a:pt x="0" y="2276487"/>
                  </a:lnTo>
                  <a:lnTo>
                    <a:pt x="0" y="2305062"/>
                  </a:lnTo>
                  <a:lnTo>
                    <a:pt x="346075" y="2305062"/>
                  </a:lnTo>
                  <a:lnTo>
                    <a:pt x="346075" y="2333637"/>
                  </a:lnTo>
                  <a:lnTo>
                    <a:pt x="403225" y="2305062"/>
                  </a:lnTo>
                  <a:lnTo>
                    <a:pt x="420674" y="2296337"/>
                  </a:lnTo>
                  <a:lnTo>
                    <a:pt x="420674" y="2475712"/>
                  </a:lnTo>
                  <a:lnTo>
                    <a:pt x="428231" y="2513101"/>
                  </a:lnTo>
                  <a:lnTo>
                    <a:pt x="448818" y="2543632"/>
                  </a:lnTo>
                  <a:lnTo>
                    <a:pt x="479336" y="2564206"/>
                  </a:lnTo>
                  <a:lnTo>
                    <a:pt x="516724" y="2571762"/>
                  </a:lnTo>
                  <a:lnTo>
                    <a:pt x="2374100" y="2571762"/>
                  </a:lnTo>
                  <a:lnTo>
                    <a:pt x="2411476" y="2564206"/>
                  </a:lnTo>
                  <a:lnTo>
                    <a:pt x="2442006" y="2543632"/>
                  </a:lnTo>
                  <a:lnTo>
                    <a:pt x="2462593" y="2513101"/>
                  </a:lnTo>
                  <a:lnTo>
                    <a:pt x="2470137" y="2475712"/>
                  </a:lnTo>
                  <a:lnTo>
                    <a:pt x="2470137" y="2091537"/>
                  </a:lnTo>
                  <a:close/>
                </a:path>
                <a:path w="4164329" h="2572385">
                  <a:moveTo>
                    <a:pt x="4163999" y="119214"/>
                  </a:moveTo>
                  <a:lnTo>
                    <a:pt x="4154640" y="72809"/>
                  </a:lnTo>
                  <a:lnTo>
                    <a:pt x="4129087" y="34925"/>
                  </a:lnTo>
                  <a:lnTo>
                    <a:pt x="4091203" y="9372"/>
                  </a:lnTo>
                  <a:lnTo>
                    <a:pt x="4044797" y="0"/>
                  </a:lnTo>
                  <a:lnTo>
                    <a:pt x="3010039" y="0"/>
                  </a:lnTo>
                  <a:lnTo>
                    <a:pt x="2963634" y="9372"/>
                  </a:lnTo>
                  <a:lnTo>
                    <a:pt x="2925749" y="34925"/>
                  </a:lnTo>
                  <a:lnTo>
                    <a:pt x="2900197" y="72809"/>
                  </a:lnTo>
                  <a:lnTo>
                    <a:pt x="2890824" y="119214"/>
                  </a:lnTo>
                  <a:lnTo>
                    <a:pt x="2890824" y="331800"/>
                  </a:lnTo>
                  <a:lnTo>
                    <a:pt x="2874962" y="323862"/>
                  </a:lnTo>
                  <a:lnTo>
                    <a:pt x="2817812" y="295287"/>
                  </a:lnTo>
                  <a:lnTo>
                    <a:pt x="2817812" y="323862"/>
                  </a:lnTo>
                  <a:lnTo>
                    <a:pt x="2473325" y="323862"/>
                  </a:lnTo>
                  <a:lnTo>
                    <a:pt x="2473325" y="352437"/>
                  </a:lnTo>
                  <a:lnTo>
                    <a:pt x="2817812" y="352437"/>
                  </a:lnTo>
                  <a:lnTo>
                    <a:pt x="2817812" y="381012"/>
                  </a:lnTo>
                  <a:lnTo>
                    <a:pt x="2874962" y="352437"/>
                  </a:lnTo>
                  <a:lnTo>
                    <a:pt x="2890824" y="344512"/>
                  </a:lnTo>
                  <a:lnTo>
                    <a:pt x="2890824" y="2255850"/>
                  </a:lnTo>
                  <a:lnTo>
                    <a:pt x="2874962" y="2247912"/>
                  </a:lnTo>
                  <a:lnTo>
                    <a:pt x="2817812" y="2219337"/>
                  </a:lnTo>
                  <a:lnTo>
                    <a:pt x="2817812" y="2247912"/>
                  </a:lnTo>
                  <a:lnTo>
                    <a:pt x="2473325" y="2247912"/>
                  </a:lnTo>
                  <a:lnTo>
                    <a:pt x="2473325" y="2276487"/>
                  </a:lnTo>
                  <a:lnTo>
                    <a:pt x="2817812" y="2276487"/>
                  </a:lnTo>
                  <a:lnTo>
                    <a:pt x="2817812" y="2305062"/>
                  </a:lnTo>
                  <a:lnTo>
                    <a:pt x="2874962" y="2276487"/>
                  </a:lnTo>
                  <a:lnTo>
                    <a:pt x="2890824" y="2268563"/>
                  </a:lnTo>
                  <a:lnTo>
                    <a:pt x="2890824" y="2362060"/>
                  </a:lnTo>
                  <a:lnTo>
                    <a:pt x="2900197" y="2408466"/>
                  </a:lnTo>
                  <a:lnTo>
                    <a:pt x="2925749" y="2446350"/>
                  </a:lnTo>
                  <a:lnTo>
                    <a:pt x="2963634" y="2471902"/>
                  </a:lnTo>
                  <a:lnTo>
                    <a:pt x="3010039" y="2481262"/>
                  </a:lnTo>
                  <a:lnTo>
                    <a:pt x="4044797" y="2481262"/>
                  </a:lnTo>
                  <a:lnTo>
                    <a:pt x="4091203" y="2471902"/>
                  </a:lnTo>
                  <a:lnTo>
                    <a:pt x="4129087" y="2446350"/>
                  </a:lnTo>
                  <a:lnTo>
                    <a:pt x="4154640" y="2408466"/>
                  </a:lnTo>
                  <a:lnTo>
                    <a:pt x="4163999" y="2362060"/>
                  </a:lnTo>
                  <a:lnTo>
                    <a:pt x="4163999" y="119214"/>
                  </a:lnTo>
                  <a:close/>
                </a:path>
              </a:pathLst>
            </a:custGeom>
            <a:solidFill>
              <a:srgbClr val="0471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7280274" y="2546349"/>
              <a:ext cx="1273175" cy="2481580"/>
            </a:xfrm>
            <a:custGeom>
              <a:rect l="l" t="t" r="r" b="b"/>
              <a:pathLst>
                <a:path w="1273175" h="2481579">
                  <a:moveTo>
                    <a:pt x="0" y="119207"/>
                  </a:moveTo>
                  <a:lnTo>
                    <a:pt x="9367" y="72806"/>
                  </a:lnTo>
                  <a:lnTo>
                    <a:pt x="34914" y="34915"/>
                  </a:lnTo>
                  <a:lnTo>
                    <a:pt x="72805" y="9367"/>
                  </a:lnTo>
                  <a:lnTo>
                    <a:pt x="119206" y="0"/>
                  </a:lnTo>
                  <a:lnTo>
                    <a:pt x="1153968" y="0"/>
                  </a:lnTo>
                  <a:lnTo>
                    <a:pt x="1200367" y="9367"/>
                  </a:lnTo>
                  <a:lnTo>
                    <a:pt x="1238259" y="34914"/>
                  </a:lnTo>
                  <a:lnTo>
                    <a:pt x="1263806" y="72806"/>
                  </a:lnTo>
                  <a:lnTo>
                    <a:pt x="1273174" y="119207"/>
                  </a:lnTo>
                  <a:lnTo>
                    <a:pt x="1273175" y="2362055"/>
                  </a:lnTo>
                  <a:lnTo>
                    <a:pt x="1263806" y="2408455"/>
                  </a:lnTo>
                  <a:lnTo>
                    <a:pt x="1238259" y="2446347"/>
                  </a:lnTo>
                  <a:lnTo>
                    <a:pt x="1200368" y="2471894"/>
                  </a:lnTo>
                  <a:lnTo>
                    <a:pt x="1153967" y="2481262"/>
                  </a:lnTo>
                  <a:lnTo>
                    <a:pt x="119208" y="2481263"/>
                  </a:lnTo>
                  <a:lnTo>
                    <a:pt x="72806" y="2471894"/>
                  </a:lnTo>
                  <a:lnTo>
                    <a:pt x="34914" y="2446347"/>
                  </a:lnTo>
                  <a:lnTo>
                    <a:pt x="9367" y="2408456"/>
                  </a:lnTo>
                  <a:lnTo>
                    <a:pt x="0" y="2362055"/>
                  </a:lnTo>
                  <a:lnTo>
                    <a:pt x="0" y="119207"/>
                  </a:lnTo>
                  <a:close/>
                </a:path>
              </a:pathLst>
            </a:custGeom>
            <a:ln w="25400">
              <a:solidFill>
                <a:srgbClr val="375D8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7393929" y="2754554"/>
            <a:ext cx="685800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5">
                <a:solidFill>
                  <a:srgbClr val="FFFFFF"/>
                </a:solidFill>
                <a:latin typeface="微软雅黑"/>
                <a:cs typeface="微软雅黑"/>
              </a:rPr>
              <a:t>主要终点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393929" y="2954380"/>
            <a:ext cx="1183005" cy="1808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ts val="1555"/>
              </a:lnSpc>
              <a:spcBef>
                <a:spcPts val="100"/>
              </a:spcBef>
              <a:buSzPct val="103846"/>
              <a:buChar char="•"/>
              <a:tabLst>
                <a:tab pos="297815"/>
                <a:tab pos="298450"/>
              </a:tabLst>
            </a:pPr>
            <a:r>
              <a:rPr sz="1300" spc="-25">
                <a:solidFill>
                  <a:srgbClr val="FFFFFF"/>
                </a:solidFill>
                <a:latin typeface="Arial"/>
                <a:cs typeface="Arial"/>
              </a:rPr>
              <a:t>OS</a:t>
            </a:r>
            <a:endParaRPr sz="1300">
              <a:latin typeface="Arial"/>
              <a:cs typeface="Arial"/>
            </a:endParaRPr>
          </a:p>
          <a:p>
            <a:pPr marL="12700">
              <a:lnSpc>
                <a:spcPts val="1555"/>
              </a:lnSpc>
            </a:pPr>
            <a:r>
              <a:rPr sz="1300" spc="-15">
                <a:solidFill>
                  <a:srgbClr val="FFFFFF"/>
                </a:solidFill>
                <a:latin typeface="微软雅黑"/>
                <a:cs typeface="微软雅黑"/>
              </a:rPr>
              <a:t>次要终点</a:t>
            </a:r>
            <a:endParaRPr sz="1300">
              <a:latin typeface="微软雅黑"/>
              <a:cs typeface="微软雅黑"/>
            </a:endParaRPr>
          </a:p>
          <a:p>
            <a:pPr marL="297815" marR="5080" indent="-285115">
              <a:lnSpc>
                <a:spcPct val="100000"/>
              </a:lnSpc>
              <a:buSzPct val="103846"/>
              <a:buFont typeface="Arial"/>
              <a:buChar char="•"/>
              <a:tabLst>
                <a:tab pos="297815"/>
                <a:tab pos="298450"/>
              </a:tabLst>
            </a:pPr>
            <a:r>
              <a:rPr sz="1300">
                <a:solidFill>
                  <a:srgbClr val="FFFFFF"/>
                </a:solidFill>
                <a:latin typeface="微软雅黑"/>
                <a:cs typeface="微软雅黑"/>
              </a:rPr>
              <a:t>疗效</a:t>
            </a:r>
            <a:r>
              <a:rPr sz="1300" spc="-10">
                <a:solidFill>
                  <a:srgbClr val="FFFFFF"/>
                </a:solidFill>
                <a:latin typeface="Arial"/>
                <a:cs typeface="Arial"/>
              </a:rPr>
              <a:t>(PFS</a:t>
            </a:r>
            <a:r>
              <a:rPr sz="1300" spc="-50">
                <a:solidFill>
                  <a:srgbClr val="FFFFFF"/>
                </a:solidFill>
                <a:latin typeface="微软雅黑"/>
                <a:cs typeface="微软雅黑"/>
              </a:rPr>
              <a:t>、 </a:t>
            </a:r>
            <a:r>
              <a:rPr sz="1300" spc="-10">
                <a:solidFill>
                  <a:srgbClr val="FFFFFF"/>
                </a:solidFill>
                <a:latin typeface="Arial"/>
                <a:cs typeface="Arial"/>
              </a:rPr>
              <a:t>BOR</a:t>
            </a:r>
            <a:r>
              <a:rPr sz="1300" spc="-60">
                <a:solidFill>
                  <a:srgbClr val="FFFFFF"/>
                </a:solidFill>
                <a:latin typeface="微软雅黑"/>
                <a:cs typeface="微软雅黑"/>
              </a:rPr>
              <a:t>、 </a:t>
            </a:r>
            <a:r>
              <a:rPr sz="1300" spc="-10">
                <a:solidFill>
                  <a:srgbClr val="FFFFFF"/>
                </a:solidFill>
                <a:latin typeface="Arial"/>
                <a:cs typeface="Arial"/>
              </a:rPr>
              <a:t>ORR</a:t>
            </a:r>
            <a:r>
              <a:rPr sz="1300" spc="-5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1300" spc="50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00">
                <a:solidFill>
                  <a:srgbClr val="FFFFFF"/>
                </a:solidFill>
                <a:latin typeface="Arial"/>
                <a:cs typeface="Arial"/>
              </a:rPr>
              <a:t>TTR</a:t>
            </a:r>
            <a:r>
              <a:rPr sz="1300" spc="-5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1300" spc="50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00" spc="-10">
                <a:solidFill>
                  <a:srgbClr val="FFFFFF"/>
                </a:solidFill>
                <a:latin typeface="Arial"/>
                <a:cs typeface="Arial"/>
              </a:rPr>
              <a:t>DOR</a:t>
            </a:r>
            <a:r>
              <a:rPr sz="1300" spc="-5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endParaRPr sz="1300">
              <a:latin typeface="微软雅黑"/>
              <a:cs typeface="微软雅黑"/>
            </a:endParaRPr>
          </a:p>
          <a:p>
            <a:pPr marL="298450">
              <a:lnSpc>
                <a:spcPts val="1555"/>
              </a:lnSpc>
              <a:spcBef>
                <a:spcPts val="10"/>
              </a:spcBef>
            </a:pPr>
            <a:r>
              <a:rPr sz="1300" spc="-20">
                <a:solidFill>
                  <a:srgbClr val="FFFFFF"/>
                </a:solidFill>
                <a:latin typeface="Arial"/>
                <a:cs typeface="Arial"/>
              </a:rPr>
              <a:t>DCR)</a:t>
            </a:r>
            <a:endParaRPr sz="1300">
              <a:latin typeface="Arial"/>
              <a:cs typeface="Arial"/>
            </a:endParaRPr>
          </a:p>
          <a:p>
            <a:pPr marL="297815" indent="-285115">
              <a:lnSpc>
                <a:spcPts val="1555"/>
              </a:lnSpc>
              <a:buSzPct val="103846"/>
              <a:buFont typeface="Arial"/>
              <a:buChar char="•"/>
              <a:tabLst>
                <a:tab pos="297815"/>
                <a:tab pos="298450"/>
              </a:tabLst>
            </a:pPr>
            <a:r>
              <a:rPr sz="1300" spc="-20">
                <a:solidFill>
                  <a:srgbClr val="FFFFFF"/>
                </a:solidFill>
                <a:latin typeface="微软雅黑"/>
                <a:cs typeface="微软雅黑"/>
              </a:rPr>
              <a:t>安全性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574540" y="3355330"/>
            <a:ext cx="2481580" cy="53149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5"/>
              </a:spcBef>
            </a:pPr>
            <a:r>
              <a:rPr sz="1400" spc="-10">
                <a:latin typeface="微软雅黑"/>
                <a:cs typeface="微软雅黑"/>
              </a:rPr>
              <a:t>分层依据：</a:t>
            </a:r>
            <a:endParaRPr sz="1400">
              <a:latin typeface="微软雅黑"/>
              <a:cs typeface="微软雅黑"/>
            </a:endParaRPr>
          </a:p>
          <a:p>
            <a:pPr marL="297815" indent="-285115">
              <a:lnSpc>
                <a:spcPct val="100000"/>
              </a:lnSpc>
              <a:spcBef>
                <a:spcPts val="335"/>
              </a:spcBef>
              <a:buSzPct val="103571"/>
              <a:buFont typeface="Arial"/>
              <a:buChar char="•"/>
              <a:tabLst>
                <a:tab pos="297815"/>
                <a:tab pos="298450"/>
              </a:tabLst>
            </a:pPr>
            <a:r>
              <a:rPr sz="1400" spc="-10">
                <a:latin typeface="微软雅黑"/>
                <a:cs typeface="微软雅黑"/>
              </a:rPr>
              <a:t>国家 </a:t>
            </a:r>
            <a:r>
              <a:rPr sz="1400">
                <a:latin typeface="Arial"/>
                <a:cs typeface="Arial"/>
              </a:rPr>
              <a:t>(</a:t>
            </a:r>
            <a:r>
              <a:rPr sz="1400" spc="-10">
                <a:latin typeface="微软雅黑"/>
                <a:cs typeface="微软雅黑"/>
              </a:rPr>
              <a:t>日本 </a:t>
            </a:r>
            <a:r>
              <a:rPr sz="1400">
                <a:latin typeface="Arial"/>
                <a:cs typeface="Arial"/>
              </a:rPr>
              <a:t>vs. </a:t>
            </a:r>
            <a:r>
              <a:rPr sz="1400" spc="-10">
                <a:latin typeface="微软雅黑"/>
                <a:cs typeface="微软雅黑"/>
              </a:rPr>
              <a:t>韩国 </a:t>
            </a:r>
            <a:r>
              <a:rPr sz="1400">
                <a:latin typeface="Arial"/>
                <a:cs typeface="Arial"/>
              </a:rPr>
              <a:t>vs. </a:t>
            </a:r>
            <a:r>
              <a:rPr sz="1400" spc="-25">
                <a:latin typeface="微软雅黑"/>
                <a:cs typeface="微软雅黑"/>
              </a:rPr>
              <a:t>台湾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872990" y="3904627"/>
            <a:ext cx="5969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574540" y="4127679"/>
            <a:ext cx="2154555" cy="923925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359"/>
              </a:spcBef>
              <a:buSzPct val="103571"/>
              <a:buChar char="•"/>
              <a:tabLst>
                <a:tab pos="297815"/>
                <a:tab pos="298450"/>
              </a:tabLst>
            </a:pPr>
            <a:r>
              <a:rPr sz="1400">
                <a:latin typeface="Arial"/>
                <a:cs typeface="Arial"/>
              </a:rPr>
              <a:t>ECOG</a:t>
            </a:r>
            <a:r>
              <a:rPr sz="1400" spc="-10">
                <a:latin typeface="Arial"/>
                <a:cs typeface="Arial"/>
              </a:rPr>
              <a:t> </a:t>
            </a:r>
            <a:r>
              <a:rPr sz="1400">
                <a:latin typeface="Arial"/>
                <a:cs typeface="Arial"/>
              </a:rPr>
              <a:t>PS</a:t>
            </a:r>
            <a:r>
              <a:rPr sz="1400" spc="-10">
                <a:latin typeface="Arial"/>
                <a:cs typeface="Arial"/>
              </a:rPr>
              <a:t> </a:t>
            </a:r>
            <a:r>
              <a:rPr sz="1400">
                <a:latin typeface="Arial"/>
                <a:cs typeface="Arial"/>
              </a:rPr>
              <a:t>(0</a:t>
            </a:r>
            <a:r>
              <a:rPr sz="1400" spc="-10">
                <a:latin typeface="Arial"/>
                <a:cs typeface="Arial"/>
              </a:rPr>
              <a:t> </a:t>
            </a:r>
            <a:r>
              <a:rPr sz="1400">
                <a:latin typeface="Arial"/>
                <a:cs typeface="Arial"/>
              </a:rPr>
              <a:t>vs.</a:t>
            </a:r>
            <a:r>
              <a:rPr sz="1400" spc="-10">
                <a:latin typeface="Arial"/>
                <a:cs typeface="Arial"/>
              </a:rPr>
              <a:t> </a:t>
            </a:r>
            <a:r>
              <a:rPr sz="1400" spc="-25">
                <a:latin typeface="Arial"/>
                <a:cs typeface="Arial"/>
              </a:rPr>
              <a:t>1)</a:t>
            </a:r>
            <a:endParaRPr sz="1400">
              <a:latin typeface="Arial"/>
              <a:cs typeface="Arial"/>
            </a:endParaRPr>
          </a:p>
          <a:p>
            <a:pPr marL="297815" indent="-285115">
              <a:lnSpc>
                <a:spcPts val="1560"/>
              </a:lnSpc>
              <a:spcBef>
                <a:spcPts val="315"/>
              </a:spcBef>
              <a:buSzPct val="103571"/>
              <a:buFont typeface="Arial"/>
              <a:buChar char="•"/>
              <a:tabLst>
                <a:tab pos="297815"/>
                <a:tab pos="298450"/>
              </a:tabLst>
            </a:pPr>
            <a:r>
              <a:rPr sz="1400" spc="-5">
                <a:latin typeface="微软雅黑"/>
                <a:cs typeface="微软雅黑"/>
              </a:rPr>
              <a:t>器官转移数 </a:t>
            </a:r>
            <a:r>
              <a:rPr sz="1400">
                <a:latin typeface="Arial"/>
                <a:cs typeface="Arial"/>
              </a:rPr>
              <a:t>(</a:t>
            </a:r>
            <a:r>
              <a:rPr sz="1400">
                <a:latin typeface="微软雅黑"/>
                <a:cs typeface="微软雅黑"/>
              </a:rPr>
              <a:t>＜</a:t>
            </a:r>
            <a:r>
              <a:rPr sz="1400">
                <a:latin typeface="Arial"/>
                <a:cs typeface="Arial"/>
              </a:rPr>
              <a:t>2</a:t>
            </a:r>
            <a:r>
              <a:rPr sz="1400" spc="-5">
                <a:latin typeface="Arial"/>
                <a:cs typeface="Arial"/>
              </a:rPr>
              <a:t> </a:t>
            </a:r>
            <a:r>
              <a:rPr sz="1400">
                <a:latin typeface="Arial"/>
                <a:cs typeface="Arial"/>
              </a:rPr>
              <a:t>vs.</a:t>
            </a:r>
            <a:r>
              <a:rPr sz="1400" spc="-15">
                <a:latin typeface="Arial"/>
                <a:cs typeface="Arial"/>
              </a:rPr>
              <a:t> ≥</a:t>
            </a:r>
            <a:r>
              <a:rPr sz="1400" spc="-25">
                <a:latin typeface="Arial"/>
                <a:cs typeface="Arial"/>
              </a:rPr>
              <a:t>2)</a:t>
            </a:r>
            <a:endParaRPr sz="1400">
              <a:latin typeface="Arial"/>
              <a:cs typeface="Arial"/>
            </a:endParaRPr>
          </a:p>
          <a:p>
            <a:pPr marL="993140">
              <a:lnSpc>
                <a:spcPts val="1560"/>
              </a:lnSpc>
            </a:pPr>
            <a:r>
              <a:rPr sz="1400" spc="-20">
                <a:solidFill>
                  <a:srgbClr val="FFFFFF"/>
                </a:solidFill>
                <a:latin typeface="微软雅黑"/>
                <a:cs typeface="微软雅黑"/>
              </a:rPr>
              <a:t>安慰剂</a:t>
            </a:r>
            <a:endParaRPr sz="1400">
              <a:latin typeface="微软雅黑"/>
              <a:cs typeface="微软雅黑"/>
            </a:endParaRPr>
          </a:p>
          <a:p>
            <a:pPr marL="995680">
              <a:lnSpc>
                <a:spcPct val="100000"/>
              </a:lnSpc>
              <a:spcBef>
                <a:spcPts val="15"/>
              </a:spcBef>
            </a:pPr>
            <a:r>
              <a:rPr sz="1400" spc="-10">
                <a:solidFill>
                  <a:srgbClr val="FFFFFF"/>
                </a:solidFill>
                <a:latin typeface="Arial"/>
                <a:cs typeface="Arial"/>
              </a:rPr>
              <a:t>N=163</a:t>
            </a:r>
            <a:endParaRPr sz="14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43840" y="5334871"/>
            <a:ext cx="7223759" cy="1477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21765" marR="66675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Arial"/>
                <a:cs typeface="Arial"/>
              </a:rPr>
              <a:t>BOR</a:t>
            </a:r>
            <a:r>
              <a:rPr sz="1400" spc="-10">
                <a:latin typeface="微软雅黑"/>
                <a:cs typeface="微软雅黑"/>
              </a:rPr>
              <a:t>：最佳总缓解；</a:t>
            </a:r>
            <a:r>
              <a:rPr sz="1400" spc="-10">
                <a:latin typeface="Arial"/>
                <a:cs typeface="Arial"/>
              </a:rPr>
              <a:t>DCR</a:t>
            </a:r>
            <a:r>
              <a:rPr sz="1400" spc="-10">
                <a:latin typeface="微软雅黑"/>
                <a:cs typeface="微软雅黑"/>
              </a:rPr>
              <a:t>：疾病控制率；</a:t>
            </a:r>
            <a:r>
              <a:rPr sz="1400" spc="-10">
                <a:latin typeface="Arial"/>
                <a:cs typeface="Arial"/>
              </a:rPr>
              <a:t>DOR</a:t>
            </a:r>
            <a:r>
              <a:rPr sz="1400" spc="-15">
                <a:latin typeface="微软雅黑"/>
                <a:cs typeface="微软雅黑"/>
              </a:rPr>
              <a:t>：缓解持续时间；</a:t>
            </a:r>
            <a:r>
              <a:rPr sz="1400" spc="-50">
                <a:latin typeface="微软雅黑"/>
                <a:cs typeface="微软雅黑"/>
              </a:rPr>
              <a:t> </a:t>
            </a:r>
            <a:r>
              <a:rPr sz="1400">
                <a:latin typeface="Arial"/>
                <a:cs typeface="Arial"/>
              </a:rPr>
              <a:t>ECOG</a:t>
            </a:r>
            <a:r>
              <a:rPr sz="1400" spc="55">
                <a:latin typeface="Arial"/>
                <a:cs typeface="Arial"/>
              </a:rPr>
              <a:t> </a:t>
            </a:r>
            <a:r>
              <a:rPr sz="1400" spc="-10">
                <a:latin typeface="Arial"/>
                <a:cs typeface="Arial"/>
              </a:rPr>
              <a:t>PS</a:t>
            </a:r>
            <a:r>
              <a:rPr sz="1400" spc="-10">
                <a:latin typeface="微软雅黑"/>
                <a:cs typeface="微软雅黑"/>
              </a:rPr>
              <a:t>：东方肿瘤协作组身体状态；</a:t>
            </a:r>
            <a:r>
              <a:rPr sz="1400" spc="-10">
                <a:latin typeface="Arial"/>
                <a:cs typeface="Arial"/>
              </a:rPr>
              <a:t>G/GEJ</a:t>
            </a:r>
            <a:r>
              <a:rPr sz="1400" spc="-5">
                <a:latin typeface="微软雅黑"/>
                <a:cs typeface="微软雅黑"/>
              </a:rPr>
              <a:t>：胃</a:t>
            </a:r>
            <a:r>
              <a:rPr sz="1400">
                <a:latin typeface="Arial"/>
                <a:cs typeface="Arial"/>
              </a:rPr>
              <a:t>/</a:t>
            </a:r>
            <a:r>
              <a:rPr sz="1400" spc="-10">
                <a:latin typeface="微软雅黑"/>
                <a:cs typeface="微软雅黑"/>
              </a:rPr>
              <a:t>食管交界处；</a:t>
            </a:r>
            <a:endParaRPr sz="1400">
              <a:latin typeface="微软雅黑"/>
              <a:cs typeface="微软雅黑"/>
            </a:endParaRPr>
          </a:p>
          <a:p>
            <a:pPr marL="1421765" marR="5080">
              <a:lnSpc>
                <a:spcPct val="100000"/>
              </a:lnSpc>
            </a:pPr>
            <a:r>
              <a:rPr sz="1400" spc="-10">
                <a:latin typeface="Arial"/>
                <a:cs typeface="Arial"/>
              </a:rPr>
              <a:t>IV</a:t>
            </a:r>
            <a:r>
              <a:rPr sz="1400" spc="-10">
                <a:latin typeface="微软雅黑"/>
                <a:cs typeface="微软雅黑"/>
              </a:rPr>
              <a:t>：静脉注射；</a:t>
            </a:r>
            <a:r>
              <a:rPr sz="1400" spc="-10">
                <a:latin typeface="Arial"/>
                <a:cs typeface="Arial"/>
              </a:rPr>
              <a:t>ORR</a:t>
            </a:r>
            <a:r>
              <a:rPr sz="1400" spc="-10">
                <a:latin typeface="微软雅黑"/>
                <a:cs typeface="微软雅黑"/>
              </a:rPr>
              <a:t>：客观缓解率；</a:t>
            </a:r>
            <a:r>
              <a:rPr sz="1400" spc="-10">
                <a:latin typeface="Arial"/>
                <a:cs typeface="Arial"/>
              </a:rPr>
              <a:t>OS</a:t>
            </a:r>
            <a:r>
              <a:rPr sz="1400" spc="-10">
                <a:latin typeface="微软雅黑"/>
                <a:cs typeface="微软雅黑"/>
              </a:rPr>
              <a:t>：总生存；</a:t>
            </a:r>
            <a:r>
              <a:rPr sz="1400" spc="-10">
                <a:latin typeface="Arial"/>
                <a:cs typeface="Arial"/>
              </a:rPr>
              <a:t>PFS</a:t>
            </a:r>
            <a:r>
              <a:rPr sz="1400" spc="-15">
                <a:latin typeface="微软雅黑"/>
                <a:cs typeface="微软雅黑"/>
              </a:rPr>
              <a:t>：无进展生存期；</a:t>
            </a:r>
            <a:r>
              <a:rPr sz="1400" spc="-50">
                <a:latin typeface="微软雅黑"/>
                <a:cs typeface="微软雅黑"/>
              </a:rPr>
              <a:t> </a:t>
            </a:r>
            <a:r>
              <a:rPr sz="1400" spc="-10">
                <a:latin typeface="Arial"/>
                <a:cs typeface="Arial"/>
              </a:rPr>
              <a:t>Q2W</a:t>
            </a:r>
            <a:r>
              <a:rPr sz="1400" spc="-5">
                <a:latin typeface="微软雅黑"/>
                <a:cs typeface="微软雅黑"/>
              </a:rPr>
              <a:t>：每</a:t>
            </a:r>
            <a:r>
              <a:rPr sz="1400">
                <a:latin typeface="Arial"/>
                <a:cs typeface="Arial"/>
              </a:rPr>
              <a:t>2</a:t>
            </a:r>
            <a:r>
              <a:rPr sz="1400">
                <a:latin typeface="微软雅黑"/>
                <a:cs typeface="微软雅黑"/>
              </a:rPr>
              <a:t>周；</a:t>
            </a:r>
            <a:r>
              <a:rPr sz="1400">
                <a:latin typeface="Arial"/>
                <a:cs typeface="Arial"/>
              </a:rPr>
              <a:t>R</a:t>
            </a:r>
            <a:r>
              <a:rPr sz="1400" spc="-5">
                <a:latin typeface="微软雅黑"/>
                <a:cs typeface="微软雅黑"/>
              </a:rPr>
              <a:t>：随机化；</a:t>
            </a:r>
            <a:r>
              <a:rPr sz="1400" spc="-10">
                <a:latin typeface="Arial"/>
                <a:cs typeface="Arial"/>
              </a:rPr>
              <a:t>TTR</a:t>
            </a:r>
            <a:r>
              <a:rPr sz="1400" spc="-15">
                <a:latin typeface="微软雅黑"/>
                <a:cs typeface="微软雅黑"/>
              </a:rPr>
              <a:t>：至缓解时间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>
                <a:latin typeface="Arial"/>
                <a:cs typeface="Arial"/>
              </a:rPr>
              <a:t>Taroh</a:t>
            </a:r>
            <a:r>
              <a:rPr sz="1200" spc="-35">
                <a:latin typeface="Arial"/>
                <a:cs typeface="Arial"/>
              </a:rPr>
              <a:t> </a:t>
            </a:r>
            <a:r>
              <a:rPr sz="1200">
                <a:latin typeface="Arial"/>
                <a:cs typeface="Arial"/>
              </a:rPr>
              <a:t>Satoh,</a:t>
            </a:r>
            <a:r>
              <a:rPr sz="1200" spc="-20">
                <a:latin typeface="Arial"/>
                <a:cs typeface="Arial"/>
              </a:rPr>
              <a:t> </a:t>
            </a:r>
            <a:r>
              <a:rPr sz="1200">
                <a:latin typeface="Arial"/>
                <a:cs typeface="Arial"/>
              </a:rPr>
              <a:t>et</a:t>
            </a:r>
            <a:r>
              <a:rPr sz="1200" spc="-20">
                <a:latin typeface="Arial"/>
                <a:cs typeface="Arial"/>
              </a:rPr>
              <a:t> </a:t>
            </a:r>
            <a:r>
              <a:rPr sz="1200">
                <a:latin typeface="Arial"/>
                <a:cs typeface="Arial"/>
              </a:rPr>
              <a:t>al.</a:t>
            </a:r>
            <a:r>
              <a:rPr sz="1200" spc="-20">
                <a:latin typeface="Arial"/>
                <a:cs typeface="Arial"/>
              </a:rPr>
              <a:t> </a:t>
            </a:r>
            <a:r>
              <a:rPr sz="1200">
                <a:latin typeface="Arial"/>
                <a:cs typeface="Arial"/>
              </a:rPr>
              <a:t>2018</a:t>
            </a:r>
            <a:r>
              <a:rPr sz="1200" spc="-20">
                <a:latin typeface="Arial"/>
                <a:cs typeface="Arial"/>
              </a:rPr>
              <a:t> </a:t>
            </a:r>
            <a:r>
              <a:rPr sz="1200">
                <a:latin typeface="Arial"/>
                <a:cs typeface="Arial"/>
              </a:rPr>
              <a:t>ESMO.</a:t>
            </a:r>
            <a:r>
              <a:rPr sz="1200" spc="-20">
                <a:latin typeface="Arial"/>
                <a:cs typeface="Arial"/>
              </a:rPr>
              <a:t> </a:t>
            </a:r>
            <a:r>
              <a:rPr sz="1200">
                <a:latin typeface="Arial"/>
                <a:cs typeface="Arial"/>
              </a:rPr>
              <a:t>Poster</a:t>
            </a:r>
            <a:r>
              <a:rPr sz="1200" spc="-20">
                <a:latin typeface="Arial"/>
                <a:cs typeface="Arial"/>
              </a:rPr>
              <a:t> 1905</a:t>
            </a:r>
            <a:endParaRPr sz="1200">
              <a:latin typeface="Arial"/>
              <a:cs typeface="Arial"/>
            </a:endParaRPr>
          </a:p>
        </p:txBody>
      </p:sp>
      <p:pic>
        <p:nvPicPr>
          <p:cNvPr id="30" name="object 30"/>
          <p:cNvPicPr/>
          <p:nvPr/>
        </p:nvPicPr>
        <p:blipFill>
          <a:blip r:embed="rId2"/>
          <a:stretch>
            <a:fillRect/>
          </a:stretch>
        </p:blipFill>
        <p:spPr>
          <a:xfrm>
            <a:off x="828675" y="201612"/>
            <a:ext cx="2687638" cy="368300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907415" y="225954"/>
            <a:ext cx="25057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免疫治疗：GC/GEJC</a:t>
            </a:r>
            <a:r>
              <a:rPr sz="1800" b="1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800" b="1" spc="-25">
                <a:solidFill>
                  <a:srgbClr val="FFFFFF"/>
                </a:solidFill>
                <a:latin typeface="微软雅黑"/>
                <a:cs typeface="微软雅黑"/>
              </a:rPr>
              <a:t>3L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58741" y="33337"/>
            <a:ext cx="773430" cy="1084580"/>
            <a:chOff x="58741" y="33337"/>
            <a:chExt cx="773430" cy="1084580"/>
          </a:xfrm>
        </p:grpSpPr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9284" y="33337"/>
              <a:ext cx="770767" cy="108150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8741" y="660399"/>
              <a:ext cx="773101" cy="457200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3043783" y="771730"/>
            <a:ext cx="3056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00"/>
                </a:solidFill>
                <a:latin typeface="Arial"/>
                <a:cs typeface="Arial"/>
              </a:rPr>
              <a:t>ATTRACTION-</a:t>
            </a:r>
            <a:r>
              <a:rPr sz="2400">
                <a:solidFill>
                  <a:srgbClr val="000000"/>
                </a:solidFill>
                <a:latin typeface="Arial"/>
                <a:cs typeface="Arial"/>
              </a:rPr>
              <a:t>02</a:t>
            </a:r>
            <a:r>
              <a:rPr sz="2400" spc="-25">
                <a:solidFill>
                  <a:srgbClr val="000000"/>
                </a:solidFill>
              </a:rPr>
              <a:t>研究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https://d.book118.com/445133332200011041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381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等线 Light</vt:lpstr>
      <vt:lpstr>Times New Roman</vt:lpstr>
      <vt:lpstr>Office Theme</vt:lpstr>
      <vt:lpstr>上消化道肿瘤免疫治疗新进展</vt:lpstr>
      <vt:lpstr>内容</vt:lpstr>
      <vt:lpstr>I-O治疗：增强T细胞刺激（激动性抗体 vs 阻断性抗体）</vt:lpstr>
      <vt:lpstr>PD-1抑制剂的作用机制</vt:lpstr>
      <vt:lpstr>抗肿瘤免疫应答的优越性：免疫循环</vt:lpstr>
      <vt:lpstr>免疫记忆可提供长期的免疫保护</vt:lpstr>
      <vt:lpstr>内容</vt:lpstr>
      <vt:lpstr>ATTRACTION-01研究</vt:lpstr>
      <vt:lpstr>病人基本特征（n=65）</vt:lpstr>
      <vt:lpstr>免疫治疗：EC 2L+</vt:lpstr>
      <vt:lpstr>免疫治疗：EC 2L+</vt:lpstr>
      <vt:lpstr>免疫治疗：EC 2L+</vt:lpstr>
      <vt:lpstr>免疫治疗：EC 2L+</vt:lpstr>
      <vt:lpstr>KEYNOTE-028研究</vt:lpstr>
      <vt:lpstr>免疫治疗：EC/GEJC 2L+</vt:lpstr>
      <vt:lpstr>KEYNOTE-181研究</vt:lpstr>
      <vt:lpstr>ONO-4538-024研究</vt:lpstr>
      <vt:lpstr>CheckMate-648研究</vt:lpstr>
      <vt:lpstr>免疫治疗：EC 2L+</vt:lpstr>
      <vt:lpstr>免疫治疗：EC 2L+</vt:lpstr>
      <vt:lpstr>晚期胃癌免疫治疗的药物</vt:lpstr>
      <vt:lpstr>ATTRACTION-02研究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2024-09-02T03:25:21.154</cp:lastPrinted>
  <dcterms:created xsi:type="dcterms:W3CDTF">2024-09-01T19:25:21Z</dcterms:created>
  <dcterms:modified xsi:type="dcterms:W3CDTF">2024-09-01T19:25:23Z</dcterms:modified>
</cp:coreProperties>
</file>