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8" r:id="rId23"/>
  </p:sldIdLst>
  <p:sldSz cx="12190095" cy="685927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 Target="../slides/slide3.xml" TargetMode="Internal" /><Relationship Id="rId3"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 Target="../slides/slide3.xml" TargetMode="Internal" /><Relationship Id="rId3"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CEA4690-106C-4A35-AE79-C56BF1D423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1BA838-91DA-41CD-BAA8-CAE1ED9EB7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DD1568B-B81E-452D-9FC7-299092AC0E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3D033DF-84A5-463C-8541-214A7FC93E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D6886AB-6300-45CE-93B8-4A1C10AB848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CF6A0D6-BEF9-456F-AB12-C1C0F80F8E4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34D6D51-7F0E-4092-AC18-F0FBB515E5D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8F1608-BD39-407A-A79D-2E0DEBE3B5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B7885E-5505-4185-8FCE-04CB10620A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416D0C-149D-4A7F-9865-E2656B4420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0563CC-9DAB-40AA-92CE-EF85BF268E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6_标题幻灯片">
    <p:spTree>
      <p:nvGrpSpPr>
        <p:cNvPr id="1" name=""/>
        <p:cNvGrpSpPr/>
        <p:nvPr/>
      </p:nvGrpSpPr>
      <p:grpSpPr>
        <a:xfrm>
          <a:off x="0" y="0"/>
          <a:ext cx="0" cy="0"/>
        </a:xfrm>
      </p:grpSpPr>
      <p:sp>
        <p:nvSpPr>
          <p:cNvPr id="4" name="矩形 3"/>
          <p:cNvSpPr/>
          <p:nvPr userDrawn="1"/>
        </p:nvSpPr>
        <p:spPr>
          <a:xfrm>
            <a:off x="0" y="-27384"/>
            <a:ext cx="12190413" cy="144016"/>
          </a:xfrm>
          <a:prstGeom prst="rect">
            <a:avLst/>
          </a:prstGeom>
          <a:solidFill>
            <a:srgbClr val="DF291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endParaRPr lang="zh-CN" altLang="en-US"/>
          </a:p>
        </p:txBody>
      </p:sp>
      <p:sp>
        <p:nvSpPr>
          <p:cNvPr id="5" name="矩形 4"/>
          <p:cNvSpPr/>
          <p:nvPr userDrawn="1"/>
        </p:nvSpPr>
        <p:spPr>
          <a:xfrm>
            <a:off x="0" y="6597352"/>
            <a:ext cx="12190412" cy="288032"/>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endParaRPr lang="zh-CN" altLang="en-US"/>
          </a:p>
        </p:txBody>
      </p:sp>
      <p:pic>
        <p:nvPicPr>
          <p:cNvPr id="6" name="Picture 2" descr="C:\Users\Administrator\Desktop\图片1.png">
            <a:hlinkClick r:id="rId2" action="ppaction://hlinksldjump"/>
          </p:cNvPr>
          <p:cNvPicPr>
            <a:picLocks noChangeAspect="1" noChangeArrowheads="1"/>
          </p:cNvPicPr>
          <p:nvPr userDrawn="1"/>
        </p:nvPicPr>
        <p:blipFill>
          <a:blip r:embed="rId1">
            <a:extLst>
              <a:ext uri="{28A0092B-C50C-407E-A947-70E740481C1C}">
                <a14:useLocalDpi xmlns:a14="http://schemas.microsoft.com/office/drawing/2010/main" val="0"/>
              </a:ext>
            </a:extLst>
          </a:blip>
          <a:stretch>
            <a:fillRect/>
          </a:stretch>
        </p:blipFill>
        <p:spPr bwMode="auto">
          <a:xfrm>
            <a:off x="10631710" y="6319663"/>
            <a:ext cx="1249363" cy="493713"/>
          </a:xfrm>
          <a:prstGeom prst="rect">
            <a:avLst/>
          </a:prstGeom>
          <a:noFill/>
          <a:extLst>
            <a:ext uri="{909E8E84-426E-40DD-AFC4-6F175D3DCCD1}">
              <a14:hiddenFill xmlns:a14="http://schemas.microsoft.com/office/drawing/2010/main">
                <a:solidFill>
                  <a:srgbClr val="FFFFFF"/>
                </a:solidFill>
              </a14:hiddenFill>
            </a:ext>
          </a:extLst>
        </p:spPr>
      </p:pic>
    </p:spTree>
  </p:cSld>
  <p:clrMapOvr>
    <a:overrideClrMapping bg1="lt1" tx1="dk1" bg2="lt2" tx2="dk2" accent1="accent1" accent2="accent2" accent3="accent3" accent4="accent4" accent5="accent5" accent6="accent6" hlink="hlink" folHlink="folHlink"/>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标题和内容">
    <p:spTree>
      <p:nvGrpSpPr>
        <p:cNvPr id="1" name=""/>
        <p:cNvGrpSpPr/>
        <p:nvPr/>
      </p:nvGrpSpPr>
      <p:grpSpPr>
        <a:xfrm>
          <a:off x="0" y="0"/>
          <a:ext cx="0" cy="0"/>
        </a:xfrm>
      </p:grpSpPr>
      <p:sp>
        <p:nvSpPr>
          <p:cNvPr id="2" name="标题 1"/>
          <p:cNvSpPr>
            <a:spLocks noGrp="1"/>
          </p:cNvSpPr>
          <p:nvPr>
            <p:ph type="title"/>
          </p:nvPr>
        </p:nvSpPr>
        <p:spPr>
          <a:xfrm>
            <a:off x="609521" y="274701"/>
            <a:ext cx="10971372" cy="1143265"/>
          </a:xfrm>
          <a:prstGeom prst="rect">
            <a:avLst/>
          </a:prstGeom>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a:xfrm>
            <a:off x="609521" y="1600572"/>
            <a:ext cx="10971372" cy="4527011"/>
          </a:xfrm>
          <a:prstGeom prst="rect">
            <a:avLst/>
          </a:prstGeom>
        </p:spPr>
        <p:txBody>
          <a:bodyPr>
            <a:normAutofit/>
          </a:bodyPr>
          <a:lstStyle>
            <a:lvl1pPr>
              <a:defRPr sz="2600"/>
            </a:lvl1pPr>
            <a:lvl2pPr>
              <a:defRPr sz="2600"/>
            </a:lvl2pPr>
            <a:lvl3pPr>
              <a:defRPr sz="2600"/>
            </a:lvl3pPr>
            <a:lvl4pPr>
              <a:defRPr sz="2600"/>
            </a:lvl4pPr>
            <a:lvl5pPr>
              <a:defRPr sz="2600"/>
            </a:lvl5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a:xfrm>
            <a:off x="609521" y="6357823"/>
            <a:ext cx="2844430" cy="365210"/>
          </a:xfrm>
          <a:prstGeom prst="rect">
            <a:avLst/>
          </a:prstGeom>
        </p:spPr>
        <p:txBody>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fld id="{530820CF-B880-4189-942D-D702A7CBA730}" type="datetimeFigureOut">
              <a:rPr lang="zh-CN" altLang="en-US" smtClean="0"/>
              <a:t/>
            </a:fld>
            <a:endParaRPr lang="zh-CN" altLang="en-US"/>
          </a:p>
        </p:txBody>
      </p:sp>
      <p:sp>
        <p:nvSpPr>
          <p:cNvPr id="5" name="页脚占位符 4"/>
          <p:cNvSpPr>
            <a:spLocks noGrp="1"/>
          </p:cNvSpPr>
          <p:nvPr>
            <p:ph type="ftr" sz="quarter" idx="11"/>
          </p:nvPr>
        </p:nvSpPr>
        <p:spPr>
          <a:xfrm>
            <a:off x="4165059" y="6357823"/>
            <a:ext cx="3860297" cy="365210"/>
          </a:xfrm>
          <a:prstGeom prst="rect">
            <a:avLst/>
          </a:prstGeom>
        </p:spPr>
        <p:txBody>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12"/>
          </p:nvPr>
        </p:nvSpPr>
        <p:spPr>
          <a:xfrm>
            <a:off x="8736463" y="6357823"/>
            <a:ext cx="2844430" cy="365210"/>
          </a:xfrm>
          <a:prstGeom prst="rect">
            <a:avLst/>
          </a:prstGeom>
        </p:spPr>
        <p:txBody>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fld id="{0C913308-F349-4B6D-A68A-DD1791B4A57B}"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标题幻灯片">
    <p:spTree>
      <p:nvGrpSpPr>
        <p:cNvPr id="1" name=""/>
        <p:cNvGrpSpPr/>
        <p:nvPr/>
      </p:nvGrpSpPr>
      <p:grpSpPr>
        <a:xfrm>
          <a:off x="0" y="0"/>
          <a:ext cx="0" cy="0"/>
        </a:xfrm>
      </p:grpSpPr>
      <p:sp>
        <p:nvSpPr>
          <p:cNvPr id="7" name="矩形 6"/>
          <p:cNvSpPr/>
          <p:nvPr userDrawn="1"/>
        </p:nvSpPr>
        <p:spPr>
          <a:xfrm>
            <a:off x="0" y="6598879"/>
            <a:ext cx="12190412" cy="288099"/>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endParaRPr lang="zh-CN" altLang="en-US"/>
          </a:p>
        </p:txBody>
      </p:sp>
      <p:sp>
        <p:nvSpPr>
          <p:cNvPr id="8" name="矩形 7"/>
          <p:cNvSpPr/>
          <p:nvPr userDrawn="1"/>
        </p:nvSpPr>
        <p:spPr>
          <a:xfrm>
            <a:off x="1" y="-27390"/>
            <a:ext cx="12190413" cy="144049"/>
          </a:xfrm>
          <a:prstGeom prst="rect">
            <a:avLst/>
          </a:prstGeom>
          <a:solidFill>
            <a:srgbClr val="DF291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endParaRPr lang="zh-CN" altLang="en-US"/>
          </a:p>
        </p:txBody>
      </p:sp>
      <p:pic>
        <p:nvPicPr>
          <p:cNvPr id="9" name="Picture 2" descr="C:\Users\Administrator\Desktop\图片1.png">
            <a:hlinkClick r:id="rId2" action="ppaction://hlinksldjump"/>
          </p:cNvPr>
          <p:cNvPicPr>
            <a:picLocks noChangeAspect="1" noChangeArrowheads="1"/>
          </p:cNvPicPr>
          <p:nvPr userDrawn="1"/>
        </p:nvPicPr>
        <p:blipFill>
          <a:blip r:embed="rId1">
            <a:extLst>
              <a:ext uri="{28A0092B-C50C-407E-A947-70E740481C1C}">
                <a14:useLocalDpi xmlns:a14="http://schemas.microsoft.com/office/drawing/2010/main" val="0"/>
              </a:ext>
            </a:extLst>
          </a:blip>
          <a:stretch>
            <a:fillRect/>
          </a:stretch>
        </p:blipFill>
        <p:spPr bwMode="auto">
          <a:xfrm>
            <a:off x="10631711" y="6321127"/>
            <a:ext cx="1249363" cy="49382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image" Target="../media/image2.jpeg"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4"/>
          <a:stretch>
            <a:fillRect/>
          </a:stretch>
        </a:blipFill>
        <a:effectLst/>
      </p:bgPr>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Lst>
  <p:transition/>
  <p:timing/>
  <p:txStyles>
    <p:titleStyle>
      <a:lvl1pPr algn="ctr" defTabSz="1218565" rtl="0" eaLnBrk="1" latinLnBrk="0" hangingPunct="1">
        <a:spcBef>
          <a:spcPct val="0"/>
        </a:spcBef>
        <a:buNone/>
        <a:defRPr sz="5900" kern="1200">
          <a:solidFill>
            <a:schemeClr val="tx1"/>
          </a:solidFill>
          <a:latin typeface="+mj-lt"/>
          <a:ea typeface="+mj-ea"/>
          <a:cs typeface="+mj-cs"/>
        </a:defRPr>
      </a:lvl1pPr>
    </p:titleStyle>
    <p:bodyStyle>
      <a:lvl1pPr marL="457200" indent="-457200" algn="l" defTabSz="1218565" rtl="0" eaLnBrk="1" latinLnBrk="0" hangingPunct="1">
        <a:spcBef>
          <a:spcPct val="20000"/>
        </a:spcBef>
        <a:buFont typeface="Arial" pitchFamily="34" charset="0"/>
        <a:buChar char="•"/>
        <a:defRPr sz="4300" kern="1200">
          <a:solidFill>
            <a:schemeClr val="tx1"/>
          </a:solidFill>
          <a:latin typeface="+mn-lt"/>
          <a:ea typeface="+mn-ea"/>
          <a:cs typeface="+mn-cs"/>
        </a:defRPr>
      </a:lvl1pPr>
      <a:lvl2pPr marL="990600" indent="-381000" algn="l" defTabSz="1218565" rtl="0" eaLnBrk="1" latinLnBrk="0" hangingPunct="1">
        <a:spcBef>
          <a:spcPct val="20000"/>
        </a:spcBef>
        <a:buFont typeface="Arial" pitchFamily="34" charset="0"/>
        <a:buChar char="–"/>
        <a:defRPr sz="3700" kern="1200">
          <a:solidFill>
            <a:schemeClr val="tx1"/>
          </a:solidFill>
          <a:latin typeface="+mn-lt"/>
          <a:ea typeface="+mn-ea"/>
          <a:cs typeface="+mn-cs"/>
        </a:defRPr>
      </a:lvl2pPr>
      <a:lvl3pPr marL="1524000" indent="-304800" algn="l" defTabSz="1218565" rtl="0" eaLnBrk="1" latinLnBrk="0" hangingPunct="1">
        <a:spcBef>
          <a:spcPct val="20000"/>
        </a:spcBef>
        <a:buFont typeface="Arial" pitchFamily="34" charset="0"/>
        <a:buChar char="•"/>
        <a:defRPr sz="3200" kern="1200">
          <a:solidFill>
            <a:schemeClr val="tx1"/>
          </a:solidFill>
          <a:latin typeface="+mn-lt"/>
          <a:ea typeface="+mn-ea"/>
          <a:cs typeface="+mn-cs"/>
        </a:defRPr>
      </a:lvl3pPr>
      <a:lvl4pPr marL="21336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4pPr>
      <a:lvl5pPr marL="27432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5pPr>
      <a:lvl6pPr marL="33528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24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20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16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5.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png" /><Relationship Id="rId3" Type="http://schemas.openxmlformats.org/officeDocument/2006/relationships/image" Target="../media/image6.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7.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5200134240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7" name="TextBox 16"/>
          <p:cNvSpPr txBox="1"/>
          <p:nvPr/>
        </p:nvSpPr>
        <p:spPr>
          <a:xfrm>
            <a:off x="1630710" y="2521878"/>
            <a:ext cx="9001000" cy="1051932"/>
          </a:xfrm>
          <a:prstGeom prst="rect">
            <a:avLst/>
          </a:prstGeom>
          <a:noFill/>
        </p:spPr>
        <p:txBody>
          <a:bodyPr wrap="non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zh-CN" sz="4400" b="1" smtClean="0">
                <a:latin typeface="方正大黑简体" pitchFamily="65" charset="-122"/>
                <a:ea typeface="方正大黑简体" pitchFamily="65" charset="-122"/>
              </a:rPr>
              <a:t>课时</a:t>
            </a:r>
            <a:r>
              <a:rPr lang="en-US" altLang="zh-CN" sz="4400" b="1">
                <a:latin typeface="方正大黑简体" pitchFamily="65" charset="-122"/>
                <a:ea typeface="方正大黑简体" pitchFamily="65" charset="-122"/>
              </a:rPr>
              <a:t>1</a:t>
            </a:r>
            <a:r>
              <a:rPr lang="zh-CN" altLang="zh-CN" sz="4400" b="1">
                <a:latin typeface="方正大黑简体" pitchFamily="65" charset="-122"/>
                <a:ea typeface="方正大黑简体" pitchFamily="65" charset="-122"/>
              </a:rPr>
              <a:t>　追求智慧的学问</a:t>
            </a:r>
            <a:endParaRPr lang="zh-CN" altLang="zh-CN" sz="4400" b="1">
              <a:latin typeface="方正大黑简体" pitchFamily="65" charset="-122"/>
              <a:ea typeface="方正大黑简体" pitchFamily="65" charset="-122"/>
            </a:endParaRPr>
          </a:p>
          <a:p>
            <a:pPr algn="ctr"/>
            <a:endParaRPr lang="zh-CN" altLang="zh-CN" sz="4400" b="1">
              <a:latin typeface="方正大黑简体" pitchFamily="65" charset="-122"/>
              <a:ea typeface="方正大黑简体" pitchFamily="65" charset="-122"/>
            </a:endParaRPr>
          </a:p>
          <a:p>
            <a:pPr algn="ctr"/>
            <a:r>
              <a:rPr lang="en-US" altLang="zh-CN" sz="4400" b="1" smtClean="0">
                <a:latin typeface="方正大黑简体" pitchFamily="65" charset="-122"/>
                <a:ea typeface="方正大黑简体" pitchFamily="65" charset="-122"/>
              </a:rPr>
              <a:t>	</a:t>
            </a:r>
            <a:endParaRPr lang="zh-CN" altLang="zh-CN" sz="4400" b="1">
              <a:latin typeface="方正大黑简体" pitchFamily="65" charset="-122"/>
              <a:ea typeface="方正大黑简体" pitchFamily="65"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457200" algn="just">
              <a:spcAft>
                <a:spcPct val="0"/>
              </a:spcAft>
            </a:pPr>
            <a:r>
              <a:rPr lang="zh-CN" altLang="zh-CN" sz="2800" kern="100">
                <a:latin typeface="Times New Roman" panose="02020603050405020304"/>
                <a:ea typeface="黑体" panose="02010600030101010101" charset="-122"/>
                <a:cs typeface="Times New Roman" panose="02020603050405020304"/>
              </a:rPr>
              <a:t>课标要求</a:t>
            </a:r>
            <a:endParaRPr lang="zh-CN" altLang="zh-CN" sz="2800" kern="100">
              <a:latin typeface="宋体" panose="02010600030101010101" pitchFamily="2" charset="-122"/>
              <a:cs typeface="Courier New" panose="02070309020205020404"/>
            </a:endParaRPr>
          </a:p>
          <a:p>
            <a:pPr indent="457200" algn="just">
              <a:spcAft>
                <a:spcPct val="0"/>
              </a:spcAft>
            </a:pPr>
            <a:r>
              <a:rPr lang="en-US" altLang="zh-CN" sz="2800" kern="100">
                <a:latin typeface="Times New Roman" panose="02020603050405020304"/>
                <a:ea typeface="楷体_GB2312" panose="02010609030101010101" charset="-122"/>
                <a:cs typeface="Courier New" panose="02070309020205020404"/>
              </a:rPr>
              <a:t>1</a:t>
            </a:r>
            <a:r>
              <a:rPr lang="zh-CN" altLang="zh-CN" sz="2800" kern="100">
                <a:latin typeface="Times New Roman" panose="02020603050405020304"/>
                <a:cs typeface="Times New Roman" panose="02020603050405020304"/>
              </a:rPr>
              <a:t>．</a:t>
            </a:r>
            <a:r>
              <a:rPr lang="zh-CN" altLang="zh-CN" sz="2800" kern="100">
                <a:latin typeface="Times New Roman" panose="02020603050405020304"/>
                <a:ea typeface="楷体_GB2312" panose="02010609030101010101" charset="-122"/>
                <a:cs typeface="Times New Roman" panose="02020603050405020304"/>
              </a:rPr>
              <a:t>讲述身边的故事，理解哲学是对生活的理解、总结和反思。</a:t>
            </a:r>
            <a:endParaRPr lang="zh-CN" altLang="zh-CN" sz="2800" kern="100">
              <a:latin typeface="宋体" panose="02010600030101010101" pitchFamily="2" charset="-122"/>
              <a:cs typeface="Courier New" panose="02070309020205020404"/>
            </a:endParaRPr>
          </a:p>
          <a:p>
            <a:pPr indent="457200" algn="just">
              <a:spcAft>
                <a:spcPct val="0"/>
              </a:spcAft>
            </a:pPr>
            <a:r>
              <a:rPr lang="en-US" altLang="zh-CN" sz="2800" kern="100">
                <a:latin typeface="Times New Roman" panose="02020603050405020304"/>
                <a:ea typeface="楷体_GB2312" panose="02010609030101010101" charset="-122"/>
                <a:cs typeface="Courier New" panose="02070309020205020404"/>
              </a:rPr>
              <a:t>2</a:t>
            </a:r>
            <a:r>
              <a:rPr lang="zh-CN" altLang="zh-CN" sz="2800" kern="100">
                <a:latin typeface="Times New Roman" panose="02020603050405020304"/>
                <a:ea typeface="楷体_GB2312" panose="02010609030101010101" charset="-122"/>
                <a:cs typeface="Times New Roman" panose="02020603050405020304"/>
              </a:rPr>
              <a:t>．思考日常生活中富有哲理的事例，感悟哲学是关于世界观的学问，能够开启人的智慧。</a:t>
            </a:r>
            <a:endParaRPr lang="zh-CN" altLang="zh-CN" sz="2800" kern="100">
              <a:latin typeface="宋体" panose="02010600030101010101" pitchFamily="2" charset="-122"/>
              <a:cs typeface="Courier New" panose="02070309020205020404"/>
            </a:endParaRPr>
          </a:p>
          <a:p>
            <a:pPr indent="457200" algn="just">
              <a:spcAft>
                <a:spcPct val="0"/>
              </a:spcAft>
            </a:pPr>
            <a:r>
              <a:rPr lang="zh-CN" altLang="zh-CN" sz="2800" kern="100">
                <a:latin typeface="Times New Roman" panose="02020603050405020304"/>
                <a:ea typeface="黑体" panose="02010600030101010101" charset="-122"/>
                <a:cs typeface="Times New Roman" panose="02020603050405020304"/>
              </a:rPr>
              <a:t>素养目标</a:t>
            </a:r>
            <a:endParaRPr lang="zh-CN" altLang="zh-CN" sz="2800" kern="100">
              <a:latin typeface="宋体" panose="02010600030101010101" pitchFamily="2" charset="-122"/>
              <a:cs typeface="Courier New" panose="02070309020205020404"/>
            </a:endParaRPr>
          </a:p>
          <a:p>
            <a:pPr indent="457200" algn="just">
              <a:spcAft>
                <a:spcPct val="0"/>
              </a:spcAft>
            </a:pPr>
            <a:r>
              <a:rPr lang="en-US" altLang="zh-CN" sz="2800" kern="100">
                <a:latin typeface="Times New Roman" panose="02020603050405020304"/>
                <a:ea typeface="楷体_GB2312" panose="02010609030101010101" charset="-122"/>
                <a:cs typeface="Courier New" panose="02070309020205020404"/>
              </a:rPr>
              <a:t>1</a:t>
            </a:r>
            <a:r>
              <a:rPr lang="en-US" altLang="zh-CN" sz="2800" kern="100" smtClean="0">
                <a:latin typeface="Times New Roman" panose="02020603050405020304"/>
                <a:ea typeface="楷体_GB2312" panose="02010609030101010101" charset="-122"/>
                <a:cs typeface="Courier New" panose="02070309020205020404"/>
              </a:rPr>
              <a:t>.   </a:t>
            </a:r>
            <a:r>
              <a:rPr lang="zh-CN" altLang="zh-CN" sz="2800" kern="100" smtClean="0">
                <a:latin typeface="Times New Roman" panose="02020603050405020304"/>
                <a:ea typeface="楷体_GB2312" panose="02010609030101010101" charset="-122"/>
                <a:cs typeface="Times New Roman" panose="02020603050405020304"/>
              </a:rPr>
              <a:t>科学</a:t>
            </a:r>
            <a:r>
              <a:rPr lang="zh-CN" altLang="zh-CN" sz="2800" kern="100">
                <a:latin typeface="Times New Roman" panose="02020603050405020304"/>
                <a:ea typeface="楷体_GB2312" panose="02010609030101010101" charset="-122"/>
                <a:cs typeface="Times New Roman" panose="02020603050405020304"/>
              </a:rPr>
              <a:t>精神：树立正确的世界观；用真正哲学指导人生。</a:t>
            </a:r>
            <a:endParaRPr lang="zh-CN" altLang="zh-CN" sz="2800" kern="100">
              <a:latin typeface="宋体" panose="02010600030101010101" pitchFamily="2" charset="-122"/>
              <a:cs typeface="Courier New" panose="02070309020205020404"/>
            </a:endParaRPr>
          </a:p>
          <a:p>
            <a:pPr indent="457200" algn="just">
              <a:spcAft>
                <a:spcPct val="0"/>
              </a:spcAft>
            </a:pPr>
            <a:r>
              <a:rPr lang="en-US" altLang="zh-CN" sz="2800" kern="100">
                <a:latin typeface="Times New Roman" panose="02020603050405020304"/>
                <a:ea typeface="楷体_GB2312" panose="02010609030101010101" charset="-122"/>
                <a:cs typeface="Courier New" panose="02070309020205020404"/>
              </a:rPr>
              <a:t>2</a:t>
            </a:r>
            <a:r>
              <a:rPr lang="zh-CN" altLang="zh-CN" sz="2800" kern="100">
                <a:latin typeface="Times New Roman" panose="02020603050405020304"/>
                <a:ea typeface="楷体_GB2312" panose="02010609030101010101" charset="-122"/>
                <a:cs typeface="Times New Roman" panose="02020603050405020304"/>
              </a:rPr>
              <a:t>．公共参与：学习哲学和运用哲学。</a:t>
            </a:r>
            <a:endParaRPr lang="zh-CN" altLang="zh-CN" sz="2800" kern="100">
              <a:effectLst/>
              <a:latin typeface="宋体" panose="02010600030101010101" pitchFamily="2" charset="-122"/>
              <a:cs typeface="Courier New" panose="02070309020205020404"/>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0" name="动作按钮: 自定义 9"/>
          <p:cNvSpPr/>
          <p:nvPr/>
        </p:nvSpPr>
        <p:spPr>
          <a:xfrm>
            <a:off x="2234332" y="2296428"/>
            <a:ext cx="3240360" cy="504173"/>
          </a:xfrm>
          <a:prstGeom prst="actionButtonBlank">
            <a:avLst/>
          </a:prstGeom>
          <a:solidFill>
            <a:srgbClr val="DF291B"/>
          </a:solidFill>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defPPr>
              <a:defRPr lang="zh-CN"/>
            </a:defPPr>
            <a:lvl1pPr marL="0" algn="l" defTabSz="1218565" rtl="0" eaLnBrk="1" latinLnBrk="0" hangingPunct="1">
              <a:defRPr sz="2400" kern="1200">
                <a:solidFill>
                  <a:srgbClr val="000000"/>
                </a:solidFill>
                <a:latin typeface="Calibri"/>
                <a:ea typeface="+mn-ea"/>
                <a:cs typeface="+mn-cs"/>
              </a:defRPr>
            </a:lvl1pPr>
            <a:lvl2pPr marL="609600" algn="l" defTabSz="1218565" rtl="0" eaLnBrk="1" latinLnBrk="0" hangingPunct="1">
              <a:defRPr sz="2400" kern="1200">
                <a:solidFill>
                  <a:srgbClr val="000000"/>
                </a:solidFill>
                <a:latin typeface="Calibri"/>
                <a:ea typeface="+mn-ea"/>
                <a:cs typeface="+mn-cs"/>
              </a:defRPr>
            </a:lvl2pPr>
            <a:lvl3pPr marL="1219200" algn="l" defTabSz="1218565" rtl="0" eaLnBrk="1" latinLnBrk="0" hangingPunct="1">
              <a:defRPr sz="2400" kern="1200">
                <a:solidFill>
                  <a:srgbClr val="000000"/>
                </a:solidFill>
                <a:latin typeface="Calibri"/>
                <a:ea typeface="+mn-ea"/>
                <a:cs typeface="+mn-cs"/>
              </a:defRPr>
            </a:lvl3pPr>
            <a:lvl4pPr marL="1828800" algn="l" defTabSz="1218565" rtl="0" eaLnBrk="1" latinLnBrk="0" hangingPunct="1">
              <a:defRPr sz="2400" kern="1200">
                <a:solidFill>
                  <a:srgbClr val="000000"/>
                </a:solidFill>
                <a:latin typeface="Calibri"/>
                <a:ea typeface="+mn-ea"/>
                <a:cs typeface="+mn-cs"/>
              </a:defRPr>
            </a:lvl4pPr>
            <a:lvl5pPr marL="2438400" algn="l" defTabSz="1218565" rtl="0" eaLnBrk="1" latinLnBrk="0" hangingPunct="1">
              <a:defRPr sz="2400" kern="1200">
                <a:solidFill>
                  <a:srgbClr val="000000"/>
                </a:solidFill>
                <a:latin typeface="Calibri"/>
                <a:ea typeface="+mn-ea"/>
                <a:cs typeface="+mn-cs"/>
              </a:defRPr>
            </a:lvl5pPr>
            <a:lvl6pPr marL="3048000" algn="l" defTabSz="1218565" rtl="0" eaLnBrk="1" latinLnBrk="0" hangingPunct="1">
              <a:defRPr sz="2400" kern="1200">
                <a:solidFill>
                  <a:srgbClr val="000000"/>
                </a:solidFill>
                <a:latin typeface="Calibri"/>
                <a:ea typeface="+mn-ea"/>
                <a:cs typeface="+mn-cs"/>
              </a:defRPr>
            </a:lvl6pPr>
            <a:lvl7pPr marL="3657600" algn="l" defTabSz="1218565" rtl="0" eaLnBrk="1" latinLnBrk="0" hangingPunct="1">
              <a:defRPr sz="2400" kern="1200">
                <a:solidFill>
                  <a:srgbClr val="000000"/>
                </a:solidFill>
                <a:latin typeface="Calibri"/>
                <a:ea typeface="+mn-ea"/>
                <a:cs typeface="+mn-cs"/>
              </a:defRPr>
            </a:lvl7pPr>
            <a:lvl8pPr marL="4267200" algn="l" defTabSz="1218565" rtl="0" eaLnBrk="1" latinLnBrk="0" hangingPunct="1">
              <a:defRPr sz="2400" kern="1200">
                <a:solidFill>
                  <a:srgbClr val="000000"/>
                </a:solidFill>
                <a:latin typeface="Calibri"/>
                <a:ea typeface="+mn-ea"/>
                <a:cs typeface="+mn-cs"/>
              </a:defRPr>
            </a:lvl8pPr>
            <a:lvl9pPr marL="4876800" algn="l" defTabSz="1218565" rtl="0" eaLnBrk="1" latinLnBrk="0" hangingPunct="1">
              <a:defRPr sz="2400" kern="1200">
                <a:solidFill>
                  <a:srgbClr val="000000"/>
                </a:solidFill>
                <a:latin typeface="Calibri"/>
                <a:ea typeface="+mn-ea"/>
                <a:cs typeface="+mn-cs"/>
              </a:defRPr>
            </a:lvl9pPr>
          </a:lstStyle>
          <a:p>
            <a:pPr algn="ctr"/>
            <a:r>
              <a:rPr lang="zh-CN" altLang="zh-CN" smtClean="0">
                <a:solidFill>
                  <a:schemeClr val="bg1"/>
                </a:solidFill>
                <a:latin typeface="Times New Roman" panose="02020603050405020304"/>
                <a:ea typeface="黑体" panose="02010600030101010101" charset="-122"/>
                <a:cs typeface="Times New Roman" panose="02020603050405020304"/>
              </a:rPr>
              <a:t>自主学习</a:t>
            </a:r>
            <a:r>
              <a:rPr lang="en-US" altLang="zh-CN">
                <a:solidFill>
                  <a:schemeClr val="bg1"/>
                </a:solidFill>
                <a:latin typeface="黑体" panose="02010600030101010101" charset="-122"/>
                <a:ea typeface="黑体" panose="02010600030101010101" charset="-122"/>
              </a:rPr>
              <a:t>·</a:t>
            </a:r>
            <a:r>
              <a:rPr lang="zh-CN" altLang="en-US" smtClean="0">
                <a:solidFill>
                  <a:schemeClr val="bg1"/>
                </a:solidFill>
                <a:latin typeface="Times New Roman" panose="02020603050405020304"/>
                <a:ea typeface="黑体" panose="02010600030101010101" charset="-122"/>
                <a:cs typeface="Times New Roman" panose="02020603050405020304"/>
              </a:rPr>
              <a:t>探新知</a:t>
            </a:r>
            <a:endParaRPr lang="zh-CN" altLang="zh-CN" b="1">
              <a:solidFill>
                <a:schemeClr val="bg1"/>
              </a:solidFill>
            </a:endParaRPr>
          </a:p>
        </p:txBody>
      </p:sp>
      <p:sp>
        <p:nvSpPr>
          <p:cNvPr id="13" name="动作按钮: 自定义 12"/>
          <p:cNvSpPr/>
          <p:nvPr/>
        </p:nvSpPr>
        <p:spPr>
          <a:xfrm>
            <a:off x="6410796" y="2296428"/>
            <a:ext cx="3240360" cy="504173"/>
          </a:xfrm>
          <a:prstGeom prst="actionButtonBlank">
            <a:avLst/>
          </a:prstGeom>
          <a:solidFill>
            <a:srgbClr val="DF291B"/>
          </a:solidFill>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defPPr>
              <a:defRPr lang="zh-CN"/>
            </a:defPPr>
            <a:lvl1pPr marL="0" algn="l" defTabSz="1218565" rtl="0" eaLnBrk="1" latinLnBrk="0" hangingPunct="1">
              <a:defRPr sz="2400" kern="1200">
                <a:solidFill>
                  <a:srgbClr val="000000"/>
                </a:solidFill>
                <a:latin typeface="Calibri"/>
                <a:ea typeface="+mn-ea"/>
                <a:cs typeface="+mn-cs"/>
              </a:defRPr>
            </a:lvl1pPr>
            <a:lvl2pPr marL="609600" algn="l" defTabSz="1218565" rtl="0" eaLnBrk="1" latinLnBrk="0" hangingPunct="1">
              <a:defRPr sz="2400" kern="1200">
                <a:solidFill>
                  <a:srgbClr val="000000"/>
                </a:solidFill>
                <a:latin typeface="Calibri"/>
                <a:ea typeface="+mn-ea"/>
                <a:cs typeface="+mn-cs"/>
              </a:defRPr>
            </a:lvl2pPr>
            <a:lvl3pPr marL="1219200" algn="l" defTabSz="1218565" rtl="0" eaLnBrk="1" latinLnBrk="0" hangingPunct="1">
              <a:defRPr sz="2400" kern="1200">
                <a:solidFill>
                  <a:srgbClr val="000000"/>
                </a:solidFill>
                <a:latin typeface="Calibri"/>
                <a:ea typeface="+mn-ea"/>
                <a:cs typeface="+mn-cs"/>
              </a:defRPr>
            </a:lvl3pPr>
            <a:lvl4pPr marL="1828800" algn="l" defTabSz="1218565" rtl="0" eaLnBrk="1" latinLnBrk="0" hangingPunct="1">
              <a:defRPr sz="2400" kern="1200">
                <a:solidFill>
                  <a:srgbClr val="000000"/>
                </a:solidFill>
                <a:latin typeface="Calibri"/>
                <a:ea typeface="+mn-ea"/>
                <a:cs typeface="+mn-cs"/>
              </a:defRPr>
            </a:lvl4pPr>
            <a:lvl5pPr marL="2438400" algn="l" defTabSz="1218565" rtl="0" eaLnBrk="1" latinLnBrk="0" hangingPunct="1">
              <a:defRPr sz="2400" kern="1200">
                <a:solidFill>
                  <a:srgbClr val="000000"/>
                </a:solidFill>
                <a:latin typeface="Calibri"/>
                <a:ea typeface="+mn-ea"/>
                <a:cs typeface="+mn-cs"/>
              </a:defRPr>
            </a:lvl5pPr>
            <a:lvl6pPr marL="3048000" algn="l" defTabSz="1218565" rtl="0" eaLnBrk="1" latinLnBrk="0" hangingPunct="1">
              <a:defRPr sz="2400" kern="1200">
                <a:solidFill>
                  <a:srgbClr val="000000"/>
                </a:solidFill>
                <a:latin typeface="Calibri"/>
                <a:ea typeface="+mn-ea"/>
                <a:cs typeface="+mn-cs"/>
              </a:defRPr>
            </a:lvl6pPr>
            <a:lvl7pPr marL="3657600" algn="l" defTabSz="1218565" rtl="0" eaLnBrk="1" latinLnBrk="0" hangingPunct="1">
              <a:defRPr sz="2400" kern="1200">
                <a:solidFill>
                  <a:srgbClr val="000000"/>
                </a:solidFill>
                <a:latin typeface="Calibri"/>
                <a:ea typeface="+mn-ea"/>
                <a:cs typeface="+mn-cs"/>
              </a:defRPr>
            </a:lvl7pPr>
            <a:lvl8pPr marL="4267200" algn="l" defTabSz="1218565" rtl="0" eaLnBrk="1" latinLnBrk="0" hangingPunct="1">
              <a:defRPr sz="2400" kern="1200">
                <a:solidFill>
                  <a:srgbClr val="000000"/>
                </a:solidFill>
                <a:latin typeface="Calibri"/>
                <a:ea typeface="+mn-ea"/>
                <a:cs typeface="+mn-cs"/>
              </a:defRPr>
            </a:lvl8pPr>
            <a:lvl9pPr marL="4876800" algn="l" defTabSz="1218565" rtl="0" eaLnBrk="1" latinLnBrk="0" hangingPunct="1">
              <a:defRPr sz="2400" kern="1200">
                <a:solidFill>
                  <a:srgbClr val="000000"/>
                </a:solidFill>
                <a:latin typeface="Calibri"/>
                <a:ea typeface="+mn-ea"/>
                <a:cs typeface="+mn-cs"/>
              </a:defRPr>
            </a:lvl9pPr>
          </a:lstStyle>
          <a:p>
            <a:pPr algn="ctr"/>
            <a:r>
              <a:rPr lang="zh-CN" altLang="en-US">
                <a:solidFill>
                  <a:schemeClr val="bg1"/>
                </a:solidFill>
                <a:latin typeface="黑体" panose="02010600030101010101" charset="-122"/>
                <a:ea typeface="黑体" panose="02010600030101010101" charset="-122"/>
              </a:rPr>
              <a:t>议题</a:t>
            </a:r>
            <a:r>
              <a:rPr lang="zh-CN" altLang="zh-CN" smtClean="0">
                <a:solidFill>
                  <a:schemeClr val="bg1"/>
                </a:solidFill>
                <a:latin typeface="黑体" panose="02010600030101010101" charset="-122"/>
                <a:ea typeface="黑体" panose="02010600030101010101" charset="-122"/>
              </a:rPr>
              <a:t>探究</a:t>
            </a:r>
            <a:r>
              <a:rPr lang="en-US" altLang="zh-CN" smtClean="0">
                <a:solidFill>
                  <a:schemeClr val="bg1"/>
                </a:solidFill>
                <a:latin typeface="黑体" panose="02010600030101010101" charset="-122"/>
                <a:ea typeface="黑体" panose="02010600030101010101" charset="-122"/>
              </a:rPr>
              <a:t>·</a:t>
            </a:r>
            <a:r>
              <a:rPr lang="zh-CN" altLang="en-US" smtClean="0">
                <a:solidFill>
                  <a:schemeClr val="bg1"/>
                </a:solidFill>
                <a:latin typeface="黑体" panose="02010600030101010101" charset="-122"/>
                <a:ea typeface="黑体" panose="02010600030101010101" charset="-122"/>
              </a:rPr>
              <a:t>提素养</a:t>
            </a:r>
            <a:endParaRPr lang="zh-CN" altLang="zh-CN" b="1">
              <a:solidFill>
                <a:schemeClr val="bg1"/>
              </a:solidFill>
              <a:latin typeface="黑体" panose="02010600030101010101" charset="-122"/>
              <a:ea typeface="黑体" panose="02010600030101010101" charset="-122"/>
            </a:endParaRPr>
          </a:p>
        </p:txBody>
      </p:sp>
      <p:sp>
        <p:nvSpPr>
          <p:cNvPr id="6" name="动作按钮: 自定义 5"/>
          <p:cNvSpPr/>
          <p:nvPr/>
        </p:nvSpPr>
        <p:spPr>
          <a:xfrm>
            <a:off x="2234332" y="3160522"/>
            <a:ext cx="3240360" cy="504173"/>
          </a:xfrm>
          <a:prstGeom prst="actionButtonBlank">
            <a:avLst/>
          </a:prstGeom>
          <a:solidFill>
            <a:srgbClr val="DF291B"/>
          </a:solidFill>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defPPr>
              <a:defRPr lang="zh-CN"/>
            </a:defPPr>
            <a:lvl1pPr marL="0" algn="l" defTabSz="1218565" rtl="0" eaLnBrk="1" latinLnBrk="0" hangingPunct="1">
              <a:defRPr sz="2400" kern="1200">
                <a:solidFill>
                  <a:srgbClr val="000000"/>
                </a:solidFill>
                <a:latin typeface="Calibri"/>
                <a:ea typeface="+mn-ea"/>
                <a:cs typeface="+mn-cs"/>
              </a:defRPr>
            </a:lvl1pPr>
            <a:lvl2pPr marL="609600" algn="l" defTabSz="1218565" rtl="0" eaLnBrk="1" latinLnBrk="0" hangingPunct="1">
              <a:defRPr sz="2400" kern="1200">
                <a:solidFill>
                  <a:srgbClr val="000000"/>
                </a:solidFill>
                <a:latin typeface="Calibri"/>
                <a:ea typeface="+mn-ea"/>
                <a:cs typeface="+mn-cs"/>
              </a:defRPr>
            </a:lvl2pPr>
            <a:lvl3pPr marL="1219200" algn="l" defTabSz="1218565" rtl="0" eaLnBrk="1" latinLnBrk="0" hangingPunct="1">
              <a:defRPr sz="2400" kern="1200">
                <a:solidFill>
                  <a:srgbClr val="000000"/>
                </a:solidFill>
                <a:latin typeface="Calibri"/>
                <a:ea typeface="+mn-ea"/>
                <a:cs typeface="+mn-cs"/>
              </a:defRPr>
            </a:lvl3pPr>
            <a:lvl4pPr marL="1828800" algn="l" defTabSz="1218565" rtl="0" eaLnBrk="1" latinLnBrk="0" hangingPunct="1">
              <a:defRPr sz="2400" kern="1200">
                <a:solidFill>
                  <a:srgbClr val="000000"/>
                </a:solidFill>
                <a:latin typeface="Calibri"/>
                <a:ea typeface="+mn-ea"/>
                <a:cs typeface="+mn-cs"/>
              </a:defRPr>
            </a:lvl4pPr>
            <a:lvl5pPr marL="2438400" algn="l" defTabSz="1218565" rtl="0" eaLnBrk="1" latinLnBrk="0" hangingPunct="1">
              <a:defRPr sz="2400" kern="1200">
                <a:solidFill>
                  <a:srgbClr val="000000"/>
                </a:solidFill>
                <a:latin typeface="Calibri"/>
                <a:ea typeface="+mn-ea"/>
                <a:cs typeface="+mn-cs"/>
              </a:defRPr>
            </a:lvl5pPr>
            <a:lvl6pPr marL="3048000" algn="l" defTabSz="1218565" rtl="0" eaLnBrk="1" latinLnBrk="0" hangingPunct="1">
              <a:defRPr sz="2400" kern="1200">
                <a:solidFill>
                  <a:srgbClr val="000000"/>
                </a:solidFill>
                <a:latin typeface="Calibri"/>
                <a:ea typeface="+mn-ea"/>
                <a:cs typeface="+mn-cs"/>
              </a:defRPr>
            </a:lvl6pPr>
            <a:lvl7pPr marL="3657600" algn="l" defTabSz="1218565" rtl="0" eaLnBrk="1" latinLnBrk="0" hangingPunct="1">
              <a:defRPr sz="2400" kern="1200">
                <a:solidFill>
                  <a:srgbClr val="000000"/>
                </a:solidFill>
                <a:latin typeface="Calibri"/>
                <a:ea typeface="+mn-ea"/>
                <a:cs typeface="+mn-cs"/>
              </a:defRPr>
            </a:lvl7pPr>
            <a:lvl8pPr marL="4267200" algn="l" defTabSz="1218565" rtl="0" eaLnBrk="1" latinLnBrk="0" hangingPunct="1">
              <a:defRPr sz="2400" kern="1200">
                <a:solidFill>
                  <a:srgbClr val="000000"/>
                </a:solidFill>
                <a:latin typeface="Calibri"/>
                <a:ea typeface="+mn-ea"/>
                <a:cs typeface="+mn-cs"/>
              </a:defRPr>
            </a:lvl8pPr>
            <a:lvl9pPr marL="4876800" algn="l" defTabSz="1218565" rtl="0" eaLnBrk="1" latinLnBrk="0" hangingPunct="1">
              <a:defRPr sz="2400" kern="1200">
                <a:solidFill>
                  <a:srgbClr val="000000"/>
                </a:solidFill>
                <a:latin typeface="Calibri"/>
                <a:ea typeface="+mn-ea"/>
                <a:cs typeface="+mn-cs"/>
              </a:defRPr>
            </a:lvl9pPr>
          </a:lstStyle>
          <a:p>
            <a:pPr algn="ctr"/>
            <a:r>
              <a:rPr lang="zh-CN" altLang="en-US" smtClean="0">
                <a:solidFill>
                  <a:schemeClr val="bg1"/>
                </a:solidFill>
                <a:latin typeface="黑体" panose="02010600030101010101" charset="-122"/>
                <a:ea typeface="黑体" panose="02010600030101010101" charset="-122"/>
              </a:rPr>
              <a:t>重点突破</a:t>
            </a:r>
            <a:r>
              <a:rPr lang="en-US" altLang="zh-CN" smtClean="0">
                <a:solidFill>
                  <a:schemeClr val="bg1"/>
                </a:solidFill>
                <a:latin typeface="黑体" panose="02010600030101010101" charset="-122"/>
                <a:ea typeface="黑体" panose="02010600030101010101" charset="-122"/>
              </a:rPr>
              <a:t>·</a:t>
            </a:r>
            <a:r>
              <a:rPr lang="zh-CN" altLang="en-US" smtClean="0">
                <a:solidFill>
                  <a:schemeClr val="bg1"/>
                </a:solidFill>
                <a:latin typeface="黑体" panose="02010600030101010101" charset="-122"/>
                <a:ea typeface="黑体" panose="02010600030101010101" charset="-122"/>
              </a:rPr>
              <a:t>固双基</a:t>
            </a:r>
            <a:endParaRPr lang="zh-CN" altLang="zh-CN">
              <a:solidFill>
                <a:schemeClr val="bg1"/>
              </a:solidFill>
              <a:latin typeface="黑体" panose="02010600030101010101" charset="-122"/>
              <a:ea typeface="黑体" panose="02010600030101010101" charset="-122"/>
            </a:endParaRPr>
          </a:p>
        </p:txBody>
      </p:sp>
      <p:sp>
        <p:nvSpPr>
          <p:cNvPr id="7" name="动作按钮: 自定义 6"/>
          <p:cNvSpPr/>
          <p:nvPr/>
        </p:nvSpPr>
        <p:spPr>
          <a:xfrm>
            <a:off x="6410796" y="3160523"/>
            <a:ext cx="3240360" cy="504173"/>
          </a:xfrm>
          <a:prstGeom prst="actionButtonBlank">
            <a:avLst/>
          </a:prstGeom>
          <a:solidFill>
            <a:srgbClr val="DF291B"/>
          </a:solidFill>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defPPr>
              <a:defRPr lang="zh-CN"/>
            </a:defPPr>
            <a:lvl1pPr marL="0" algn="l" defTabSz="1218565" rtl="0" eaLnBrk="1" latinLnBrk="0" hangingPunct="1">
              <a:defRPr sz="2400" kern="1200">
                <a:solidFill>
                  <a:srgbClr val="000000"/>
                </a:solidFill>
                <a:latin typeface="Calibri"/>
                <a:ea typeface="+mn-ea"/>
                <a:cs typeface="+mn-cs"/>
              </a:defRPr>
            </a:lvl1pPr>
            <a:lvl2pPr marL="609600" algn="l" defTabSz="1218565" rtl="0" eaLnBrk="1" latinLnBrk="0" hangingPunct="1">
              <a:defRPr sz="2400" kern="1200">
                <a:solidFill>
                  <a:srgbClr val="000000"/>
                </a:solidFill>
                <a:latin typeface="Calibri"/>
                <a:ea typeface="+mn-ea"/>
                <a:cs typeface="+mn-cs"/>
              </a:defRPr>
            </a:lvl2pPr>
            <a:lvl3pPr marL="1219200" algn="l" defTabSz="1218565" rtl="0" eaLnBrk="1" latinLnBrk="0" hangingPunct="1">
              <a:defRPr sz="2400" kern="1200">
                <a:solidFill>
                  <a:srgbClr val="000000"/>
                </a:solidFill>
                <a:latin typeface="Calibri"/>
                <a:ea typeface="+mn-ea"/>
                <a:cs typeface="+mn-cs"/>
              </a:defRPr>
            </a:lvl3pPr>
            <a:lvl4pPr marL="1828800" algn="l" defTabSz="1218565" rtl="0" eaLnBrk="1" latinLnBrk="0" hangingPunct="1">
              <a:defRPr sz="2400" kern="1200">
                <a:solidFill>
                  <a:srgbClr val="000000"/>
                </a:solidFill>
                <a:latin typeface="Calibri"/>
                <a:ea typeface="+mn-ea"/>
                <a:cs typeface="+mn-cs"/>
              </a:defRPr>
            </a:lvl4pPr>
            <a:lvl5pPr marL="2438400" algn="l" defTabSz="1218565" rtl="0" eaLnBrk="1" latinLnBrk="0" hangingPunct="1">
              <a:defRPr sz="2400" kern="1200">
                <a:solidFill>
                  <a:srgbClr val="000000"/>
                </a:solidFill>
                <a:latin typeface="Calibri"/>
                <a:ea typeface="+mn-ea"/>
                <a:cs typeface="+mn-cs"/>
              </a:defRPr>
            </a:lvl5pPr>
            <a:lvl6pPr marL="3048000" algn="l" defTabSz="1218565" rtl="0" eaLnBrk="1" latinLnBrk="0" hangingPunct="1">
              <a:defRPr sz="2400" kern="1200">
                <a:solidFill>
                  <a:srgbClr val="000000"/>
                </a:solidFill>
                <a:latin typeface="Calibri"/>
                <a:ea typeface="+mn-ea"/>
                <a:cs typeface="+mn-cs"/>
              </a:defRPr>
            </a:lvl6pPr>
            <a:lvl7pPr marL="3657600" algn="l" defTabSz="1218565" rtl="0" eaLnBrk="1" latinLnBrk="0" hangingPunct="1">
              <a:defRPr sz="2400" kern="1200">
                <a:solidFill>
                  <a:srgbClr val="000000"/>
                </a:solidFill>
                <a:latin typeface="Calibri"/>
                <a:ea typeface="+mn-ea"/>
                <a:cs typeface="+mn-cs"/>
              </a:defRPr>
            </a:lvl7pPr>
            <a:lvl8pPr marL="4267200" algn="l" defTabSz="1218565" rtl="0" eaLnBrk="1" latinLnBrk="0" hangingPunct="1">
              <a:defRPr sz="2400" kern="1200">
                <a:solidFill>
                  <a:srgbClr val="000000"/>
                </a:solidFill>
                <a:latin typeface="Calibri"/>
                <a:ea typeface="+mn-ea"/>
                <a:cs typeface="+mn-cs"/>
              </a:defRPr>
            </a:lvl8pPr>
            <a:lvl9pPr marL="4876800" algn="l" defTabSz="1218565" rtl="0" eaLnBrk="1" latinLnBrk="0" hangingPunct="1">
              <a:defRPr sz="2400" kern="1200">
                <a:solidFill>
                  <a:srgbClr val="000000"/>
                </a:solidFill>
                <a:latin typeface="Calibri"/>
                <a:ea typeface="+mn-ea"/>
                <a:cs typeface="+mn-cs"/>
              </a:defRPr>
            </a:lvl9pPr>
          </a:lstStyle>
          <a:p>
            <a:pPr algn="ctr"/>
            <a:r>
              <a:rPr lang="zh-CN" altLang="zh-CN">
                <a:solidFill>
                  <a:schemeClr val="bg1"/>
                </a:solidFill>
                <a:latin typeface="黑体" panose="02010600030101010101" charset="-122"/>
                <a:ea typeface="黑体" panose="02010600030101010101" charset="-122"/>
              </a:rPr>
              <a:t>随堂检测</a:t>
            </a:r>
            <a:r>
              <a:rPr lang="en-US" altLang="zh-CN" smtClean="0">
                <a:solidFill>
                  <a:schemeClr val="bg1"/>
                </a:solidFill>
                <a:latin typeface="黑体" panose="02010600030101010101" charset="-122"/>
                <a:ea typeface="黑体" panose="02010600030101010101" charset="-122"/>
              </a:rPr>
              <a:t>·</a:t>
            </a:r>
            <a:r>
              <a:rPr lang="zh-CN" altLang="en-US" smtClean="0">
                <a:solidFill>
                  <a:schemeClr val="bg1"/>
                </a:solidFill>
                <a:latin typeface="黑体" panose="02010600030101010101" charset="-122"/>
                <a:ea typeface="黑体" panose="02010600030101010101" charset="-122"/>
              </a:rPr>
              <a:t>重落实</a:t>
            </a:r>
            <a:endParaRPr lang="zh-CN" altLang="zh-CN" b="1">
              <a:solidFill>
                <a:schemeClr val="bg1"/>
              </a:solidFill>
              <a:latin typeface="黑体" panose="02010600030101010101" charset="-122"/>
              <a:ea typeface="黑体" panose="02010600030101010101"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1" name="动作按钮: 自定义 10">
            <a:hlinkClick action="ppaction://noaction" highlightClick="1"/>
          </p:cNvPr>
          <p:cNvSpPr/>
          <p:nvPr/>
        </p:nvSpPr>
        <p:spPr>
          <a:xfrm>
            <a:off x="3862958" y="2493690"/>
            <a:ext cx="4608512" cy="1080120"/>
          </a:xfrm>
          <a:prstGeom prst="actionButtonBlank">
            <a:avLst/>
          </a:prstGeom>
          <a:solidFill>
            <a:schemeClr val="tx2">
              <a:lumMod val="50000"/>
            </a:schemeClr>
          </a:solidFill>
          <a:ln>
            <a:noFill/>
          </a:ln>
          <a:effectLst>
            <a:reflection blurRad="6350" stA="50000" endA="300" endPos="55500" dist="50800" dir="5400000" sy="-100000" algn="bl" rotWithShape="0"/>
          </a:effectLst>
        </p:spPr>
        <p:style>
          <a:lnRef idx="2">
            <a:schemeClr val="dk1"/>
          </a:lnRef>
          <a:fillRef idx="1">
            <a:schemeClr val="lt1"/>
          </a:fillRef>
          <a:effectRef idx="0">
            <a:schemeClr val="dk1"/>
          </a:effectRef>
          <a:fontRef idx="minor">
            <a:schemeClr val="dk1"/>
          </a:fontRef>
        </p:style>
        <p:txBody>
          <a:bodyPr rtlCol="0" anchor="ctr"/>
          <a:lstStyle>
            <a:defPPr>
              <a:defRPr lang="zh-CN"/>
            </a:defPPr>
            <a:lvl1pPr marL="0" algn="l" defTabSz="1218565" rtl="0" eaLnBrk="1" latinLnBrk="0" hangingPunct="1">
              <a:defRPr sz="2400" kern="1200">
                <a:solidFill>
                  <a:srgbClr val="000000"/>
                </a:solidFill>
                <a:latin typeface="Calibri"/>
                <a:ea typeface="+mn-ea"/>
                <a:cs typeface="+mn-cs"/>
              </a:defRPr>
            </a:lvl1pPr>
            <a:lvl2pPr marL="609600" algn="l" defTabSz="1218565" rtl="0" eaLnBrk="1" latinLnBrk="0" hangingPunct="1">
              <a:defRPr sz="2400" kern="1200">
                <a:solidFill>
                  <a:srgbClr val="000000"/>
                </a:solidFill>
                <a:latin typeface="Calibri"/>
                <a:ea typeface="+mn-ea"/>
                <a:cs typeface="+mn-cs"/>
              </a:defRPr>
            </a:lvl2pPr>
            <a:lvl3pPr marL="1219200" algn="l" defTabSz="1218565" rtl="0" eaLnBrk="1" latinLnBrk="0" hangingPunct="1">
              <a:defRPr sz="2400" kern="1200">
                <a:solidFill>
                  <a:srgbClr val="000000"/>
                </a:solidFill>
                <a:latin typeface="Calibri"/>
                <a:ea typeface="+mn-ea"/>
                <a:cs typeface="+mn-cs"/>
              </a:defRPr>
            </a:lvl3pPr>
            <a:lvl4pPr marL="1828800" algn="l" defTabSz="1218565" rtl="0" eaLnBrk="1" latinLnBrk="0" hangingPunct="1">
              <a:defRPr sz="2400" kern="1200">
                <a:solidFill>
                  <a:srgbClr val="000000"/>
                </a:solidFill>
                <a:latin typeface="Calibri"/>
                <a:ea typeface="+mn-ea"/>
                <a:cs typeface="+mn-cs"/>
              </a:defRPr>
            </a:lvl4pPr>
            <a:lvl5pPr marL="2438400" algn="l" defTabSz="1218565" rtl="0" eaLnBrk="1" latinLnBrk="0" hangingPunct="1">
              <a:defRPr sz="2400" kern="1200">
                <a:solidFill>
                  <a:srgbClr val="000000"/>
                </a:solidFill>
                <a:latin typeface="Calibri"/>
                <a:ea typeface="+mn-ea"/>
                <a:cs typeface="+mn-cs"/>
              </a:defRPr>
            </a:lvl5pPr>
            <a:lvl6pPr marL="3048000" algn="l" defTabSz="1218565" rtl="0" eaLnBrk="1" latinLnBrk="0" hangingPunct="1">
              <a:defRPr sz="2400" kern="1200">
                <a:solidFill>
                  <a:srgbClr val="000000"/>
                </a:solidFill>
                <a:latin typeface="Calibri"/>
                <a:ea typeface="+mn-ea"/>
                <a:cs typeface="+mn-cs"/>
              </a:defRPr>
            </a:lvl6pPr>
            <a:lvl7pPr marL="3657600" algn="l" defTabSz="1218565" rtl="0" eaLnBrk="1" latinLnBrk="0" hangingPunct="1">
              <a:defRPr sz="2400" kern="1200">
                <a:solidFill>
                  <a:srgbClr val="000000"/>
                </a:solidFill>
                <a:latin typeface="Calibri"/>
                <a:ea typeface="+mn-ea"/>
                <a:cs typeface="+mn-cs"/>
              </a:defRPr>
            </a:lvl7pPr>
            <a:lvl8pPr marL="4267200" algn="l" defTabSz="1218565" rtl="0" eaLnBrk="1" latinLnBrk="0" hangingPunct="1">
              <a:defRPr sz="2400" kern="1200">
                <a:solidFill>
                  <a:srgbClr val="000000"/>
                </a:solidFill>
                <a:latin typeface="Calibri"/>
                <a:ea typeface="+mn-ea"/>
                <a:cs typeface="+mn-cs"/>
              </a:defRPr>
            </a:lvl8pPr>
            <a:lvl9pPr marL="4876800" algn="l" defTabSz="1218565" rtl="0" eaLnBrk="1" latinLnBrk="0" hangingPunct="1">
              <a:defRPr sz="2400" kern="1200">
                <a:solidFill>
                  <a:srgbClr val="000000"/>
                </a:solidFill>
                <a:latin typeface="Calibri"/>
                <a:ea typeface="+mn-ea"/>
                <a:cs typeface="+mn-cs"/>
              </a:defRPr>
            </a:lvl9pPr>
          </a:lstStyle>
          <a:p>
            <a:pPr algn="ctr"/>
            <a:r>
              <a:rPr lang="zh-CN" altLang="zh-CN" sz="3200" smtClean="0">
                <a:solidFill>
                  <a:schemeClr val="bg1"/>
                </a:solidFill>
                <a:latin typeface="Times New Roman" panose="02020603050405020304"/>
                <a:ea typeface="黑体" panose="02010600030101010101" charset="-122"/>
                <a:cs typeface="Times New Roman" panose="02020603050405020304"/>
              </a:rPr>
              <a:t>自主学习</a:t>
            </a:r>
            <a:r>
              <a:rPr lang="en-US" altLang="zh-CN" sz="3200" smtClean="0">
                <a:solidFill>
                  <a:schemeClr val="bg1"/>
                </a:solidFill>
                <a:latin typeface="黑体" panose="02010600030101010101" charset="-122"/>
                <a:ea typeface="黑体" panose="02010600030101010101" charset="-122"/>
              </a:rPr>
              <a:t>·</a:t>
            </a:r>
            <a:r>
              <a:rPr lang="zh-CN" altLang="en-US" sz="3200" smtClean="0">
                <a:solidFill>
                  <a:schemeClr val="bg1"/>
                </a:solidFill>
                <a:latin typeface="Times New Roman" panose="02020603050405020304"/>
                <a:ea typeface="黑体" panose="02010600030101010101" charset="-122"/>
                <a:cs typeface="Times New Roman" panose="02020603050405020304"/>
              </a:rPr>
              <a:t>探新知</a:t>
            </a:r>
            <a:endParaRPr lang="zh-CN" altLang="zh-CN" sz="3200" b="1">
              <a:solidFill>
                <a:schemeClr val="bg1"/>
              </a:solidFil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ctr">
              <a:spcAft>
                <a:spcPct val="0"/>
              </a:spcAft>
            </a:pPr>
            <a:r>
              <a:rPr lang="zh-CN" altLang="zh-CN" sz="2800" kern="100">
                <a:latin typeface="Times New Roman" panose="02020603050405020304"/>
                <a:cs typeface="Times New Roman" panose="02020603050405020304"/>
              </a:rPr>
              <a:t>【</a:t>
            </a:r>
            <a:r>
              <a:rPr lang="zh-CN" altLang="zh-CN" sz="2800" kern="100">
                <a:latin typeface="宋体" panose="02010600030101010101" pitchFamily="2" charset="-122"/>
                <a:ea typeface="黑体" panose="02010600030101010101" charset="-122"/>
                <a:cs typeface="Times New Roman" panose="02020603050405020304"/>
              </a:rPr>
              <a:t>新 知 预 习</a:t>
            </a:r>
            <a:r>
              <a:rPr lang="zh-CN" altLang="zh-CN" sz="2800" kern="100">
                <a:latin typeface="Times New Roman" panose="02020603050405020304"/>
                <a:cs typeface="Times New Roman" panose="02020603050405020304"/>
              </a:rPr>
              <a:t>】</a:t>
            </a:r>
            <a:endParaRPr lang="zh-CN" altLang="zh-CN" sz="2800" kern="100">
              <a:latin typeface="宋体" panose="02010600030101010101" pitchFamily="2" charset="-122"/>
              <a:cs typeface="Courier New" panose="02070309020205020404"/>
            </a:endParaRPr>
          </a:p>
          <a:p>
            <a:pPr indent="266700" algn="just">
              <a:spcAft>
                <a:spcPct val="0"/>
              </a:spcAft>
            </a:pPr>
            <a:r>
              <a:rPr lang="zh-CN" altLang="zh-CN" sz="2800" kern="100">
                <a:latin typeface="Times New Roman" panose="02020603050405020304"/>
                <a:ea typeface="黑体" panose="02010600030101010101" charset="-122"/>
                <a:cs typeface="Times New Roman" panose="02020603050405020304"/>
              </a:rPr>
              <a:t>一、哲学的起源</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ea typeface="黑体" panose="02010600030101010101" charset="-122"/>
                <a:cs typeface="Courier New" panose="02070309020205020404"/>
              </a:rPr>
              <a:t>1</a:t>
            </a:r>
            <a:r>
              <a:rPr lang="zh-CN" altLang="zh-CN" sz="2800" kern="100">
                <a:latin typeface="Times New Roman" panose="02020603050405020304"/>
                <a:cs typeface="Times New Roman" panose="02020603050405020304"/>
              </a:rPr>
              <a:t>．</a:t>
            </a:r>
            <a:r>
              <a:rPr lang="zh-CN" altLang="zh-CN" sz="2800" kern="100">
                <a:latin typeface="Times New Roman" panose="02020603050405020304"/>
                <a:ea typeface="黑体" panose="02010600030101010101" charset="-122"/>
                <a:cs typeface="Times New Roman" panose="02020603050405020304"/>
              </a:rPr>
              <a:t>哲学的本义</a:t>
            </a:r>
            <a:endParaRPr lang="zh-CN" altLang="zh-CN" sz="2800" kern="100">
              <a:latin typeface="宋体" panose="02010600030101010101" pitchFamily="2" charset="-122"/>
              <a:cs typeface="Courier New" panose="02070309020205020404"/>
            </a:endParaRPr>
          </a:p>
          <a:p>
            <a:pPr indent="266700" algn="just">
              <a:spcAft>
                <a:spcPct val="0"/>
              </a:spcAft>
            </a:pPr>
            <a:r>
              <a:rPr lang="zh-CN" altLang="zh-CN" sz="2800" kern="100">
                <a:latin typeface="Times New Roman" panose="02020603050405020304"/>
                <a:cs typeface="Times New Roman" panose="02020603050405020304"/>
              </a:rPr>
              <a:t>哲学是一门热爱智慧、追求智慧的学问，它致力于从总体上把握</a:t>
            </a:r>
            <a:r>
              <a:rPr lang="en-US" altLang="zh-CN" sz="2800" kern="100">
                <a:latin typeface="Times New Roman" panose="02020603050405020304"/>
                <a:cs typeface="Courier New" panose="02070309020205020404"/>
              </a:rPr>
              <a:t>________</a:t>
            </a:r>
            <a:r>
              <a:rPr lang="zh-CN" altLang="zh-CN" sz="2800" kern="100">
                <a:latin typeface="Times New Roman" panose="02020603050405020304"/>
                <a:cs typeface="Times New Roman" panose="02020603050405020304"/>
              </a:rPr>
              <a:t>的关系。</a:t>
            </a:r>
            <a:endParaRPr lang="zh-CN" altLang="zh-CN" sz="2800" kern="100">
              <a:latin typeface="宋体" panose="02010600030101010101" pitchFamily="2" charset="-122"/>
              <a:cs typeface="Courier New" panose="02070309020205020404"/>
            </a:endParaRPr>
          </a:p>
          <a:p>
            <a:pPr indent="266700">
              <a:spcAft>
                <a:spcPct val="0"/>
              </a:spcAft>
            </a:pPr>
            <a:endParaRPr lang="en-US" altLang="zh-CN" sz="2800" kern="100" smtClean="0">
              <a:solidFill>
                <a:srgbClr val="0000FF"/>
              </a:solidFill>
              <a:latin typeface="Times New Roman" panose="02020603050405020304"/>
              <a:cs typeface="Times New Roman" panose="02020603050405020304"/>
            </a:endParaRPr>
          </a:p>
          <a:p>
            <a:pPr indent="266700">
              <a:spcAft>
                <a:spcPct val="0"/>
              </a:spcAft>
            </a:pPr>
            <a:r>
              <a:rPr lang="zh-CN" altLang="zh-CN" sz="2800" kern="100" smtClean="0">
                <a:solidFill>
                  <a:srgbClr val="0000FF"/>
                </a:solidFill>
                <a:latin typeface="Times New Roman" panose="02020603050405020304"/>
                <a:cs typeface="Times New Roman" panose="02020603050405020304"/>
              </a:rPr>
              <a:t>人类</a:t>
            </a:r>
            <a:r>
              <a:rPr lang="zh-CN" altLang="zh-CN" sz="2800" kern="100">
                <a:solidFill>
                  <a:srgbClr val="0000FF"/>
                </a:solidFill>
                <a:latin typeface="Times New Roman" panose="02020603050405020304"/>
                <a:cs typeface="Times New Roman" panose="02020603050405020304"/>
              </a:rPr>
              <a:t>的两项基本活动是认识世界和改造世界。</a:t>
            </a:r>
            <a:endParaRPr lang="en-US" altLang="zh-CN" sz="2800" kern="100" smtClean="0">
              <a:latin typeface="Times New Roman" panose="02020603050405020304"/>
              <a:ea typeface="黑体" panose="02010600030101010101" charset="-122"/>
              <a:cs typeface="Courier New" panose="02070309020205020404"/>
            </a:endParaRPr>
          </a:p>
          <a:p>
            <a:pPr indent="266700" algn="just">
              <a:spcAft>
                <a:spcPct val="0"/>
              </a:spcAft>
            </a:pPr>
            <a:endParaRPr lang="zh-CN" altLang="zh-CN" sz="2800" kern="100">
              <a:effectLst/>
              <a:latin typeface="宋体" panose="02010600030101010101" pitchFamily="2" charset="-122"/>
              <a:cs typeface="Courier New" panose="02070309020205020404"/>
            </a:endParaRPr>
          </a:p>
        </p:txBody>
      </p:sp>
      <p:pic>
        <p:nvPicPr>
          <p:cNvPr id="3" name="Picture 3" descr="C:\Users\Administrator\Desktop\图片2.pn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695606" y="6319663"/>
            <a:ext cx="817563" cy="493713"/>
          </a:xfrm>
          <a:prstGeom prst="rect">
            <a:avLst/>
          </a:prstGeom>
          <a:noFill/>
          <a:extLst>
            <a:ext uri="{909E8E84-426E-40DD-AFC4-6F175D3DCCD1}">
              <a14:hiddenFill xmlns:a14="http://schemas.microsoft.com/office/drawing/2010/main">
                <a:solidFill>
                  <a:srgbClr val="FFFFFF"/>
                </a:solidFill>
              </a14:hiddenFill>
            </a:ext>
          </a:extLst>
        </p:spPr>
      </p:pic>
      <p:sp>
        <p:nvSpPr>
          <p:cNvPr id="2" name="矩形 1"/>
          <p:cNvSpPr/>
          <p:nvPr/>
        </p:nvSpPr>
        <p:spPr>
          <a:xfrm>
            <a:off x="694606" y="2392065"/>
            <a:ext cx="1415772"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a:solidFill>
                  <a:srgbClr val="FF0000"/>
                </a:solidFill>
                <a:latin typeface="Times New Roman" panose="02020603050405020304"/>
                <a:cs typeface="Times New Roman" panose="02020603050405020304"/>
              </a:rPr>
              <a:t>人与世界</a:t>
            </a:r>
            <a:endParaRPr lang="zh-CN" altLang="en-US"/>
          </a:p>
        </p:txBody>
      </p:sp>
    </p:spTree>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nodeType="clickPar">
                      <p:stCondLst>
                        <p:cond delay="0"/>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0" presetClass="exit" presetSubtype="0" dur="500" fill="hold" grpId="1" nodeType="clickEffect">
                                  <p:stCondLst>
                                    <p:cond delay="0"/>
                                  </p:stCondLst>
                                  <p:childTnLst>
                                    <p:animEffect transition="out" filter="fade">
                                      <p:cBhvr>
                                        <p:cTn id="10" dur="500"/>
                                        <p:tgtEl>
                                          <p:spTgt spid="2"/>
                                        </p:tgtEl>
                                      </p:cBhvr>
                                    </p:animEffect>
                                    <p:set>
                                      <p:cBhvr>
                                        <p:cTn id="11" dur="1" fill="hold">
                                          <p:stCondLst>
                                            <p:cond delay="499"/>
                                          </p:stCondLst>
                                        </p:cTn>
                                        <p:tgtEl>
                                          <p:spTgt spid="2"/>
                                        </p:tgtEl>
                                        <p:attrNameLst>
                                          <p:attrName>style.visibility</p:attrName>
                                        </p:attrNameLst>
                                      </p:cBhvr>
                                      <p:to>
                                        <p:strVal val="hidden"/>
                                      </p:to>
                                    </p:set>
                                  </p:childTnLst>
                                </p:cTn>
                              </p:par>
                            </p:childTnLst>
                          </p:cTn>
                        </p:par>
                      </p:childTnLst>
                    </p:cTn>
                  </p:par>
                </p:childTnLst>
              </p:cTn>
              <p:nextCondLst>
                <p:cond evt="onClick" delay="0">
                  <p:tgtEl>
                    <p:spTgt spid="3"/>
                  </p:tgtEl>
                </p:cond>
              </p:nextCondLst>
            </p:seq>
          </p:childTnLst>
        </p:cTn>
      </p:par>
    </p:tnLst>
    <p:bldLst>
      <p:bldP spid="2" grpId="0"/>
      <p:bldP spid="2" grpId="1"/>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en-US" altLang="zh-CN" sz="2800" kern="100">
                <a:latin typeface="Times New Roman" panose="02020603050405020304"/>
                <a:ea typeface="黑体" panose="02010600030101010101" charset="-122"/>
                <a:cs typeface="Courier New" panose="02070309020205020404"/>
              </a:rPr>
              <a:t>2</a:t>
            </a:r>
            <a:r>
              <a:rPr lang="zh-CN" altLang="zh-CN" sz="2800" kern="100">
                <a:latin typeface="Times New Roman" panose="02020603050405020304"/>
                <a:cs typeface="Times New Roman" panose="02020603050405020304"/>
              </a:rPr>
              <a:t>．</a:t>
            </a:r>
            <a:r>
              <a:rPr lang="zh-CN" altLang="zh-CN" sz="2800" kern="100">
                <a:latin typeface="Times New Roman" panose="02020603050405020304"/>
                <a:ea typeface="黑体" panose="02010600030101010101" charset="-122"/>
                <a:cs typeface="Times New Roman" panose="02020603050405020304"/>
              </a:rPr>
              <a:t>哲学产生于实践</a:t>
            </a:r>
            <a:endParaRPr lang="zh-CN" altLang="zh-CN" sz="2800" kern="100">
              <a:latin typeface="宋体" panose="02010600030101010101" pitchFamily="2" charset="-122"/>
              <a:cs typeface="Courier New" panose="02070309020205020404"/>
            </a:endParaRPr>
          </a:p>
          <a:p>
            <a:pPr indent="266700" algn="just">
              <a:spcAft>
                <a:spcPct val="0"/>
              </a:spcAft>
            </a:pPr>
            <a:r>
              <a:rPr lang="zh-CN" altLang="zh-CN" sz="2800" kern="100">
                <a:latin typeface="Times New Roman" panose="02020603050405020304"/>
                <a:cs typeface="Times New Roman" panose="02020603050405020304"/>
              </a:rPr>
              <a:t>哲学智慧产生于人类的</a:t>
            </a:r>
            <a:r>
              <a:rPr lang="en-US" altLang="zh-CN" sz="2800" kern="100">
                <a:latin typeface="Times New Roman" panose="02020603050405020304"/>
                <a:cs typeface="Courier New" panose="02070309020205020404"/>
              </a:rPr>
              <a:t>________</a:t>
            </a:r>
            <a:r>
              <a:rPr lang="zh-CN" altLang="zh-CN" sz="2800" kern="100">
                <a:latin typeface="Times New Roman" panose="02020603050405020304"/>
                <a:cs typeface="Times New Roman" panose="02020603050405020304"/>
              </a:rPr>
              <a:t>。哲学起源于人们在生活实践中对宇宙、人生的</a:t>
            </a:r>
            <a:r>
              <a:rPr lang="en-US" altLang="zh-CN" sz="2800" kern="100" smtClean="0">
                <a:latin typeface="Times New Roman" panose="02020603050405020304"/>
                <a:cs typeface="Courier New" panose="02070309020205020404"/>
              </a:rPr>
              <a:t>_____</a:t>
            </a:r>
            <a:r>
              <a:rPr lang="en-US" altLang="zh-CN" sz="2800" kern="100">
                <a:latin typeface="Times New Roman" panose="02020603050405020304"/>
                <a:cs typeface="Courier New" panose="02070309020205020404"/>
              </a:rPr>
              <a:t>_</a:t>
            </a:r>
            <a:r>
              <a:rPr lang="en-US" altLang="zh-CN" sz="2800" kern="100" smtClean="0">
                <a:latin typeface="Times New Roman" panose="02020603050405020304"/>
                <a:cs typeface="Courier New" panose="02070309020205020404"/>
              </a:rPr>
              <a:t>___</a:t>
            </a:r>
            <a:r>
              <a:rPr lang="zh-CN" altLang="zh-CN" sz="2800" kern="100">
                <a:latin typeface="Times New Roman" panose="02020603050405020304"/>
                <a:cs typeface="Times New Roman" panose="02020603050405020304"/>
              </a:rPr>
              <a:t>。</a:t>
            </a:r>
            <a:endParaRPr lang="zh-CN" altLang="zh-CN" sz="2800" kern="100">
              <a:latin typeface="宋体" panose="02010600030101010101" pitchFamily="2" charset="-122"/>
              <a:cs typeface="Courier New" panose="02070309020205020404"/>
            </a:endParaRPr>
          </a:p>
          <a:p>
            <a:pPr indent="266700" algn="just">
              <a:spcAft>
                <a:spcPct val="0"/>
              </a:spcAft>
            </a:pPr>
            <a:endParaRPr lang="en-US" altLang="zh-CN" sz="2800" kern="100" smtClean="0">
              <a:solidFill>
                <a:srgbClr val="0000FF"/>
              </a:solidFill>
              <a:latin typeface="Times New Roman" panose="02020603050405020304"/>
              <a:cs typeface="Times New Roman" panose="02020603050405020304"/>
            </a:endParaRPr>
          </a:p>
          <a:p>
            <a:pPr indent="266700" algn="just">
              <a:spcAft>
                <a:spcPct val="0"/>
              </a:spcAft>
            </a:pPr>
            <a:r>
              <a:rPr lang="zh-CN" altLang="zh-CN" sz="2800" kern="100" smtClean="0">
                <a:solidFill>
                  <a:srgbClr val="0000FF"/>
                </a:solidFill>
                <a:latin typeface="Times New Roman" panose="02020603050405020304"/>
                <a:cs typeface="Times New Roman" panose="02020603050405020304"/>
              </a:rPr>
              <a:t>哲学</a:t>
            </a:r>
            <a:r>
              <a:rPr lang="zh-CN" altLang="zh-CN" sz="2800" kern="100">
                <a:solidFill>
                  <a:srgbClr val="0000FF"/>
                </a:solidFill>
                <a:latin typeface="Times New Roman" panose="02020603050405020304"/>
                <a:cs typeface="Times New Roman" panose="02020603050405020304"/>
              </a:rPr>
              <a:t>就在身边</a:t>
            </a:r>
            <a:endParaRPr lang="en-US" altLang="zh-CN" sz="2800" kern="100" smtClean="0">
              <a:latin typeface="Times New Roman" panose="02020603050405020304"/>
              <a:ea typeface="黑体" panose="02010600030101010101" charset="-122"/>
              <a:cs typeface="Courier New" panose="02070309020205020404"/>
            </a:endParaRPr>
          </a:p>
          <a:p>
            <a:pPr indent="266700" algn="just">
              <a:spcAft>
                <a:spcPct val="0"/>
              </a:spcAft>
            </a:pPr>
            <a:endParaRPr lang="en-US" altLang="zh-CN" sz="2800" kern="100" smtClean="0">
              <a:latin typeface="Times New Roman" panose="02020603050405020304"/>
              <a:ea typeface="黑体" panose="02010600030101010101" charset="-122"/>
              <a:cs typeface="Courier New" panose="02070309020205020404"/>
            </a:endParaRPr>
          </a:p>
          <a:p>
            <a:pPr indent="266700" algn="just">
              <a:spcAft>
                <a:spcPct val="0"/>
              </a:spcAft>
            </a:pPr>
            <a:r>
              <a:rPr lang="en-US" altLang="zh-CN" sz="2800" kern="100" smtClean="0">
                <a:latin typeface="Times New Roman" panose="02020603050405020304"/>
                <a:ea typeface="黑体" panose="02010600030101010101" charset="-122"/>
                <a:cs typeface="Courier New" panose="02070309020205020404"/>
              </a:rPr>
              <a:t>3</a:t>
            </a:r>
            <a:r>
              <a:rPr lang="zh-CN" altLang="zh-CN" sz="2800" kern="100">
                <a:latin typeface="Times New Roman" panose="02020603050405020304"/>
                <a:cs typeface="Times New Roman" panose="02020603050405020304"/>
              </a:rPr>
              <a:t>．</a:t>
            </a:r>
            <a:r>
              <a:rPr lang="zh-CN" altLang="zh-CN" sz="2800" kern="100">
                <a:latin typeface="Times New Roman" panose="02020603050405020304"/>
                <a:ea typeface="黑体" panose="02010600030101010101" charset="-122"/>
                <a:cs typeface="Times New Roman" panose="02020603050405020304"/>
              </a:rPr>
              <a:t>哲学影响着我们的生活</a:t>
            </a:r>
            <a:endParaRPr lang="zh-CN" altLang="zh-CN" sz="2800" kern="100">
              <a:latin typeface="宋体" panose="02010600030101010101" pitchFamily="2" charset="-122"/>
              <a:cs typeface="Courier New" panose="02070309020205020404"/>
            </a:endParaRPr>
          </a:p>
          <a:p>
            <a:pPr indent="266700" algn="just">
              <a:spcAft>
                <a:spcPct val="0"/>
              </a:spcAft>
            </a:pPr>
            <a:r>
              <a:rPr lang="zh-CN" altLang="zh-CN" sz="2800" kern="100">
                <a:latin typeface="Times New Roman" panose="02020603050405020304"/>
                <a:cs typeface="Times New Roman" panose="02020603050405020304"/>
              </a:rPr>
              <a:t>哲学与我们的</a:t>
            </a:r>
            <a:r>
              <a:rPr lang="en-US" altLang="zh-CN" sz="2800" kern="100" smtClean="0">
                <a:latin typeface="Times New Roman" panose="02020603050405020304"/>
                <a:cs typeface="Courier New" panose="02070309020205020404"/>
              </a:rPr>
              <a:t>_____</a:t>
            </a:r>
            <a:r>
              <a:rPr lang="zh-CN" altLang="zh-CN" sz="2800" kern="100" smtClean="0">
                <a:latin typeface="Times New Roman" panose="02020603050405020304"/>
                <a:cs typeface="Times New Roman" panose="02020603050405020304"/>
              </a:rPr>
              <a:t>、</a:t>
            </a:r>
            <a:r>
              <a:rPr lang="zh-CN" altLang="zh-CN" sz="2800" kern="100">
                <a:latin typeface="Times New Roman" panose="02020603050405020304"/>
                <a:cs typeface="Times New Roman" panose="02020603050405020304"/>
              </a:rPr>
              <a:t>与我们置身于其中的</a:t>
            </a:r>
            <a:r>
              <a:rPr lang="en-US" altLang="zh-CN" sz="2800" kern="100" smtClean="0">
                <a:latin typeface="Times New Roman" panose="02020603050405020304"/>
                <a:cs typeface="Courier New" panose="02070309020205020404"/>
              </a:rPr>
              <a:t>____</a:t>
            </a:r>
            <a:r>
              <a:rPr lang="zh-CN" altLang="zh-CN" sz="2800" kern="100" smtClean="0">
                <a:latin typeface="Times New Roman" panose="02020603050405020304"/>
                <a:cs typeface="Times New Roman" panose="02020603050405020304"/>
              </a:rPr>
              <a:t>和</a:t>
            </a:r>
            <a:r>
              <a:rPr lang="en-US" altLang="zh-CN" sz="2800" kern="100" smtClean="0">
                <a:latin typeface="Times New Roman" panose="02020603050405020304"/>
                <a:cs typeface="Courier New" panose="02070309020205020404"/>
              </a:rPr>
              <a:t>_____</a:t>
            </a:r>
            <a:r>
              <a:rPr lang="zh-CN" altLang="zh-CN" sz="2800" kern="100" smtClean="0">
                <a:latin typeface="Times New Roman" panose="02020603050405020304"/>
                <a:cs typeface="Times New Roman" panose="02020603050405020304"/>
              </a:rPr>
              <a:t>密切相关</a:t>
            </a:r>
            <a:r>
              <a:rPr lang="zh-CN" altLang="zh-CN" sz="2800" kern="100">
                <a:latin typeface="Times New Roman" panose="02020603050405020304"/>
                <a:cs typeface="Times New Roman" panose="02020603050405020304"/>
              </a:rPr>
              <a:t>，总是</a:t>
            </a:r>
            <a:r>
              <a:rPr lang="en-US" altLang="zh-CN" sz="2800" kern="100">
                <a:latin typeface="Times New Roman" panose="02020603050405020304"/>
                <a:cs typeface="Courier New" panose="02070309020205020404"/>
              </a:rPr>
              <a:t>______</a:t>
            </a:r>
            <a:r>
              <a:rPr lang="zh-CN" altLang="zh-CN" sz="2800" kern="100">
                <a:latin typeface="Times New Roman" panose="02020603050405020304"/>
                <a:cs typeface="Times New Roman" panose="02020603050405020304"/>
              </a:rPr>
              <a:t>或间接地影响着我们的学习、工作和生活。</a:t>
            </a:r>
            <a:endParaRPr lang="en-US" altLang="zh-CN" sz="2800" kern="100" smtClean="0">
              <a:solidFill>
                <a:srgbClr val="0000FF"/>
              </a:solidFill>
              <a:latin typeface="Times New Roman" panose="02020603050405020304"/>
              <a:cs typeface="Times New Roman" panose="02020603050405020304"/>
            </a:endParaRPr>
          </a:p>
          <a:p>
            <a:pPr indent="266700" algn="just">
              <a:spcAft>
                <a:spcPct val="0"/>
              </a:spcAft>
            </a:pPr>
            <a:endParaRPr lang="zh-CN" altLang="zh-CN" sz="2800" kern="100">
              <a:latin typeface="宋体" panose="02010600030101010101" pitchFamily="2" charset="-122"/>
              <a:cs typeface="Courier New" panose="02070309020205020404"/>
            </a:endParaRPr>
          </a:p>
          <a:p>
            <a:pPr indent="266700" algn="just">
              <a:spcAft>
                <a:spcPct val="0"/>
              </a:spcAft>
            </a:pPr>
            <a:endParaRPr lang="zh-CN" altLang="zh-CN" sz="2800" kern="100">
              <a:effectLst/>
              <a:latin typeface="宋体" panose="02010600030101010101" pitchFamily="2" charset="-122"/>
              <a:cs typeface="Courier New" panose="02070309020205020404"/>
            </a:endParaRPr>
          </a:p>
        </p:txBody>
      </p:sp>
      <p:sp>
        <p:nvSpPr>
          <p:cNvPr id="2" name="矩形 1"/>
          <p:cNvSpPr/>
          <p:nvPr/>
        </p:nvSpPr>
        <p:spPr>
          <a:xfrm>
            <a:off x="4607426" y="1125538"/>
            <a:ext cx="1415772"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a:solidFill>
                  <a:srgbClr val="FF0000"/>
                </a:solidFill>
                <a:latin typeface="Times New Roman" panose="02020603050405020304"/>
                <a:cs typeface="Times New Roman" panose="02020603050405020304"/>
              </a:rPr>
              <a:t>实践活动</a:t>
            </a:r>
            <a:endParaRPr lang="zh-CN" altLang="en-US"/>
          </a:p>
        </p:txBody>
      </p:sp>
      <p:sp>
        <p:nvSpPr>
          <p:cNvPr id="5" name="矩形 4"/>
          <p:cNvSpPr/>
          <p:nvPr/>
        </p:nvSpPr>
        <p:spPr>
          <a:xfrm>
            <a:off x="2710830" y="1527969"/>
            <a:ext cx="1723549"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a:solidFill>
                  <a:srgbClr val="FF0000"/>
                </a:solidFill>
                <a:latin typeface="Times New Roman" panose="02020603050405020304"/>
                <a:cs typeface="Times New Roman" panose="02020603050405020304"/>
              </a:rPr>
              <a:t>追问和思考</a:t>
            </a:r>
            <a:endParaRPr lang="zh-CN" altLang="en-US"/>
          </a:p>
        </p:txBody>
      </p:sp>
      <p:sp>
        <p:nvSpPr>
          <p:cNvPr id="6" name="矩形 5"/>
          <p:cNvSpPr/>
          <p:nvPr/>
        </p:nvSpPr>
        <p:spPr>
          <a:xfrm>
            <a:off x="3142878" y="3682262"/>
            <a:ext cx="800219"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a:solidFill>
                  <a:srgbClr val="FF0000"/>
                </a:solidFill>
                <a:latin typeface="Times New Roman" panose="02020603050405020304"/>
                <a:cs typeface="Times New Roman" panose="02020603050405020304"/>
              </a:rPr>
              <a:t>生活</a:t>
            </a:r>
            <a:endParaRPr lang="zh-CN" altLang="en-US"/>
          </a:p>
        </p:txBody>
      </p:sp>
      <p:sp>
        <p:nvSpPr>
          <p:cNvPr id="7" name="矩形 6"/>
          <p:cNvSpPr/>
          <p:nvPr/>
        </p:nvSpPr>
        <p:spPr>
          <a:xfrm>
            <a:off x="7599243" y="3645818"/>
            <a:ext cx="800219"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a:solidFill>
                  <a:srgbClr val="FF0000"/>
                </a:solidFill>
                <a:latin typeface="Times New Roman" panose="02020603050405020304"/>
                <a:cs typeface="Times New Roman" panose="02020603050405020304"/>
              </a:rPr>
              <a:t>自然</a:t>
            </a:r>
            <a:endParaRPr lang="zh-CN" altLang="en-US"/>
          </a:p>
        </p:txBody>
      </p:sp>
      <p:sp>
        <p:nvSpPr>
          <p:cNvPr id="8" name="矩形 7"/>
          <p:cNvSpPr/>
          <p:nvPr/>
        </p:nvSpPr>
        <p:spPr>
          <a:xfrm>
            <a:off x="8831510" y="3688209"/>
            <a:ext cx="800219"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a:solidFill>
                  <a:srgbClr val="FF0000"/>
                </a:solidFill>
                <a:latin typeface="Times New Roman" panose="02020603050405020304"/>
                <a:cs typeface="Times New Roman" panose="02020603050405020304"/>
              </a:rPr>
              <a:t>社会</a:t>
            </a:r>
            <a:endParaRPr lang="zh-CN" altLang="en-US"/>
          </a:p>
        </p:txBody>
      </p:sp>
      <p:sp>
        <p:nvSpPr>
          <p:cNvPr id="9" name="矩形 8"/>
          <p:cNvSpPr/>
          <p:nvPr/>
        </p:nvSpPr>
        <p:spPr>
          <a:xfrm>
            <a:off x="1558702" y="4120257"/>
            <a:ext cx="800219"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a:solidFill>
                  <a:srgbClr val="FF0000"/>
                </a:solidFill>
                <a:latin typeface="Times New Roman" panose="02020603050405020304"/>
                <a:cs typeface="Times New Roman" panose="02020603050405020304"/>
              </a:rPr>
              <a:t>直接</a:t>
            </a:r>
            <a:endParaRPr lang="zh-CN" altLang="en-US"/>
          </a:p>
        </p:txBody>
      </p:sp>
      <p:pic>
        <p:nvPicPr>
          <p:cNvPr id="11" name="Picture 3" descr="C:\Users\Administrator\Desktop\图片2.pn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695606" y="6319663"/>
            <a:ext cx="817563" cy="49371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11"/>
                    </p:tgtEl>
                  </p:cond>
                </p:stCondLst>
                <p:endSync evt="end" delay="0">
                  <p:rtn val="all"/>
                </p:endSync>
                <p:childTnLst>
                  <p:par>
                    <p:cTn id="3" fill="hold" nodeType="clickPar">
                      <p:stCondLst>
                        <p:cond delay="0"/>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p:stCondLst>
                              <p:cond delay="0"/>
                            </p:stCondLst>
                            <p:childTnLst>
                              <p:par>
                                <p:cTn id="21" presetID="1" presetClass="entr" presetSubtype="0" dur="1"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p:stCondLst>
                              <p:cond delay="0"/>
                            </p:stCondLst>
                            <p:childTnLst>
                              <p:par>
                                <p:cTn id="25" presetID="1" presetClass="entr" presetSubtype="0" dur="1"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p:stCondLst>
                              <p:cond delay="0"/>
                            </p:stCondLst>
                            <p:childTnLst>
                              <p:par>
                                <p:cTn id="29" presetID="10" presetClass="exit" presetSubtype="0" dur="500" fill="hold" grpId="1" nodeType="clickEffect">
                                  <p:stCondLst>
                                    <p:cond delay="0"/>
                                  </p:stCondLst>
                                  <p:childTnLst>
                                    <p:animEffect transition="out" filter="fade">
                                      <p:cBhvr>
                                        <p:cTn id="30" dur="500"/>
                                        <p:tgtEl>
                                          <p:spTgt spid="2"/>
                                        </p:tgtEl>
                                      </p:cBhvr>
                                    </p:animEffect>
                                    <p:set>
                                      <p:cBhvr>
                                        <p:cTn id="31" dur="1" fill="hold">
                                          <p:stCondLst>
                                            <p:cond delay="499"/>
                                          </p:stCondLst>
                                        </p:cTn>
                                        <p:tgtEl>
                                          <p:spTgt spid="2"/>
                                        </p:tgtEl>
                                        <p:attrNameLst>
                                          <p:attrName>style.visibility</p:attrName>
                                        </p:attrNameLst>
                                      </p:cBhvr>
                                      <p:to>
                                        <p:strVal val="hidden"/>
                                      </p:to>
                                    </p:set>
                                  </p:childTnLst>
                                </p:cTn>
                              </p:par>
                              <p:par>
                                <p:cTn id="32" presetID="10" presetClass="exit" presetSubtype="0" dur="500" fill="hold" grpId="1" nodeType="withEffect">
                                  <p:stCondLst>
                                    <p:cond delay="0"/>
                                  </p:stCondLst>
                                  <p:childTnLst>
                                    <p:animEffect transition="out" filter="fade">
                                      <p:cBhvr>
                                        <p:cTn id="33" dur="500"/>
                                        <p:tgtEl>
                                          <p:spTgt spid="5"/>
                                        </p:tgtEl>
                                      </p:cBhvr>
                                    </p:animEffect>
                                    <p:set>
                                      <p:cBhvr>
                                        <p:cTn id="34" dur="1" fill="hold">
                                          <p:stCondLst>
                                            <p:cond delay="499"/>
                                          </p:stCondLst>
                                        </p:cTn>
                                        <p:tgtEl>
                                          <p:spTgt spid="5"/>
                                        </p:tgtEl>
                                        <p:attrNameLst>
                                          <p:attrName>style.visibility</p:attrName>
                                        </p:attrNameLst>
                                      </p:cBhvr>
                                      <p:to>
                                        <p:strVal val="hidden"/>
                                      </p:to>
                                    </p:set>
                                  </p:childTnLst>
                                </p:cTn>
                              </p:par>
                              <p:par>
                                <p:cTn id="35" presetID="10" presetClass="exit" presetSubtype="0" dur="500" fill="hold" grpId="1" nodeType="withEffect">
                                  <p:stCondLst>
                                    <p:cond delay="0"/>
                                  </p:stCondLst>
                                  <p:childTnLst>
                                    <p:animEffect transition="out" filter="fade">
                                      <p:cBhvr>
                                        <p:cTn id="36" dur="500"/>
                                        <p:tgtEl>
                                          <p:spTgt spid="6"/>
                                        </p:tgtEl>
                                      </p:cBhvr>
                                    </p:animEffect>
                                    <p:set>
                                      <p:cBhvr>
                                        <p:cTn id="37" dur="1" fill="hold">
                                          <p:stCondLst>
                                            <p:cond delay="499"/>
                                          </p:stCondLst>
                                        </p:cTn>
                                        <p:tgtEl>
                                          <p:spTgt spid="6"/>
                                        </p:tgtEl>
                                        <p:attrNameLst>
                                          <p:attrName>style.visibility</p:attrName>
                                        </p:attrNameLst>
                                      </p:cBhvr>
                                      <p:to>
                                        <p:strVal val="hidden"/>
                                      </p:to>
                                    </p:set>
                                  </p:childTnLst>
                                </p:cTn>
                              </p:par>
                              <p:par>
                                <p:cTn id="38" presetID="10" presetClass="exit" presetSubtype="0" dur="500" fill="hold" grpId="1" nodeType="withEffect">
                                  <p:stCondLst>
                                    <p:cond delay="0"/>
                                  </p:stCondLst>
                                  <p:childTnLst>
                                    <p:animEffect transition="out" filter="fade">
                                      <p:cBhvr>
                                        <p:cTn id="39" dur="500"/>
                                        <p:tgtEl>
                                          <p:spTgt spid="7"/>
                                        </p:tgtEl>
                                      </p:cBhvr>
                                    </p:animEffect>
                                    <p:set>
                                      <p:cBhvr>
                                        <p:cTn id="40" dur="1" fill="hold">
                                          <p:stCondLst>
                                            <p:cond delay="499"/>
                                          </p:stCondLst>
                                        </p:cTn>
                                        <p:tgtEl>
                                          <p:spTgt spid="7"/>
                                        </p:tgtEl>
                                        <p:attrNameLst>
                                          <p:attrName>style.visibility</p:attrName>
                                        </p:attrNameLst>
                                      </p:cBhvr>
                                      <p:to>
                                        <p:strVal val="hidden"/>
                                      </p:to>
                                    </p:set>
                                  </p:childTnLst>
                                </p:cTn>
                              </p:par>
                              <p:par>
                                <p:cTn id="41" presetID="10" presetClass="exit" presetSubtype="0" dur="500" fill="hold" grpId="1" nodeType="withEffect">
                                  <p:stCondLst>
                                    <p:cond delay="0"/>
                                  </p:stCondLst>
                                  <p:childTnLst>
                                    <p:animEffect transition="out" filter="fade">
                                      <p:cBhvr>
                                        <p:cTn id="42" dur="500"/>
                                        <p:tgtEl>
                                          <p:spTgt spid="8"/>
                                        </p:tgtEl>
                                      </p:cBhvr>
                                    </p:animEffect>
                                    <p:set>
                                      <p:cBhvr>
                                        <p:cTn id="43" dur="1" fill="hold">
                                          <p:stCondLst>
                                            <p:cond delay="499"/>
                                          </p:stCondLst>
                                        </p:cTn>
                                        <p:tgtEl>
                                          <p:spTgt spid="8"/>
                                        </p:tgtEl>
                                        <p:attrNameLst>
                                          <p:attrName>style.visibility</p:attrName>
                                        </p:attrNameLst>
                                      </p:cBhvr>
                                      <p:to>
                                        <p:strVal val="hidden"/>
                                      </p:to>
                                    </p:set>
                                  </p:childTnLst>
                                </p:cTn>
                              </p:par>
                              <p:par>
                                <p:cTn id="44" presetID="10" presetClass="exit" presetSubtype="0" dur="500" fill="hold" grpId="1" nodeType="withEffect">
                                  <p:stCondLst>
                                    <p:cond delay="0"/>
                                  </p:stCondLst>
                                  <p:childTnLst>
                                    <p:animEffect transition="out" filter="fade">
                                      <p:cBhvr>
                                        <p:cTn id="45" dur="500"/>
                                        <p:tgtEl>
                                          <p:spTgt spid="9"/>
                                        </p:tgtEl>
                                      </p:cBhvr>
                                    </p:animEffect>
                                    <p:set>
                                      <p:cBhvr>
                                        <p:cTn id="46" dur="1" fill="hold">
                                          <p:stCondLst>
                                            <p:cond delay="499"/>
                                          </p:stCondLst>
                                        </p:cTn>
                                        <p:tgtEl>
                                          <p:spTgt spid="9"/>
                                        </p:tgtEl>
                                        <p:attrNameLst>
                                          <p:attrName>style.visibility</p:attrName>
                                        </p:attrNameLst>
                                      </p:cBhvr>
                                      <p:to>
                                        <p:strVal val="hidden"/>
                                      </p:to>
                                    </p:set>
                                  </p:childTnLst>
                                </p:cTn>
                              </p:par>
                            </p:childTnLst>
                          </p:cTn>
                        </p:par>
                      </p:childTnLst>
                    </p:cTn>
                  </p:par>
                </p:childTnLst>
              </p:cTn>
              <p:nextCondLst>
                <p:cond evt="onClick" delay="0">
                  <p:tgtEl>
                    <p:spTgt spid="11"/>
                  </p:tgtEl>
                </p:cond>
              </p:nextCondLst>
            </p:seq>
          </p:childTnLst>
        </p:cTn>
      </p:par>
    </p:tnLst>
    <p:bldLst>
      <p:bldP spid="2" grpId="0"/>
      <p:bldP spid="2" grpId="1"/>
      <p:bldP spid="5" grpId="0"/>
      <p:bldP spid="5" grpId="1"/>
      <p:bldP spid="6" grpId="0"/>
      <p:bldP spid="6" grpId="1"/>
      <p:bldP spid="7" grpId="0"/>
      <p:bldP spid="7" grpId="1"/>
      <p:bldP spid="8" grpId="0"/>
      <p:bldP spid="8" grpId="1"/>
      <p:bldP spid="9" grpId="0"/>
      <p:bldP spid="9" grpId="1"/>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sz="2600" kern="100">
                <a:latin typeface="Times New Roman" panose="02020603050405020304"/>
                <a:ea typeface="黑体" panose="02010600030101010101" charset="-122"/>
                <a:cs typeface="Times New Roman" panose="02020603050405020304"/>
              </a:rPr>
              <a:t>二、哲学是系统化理论化的世界观</a:t>
            </a:r>
            <a:endParaRPr lang="zh-CN" altLang="zh-CN" sz="2600" kern="100">
              <a:latin typeface="宋体" panose="02010600030101010101" pitchFamily="2" charset="-122"/>
              <a:cs typeface="Courier New" panose="02070309020205020404"/>
            </a:endParaRPr>
          </a:p>
          <a:p>
            <a:pPr indent="266700" algn="just">
              <a:spcAft>
                <a:spcPct val="0"/>
              </a:spcAft>
            </a:pPr>
            <a:r>
              <a:rPr lang="en-US" altLang="zh-CN" sz="2600" kern="100">
                <a:latin typeface="Times New Roman" panose="02020603050405020304"/>
                <a:ea typeface="黑体" panose="02010600030101010101" charset="-122"/>
                <a:cs typeface="Courier New" panose="02070309020205020404"/>
              </a:rPr>
              <a:t>1</a:t>
            </a:r>
            <a:r>
              <a:rPr lang="zh-CN" altLang="zh-CN" sz="2600" kern="100">
                <a:latin typeface="Times New Roman" panose="02020603050405020304"/>
                <a:cs typeface="Times New Roman" panose="02020603050405020304"/>
              </a:rPr>
              <a:t>．</a:t>
            </a:r>
            <a:r>
              <a:rPr lang="zh-CN" altLang="zh-CN" sz="2600" kern="100">
                <a:latin typeface="Times New Roman" panose="02020603050405020304"/>
                <a:ea typeface="黑体" panose="02010600030101010101" charset="-122"/>
                <a:cs typeface="Times New Roman" panose="02020603050405020304"/>
              </a:rPr>
              <a:t>哲学和世界观</a:t>
            </a:r>
            <a:endParaRPr lang="zh-CN" altLang="zh-CN" sz="2600" kern="100">
              <a:latin typeface="宋体" panose="02010600030101010101" pitchFamily="2" charset="-122"/>
              <a:cs typeface="Courier New" panose="02070309020205020404"/>
            </a:endParaRPr>
          </a:p>
          <a:p>
            <a:pPr indent="266700" algn="just">
              <a:spcAft>
                <a:spcPct val="0"/>
              </a:spcAft>
            </a:pPr>
            <a:r>
              <a:rPr lang="en-US" altLang="zh-CN" sz="2600" kern="100">
                <a:latin typeface="Times New Roman" panose="02020603050405020304"/>
                <a:cs typeface="Courier New" panose="02070309020205020404"/>
              </a:rPr>
              <a:t>(1)</a:t>
            </a:r>
            <a:r>
              <a:rPr lang="zh-CN" altLang="zh-CN" sz="2600" kern="100">
                <a:latin typeface="Times New Roman" panose="02020603050405020304"/>
                <a:cs typeface="Times New Roman" panose="02020603050405020304"/>
              </a:rPr>
              <a:t>世界观：人们对整个世界的总的看法和</a:t>
            </a:r>
            <a:r>
              <a:rPr lang="en-US" altLang="zh-CN" sz="2600" kern="100">
                <a:latin typeface="Times New Roman" panose="02020603050405020304"/>
                <a:cs typeface="Courier New" panose="02070309020205020404"/>
              </a:rPr>
              <a:t>________</a:t>
            </a:r>
            <a:r>
              <a:rPr lang="zh-CN" altLang="zh-CN" sz="2600" kern="100">
                <a:latin typeface="Times New Roman" panose="02020603050405020304"/>
                <a:cs typeface="Times New Roman" panose="02020603050405020304"/>
              </a:rPr>
              <a:t>。</a:t>
            </a:r>
            <a:endParaRPr lang="zh-CN" altLang="zh-CN" sz="2600" kern="100">
              <a:latin typeface="宋体" panose="02010600030101010101" pitchFamily="2" charset="-122"/>
              <a:cs typeface="Courier New" panose="02070309020205020404"/>
            </a:endParaRPr>
          </a:p>
          <a:p>
            <a:pPr indent="266700" algn="just">
              <a:spcAft>
                <a:spcPct val="0"/>
              </a:spcAft>
            </a:pPr>
            <a:r>
              <a:rPr lang="en-US" altLang="zh-CN" sz="2600" kern="100">
                <a:latin typeface="Times New Roman" panose="02020603050405020304"/>
                <a:cs typeface="Courier New" panose="02070309020205020404"/>
              </a:rPr>
              <a:t>(2)</a:t>
            </a:r>
            <a:r>
              <a:rPr lang="zh-CN" altLang="zh-CN" sz="2600" kern="100">
                <a:latin typeface="Times New Roman" panose="02020603050405020304"/>
                <a:cs typeface="Times New Roman" panose="02020603050405020304"/>
              </a:rPr>
              <a:t>哲学和世界观的关系</a:t>
            </a:r>
            <a:endParaRPr lang="zh-CN" altLang="zh-CN" sz="2600" kern="100">
              <a:latin typeface="宋体" panose="02010600030101010101" pitchFamily="2" charset="-122"/>
              <a:cs typeface="Courier New" panose="02070309020205020404"/>
            </a:endParaRPr>
          </a:p>
          <a:p>
            <a:pPr indent="266700" algn="just">
              <a:spcAft>
                <a:spcPct val="0"/>
              </a:spcAft>
            </a:pPr>
            <a:r>
              <a:rPr lang="en-US" altLang="zh-CN" sz="2600" kern="100">
                <a:latin typeface="宋体" panose="02010600030101010101" pitchFamily="2" charset="-122"/>
                <a:cs typeface="Times New Roman" panose="02020603050405020304"/>
              </a:rPr>
              <a:t>①</a:t>
            </a:r>
            <a:r>
              <a:rPr lang="zh-CN" altLang="zh-CN" sz="2600" kern="100">
                <a:latin typeface="Times New Roman" panose="02020603050405020304"/>
                <a:cs typeface="Times New Roman" panose="02020603050405020304"/>
              </a:rPr>
              <a:t>世界观人人都有，但一般人</a:t>
            </a:r>
            <a:r>
              <a:rPr lang="en-US" altLang="zh-CN" sz="2600" kern="100">
                <a:latin typeface="Times New Roman" panose="02020603050405020304"/>
                <a:cs typeface="Courier New" panose="02070309020205020404"/>
              </a:rPr>
              <a:t>________</a:t>
            </a:r>
            <a:r>
              <a:rPr lang="zh-CN" altLang="zh-CN" sz="2600" kern="100">
                <a:latin typeface="Times New Roman" panose="02020603050405020304"/>
                <a:cs typeface="Times New Roman" panose="02020603050405020304"/>
              </a:rPr>
              <a:t>的世界观还不等于哲学。</a:t>
            </a:r>
            <a:endParaRPr lang="zh-CN" altLang="zh-CN" sz="2600" kern="100">
              <a:latin typeface="宋体" panose="02010600030101010101" pitchFamily="2" charset="-122"/>
              <a:cs typeface="Courier New" panose="02070309020205020404"/>
            </a:endParaRPr>
          </a:p>
          <a:p>
            <a:pPr indent="266700" algn="just">
              <a:spcAft>
                <a:spcPct val="0"/>
              </a:spcAft>
            </a:pPr>
            <a:r>
              <a:rPr lang="en-US" altLang="zh-CN" sz="2600" kern="100">
                <a:latin typeface="宋体" panose="02010600030101010101" pitchFamily="2" charset="-122"/>
                <a:cs typeface="Times New Roman" panose="02020603050405020304"/>
              </a:rPr>
              <a:t>②</a:t>
            </a:r>
            <a:r>
              <a:rPr lang="zh-CN" altLang="zh-CN" sz="2600" kern="100">
                <a:latin typeface="Times New Roman" panose="02020603050405020304"/>
                <a:cs typeface="Times New Roman" panose="02020603050405020304"/>
              </a:rPr>
              <a:t>哲学是关于世界观的学问，是</a:t>
            </a:r>
            <a:r>
              <a:rPr lang="en-US" altLang="zh-CN" sz="2600" kern="100">
                <a:latin typeface="Times New Roman" panose="02020603050405020304"/>
                <a:cs typeface="Courier New" panose="02070309020205020404"/>
              </a:rPr>
              <a:t>________</a:t>
            </a:r>
            <a:r>
              <a:rPr lang="zh-CN" altLang="zh-CN" sz="2600" kern="100">
                <a:latin typeface="Times New Roman" panose="02020603050405020304"/>
                <a:cs typeface="Times New Roman" panose="02020603050405020304"/>
              </a:rPr>
              <a:t>、</a:t>
            </a:r>
            <a:r>
              <a:rPr lang="en-US" altLang="zh-CN" sz="2600" kern="100">
                <a:latin typeface="Times New Roman" panose="02020603050405020304"/>
                <a:cs typeface="Courier New" panose="02070309020205020404"/>
              </a:rPr>
              <a:t>________</a:t>
            </a:r>
            <a:r>
              <a:rPr lang="zh-CN" altLang="zh-CN" sz="2600" kern="100">
                <a:latin typeface="Times New Roman" panose="02020603050405020304"/>
                <a:cs typeface="Times New Roman" panose="02020603050405020304"/>
              </a:rPr>
              <a:t>的世界观。</a:t>
            </a:r>
            <a:endParaRPr lang="zh-CN" altLang="zh-CN" sz="2600" kern="100">
              <a:latin typeface="宋体" panose="02010600030101010101" pitchFamily="2" charset="-122"/>
              <a:cs typeface="Courier New" panose="02070309020205020404"/>
            </a:endParaRPr>
          </a:p>
          <a:p>
            <a:pPr indent="266700" algn="just">
              <a:spcAft>
                <a:spcPct val="0"/>
              </a:spcAft>
            </a:pPr>
            <a:r>
              <a:rPr lang="en-US" altLang="zh-CN" sz="2600" kern="100">
                <a:latin typeface="Times New Roman" panose="02020603050405020304"/>
                <a:ea typeface="黑体" panose="02010600030101010101" charset="-122"/>
                <a:cs typeface="Courier New" panose="02070309020205020404"/>
              </a:rPr>
              <a:t>2</a:t>
            </a:r>
            <a:r>
              <a:rPr lang="zh-CN" altLang="zh-CN" sz="2600" kern="100">
                <a:latin typeface="Times New Roman" panose="02020603050405020304"/>
                <a:cs typeface="Times New Roman" panose="02020603050405020304"/>
              </a:rPr>
              <a:t>．</a:t>
            </a:r>
            <a:r>
              <a:rPr lang="zh-CN" altLang="zh-CN" sz="2600" kern="100">
                <a:latin typeface="Times New Roman" panose="02020603050405020304"/>
                <a:ea typeface="黑体" panose="02010600030101010101" charset="-122"/>
                <a:cs typeface="Times New Roman" panose="02020603050405020304"/>
              </a:rPr>
              <a:t>世界观和方法论</a:t>
            </a:r>
            <a:endParaRPr lang="zh-CN" altLang="zh-CN" sz="2600" kern="100">
              <a:latin typeface="宋体" panose="02010600030101010101" pitchFamily="2" charset="-122"/>
              <a:cs typeface="Courier New" panose="02070309020205020404"/>
            </a:endParaRPr>
          </a:p>
          <a:p>
            <a:pPr indent="266700" algn="just">
              <a:spcAft>
                <a:spcPct val="0"/>
              </a:spcAft>
            </a:pPr>
            <a:r>
              <a:rPr lang="en-US" altLang="zh-CN" sz="2600" kern="100">
                <a:latin typeface="Times New Roman" panose="02020603050405020304"/>
                <a:cs typeface="Courier New" panose="02070309020205020404"/>
              </a:rPr>
              <a:t>(1)</a:t>
            </a:r>
            <a:r>
              <a:rPr lang="zh-CN" altLang="zh-CN" sz="2600" kern="100">
                <a:latin typeface="Times New Roman" panose="02020603050405020304"/>
                <a:cs typeface="Times New Roman" panose="02020603050405020304"/>
              </a:rPr>
              <a:t>方法论：用世界观来指导人们去</a:t>
            </a:r>
            <a:r>
              <a:rPr lang="en-US" altLang="zh-CN" sz="2600" kern="100">
                <a:latin typeface="Times New Roman" panose="02020603050405020304"/>
                <a:cs typeface="Courier New" panose="02070309020205020404"/>
              </a:rPr>
              <a:t>________</a:t>
            </a:r>
            <a:r>
              <a:rPr lang="zh-CN" altLang="zh-CN" sz="2600" kern="100">
                <a:latin typeface="Times New Roman" panose="02020603050405020304"/>
                <a:cs typeface="Times New Roman" panose="02020603050405020304"/>
              </a:rPr>
              <a:t>和</a:t>
            </a:r>
            <a:r>
              <a:rPr lang="en-US" altLang="zh-CN" sz="2600" kern="100">
                <a:latin typeface="Times New Roman" panose="02020603050405020304"/>
                <a:cs typeface="Courier New" panose="02070309020205020404"/>
              </a:rPr>
              <a:t>________</a:t>
            </a:r>
            <a:r>
              <a:rPr lang="zh-CN" altLang="zh-CN" sz="2600" kern="100">
                <a:latin typeface="Times New Roman" panose="02020603050405020304"/>
                <a:cs typeface="Times New Roman" panose="02020603050405020304"/>
              </a:rPr>
              <a:t>，就成了方法论。</a:t>
            </a:r>
            <a:endParaRPr lang="zh-CN" altLang="zh-CN" sz="2600" kern="100">
              <a:latin typeface="宋体" panose="02010600030101010101" pitchFamily="2" charset="-122"/>
              <a:cs typeface="Courier New" panose="02070309020205020404"/>
            </a:endParaRPr>
          </a:p>
          <a:p>
            <a:pPr indent="266700" algn="just">
              <a:spcAft>
                <a:spcPct val="0"/>
              </a:spcAft>
            </a:pPr>
            <a:r>
              <a:rPr lang="en-US" altLang="zh-CN" sz="2600" kern="100">
                <a:latin typeface="Times New Roman" panose="02020603050405020304"/>
                <a:cs typeface="Courier New" panose="02070309020205020404"/>
              </a:rPr>
              <a:t>(2)</a:t>
            </a:r>
            <a:r>
              <a:rPr lang="zh-CN" altLang="zh-CN" sz="2600" kern="100">
                <a:latin typeface="Times New Roman" panose="02020603050405020304"/>
                <a:cs typeface="Times New Roman" panose="02020603050405020304"/>
              </a:rPr>
              <a:t>世界观和方法论的关系</a:t>
            </a:r>
            <a:endParaRPr lang="zh-CN" altLang="zh-CN" sz="2600" kern="100">
              <a:latin typeface="宋体" panose="02010600030101010101" pitchFamily="2" charset="-122"/>
              <a:cs typeface="Courier New" panose="02070309020205020404"/>
            </a:endParaRPr>
          </a:p>
          <a:p>
            <a:pPr indent="266700" algn="just">
              <a:spcAft>
                <a:spcPct val="0"/>
              </a:spcAft>
            </a:pPr>
            <a:r>
              <a:rPr lang="en-US" altLang="zh-CN" sz="2600" kern="100">
                <a:latin typeface="宋体" panose="02010600030101010101" pitchFamily="2" charset="-122"/>
                <a:cs typeface="Times New Roman" panose="02020603050405020304"/>
              </a:rPr>
              <a:t>①</a:t>
            </a:r>
            <a:r>
              <a:rPr lang="zh-CN" altLang="zh-CN" sz="2600" kern="100">
                <a:latin typeface="Times New Roman" panose="02020603050405020304"/>
                <a:cs typeface="Times New Roman" panose="02020603050405020304"/>
              </a:rPr>
              <a:t>世界观</a:t>
            </a:r>
            <a:r>
              <a:rPr lang="en-US" altLang="zh-CN" sz="2600" kern="100" smtClean="0">
                <a:latin typeface="Times New Roman" panose="02020603050405020304"/>
                <a:cs typeface="Courier New" panose="02070309020205020404"/>
              </a:rPr>
              <a:t>_____</a:t>
            </a:r>
            <a:r>
              <a:rPr lang="zh-CN" altLang="zh-CN" sz="2600" kern="100" smtClean="0">
                <a:latin typeface="Times New Roman" panose="02020603050405020304"/>
                <a:cs typeface="Times New Roman" panose="02020603050405020304"/>
              </a:rPr>
              <a:t>方法论</a:t>
            </a:r>
            <a:r>
              <a:rPr lang="zh-CN" altLang="zh-CN" sz="2600" kern="100">
                <a:latin typeface="Times New Roman" panose="02020603050405020304"/>
                <a:cs typeface="Times New Roman" panose="02020603050405020304"/>
              </a:rPr>
              <a:t>，方法论</a:t>
            </a:r>
            <a:r>
              <a:rPr lang="en-US" altLang="zh-CN" sz="2600" kern="100" smtClean="0">
                <a:latin typeface="Times New Roman" panose="02020603050405020304"/>
                <a:cs typeface="Courier New" panose="02070309020205020404"/>
              </a:rPr>
              <a:t>______</a:t>
            </a:r>
            <a:r>
              <a:rPr lang="zh-CN" altLang="zh-CN" sz="2600" kern="100" smtClean="0">
                <a:latin typeface="Times New Roman" panose="02020603050405020304"/>
                <a:cs typeface="Times New Roman" panose="02020603050405020304"/>
              </a:rPr>
              <a:t>世界观</a:t>
            </a:r>
            <a:r>
              <a:rPr lang="zh-CN" altLang="zh-CN" sz="2600" kern="100">
                <a:latin typeface="Times New Roman" panose="02020603050405020304"/>
                <a:cs typeface="Times New Roman" panose="02020603050405020304"/>
              </a:rPr>
              <a:t>，有什么样的世界观就有什么样的方法论。</a:t>
            </a:r>
            <a:endParaRPr lang="zh-CN" altLang="zh-CN" sz="2600" kern="100">
              <a:latin typeface="宋体" panose="02010600030101010101" pitchFamily="2" charset="-122"/>
              <a:cs typeface="Courier New" panose="02070309020205020404"/>
            </a:endParaRPr>
          </a:p>
          <a:p>
            <a:pPr indent="266700" algn="just">
              <a:spcAft>
                <a:spcPct val="0"/>
              </a:spcAft>
            </a:pPr>
            <a:r>
              <a:rPr lang="en-US" altLang="zh-CN" sz="2600" kern="100">
                <a:latin typeface="宋体" panose="02010600030101010101" pitchFamily="2" charset="-122"/>
                <a:cs typeface="Times New Roman" panose="02020603050405020304"/>
              </a:rPr>
              <a:t>②</a:t>
            </a:r>
            <a:r>
              <a:rPr lang="zh-CN" altLang="zh-CN" sz="2600" kern="100">
                <a:latin typeface="Times New Roman" panose="02020603050405020304"/>
                <a:cs typeface="Times New Roman" panose="02020603050405020304"/>
              </a:rPr>
              <a:t>哲学是世界观和方法论的统一</a:t>
            </a:r>
            <a:r>
              <a:rPr lang="zh-CN" altLang="zh-CN" sz="2600" kern="100" smtClean="0">
                <a:latin typeface="Times New Roman" panose="02020603050405020304"/>
                <a:cs typeface="Times New Roman" panose="02020603050405020304"/>
              </a:rPr>
              <a:t>。</a:t>
            </a:r>
            <a:endParaRPr lang="en-US" altLang="zh-CN" sz="2600" kern="100" smtClean="0">
              <a:latin typeface="Times New Roman" panose="02020603050405020304"/>
              <a:cs typeface="Times New Roman" panose="02020603050405020304"/>
            </a:endParaRPr>
          </a:p>
          <a:p>
            <a:pPr indent="266700" algn="just">
              <a:spcAft>
                <a:spcPct val="0"/>
              </a:spcAft>
            </a:pPr>
            <a:r>
              <a:rPr lang="zh-CN" altLang="zh-CN" sz="2800" kern="100">
                <a:solidFill>
                  <a:srgbClr val="0000FF"/>
                </a:solidFill>
                <a:latin typeface="Times New Roman" panose="02020603050405020304"/>
                <a:cs typeface="Times New Roman" panose="02020603050405020304"/>
              </a:rPr>
              <a:t>世界观决定方法论，方法论体现世界观。不是相互决定、相互体现。</a:t>
            </a:r>
            <a:endParaRPr lang="zh-CN" altLang="zh-CN" sz="2800" kern="100">
              <a:latin typeface="宋体" panose="02010600030101010101" pitchFamily="2" charset="-122"/>
              <a:cs typeface="Courier New" panose="02070309020205020404"/>
            </a:endParaRPr>
          </a:p>
          <a:p>
            <a:pPr indent="266700" algn="just">
              <a:spcAft>
                <a:spcPct val="0"/>
              </a:spcAft>
            </a:pPr>
            <a:endParaRPr lang="zh-CN" altLang="zh-CN" sz="2600" kern="100">
              <a:effectLst/>
              <a:latin typeface="宋体" panose="02010600030101010101" pitchFamily="2" charset="-122"/>
              <a:cs typeface="Courier New" panose="02070309020205020404"/>
            </a:endParaRPr>
          </a:p>
        </p:txBody>
      </p:sp>
      <p:pic>
        <p:nvPicPr>
          <p:cNvPr id="3" name="Picture 3" descr="C:\Users\Administrator\Desktop\图片2.pn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695606" y="6319663"/>
            <a:ext cx="817563" cy="493713"/>
          </a:xfrm>
          <a:prstGeom prst="rect">
            <a:avLst/>
          </a:prstGeom>
          <a:noFill/>
          <a:extLst>
            <a:ext uri="{909E8E84-426E-40DD-AFC4-6F175D3DCCD1}">
              <a14:hiddenFill xmlns:a14="http://schemas.microsoft.com/office/drawing/2010/main">
                <a:solidFill>
                  <a:srgbClr val="FFFFFF"/>
                </a:solidFill>
              </a14:hiddenFill>
            </a:ext>
          </a:extLst>
        </p:spPr>
      </p:pic>
      <p:sp>
        <p:nvSpPr>
          <p:cNvPr id="2" name="矩形 1"/>
          <p:cNvSpPr/>
          <p:nvPr/>
        </p:nvSpPr>
        <p:spPr>
          <a:xfrm>
            <a:off x="6963945" y="1455961"/>
            <a:ext cx="1723549"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a:solidFill>
                  <a:srgbClr val="FF0000"/>
                </a:solidFill>
                <a:latin typeface="Times New Roman" panose="02020603050405020304"/>
                <a:cs typeface="Times New Roman" panose="02020603050405020304"/>
              </a:rPr>
              <a:t>根本观点　</a:t>
            </a:r>
            <a:endParaRPr lang="zh-CN" altLang="en-US"/>
          </a:p>
        </p:txBody>
      </p:sp>
      <p:sp>
        <p:nvSpPr>
          <p:cNvPr id="5" name="矩形 4"/>
          <p:cNvSpPr/>
          <p:nvPr/>
        </p:nvSpPr>
        <p:spPr>
          <a:xfrm>
            <a:off x="5198267" y="2229980"/>
            <a:ext cx="1415772"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a:solidFill>
                  <a:srgbClr val="FF0000"/>
                </a:solidFill>
                <a:latin typeface="Times New Roman" panose="02020603050405020304"/>
                <a:cs typeface="Times New Roman" panose="02020603050405020304"/>
              </a:rPr>
              <a:t>自发形成</a:t>
            </a:r>
            <a:endParaRPr lang="zh-CN" altLang="en-US"/>
          </a:p>
        </p:txBody>
      </p:sp>
      <p:sp>
        <p:nvSpPr>
          <p:cNvPr id="6" name="矩形 5"/>
          <p:cNvSpPr/>
          <p:nvPr/>
        </p:nvSpPr>
        <p:spPr>
          <a:xfrm>
            <a:off x="5779298" y="2637706"/>
            <a:ext cx="1107996"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a:solidFill>
                  <a:srgbClr val="FF0000"/>
                </a:solidFill>
                <a:latin typeface="Times New Roman" panose="02020603050405020304"/>
                <a:cs typeface="Times New Roman" panose="02020603050405020304"/>
              </a:rPr>
              <a:t>系统化</a:t>
            </a:r>
            <a:endParaRPr lang="zh-CN" altLang="en-US"/>
          </a:p>
        </p:txBody>
      </p:sp>
      <p:sp>
        <p:nvSpPr>
          <p:cNvPr id="7" name="矩形 6"/>
          <p:cNvSpPr/>
          <p:nvPr/>
        </p:nvSpPr>
        <p:spPr>
          <a:xfrm>
            <a:off x="7435482" y="2637706"/>
            <a:ext cx="1107996"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a:solidFill>
                  <a:srgbClr val="FF0000"/>
                </a:solidFill>
                <a:latin typeface="Times New Roman" panose="02020603050405020304"/>
                <a:cs typeface="Times New Roman" panose="02020603050405020304"/>
              </a:rPr>
              <a:t>理论化</a:t>
            </a:r>
            <a:endParaRPr lang="zh-CN" altLang="en-US"/>
          </a:p>
        </p:txBody>
      </p:sp>
      <p:sp>
        <p:nvSpPr>
          <p:cNvPr id="8" name="矩形 7"/>
          <p:cNvSpPr/>
          <p:nvPr/>
        </p:nvSpPr>
        <p:spPr>
          <a:xfrm>
            <a:off x="6047586" y="3429794"/>
            <a:ext cx="1415772"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a:solidFill>
                  <a:srgbClr val="FF0000"/>
                </a:solidFill>
                <a:latin typeface="Times New Roman" panose="02020603050405020304"/>
                <a:cs typeface="Times New Roman" panose="02020603050405020304"/>
              </a:rPr>
              <a:t>认识世界</a:t>
            </a:r>
            <a:endParaRPr lang="zh-CN" altLang="en-US"/>
          </a:p>
        </p:txBody>
      </p:sp>
      <p:sp>
        <p:nvSpPr>
          <p:cNvPr id="9" name="矩形 8"/>
          <p:cNvSpPr/>
          <p:nvPr/>
        </p:nvSpPr>
        <p:spPr>
          <a:xfrm>
            <a:off x="7751390" y="3400177"/>
            <a:ext cx="1415772"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a:solidFill>
                  <a:srgbClr val="FF0000"/>
                </a:solidFill>
                <a:latin typeface="Times New Roman" panose="02020603050405020304"/>
                <a:cs typeface="Times New Roman" panose="02020603050405020304"/>
              </a:rPr>
              <a:t>改造世界</a:t>
            </a:r>
            <a:endParaRPr lang="zh-CN" altLang="en-US"/>
          </a:p>
        </p:txBody>
      </p:sp>
      <p:sp>
        <p:nvSpPr>
          <p:cNvPr id="10" name="矩形 9"/>
          <p:cNvSpPr/>
          <p:nvPr/>
        </p:nvSpPr>
        <p:spPr>
          <a:xfrm>
            <a:off x="2278782" y="4221882"/>
            <a:ext cx="800219"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a:solidFill>
                  <a:srgbClr val="FF0000"/>
                </a:solidFill>
                <a:latin typeface="Times New Roman" panose="02020603050405020304"/>
                <a:cs typeface="Times New Roman" panose="02020603050405020304"/>
              </a:rPr>
              <a:t>决定</a:t>
            </a:r>
            <a:endParaRPr lang="zh-CN" altLang="en-US"/>
          </a:p>
        </p:txBody>
      </p:sp>
      <p:sp>
        <p:nvSpPr>
          <p:cNvPr id="11" name="矩形 10"/>
          <p:cNvSpPr/>
          <p:nvPr/>
        </p:nvSpPr>
        <p:spPr>
          <a:xfrm>
            <a:off x="5583019" y="4221882"/>
            <a:ext cx="800219"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a:solidFill>
                  <a:srgbClr val="FF0000"/>
                </a:solidFill>
                <a:latin typeface="Times New Roman" panose="02020603050405020304"/>
                <a:cs typeface="Times New Roman" panose="02020603050405020304"/>
              </a:rPr>
              <a:t>体现</a:t>
            </a:r>
            <a:endParaRPr lang="zh-CN" altLang="en-US"/>
          </a:p>
        </p:txBody>
      </p:sp>
    </p:spTree>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nodeType="clickPar">
                      <p:stCondLst>
                        <p:cond delay="0"/>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p:stCondLst>
                              <p:cond delay="0"/>
                            </p:stCondLst>
                            <p:childTnLst>
                              <p:par>
                                <p:cTn id="21" presetID="1" presetClass="entr" presetSubtype="0" dur="1"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p:stCondLst>
                              <p:cond delay="0"/>
                            </p:stCondLst>
                            <p:childTnLst>
                              <p:par>
                                <p:cTn id="25" presetID="1" presetClass="entr" presetSubtype="0" dur="1"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p:stCondLst>
                              <p:cond delay="0"/>
                            </p:stCondLst>
                            <p:childTnLst>
                              <p:par>
                                <p:cTn id="29" presetID="1" presetClass="entr" presetSubtype="0" dur="1"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p:stCondLst>
                              <p:cond delay="0"/>
                            </p:stCondLst>
                            <p:childTnLst>
                              <p:par>
                                <p:cTn id="33" presetID="1" presetClass="entr" presetSubtype="0" dur="1"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p:stCondLst>
                              <p:cond delay="0"/>
                            </p:stCondLst>
                            <p:childTnLst>
                              <p:par>
                                <p:cTn id="37" presetID="10" presetClass="exit" presetSubtype="0" dur="500" fill="hold" grpId="1" nodeType="clickEffect">
                                  <p:stCondLst>
                                    <p:cond delay="0"/>
                                  </p:stCondLst>
                                  <p:childTnLst>
                                    <p:animEffect transition="out" filter="fade">
                                      <p:cBhvr>
                                        <p:cTn id="38" dur="500"/>
                                        <p:tgtEl>
                                          <p:spTgt spid="2"/>
                                        </p:tgtEl>
                                      </p:cBhvr>
                                    </p:animEffect>
                                    <p:set>
                                      <p:cBhvr>
                                        <p:cTn id="39" dur="1" fill="hold">
                                          <p:stCondLst>
                                            <p:cond delay="499"/>
                                          </p:stCondLst>
                                        </p:cTn>
                                        <p:tgtEl>
                                          <p:spTgt spid="2"/>
                                        </p:tgtEl>
                                        <p:attrNameLst>
                                          <p:attrName>style.visibility</p:attrName>
                                        </p:attrNameLst>
                                      </p:cBhvr>
                                      <p:to>
                                        <p:strVal val="hidden"/>
                                      </p:to>
                                    </p:set>
                                  </p:childTnLst>
                                </p:cTn>
                              </p:par>
                              <p:par>
                                <p:cTn id="40" presetID="10" presetClass="exit" presetSubtype="0" dur="500" fill="hold" grpId="1" nodeType="withEffect">
                                  <p:stCondLst>
                                    <p:cond delay="0"/>
                                  </p:stCondLst>
                                  <p:childTnLst>
                                    <p:animEffect transition="out" filter="fade">
                                      <p:cBhvr>
                                        <p:cTn id="41" dur="500"/>
                                        <p:tgtEl>
                                          <p:spTgt spid="5"/>
                                        </p:tgtEl>
                                      </p:cBhvr>
                                    </p:animEffect>
                                    <p:set>
                                      <p:cBhvr>
                                        <p:cTn id="42" dur="1" fill="hold">
                                          <p:stCondLst>
                                            <p:cond delay="499"/>
                                          </p:stCondLst>
                                        </p:cTn>
                                        <p:tgtEl>
                                          <p:spTgt spid="5"/>
                                        </p:tgtEl>
                                        <p:attrNameLst>
                                          <p:attrName>style.visibility</p:attrName>
                                        </p:attrNameLst>
                                      </p:cBhvr>
                                      <p:to>
                                        <p:strVal val="hidden"/>
                                      </p:to>
                                    </p:set>
                                  </p:childTnLst>
                                </p:cTn>
                              </p:par>
                              <p:par>
                                <p:cTn id="43" presetID="10" presetClass="exit" presetSubtype="0" dur="500" fill="hold" grpId="1" nodeType="withEffect">
                                  <p:stCondLst>
                                    <p:cond delay="0"/>
                                  </p:stCondLst>
                                  <p:childTnLst>
                                    <p:animEffect transition="out" filter="fade">
                                      <p:cBhvr>
                                        <p:cTn id="44" dur="500"/>
                                        <p:tgtEl>
                                          <p:spTgt spid="6"/>
                                        </p:tgtEl>
                                      </p:cBhvr>
                                    </p:animEffect>
                                    <p:set>
                                      <p:cBhvr>
                                        <p:cTn id="45" dur="1" fill="hold">
                                          <p:stCondLst>
                                            <p:cond delay="499"/>
                                          </p:stCondLst>
                                        </p:cTn>
                                        <p:tgtEl>
                                          <p:spTgt spid="6"/>
                                        </p:tgtEl>
                                        <p:attrNameLst>
                                          <p:attrName>style.visibility</p:attrName>
                                        </p:attrNameLst>
                                      </p:cBhvr>
                                      <p:to>
                                        <p:strVal val="hidden"/>
                                      </p:to>
                                    </p:set>
                                  </p:childTnLst>
                                </p:cTn>
                              </p:par>
                              <p:par>
                                <p:cTn id="46" presetID="10" presetClass="exit" presetSubtype="0" dur="500" fill="hold" grpId="1" nodeType="withEffect">
                                  <p:stCondLst>
                                    <p:cond delay="0"/>
                                  </p:stCondLst>
                                  <p:childTnLst>
                                    <p:animEffect transition="out" filter="fade">
                                      <p:cBhvr>
                                        <p:cTn id="47" dur="500"/>
                                        <p:tgtEl>
                                          <p:spTgt spid="7"/>
                                        </p:tgtEl>
                                      </p:cBhvr>
                                    </p:animEffect>
                                    <p:set>
                                      <p:cBhvr>
                                        <p:cTn id="48" dur="1" fill="hold">
                                          <p:stCondLst>
                                            <p:cond delay="499"/>
                                          </p:stCondLst>
                                        </p:cTn>
                                        <p:tgtEl>
                                          <p:spTgt spid="7"/>
                                        </p:tgtEl>
                                        <p:attrNameLst>
                                          <p:attrName>style.visibility</p:attrName>
                                        </p:attrNameLst>
                                      </p:cBhvr>
                                      <p:to>
                                        <p:strVal val="hidden"/>
                                      </p:to>
                                    </p:set>
                                  </p:childTnLst>
                                </p:cTn>
                              </p:par>
                              <p:par>
                                <p:cTn id="49" presetID="10" presetClass="exit" presetSubtype="0" dur="500" fill="hold" grpId="1" nodeType="withEffect">
                                  <p:stCondLst>
                                    <p:cond delay="0"/>
                                  </p:stCondLst>
                                  <p:childTnLst>
                                    <p:animEffect transition="out" filter="fade">
                                      <p:cBhvr>
                                        <p:cTn id="50" dur="500"/>
                                        <p:tgtEl>
                                          <p:spTgt spid="8"/>
                                        </p:tgtEl>
                                      </p:cBhvr>
                                    </p:animEffect>
                                    <p:set>
                                      <p:cBhvr>
                                        <p:cTn id="51" dur="1" fill="hold">
                                          <p:stCondLst>
                                            <p:cond delay="499"/>
                                          </p:stCondLst>
                                        </p:cTn>
                                        <p:tgtEl>
                                          <p:spTgt spid="8"/>
                                        </p:tgtEl>
                                        <p:attrNameLst>
                                          <p:attrName>style.visibility</p:attrName>
                                        </p:attrNameLst>
                                      </p:cBhvr>
                                      <p:to>
                                        <p:strVal val="hidden"/>
                                      </p:to>
                                    </p:set>
                                  </p:childTnLst>
                                </p:cTn>
                              </p:par>
                              <p:par>
                                <p:cTn id="52" presetID="10" presetClass="exit" presetSubtype="0" dur="500" fill="hold" grpId="1" nodeType="withEffect">
                                  <p:stCondLst>
                                    <p:cond delay="0"/>
                                  </p:stCondLst>
                                  <p:childTnLst>
                                    <p:animEffect transition="out" filter="fade">
                                      <p:cBhvr>
                                        <p:cTn id="53" dur="500"/>
                                        <p:tgtEl>
                                          <p:spTgt spid="9"/>
                                        </p:tgtEl>
                                      </p:cBhvr>
                                    </p:animEffect>
                                    <p:set>
                                      <p:cBhvr>
                                        <p:cTn id="54" dur="1" fill="hold">
                                          <p:stCondLst>
                                            <p:cond delay="499"/>
                                          </p:stCondLst>
                                        </p:cTn>
                                        <p:tgtEl>
                                          <p:spTgt spid="9"/>
                                        </p:tgtEl>
                                        <p:attrNameLst>
                                          <p:attrName>style.visibility</p:attrName>
                                        </p:attrNameLst>
                                      </p:cBhvr>
                                      <p:to>
                                        <p:strVal val="hidden"/>
                                      </p:to>
                                    </p:set>
                                  </p:childTnLst>
                                </p:cTn>
                              </p:par>
                              <p:par>
                                <p:cTn id="55" presetID="10" presetClass="exit" presetSubtype="0" dur="500" fill="hold" grpId="1" nodeType="withEffect">
                                  <p:stCondLst>
                                    <p:cond delay="0"/>
                                  </p:stCondLst>
                                  <p:childTnLst>
                                    <p:animEffect transition="out" filter="fade">
                                      <p:cBhvr>
                                        <p:cTn id="56" dur="500"/>
                                        <p:tgtEl>
                                          <p:spTgt spid="10"/>
                                        </p:tgtEl>
                                      </p:cBhvr>
                                    </p:animEffect>
                                    <p:set>
                                      <p:cBhvr>
                                        <p:cTn id="57" dur="1" fill="hold">
                                          <p:stCondLst>
                                            <p:cond delay="499"/>
                                          </p:stCondLst>
                                        </p:cTn>
                                        <p:tgtEl>
                                          <p:spTgt spid="10"/>
                                        </p:tgtEl>
                                        <p:attrNameLst>
                                          <p:attrName>style.visibility</p:attrName>
                                        </p:attrNameLst>
                                      </p:cBhvr>
                                      <p:to>
                                        <p:strVal val="hidden"/>
                                      </p:to>
                                    </p:set>
                                  </p:childTnLst>
                                </p:cTn>
                              </p:par>
                              <p:par>
                                <p:cTn id="58" presetID="10" presetClass="exit" presetSubtype="0" dur="500" fill="hold" grpId="1" nodeType="withEffect">
                                  <p:stCondLst>
                                    <p:cond delay="0"/>
                                  </p:stCondLst>
                                  <p:childTnLst>
                                    <p:animEffect transition="out" filter="fade">
                                      <p:cBhvr>
                                        <p:cTn id="59" dur="500"/>
                                        <p:tgtEl>
                                          <p:spTgt spid="11"/>
                                        </p:tgtEl>
                                      </p:cBhvr>
                                    </p:animEffect>
                                    <p:set>
                                      <p:cBhvr>
                                        <p:cTn id="60" dur="1" fill="hold">
                                          <p:stCondLst>
                                            <p:cond delay="499"/>
                                          </p:stCondLst>
                                        </p:cTn>
                                        <p:tgtEl>
                                          <p:spTgt spid="11"/>
                                        </p:tgtEl>
                                        <p:attrNameLst>
                                          <p:attrName>style.visibility</p:attrName>
                                        </p:attrNameLst>
                                      </p:cBhvr>
                                      <p:to>
                                        <p:strVal val="hidden"/>
                                      </p:to>
                                    </p:set>
                                  </p:childTnLst>
                                </p:cTn>
                              </p:par>
                            </p:childTnLst>
                          </p:cTn>
                        </p:par>
                      </p:childTnLst>
                    </p:cTn>
                  </p:par>
                </p:childTnLst>
              </p:cTn>
              <p:nextCondLst>
                <p:cond evt="onClick" delay="0">
                  <p:tgtEl>
                    <p:spTgt spid="3"/>
                  </p:tgtEl>
                </p:cond>
              </p:nextCondLst>
            </p:seq>
          </p:childTnLst>
        </p:cTn>
      </p:par>
    </p:tnLst>
    <p:bldLst>
      <p:bldP spid="2" grpId="0"/>
      <p:bldP spid="2" grpId="1"/>
      <p:bldP spid="5" grpId="0"/>
      <p:bldP spid="5" grpId="1"/>
      <p:bldP spid="6" grpId="0"/>
      <p:bldP spid="6" grpId="1"/>
      <p:bldP spid="7" grpId="0"/>
      <p:bldP spid="7" grpId="1"/>
      <p:bldP spid="8" grpId="0"/>
      <p:bldP spid="8" grpId="1"/>
      <p:bldP spid="9" grpId="0"/>
      <p:bldP spid="9" grpId="1"/>
      <p:bldP spid="10" grpId="0"/>
      <p:bldP spid="10" grpId="1"/>
      <p:bldP spid="11" grpId="0"/>
      <p:bldP spid="11" grpId="1"/>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sz="2800" kern="100">
                <a:latin typeface="Times New Roman" panose="02020603050405020304"/>
                <a:ea typeface="黑体" panose="02010600030101010101" charset="-122"/>
                <a:cs typeface="Times New Roman" panose="02020603050405020304"/>
              </a:rPr>
              <a:t>三、哲学是对自然、社会和思维知识的概括和总结</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ea typeface="黑体" panose="02010600030101010101" charset="-122"/>
                <a:cs typeface="Courier New" panose="02070309020205020404"/>
              </a:rPr>
              <a:t>1</a:t>
            </a:r>
            <a:r>
              <a:rPr lang="zh-CN" altLang="zh-CN" sz="2800" kern="100">
                <a:latin typeface="Times New Roman" panose="02020603050405020304"/>
                <a:cs typeface="Times New Roman" panose="02020603050405020304"/>
              </a:rPr>
              <a:t>．</a:t>
            </a:r>
            <a:r>
              <a:rPr lang="zh-CN" altLang="zh-CN" sz="2800" kern="100">
                <a:latin typeface="Times New Roman" panose="02020603050405020304"/>
                <a:ea typeface="黑体" panose="02010600030101010101" charset="-122"/>
                <a:cs typeface="Times New Roman" panose="02020603050405020304"/>
              </a:rPr>
              <a:t>具体知识的分类：</a:t>
            </a:r>
            <a:r>
              <a:rPr lang="zh-CN" altLang="zh-CN" sz="2800" kern="100">
                <a:latin typeface="Times New Roman" panose="02020603050405020304"/>
                <a:cs typeface="Times New Roman" panose="02020603050405020304"/>
              </a:rPr>
              <a:t>自然科学知识、</a:t>
            </a:r>
            <a:r>
              <a:rPr lang="en-US" altLang="zh-CN" sz="2800" kern="100">
                <a:latin typeface="Times New Roman" panose="02020603050405020304"/>
                <a:cs typeface="Courier New" panose="02070309020205020404"/>
              </a:rPr>
              <a:t>____________</a:t>
            </a:r>
            <a:r>
              <a:rPr lang="zh-CN" altLang="zh-CN" sz="2800" kern="100">
                <a:latin typeface="Times New Roman" panose="02020603050405020304"/>
                <a:cs typeface="Times New Roman" panose="02020603050405020304"/>
              </a:rPr>
              <a:t>、思维科学知识。</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ea typeface="黑体" panose="02010600030101010101" charset="-122"/>
                <a:cs typeface="Courier New" panose="02070309020205020404"/>
              </a:rPr>
              <a:t>2</a:t>
            </a:r>
            <a:r>
              <a:rPr lang="zh-CN" altLang="zh-CN" sz="2800" kern="100">
                <a:latin typeface="Times New Roman" panose="02020603050405020304"/>
                <a:cs typeface="Times New Roman" panose="02020603050405020304"/>
              </a:rPr>
              <a:t>．</a:t>
            </a:r>
            <a:r>
              <a:rPr lang="zh-CN" altLang="zh-CN" sz="2800" kern="100">
                <a:latin typeface="Times New Roman" panose="02020603050405020304"/>
                <a:ea typeface="黑体" panose="02010600030101010101" charset="-122"/>
                <a:cs typeface="Times New Roman" panose="02020603050405020304"/>
              </a:rPr>
              <a:t>哲学与具体科学的关系</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(1)</a:t>
            </a:r>
            <a:r>
              <a:rPr lang="zh-CN" altLang="zh-CN" sz="2800" kern="100">
                <a:latin typeface="Times New Roman" panose="02020603050405020304"/>
                <a:cs typeface="Times New Roman" panose="02020603050405020304"/>
              </a:rPr>
              <a:t>区别：具体科学揭示的是</a:t>
            </a:r>
            <a:r>
              <a:rPr lang="en-US" altLang="zh-CN" sz="2800" kern="100" smtClean="0">
                <a:latin typeface="Times New Roman" panose="02020603050405020304"/>
                <a:cs typeface="Courier New" panose="02070309020205020404"/>
              </a:rPr>
              <a:t>_____</a:t>
            </a:r>
            <a:r>
              <a:rPr lang="zh-CN" altLang="zh-CN" sz="2800" kern="100">
                <a:latin typeface="Times New Roman" panose="02020603050405020304"/>
                <a:cs typeface="Times New Roman" panose="02020603050405020304"/>
              </a:rPr>
              <a:t>、</a:t>
            </a:r>
            <a:r>
              <a:rPr lang="en-US" altLang="zh-CN" sz="2800" kern="100" smtClean="0">
                <a:latin typeface="Times New Roman" panose="02020603050405020304"/>
                <a:cs typeface="Courier New" panose="02070309020205020404"/>
              </a:rPr>
              <a:t>____</a:t>
            </a:r>
            <a:r>
              <a:rPr lang="zh-CN" altLang="zh-CN" sz="2800" kern="100" smtClean="0">
                <a:latin typeface="Times New Roman" panose="02020603050405020304"/>
                <a:cs typeface="Times New Roman" panose="02020603050405020304"/>
              </a:rPr>
              <a:t>和</a:t>
            </a:r>
            <a:r>
              <a:rPr lang="en-US" altLang="zh-CN" sz="2800" kern="100" smtClean="0">
                <a:latin typeface="Times New Roman" panose="02020603050405020304"/>
                <a:cs typeface="Courier New" panose="02070309020205020404"/>
              </a:rPr>
              <a:t>_____</a:t>
            </a:r>
            <a:r>
              <a:rPr lang="zh-CN" altLang="zh-CN" sz="2800" kern="100" smtClean="0">
                <a:latin typeface="Times New Roman" panose="02020603050405020304"/>
                <a:cs typeface="Times New Roman" panose="02020603050405020304"/>
              </a:rPr>
              <a:t>某</a:t>
            </a:r>
            <a:r>
              <a:rPr lang="zh-CN" altLang="zh-CN" sz="2800" kern="100">
                <a:latin typeface="Times New Roman" panose="02020603050405020304"/>
                <a:cs typeface="Times New Roman" panose="02020603050405020304"/>
              </a:rPr>
              <a:t>一具体领域的规律，哲学则对其进行概括和升华，从中抽象出最一般的本质和最普遍的规律。</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(2)</a:t>
            </a:r>
            <a:r>
              <a:rPr lang="zh-CN" altLang="zh-CN" sz="2800" kern="100">
                <a:latin typeface="Times New Roman" panose="02020603050405020304"/>
                <a:cs typeface="Times New Roman" panose="02020603050405020304"/>
              </a:rPr>
              <a:t>联系：具体科学的进步推动哲学的发展；哲学为具体科学研究提供</a:t>
            </a:r>
            <a:r>
              <a:rPr lang="en-US" altLang="zh-CN" sz="2800" kern="100" smtClean="0">
                <a:latin typeface="Times New Roman" panose="02020603050405020304"/>
                <a:cs typeface="Courier New" panose="02070309020205020404"/>
              </a:rPr>
              <a:t>________</a:t>
            </a:r>
            <a:r>
              <a:rPr lang="zh-CN" altLang="zh-CN" sz="2800" kern="100">
                <a:latin typeface="Times New Roman" panose="02020603050405020304"/>
                <a:cs typeface="Times New Roman" panose="02020603050405020304"/>
              </a:rPr>
              <a:t>和</a:t>
            </a:r>
            <a:r>
              <a:rPr lang="en-US" altLang="zh-CN" sz="2800" kern="100">
                <a:latin typeface="Times New Roman" panose="02020603050405020304"/>
                <a:cs typeface="Courier New" panose="02070309020205020404"/>
              </a:rPr>
              <a:t>________</a:t>
            </a:r>
            <a:r>
              <a:rPr lang="zh-CN" altLang="zh-CN" sz="2800" kern="100">
                <a:latin typeface="Times New Roman" panose="02020603050405020304"/>
                <a:cs typeface="Times New Roman" panose="02020603050405020304"/>
              </a:rPr>
              <a:t>的指导</a:t>
            </a:r>
            <a:r>
              <a:rPr lang="zh-CN" altLang="zh-CN" sz="2800" kern="100" smtClean="0">
                <a:latin typeface="Times New Roman" panose="02020603050405020304"/>
                <a:cs typeface="Times New Roman" panose="02020603050405020304"/>
              </a:rPr>
              <a:t>。</a:t>
            </a:r>
            <a:endParaRPr lang="en-US" altLang="zh-CN" sz="2800" kern="100" smtClean="0">
              <a:latin typeface="Times New Roman" panose="02020603050405020304"/>
              <a:cs typeface="Times New Roman" panose="02020603050405020304"/>
            </a:endParaRPr>
          </a:p>
          <a:p>
            <a:pPr indent="266700" algn="just">
              <a:spcAft>
                <a:spcPct val="0"/>
              </a:spcAft>
            </a:pPr>
            <a:r>
              <a:rPr lang="zh-CN" altLang="zh-CN" sz="2800" kern="100">
                <a:solidFill>
                  <a:srgbClr val="0000FF"/>
                </a:solidFill>
                <a:latin typeface="Times New Roman" panose="02020603050405020304"/>
                <a:cs typeface="Times New Roman" panose="02020603050405020304"/>
              </a:rPr>
              <a:t>哲学不能凌驾于具体科学之上。哲学为具体科学研究提供世界观和方法论的指导，但不一定是科学的。</a:t>
            </a:r>
            <a:endParaRPr lang="zh-CN" altLang="zh-CN" sz="2800" kern="100">
              <a:latin typeface="宋体" panose="02010600030101010101" pitchFamily="2" charset="-122"/>
              <a:cs typeface="Courier New" panose="02070309020205020404"/>
            </a:endParaRPr>
          </a:p>
          <a:p>
            <a:pPr indent="266700" algn="just">
              <a:spcAft>
                <a:spcPct val="0"/>
              </a:spcAft>
            </a:pPr>
            <a:endParaRPr lang="zh-CN" altLang="zh-CN" sz="2800" kern="100">
              <a:effectLst/>
              <a:latin typeface="宋体" panose="02010600030101010101" pitchFamily="2" charset="-122"/>
              <a:cs typeface="Courier New" panose="02070309020205020404"/>
            </a:endParaRPr>
          </a:p>
        </p:txBody>
      </p:sp>
      <p:pic>
        <p:nvPicPr>
          <p:cNvPr id="3" name="Picture 3" descr="C:\Users\Administrator\Desktop\图片2.pn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695606" y="6319663"/>
            <a:ext cx="817563" cy="493713"/>
          </a:xfrm>
          <a:prstGeom prst="rect">
            <a:avLst/>
          </a:prstGeom>
          <a:noFill/>
          <a:extLst>
            <a:ext uri="{909E8E84-426E-40DD-AFC4-6F175D3DCCD1}">
              <a14:hiddenFill xmlns:a14="http://schemas.microsoft.com/office/drawing/2010/main">
                <a:solidFill>
                  <a:srgbClr val="FFFFFF"/>
                </a:solidFill>
              </a14:hiddenFill>
            </a:ext>
          </a:extLst>
        </p:spPr>
      </p:pic>
      <p:sp>
        <p:nvSpPr>
          <p:cNvPr id="2" name="矩形 1"/>
          <p:cNvSpPr/>
          <p:nvPr/>
        </p:nvSpPr>
        <p:spPr>
          <a:xfrm>
            <a:off x="6872193" y="1095921"/>
            <a:ext cx="2031325"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a:solidFill>
                  <a:srgbClr val="FF0000"/>
                </a:solidFill>
                <a:latin typeface="Times New Roman" panose="02020603050405020304"/>
                <a:cs typeface="Times New Roman" panose="02020603050405020304"/>
              </a:rPr>
              <a:t>社会科学知识</a:t>
            </a:r>
            <a:endParaRPr lang="zh-CN" altLang="en-US"/>
          </a:p>
        </p:txBody>
      </p:sp>
      <p:sp>
        <p:nvSpPr>
          <p:cNvPr id="5" name="矩形 4"/>
          <p:cNvSpPr/>
          <p:nvPr/>
        </p:nvSpPr>
        <p:spPr>
          <a:xfrm>
            <a:off x="5438808" y="1960017"/>
            <a:ext cx="800219"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a:solidFill>
                  <a:srgbClr val="FF0000"/>
                </a:solidFill>
                <a:latin typeface="Times New Roman" panose="02020603050405020304"/>
                <a:cs typeface="Times New Roman" panose="02020603050405020304"/>
              </a:rPr>
              <a:t>自然</a:t>
            </a:r>
            <a:endParaRPr lang="zh-CN" altLang="en-US"/>
          </a:p>
        </p:txBody>
      </p:sp>
      <p:sp>
        <p:nvSpPr>
          <p:cNvPr id="6" name="矩形 5"/>
          <p:cNvSpPr/>
          <p:nvPr/>
        </p:nvSpPr>
        <p:spPr>
          <a:xfrm>
            <a:off x="6599262" y="1960017"/>
            <a:ext cx="800219"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a:solidFill>
                  <a:srgbClr val="FF0000"/>
                </a:solidFill>
                <a:latin typeface="Times New Roman" panose="02020603050405020304"/>
                <a:cs typeface="Times New Roman" panose="02020603050405020304"/>
              </a:rPr>
              <a:t>社会</a:t>
            </a:r>
            <a:endParaRPr lang="zh-CN" altLang="en-US"/>
          </a:p>
        </p:txBody>
      </p:sp>
      <p:sp>
        <p:nvSpPr>
          <p:cNvPr id="7" name="矩形 6"/>
          <p:cNvSpPr/>
          <p:nvPr/>
        </p:nvSpPr>
        <p:spPr>
          <a:xfrm>
            <a:off x="7751390" y="1960016"/>
            <a:ext cx="800219"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a:solidFill>
                  <a:srgbClr val="FF0000"/>
                </a:solidFill>
                <a:latin typeface="Times New Roman" panose="02020603050405020304"/>
                <a:cs typeface="Times New Roman" panose="02020603050405020304"/>
              </a:rPr>
              <a:t>思维</a:t>
            </a:r>
            <a:endParaRPr lang="zh-CN" altLang="en-US"/>
          </a:p>
        </p:txBody>
      </p:sp>
      <p:sp>
        <p:nvSpPr>
          <p:cNvPr id="8" name="矩形 7"/>
          <p:cNvSpPr/>
          <p:nvPr/>
        </p:nvSpPr>
        <p:spPr>
          <a:xfrm>
            <a:off x="1210461" y="3645818"/>
            <a:ext cx="1107996"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a:solidFill>
                  <a:srgbClr val="FF0000"/>
                </a:solidFill>
                <a:latin typeface="Times New Roman" panose="02020603050405020304"/>
                <a:cs typeface="Times New Roman" panose="02020603050405020304"/>
              </a:rPr>
              <a:t>世界观</a:t>
            </a:r>
            <a:endParaRPr lang="zh-CN" altLang="en-US"/>
          </a:p>
        </p:txBody>
      </p:sp>
      <p:sp>
        <p:nvSpPr>
          <p:cNvPr id="9" name="矩形 8"/>
          <p:cNvSpPr/>
          <p:nvPr/>
        </p:nvSpPr>
        <p:spPr>
          <a:xfrm>
            <a:off x="2926854" y="3645818"/>
            <a:ext cx="1107996"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a:solidFill>
                  <a:srgbClr val="FF0000"/>
                </a:solidFill>
                <a:latin typeface="Times New Roman" panose="02020603050405020304"/>
                <a:cs typeface="Times New Roman" panose="02020603050405020304"/>
              </a:rPr>
              <a:t>方法论</a:t>
            </a:r>
            <a:endParaRPr lang="zh-CN" altLang="en-US"/>
          </a:p>
        </p:txBody>
      </p:sp>
    </p:spTree>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nodeType="clickPar">
                      <p:stCondLst>
                        <p:cond delay="0"/>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p:stCondLst>
                              <p:cond delay="0"/>
                            </p:stCondLst>
                            <p:childTnLst>
                              <p:par>
                                <p:cTn id="21" presetID="1" presetClass="entr" presetSubtype="0" dur="1"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p:stCondLst>
                              <p:cond delay="0"/>
                            </p:stCondLst>
                            <p:childTnLst>
                              <p:par>
                                <p:cTn id="25" presetID="1" presetClass="entr" presetSubtype="0" dur="1"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p:stCondLst>
                              <p:cond delay="0"/>
                            </p:stCondLst>
                            <p:childTnLst>
                              <p:par>
                                <p:cTn id="29" presetID="10" presetClass="exit" presetSubtype="0" dur="500" fill="hold" grpId="1" nodeType="clickEffect">
                                  <p:stCondLst>
                                    <p:cond delay="0"/>
                                  </p:stCondLst>
                                  <p:childTnLst>
                                    <p:animEffect transition="out" filter="fade">
                                      <p:cBhvr>
                                        <p:cTn id="30" dur="500"/>
                                        <p:tgtEl>
                                          <p:spTgt spid="2"/>
                                        </p:tgtEl>
                                      </p:cBhvr>
                                    </p:animEffect>
                                    <p:set>
                                      <p:cBhvr>
                                        <p:cTn id="31" dur="1" fill="hold">
                                          <p:stCondLst>
                                            <p:cond delay="499"/>
                                          </p:stCondLst>
                                        </p:cTn>
                                        <p:tgtEl>
                                          <p:spTgt spid="2"/>
                                        </p:tgtEl>
                                        <p:attrNameLst>
                                          <p:attrName>style.visibility</p:attrName>
                                        </p:attrNameLst>
                                      </p:cBhvr>
                                      <p:to>
                                        <p:strVal val="hidden"/>
                                      </p:to>
                                    </p:set>
                                  </p:childTnLst>
                                </p:cTn>
                              </p:par>
                              <p:par>
                                <p:cTn id="32" presetID="10" presetClass="exit" presetSubtype="0" dur="500" fill="hold" grpId="1" nodeType="withEffect">
                                  <p:stCondLst>
                                    <p:cond delay="0"/>
                                  </p:stCondLst>
                                  <p:childTnLst>
                                    <p:animEffect transition="out" filter="fade">
                                      <p:cBhvr>
                                        <p:cTn id="33" dur="500"/>
                                        <p:tgtEl>
                                          <p:spTgt spid="5"/>
                                        </p:tgtEl>
                                      </p:cBhvr>
                                    </p:animEffect>
                                    <p:set>
                                      <p:cBhvr>
                                        <p:cTn id="34" dur="1" fill="hold">
                                          <p:stCondLst>
                                            <p:cond delay="499"/>
                                          </p:stCondLst>
                                        </p:cTn>
                                        <p:tgtEl>
                                          <p:spTgt spid="5"/>
                                        </p:tgtEl>
                                        <p:attrNameLst>
                                          <p:attrName>style.visibility</p:attrName>
                                        </p:attrNameLst>
                                      </p:cBhvr>
                                      <p:to>
                                        <p:strVal val="hidden"/>
                                      </p:to>
                                    </p:set>
                                  </p:childTnLst>
                                </p:cTn>
                              </p:par>
                              <p:par>
                                <p:cTn id="35" presetID="10" presetClass="exit" presetSubtype="0" dur="500" fill="hold" grpId="1" nodeType="withEffect">
                                  <p:stCondLst>
                                    <p:cond delay="0"/>
                                  </p:stCondLst>
                                  <p:childTnLst>
                                    <p:animEffect transition="out" filter="fade">
                                      <p:cBhvr>
                                        <p:cTn id="36" dur="500"/>
                                        <p:tgtEl>
                                          <p:spTgt spid="6"/>
                                        </p:tgtEl>
                                      </p:cBhvr>
                                    </p:animEffect>
                                    <p:set>
                                      <p:cBhvr>
                                        <p:cTn id="37" dur="1" fill="hold">
                                          <p:stCondLst>
                                            <p:cond delay="499"/>
                                          </p:stCondLst>
                                        </p:cTn>
                                        <p:tgtEl>
                                          <p:spTgt spid="6"/>
                                        </p:tgtEl>
                                        <p:attrNameLst>
                                          <p:attrName>style.visibility</p:attrName>
                                        </p:attrNameLst>
                                      </p:cBhvr>
                                      <p:to>
                                        <p:strVal val="hidden"/>
                                      </p:to>
                                    </p:set>
                                  </p:childTnLst>
                                </p:cTn>
                              </p:par>
                              <p:par>
                                <p:cTn id="38" presetID="10" presetClass="exit" presetSubtype="0" dur="500" fill="hold" grpId="1" nodeType="withEffect">
                                  <p:stCondLst>
                                    <p:cond delay="0"/>
                                  </p:stCondLst>
                                  <p:childTnLst>
                                    <p:animEffect transition="out" filter="fade">
                                      <p:cBhvr>
                                        <p:cTn id="39" dur="500"/>
                                        <p:tgtEl>
                                          <p:spTgt spid="7"/>
                                        </p:tgtEl>
                                      </p:cBhvr>
                                    </p:animEffect>
                                    <p:set>
                                      <p:cBhvr>
                                        <p:cTn id="40" dur="1" fill="hold">
                                          <p:stCondLst>
                                            <p:cond delay="499"/>
                                          </p:stCondLst>
                                        </p:cTn>
                                        <p:tgtEl>
                                          <p:spTgt spid="7"/>
                                        </p:tgtEl>
                                        <p:attrNameLst>
                                          <p:attrName>style.visibility</p:attrName>
                                        </p:attrNameLst>
                                      </p:cBhvr>
                                      <p:to>
                                        <p:strVal val="hidden"/>
                                      </p:to>
                                    </p:set>
                                  </p:childTnLst>
                                </p:cTn>
                              </p:par>
                              <p:par>
                                <p:cTn id="41" presetID="10" presetClass="exit" presetSubtype="0" dur="500" fill="hold" grpId="1" nodeType="withEffect">
                                  <p:stCondLst>
                                    <p:cond delay="0"/>
                                  </p:stCondLst>
                                  <p:childTnLst>
                                    <p:animEffect transition="out" filter="fade">
                                      <p:cBhvr>
                                        <p:cTn id="42" dur="500"/>
                                        <p:tgtEl>
                                          <p:spTgt spid="8"/>
                                        </p:tgtEl>
                                      </p:cBhvr>
                                    </p:animEffect>
                                    <p:set>
                                      <p:cBhvr>
                                        <p:cTn id="43" dur="1" fill="hold">
                                          <p:stCondLst>
                                            <p:cond delay="499"/>
                                          </p:stCondLst>
                                        </p:cTn>
                                        <p:tgtEl>
                                          <p:spTgt spid="8"/>
                                        </p:tgtEl>
                                        <p:attrNameLst>
                                          <p:attrName>style.visibility</p:attrName>
                                        </p:attrNameLst>
                                      </p:cBhvr>
                                      <p:to>
                                        <p:strVal val="hidden"/>
                                      </p:to>
                                    </p:set>
                                  </p:childTnLst>
                                </p:cTn>
                              </p:par>
                              <p:par>
                                <p:cTn id="44" presetID="10" presetClass="exit" presetSubtype="0" dur="500" fill="hold" grpId="1" nodeType="withEffect">
                                  <p:stCondLst>
                                    <p:cond delay="0"/>
                                  </p:stCondLst>
                                  <p:childTnLst>
                                    <p:animEffect transition="out" filter="fade">
                                      <p:cBhvr>
                                        <p:cTn id="45" dur="500"/>
                                        <p:tgtEl>
                                          <p:spTgt spid="9"/>
                                        </p:tgtEl>
                                      </p:cBhvr>
                                    </p:animEffect>
                                    <p:set>
                                      <p:cBhvr>
                                        <p:cTn id="46" dur="1" fill="hold">
                                          <p:stCondLst>
                                            <p:cond delay="499"/>
                                          </p:stCondLst>
                                        </p:cTn>
                                        <p:tgtEl>
                                          <p:spTgt spid="9"/>
                                        </p:tgtEl>
                                        <p:attrNameLst>
                                          <p:attrName>style.visibility</p:attrName>
                                        </p:attrNameLst>
                                      </p:cBhvr>
                                      <p:to>
                                        <p:strVal val="hidden"/>
                                      </p:to>
                                    </p:set>
                                  </p:childTnLst>
                                </p:cTn>
                              </p:par>
                            </p:childTnLst>
                          </p:cTn>
                        </p:par>
                      </p:childTnLst>
                    </p:cTn>
                  </p:par>
                </p:childTnLst>
              </p:cTn>
              <p:nextCondLst>
                <p:cond evt="onClick" delay="0">
                  <p:tgtEl>
                    <p:spTgt spid="3"/>
                  </p:tgtEl>
                </p:cond>
              </p:nextCondLst>
            </p:seq>
          </p:childTnLst>
        </p:cTn>
      </p:par>
    </p:tnLst>
    <p:bldLst>
      <p:bldP spid="2" grpId="0"/>
      <p:bldP spid="2" grpId="1"/>
      <p:bldP spid="5" grpId="0"/>
      <p:bldP spid="5" grpId="1"/>
      <p:bldP spid="6" grpId="0"/>
      <p:bldP spid="6" grpId="1"/>
      <p:bldP spid="7" grpId="0"/>
      <p:bldP spid="7" grpId="1"/>
      <p:bldP spid="8" grpId="0"/>
      <p:bldP spid="8" grpId="1"/>
      <p:bldP spid="9" grpId="0"/>
      <p:bldP spid="9" grpId="1"/>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ctr">
              <a:spcAft>
                <a:spcPct val="0"/>
              </a:spcAft>
            </a:pPr>
            <a:r>
              <a:rPr lang="zh-CN" altLang="zh-CN" sz="2800" kern="100">
                <a:latin typeface="Times New Roman" panose="02020603050405020304"/>
                <a:cs typeface="Times New Roman" panose="02020603050405020304"/>
              </a:rPr>
              <a:t>【辨</a:t>
            </a:r>
            <a:r>
              <a:rPr lang="zh-CN" altLang="zh-CN" sz="2800" kern="100">
                <a:latin typeface="宋体" panose="02010600030101010101" pitchFamily="2" charset="-122"/>
                <a:ea typeface="Times New Roman" panose="02020603050405020304"/>
                <a:cs typeface="Courier New" panose="02070309020205020404"/>
              </a:rPr>
              <a:t> </a:t>
            </a:r>
            <a:r>
              <a:rPr lang="zh-CN" altLang="zh-CN" sz="2800" kern="100">
                <a:latin typeface="Times New Roman" panose="02020603050405020304"/>
                <a:cs typeface="Times New Roman" panose="02020603050405020304"/>
              </a:rPr>
              <a:t>识</a:t>
            </a:r>
            <a:r>
              <a:rPr lang="zh-CN" altLang="zh-CN" sz="2800" kern="100">
                <a:latin typeface="宋体" panose="02010600030101010101" pitchFamily="2" charset="-122"/>
                <a:ea typeface="Times New Roman" panose="02020603050405020304"/>
                <a:cs typeface="Courier New" panose="02070309020205020404"/>
              </a:rPr>
              <a:t> </a:t>
            </a:r>
            <a:r>
              <a:rPr lang="zh-CN" altLang="zh-CN" sz="2800" kern="100">
                <a:latin typeface="Times New Roman" panose="02020603050405020304"/>
                <a:cs typeface="Times New Roman" panose="02020603050405020304"/>
              </a:rPr>
              <a:t>判</a:t>
            </a:r>
            <a:r>
              <a:rPr lang="zh-CN" altLang="zh-CN" sz="2800" kern="100">
                <a:latin typeface="宋体" panose="02010600030101010101" pitchFamily="2" charset="-122"/>
                <a:ea typeface="Times New Roman" panose="02020603050405020304"/>
                <a:cs typeface="Courier New" panose="02070309020205020404"/>
              </a:rPr>
              <a:t> </a:t>
            </a:r>
            <a:r>
              <a:rPr lang="zh-CN" altLang="zh-CN" sz="2800" kern="100">
                <a:latin typeface="Times New Roman" panose="02020603050405020304"/>
                <a:cs typeface="Times New Roman" panose="02020603050405020304"/>
              </a:rPr>
              <a:t>断】</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1.</a:t>
            </a:r>
            <a:r>
              <a:rPr lang="zh-CN" altLang="zh-CN" sz="2800" kern="100">
                <a:latin typeface="Times New Roman" panose="02020603050405020304"/>
                <a:cs typeface="Times New Roman" panose="02020603050405020304"/>
              </a:rPr>
              <a:t>哲学智慧是从人的头脑中凭空产生的。</a:t>
            </a:r>
            <a:r>
              <a:rPr lang="en-US" altLang="zh-CN" sz="2800" kern="100">
                <a:latin typeface="Times New Roman" panose="02020603050405020304"/>
                <a:cs typeface="Courier New" panose="02070309020205020404"/>
              </a:rPr>
              <a:t>(</a:t>
            </a:r>
            <a:r>
              <a:rPr lang="zh-CN" altLang="zh-CN" sz="2800" kern="100">
                <a:latin typeface="Times New Roman" panose="02020603050405020304"/>
                <a:cs typeface="Times New Roman" panose="02020603050405020304"/>
              </a:rPr>
              <a:t>　　</a:t>
            </a:r>
            <a:r>
              <a:rPr lang="en-US" altLang="zh-CN" sz="2800" kern="100">
                <a:latin typeface="Times New Roman" panose="02020603050405020304"/>
                <a:cs typeface="Courier New" panose="02070309020205020404"/>
              </a:rPr>
              <a:t>)</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2</a:t>
            </a:r>
            <a:r>
              <a:rPr lang="zh-CN" altLang="zh-CN" sz="2800" kern="100">
                <a:latin typeface="Times New Roman" panose="02020603050405020304"/>
                <a:cs typeface="Times New Roman" panose="02020603050405020304"/>
              </a:rPr>
              <a:t>．哲学源于人们在实践中对世界的追问和思考。</a:t>
            </a:r>
            <a:r>
              <a:rPr lang="en-US" altLang="zh-CN" sz="2800" kern="100">
                <a:latin typeface="Times New Roman" panose="02020603050405020304"/>
                <a:cs typeface="Courier New" panose="02070309020205020404"/>
              </a:rPr>
              <a:t>(</a:t>
            </a:r>
            <a:r>
              <a:rPr lang="zh-CN" altLang="zh-CN" sz="2800" kern="100">
                <a:latin typeface="Times New Roman" panose="02020603050405020304"/>
                <a:cs typeface="Times New Roman" panose="02020603050405020304"/>
              </a:rPr>
              <a:t>　　</a:t>
            </a:r>
            <a:r>
              <a:rPr lang="en-US" altLang="zh-CN" sz="2800" kern="100">
                <a:latin typeface="Times New Roman" panose="02020603050405020304"/>
                <a:cs typeface="Courier New" panose="02070309020205020404"/>
              </a:rPr>
              <a:t>)</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3</a:t>
            </a:r>
            <a:r>
              <a:rPr lang="zh-CN" altLang="zh-CN" sz="2800" kern="100">
                <a:latin typeface="Times New Roman" panose="02020603050405020304"/>
                <a:cs typeface="Times New Roman" panose="02020603050405020304"/>
              </a:rPr>
              <a:t>．世界观是关于世界具体问题的观点。</a:t>
            </a:r>
            <a:r>
              <a:rPr lang="en-US" altLang="zh-CN" sz="2800" kern="100">
                <a:latin typeface="Times New Roman" panose="02020603050405020304"/>
                <a:cs typeface="Courier New" panose="02070309020205020404"/>
              </a:rPr>
              <a:t>(</a:t>
            </a:r>
            <a:r>
              <a:rPr lang="zh-CN" altLang="zh-CN" sz="2800" kern="100">
                <a:latin typeface="Times New Roman" panose="02020603050405020304"/>
                <a:cs typeface="Times New Roman" panose="02020603050405020304"/>
              </a:rPr>
              <a:t>　　</a:t>
            </a:r>
            <a:r>
              <a:rPr lang="en-US" altLang="zh-CN" sz="2800" kern="100">
                <a:latin typeface="Times New Roman" panose="02020603050405020304"/>
                <a:cs typeface="Courier New" panose="02070309020205020404"/>
              </a:rPr>
              <a:t>)</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4</a:t>
            </a:r>
            <a:r>
              <a:rPr lang="zh-CN" altLang="zh-CN" sz="2800" kern="100">
                <a:latin typeface="Times New Roman" panose="02020603050405020304"/>
                <a:cs typeface="Times New Roman" panose="02020603050405020304"/>
              </a:rPr>
              <a:t>．世界观人人都有，人人都是哲学家。</a:t>
            </a:r>
            <a:r>
              <a:rPr lang="en-US" altLang="zh-CN" sz="2800" kern="100">
                <a:latin typeface="Times New Roman" panose="02020603050405020304"/>
                <a:cs typeface="Courier New" panose="02070309020205020404"/>
              </a:rPr>
              <a:t>(</a:t>
            </a:r>
            <a:r>
              <a:rPr lang="zh-CN" altLang="zh-CN" sz="2800" kern="100">
                <a:latin typeface="Times New Roman" panose="02020603050405020304"/>
                <a:cs typeface="Times New Roman" panose="02020603050405020304"/>
              </a:rPr>
              <a:t>　　</a:t>
            </a:r>
            <a:r>
              <a:rPr lang="en-US" altLang="zh-CN" sz="2800" kern="100">
                <a:latin typeface="Times New Roman" panose="02020603050405020304"/>
                <a:cs typeface="Courier New" panose="02070309020205020404"/>
              </a:rPr>
              <a:t>)</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5</a:t>
            </a:r>
            <a:r>
              <a:rPr lang="zh-CN" altLang="zh-CN" sz="2800" kern="100">
                <a:latin typeface="Times New Roman" panose="02020603050405020304"/>
                <a:cs typeface="Times New Roman" panose="02020603050405020304"/>
              </a:rPr>
              <a:t>．哲学是关于世界观的学问，哲学就是世界观。</a:t>
            </a:r>
            <a:r>
              <a:rPr lang="en-US" altLang="zh-CN" sz="2800" kern="100">
                <a:latin typeface="Times New Roman" panose="02020603050405020304"/>
                <a:cs typeface="Courier New" panose="02070309020205020404"/>
              </a:rPr>
              <a:t>(</a:t>
            </a:r>
            <a:r>
              <a:rPr lang="zh-CN" altLang="zh-CN" sz="2800" kern="100">
                <a:latin typeface="Times New Roman" panose="02020603050405020304"/>
                <a:cs typeface="Times New Roman" panose="02020603050405020304"/>
              </a:rPr>
              <a:t>　　</a:t>
            </a:r>
            <a:r>
              <a:rPr lang="en-US" altLang="zh-CN" sz="2800" kern="100">
                <a:latin typeface="Times New Roman" panose="02020603050405020304"/>
                <a:cs typeface="Courier New" panose="02070309020205020404"/>
              </a:rPr>
              <a:t>)</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6</a:t>
            </a:r>
            <a:r>
              <a:rPr lang="zh-CN" altLang="zh-CN" sz="2800" kern="100">
                <a:latin typeface="Times New Roman" panose="02020603050405020304"/>
                <a:cs typeface="Times New Roman" panose="02020603050405020304"/>
              </a:rPr>
              <a:t>．世界观和方法论是同一问题的两个方面，有什么样的世界观，就有什么样的方法论。</a:t>
            </a:r>
            <a:r>
              <a:rPr lang="en-US" altLang="zh-CN" sz="2800" kern="100">
                <a:latin typeface="Times New Roman" panose="02020603050405020304"/>
                <a:cs typeface="Courier New" panose="02070309020205020404"/>
              </a:rPr>
              <a:t>(</a:t>
            </a:r>
            <a:r>
              <a:rPr lang="zh-CN" altLang="zh-CN" sz="2800" kern="100">
                <a:latin typeface="Times New Roman" panose="02020603050405020304"/>
                <a:cs typeface="Times New Roman" panose="02020603050405020304"/>
              </a:rPr>
              <a:t>　　</a:t>
            </a:r>
            <a:r>
              <a:rPr lang="en-US" altLang="zh-CN" sz="2800" kern="100">
                <a:latin typeface="Times New Roman" panose="02020603050405020304"/>
                <a:cs typeface="Courier New" panose="02070309020205020404"/>
              </a:rPr>
              <a:t>)</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7</a:t>
            </a:r>
            <a:r>
              <a:rPr lang="zh-CN" altLang="zh-CN" sz="2800" kern="100">
                <a:latin typeface="Times New Roman" panose="02020603050405020304"/>
                <a:cs typeface="Times New Roman" panose="02020603050405020304"/>
              </a:rPr>
              <a:t>．哲学是对具体科学知识的概括和总结，是科学之科学。</a:t>
            </a:r>
            <a:r>
              <a:rPr lang="en-US" altLang="zh-CN" sz="2800" kern="100">
                <a:latin typeface="Times New Roman" panose="02020603050405020304"/>
                <a:cs typeface="Courier New" panose="02070309020205020404"/>
              </a:rPr>
              <a:t>(</a:t>
            </a:r>
            <a:r>
              <a:rPr lang="zh-CN" altLang="zh-CN" sz="2800" kern="100">
                <a:latin typeface="Times New Roman" panose="02020603050405020304"/>
                <a:cs typeface="Times New Roman" panose="02020603050405020304"/>
              </a:rPr>
              <a:t>　　</a:t>
            </a:r>
            <a:r>
              <a:rPr lang="en-US" altLang="zh-CN" sz="2800" kern="100">
                <a:latin typeface="Times New Roman" panose="02020603050405020304"/>
                <a:cs typeface="Courier New" panose="02070309020205020404"/>
              </a:rPr>
              <a:t>)</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8</a:t>
            </a:r>
            <a:r>
              <a:rPr lang="zh-CN" altLang="zh-CN" sz="2800" kern="100">
                <a:latin typeface="Times New Roman" panose="02020603050405020304"/>
                <a:cs typeface="Times New Roman" panose="02020603050405020304"/>
              </a:rPr>
              <a:t>．哲学为具体科学研究提供具体的方法。</a:t>
            </a:r>
            <a:r>
              <a:rPr lang="en-US" altLang="zh-CN" sz="2800" kern="100">
                <a:latin typeface="Times New Roman" panose="02020603050405020304"/>
                <a:cs typeface="Courier New" panose="02070309020205020404"/>
              </a:rPr>
              <a:t>(</a:t>
            </a:r>
            <a:r>
              <a:rPr lang="zh-CN" altLang="zh-CN" sz="2800" kern="100">
                <a:latin typeface="Times New Roman" panose="02020603050405020304"/>
                <a:cs typeface="Times New Roman" panose="02020603050405020304"/>
              </a:rPr>
              <a:t>　　</a:t>
            </a:r>
            <a:r>
              <a:rPr lang="en-US" altLang="zh-CN" sz="2800" kern="100">
                <a:latin typeface="Times New Roman" panose="02020603050405020304"/>
                <a:cs typeface="Courier New" panose="02070309020205020404"/>
              </a:rPr>
              <a:t>)</a:t>
            </a:r>
            <a:endParaRPr lang="zh-CN" altLang="zh-CN" sz="2800" kern="100">
              <a:effectLst/>
              <a:latin typeface="宋体" panose="02010600030101010101" pitchFamily="2" charset="-122"/>
              <a:cs typeface="Courier New" panose="02070309020205020404"/>
            </a:endParaRPr>
          </a:p>
        </p:txBody>
      </p:sp>
      <p:pic>
        <p:nvPicPr>
          <p:cNvPr id="3" name="Picture 3" descr="C:\Users\Administrator\Desktop\图片2.pn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695606" y="6319663"/>
            <a:ext cx="817563" cy="493713"/>
          </a:xfrm>
          <a:prstGeom prst="rect">
            <a:avLst/>
          </a:prstGeom>
          <a:noFill/>
          <a:extLst>
            <a:ext uri="{909E8E84-426E-40DD-AFC4-6F175D3DCCD1}">
              <a14:hiddenFill xmlns:a14="http://schemas.microsoft.com/office/drawing/2010/main">
                <a:solidFill>
                  <a:srgbClr val="FFFFFF"/>
                </a:solidFill>
              </a14:hiddenFill>
            </a:ext>
          </a:extLst>
        </p:spPr>
      </p:pic>
      <p:sp>
        <p:nvSpPr>
          <p:cNvPr id="2" name="矩形 1"/>
          <p:cNvSpPr/>
          <p:nvPr/>
        </p:nvSpPr>
        <p:spPr>
          <a:xfrm>
            <a:off x="7474971" y="1125538"/>
            <a:ext cx="492443"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b="1">
                <a:solidFill>
                  <a:srgbClr val="FF0000"/>
                </a:solidFill>
                <a:latin typeface="宋体" panose="02010600030101010101" pitchFamily="2" charset="-122"/>
                <a:cs typeface="Times New Roman" panose="02020603050405020304"/>
              </a:rPr>
              <a:t>×</a:t>
            </a:r>
            <a:endParaRPr lang="zh-CN" altLang="en-US" b="1"/>
          </a:p>
        </p:txBody>
      </p:sp>
      <p:sp>
        <p:nvSpPr>
          <p:cNvPr id="5" name="矩形 4"/>
          <p:cNvSpPr/>
          <p:nvPr/>
        </p:nvSpPr>
        <p:spPr>
          <a:xfrm>
            <a:off x="8819991" y="1557586"/>
            <a:ext cx="492443"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b="1">
                <a:solidFill>
                  <a:srgbClr val="FF0000"/>
                </a:solidFill>
                <a:latin typeface="宋体" panose="02010600030101010101" pitchFamily="2" charset="-122"/>
                <a:cs typeface="Times New Roman" panose="02020603050405020304"/>
              </a:rPr>
              <a:t>√</a:t>
            </a:r>
            <a:endParaRPr lang="zh-CN" altLang="en-US" b="1"/>
          </a:p>
        </p:txBody>
      </p:sp>
      <p:sp>
        <p:nvSpPr>
          <p:cNvPr id="6" name="矩形 5"/>
          <p:cNvSpPr/>
          <p:nvPr/>
        </p:nvSpPr>
        <p:spPr>
          <a:xfrm>
            <a:off x="7402963" y="1989634"/>
            <a:ext cx="492443"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b="1">
                <a:solidFill>
                  <a:srgbClr val="FF0000"/>
                </a:solidFill>
                <a:latin typeface="宋体" panose="02010600030101010101" pitchFamily="2" charset="-122"/>
                <a:cs typeface="Times New Roman" panose="02020603050405020304"/>
              </a:rPr>
              <a:t>×</a:t>
            </a:r>
            <a:endParaRPr lang="zh-CN" altLang="en-US" b="1"/>
          </a:p>
        </p:txBody>
      </p:sp>
      <p:sp>
        <p:nvSpPr>
          <p:cNvPr id="7" name="矩形 6"/>
          <p:cNvSpPr/>
          <p:nvPr/>
        </p:nvSpPr>
        <p:spPr>
          <a:xfrm>
            <a:off x="7381156" y="2421682"/>
            <a:ext cx="492443"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b="1">
                <a:solidFill>
                  <a:srgbClr val="FF0000"/>
                </a:solidFill>
                <a:latin typeface="宋体" panose="02010600030101010101" pitchFamily="2" charset="-122"/>
                <a:cs typeface="Times New Roman" panose="02020603050405020304"/>
              </a:rPr>
              <a:t>×</a:t>
            </a:r>
            <a:endParaRPr lang="zh-CN" altLang="en-US" b="1"/>
          </a:p>
        </p:txBody>
      </p:sp>
      <p:sp>
        <p:nvSpPr>
          <p:cNvPr id="8" name="矩形 7"/>
          <p:cNvSpPr/>
          <p:nvPr/>
        </p:nvSpPr>
        <p:spPr>
          <a:xfrm>
            <a:off x="8843123" y="2824113"/>
            <a:ext cx="492443"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b="1">
                <a:solidFill>
                  <a:srgbClr val="FF0000"/>
                </a:solidFill>
                <a:latin typeface="宋体" panose="02010600030101010101" pitchFamily="2" charset="-122"/>
                <a:cs typeface="Times New Roman" panose="02020603050405020304"/>
              </a:rPr>
              <a:t>×</a:t>
            </a:r>
            <a:endParaRPr lang="zh-CN" altLang="en-US" b="1"/>
          </a:p>
        </p:txBody>
      </p:sp>
      <p:sp>
        <p:nvSpPr>
          <p:cNvPr id="9" name="矩形 8"/>
          <p:cNvSpPr/>
          <p:nvPr/>
        </p:nvSpPr>
        <p:spPr>
          <a:xfrm>
            <a:off x="4070851" y="3645818"/>
            <a:ext cx="800219"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b="1">
                <a:solidFill>
                  <a:srgbClr val="FF0000"/>
                </a:solidFill>
                <a:latin typeface="宋体" panose="02010600030101010101" pitchFamily="2" charset="-122"/>
                <a:cs typeface="Times New Roman" panose="02020603050405020304"/>
              </a:rPr>
              <a:t>√</a:t>
            </a:r>
            <a:r>
              <a:rPr lang="zh-CN" altLang="zh-CN" b="1">
                <a:solidFill>
                  <a:srgbClr val="FF0000"/>
                </a:solidFill>
                <a:latin typeface="Times New Roman" panose="02020603050405020304"/>
                <a:cs typeface="Times New Roman" panose="02020603050405020304"/>
              </a:rPr>
              <a:t>　</a:t>
            </a:r>
            <a:endParaRPr lang="zh-CN" altLang="en-US" b="1"/>
          </a:p>
        </p:txBody>
      </p:sp>
      <p:sp>
        <p:nvSpPr>
          <p:cNvPr id="10" name="矩形 9"/>
          <p:cNvSpPr/>
          <p:nvPr/>
        </p:nvSpPr>
        <p:spPr>
          <a:xfrm>
            <a:off x="10211275" y="4126015"/>
            <a:ext cx="492443"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b="1">
                <a:solidFill>
                  <a:srgbClr val="FF0000"/>
                </a:solidFill>
                <a:latin typeface="宋体" panose="02010600030101010101" pitchFamily="2" charset="-122"/>
                <a:cs typeface="Times New Roman" panose="02020603050405020304"/>
              </a:rPr>
              <a:t>×</a:t>
            </a:r>
            <a:endParaRPr lang="zh-CN" altLang="en-US" b="1"/>
          </a:p>
        </p:txBody>
      </p:sp>
      <p:sp>
        <p:nvSpPr>
          <p:cNvPr id="11" name="矩形 10"/>
          <p:cNvSpPr/>
          <p:nvPr/>
        </p:nvSpPr>
        <p:spPr>
          <a:xfrm>
            <a:off x="7763003" y="4509914"/>
            <a:ext cx="492443"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b="1">
                <a:solidFill>
                  <a:srgbClr val="FF0000"/>
                </a:solidFill>
                <a:latin typeface="宋体" panose="02010600030101010101" pitchFamily="2" charset="-122"/>
                <a:cs typeface="Times New Roman" panose="02020603050405020304"/>
              </a:rPr>
              <a:t>×</a:t>
            </a:r>
            <a:endParaRPr lang="zh-CN" altLang="en-US" b="1"/>
          </a:p>
        </p:txBody>
      </p:sp>
    </p:spTree>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nodeType="clickPar">
                      <p:stCondLst>
                        <p:cond delay="0"/>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p:stCondLst>
                              <p:cond delay="0"/>
                            </p:stCondLst>
                            <p:childTnLst>
                              <p:par>
                                <p:cTn id="21" presetID="1" presetClass="entr" presetSubtype="0" dur="1"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p:stCondLst>
                              <p:cond delay="0"/>
                            </p:stCondLst>
                            <p:childTnLst>
                              <p:par>
                                <p:cTn id="25" presetID="1" presetClass="entr" presetSubtype="0" dur="1"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p:stCondLst>
                              <p:cond delay="0"/>
                            </p:stCondLst>
                            <p:childTnLst>
                              <p:par>
                                <p:cTn id="29" presetID="1" presetClass="entr" presetSubtype="0" dur="1"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p:stCondLst>
                              <p:cond delay="0"/>
                            </p:stCondLst>
                            <p:childTnLst>
                              <p:par>
                                <p:cTn id="33" presetID="1" presetClass="entr" presetSubtype="0" dur="1"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p:stCondLst>
                              <p:cond delay="0"/>
                            </p:stCondLst>
                            <p:childTnLst>
                              <p:par>
                                <p:cTn id="37" presetID="10" presetClass="exit" presetSubtype="0" dur="500" fill="hold" grpId="1" nodeType="clickEffect">
                                  <p:stCondLst>
                                    <p:cond delay="0"/>
                                  </p:stCondLst>
                                  <p:childTnLst>
                                    <p:animEffect transition="out" filter="fade">
                                      <p:cBhvr>
                                        <p:cTn id="38" dur="500"/>
                                        <p:tgtEl>
                                          <p:spTgt spid="2"/>
                                        </p:tgtEl>
                                      </p:cBhvr>
                                    </p:animEffect>
                                    <p:set>
                                      <p:cBhvr>
                                        <p:cTn id="39" dur="1" fill="hold">
                                          <p:stCondLst>
                                            <p:cond delay="499"/>
                                          </p:stCondLst>
                                        </p:cTn>
                                        <p:tgtEl>
                                          <p:spTgt spid="2"/>
                                        </p:tgtEl>
                                        <p:attrNameLst>
                                          <p:attrName>style.visibility</p:attrName>
                                        </p:attrNameLst>
                                      </p:cBhvr>
                                      <p:to>
                                        <p:strVal val="hidden"/>
                                      </p:to>
                                    </p:set>
                                  </p:childTnLst>
                                </p:cTn>
                              </p:par>
                              <p:par>
                                <p:cTn id="40" presetID="10" presetClass="exit" presetSubtype="0" dur="500" fill="hold" grpId="1" nodeType="withEffect">
                                  <p:stCondLst>
                                    <p:cond delay="0"/>
                                  </p:stCondLst>
                                  <p:childTnLst>
                                    <p:animEffect transition="out" filter="fade">
                                      <p:cBhvr>
                                        <p:cTn id="41" dur="500"/>
                                        <p:tgtEl>
                                          <p:spTgt spid="5"/>
                                        </p:tgtEl>
                                      </p:cBhvr>
                                    </p:animEffect>
                                    <p:set>
                                      <p:cBhvr>
                                        <p:cTn id="42" dur="1" fill="hold">
                                          <p:stCondLst>
                                            <p:cond delay="499"/>
                                          </p:stCondLst>
                                        </p:cTn>
                                        <p:tgtEl>
                                          <p:spTgt spid="5"/>
                                        </p:tgtEl>
                                        <p:attrNameLst>
                                          <p:attrName>style.visibility</p:attrName>
                                        </p:attrNameLst>
                                      </p:cBhvr>
                                      <p:to>
                                        <p:strVal val="hidden"/>
                                      </p:to>
                                    </p:set>
                                  </p:childTnLst>
                                </p:cTn>
                              </p:par>
                              <p:par>
                                <p:cTn id="43" presetID="10" presetClass="exit" presetSubtype="0" dur="500" fill="hold" grpId="1" nodeType="withEffect">
                                  <p:stCondLst>
                                    <p:cond delay="0"/>
                                  </p:stCondLst>
                                  <p:childTnLst>
                                    <p:animEffect transition="out" filter="fade">
                                      <p:cBhvr>
                                        <p:cTn id="44" dur="500"/>
                                        <p:tgtEl>
                                          <p:spTgt spid="6"/>
                                        </p:tgtEl>
                                      </p:cBhvr>
                                    </p:animEffect>
                                    <p:set>
                                      <p:cBhvr>
                                        <p:cTn id="45" dur="1" fill="hold">
                                          <p:stCondLst>
                                            <p:cond delay="499"/>
                                          </p:stCondLst>
                                        </p:cTn>
                                        <p:tgtEl>
                                          <p:spTgt spid="6"/>
                                        </p:tgtEl>
                                        <p:attrNameLst>
                                          <p:attrName>style.visibility</p:attrName>
                                        </p:attrNameLst>
                                      </p:cBhvr>
                                      <p:to>
                                        <p:strVal val="hidden"/>
                                      </p:to>
                                    </p:set>
                                  </p:childTnLst>
                                </p:cTn>
                              </p:par>
                              <p:par>
                                <p:cTn id="46" presetID="10" presetClass="exit" presetSubtype="0" dur="500" fill="hold" grpId="1" nodeType="withEffect">
                                  <p:stCondLst>
                                    <p:cond delay="0"/>
                                  </p:stCondLst>
                                  <p:childTnLst>
                                    <p:animEffect transition="out" filter="fade">
                                      <p:cBhvr>
                                        <p:cTn id="47" dur="500"/>
                                        <p:tgtEl>
                                          <p:spTgt spid="7"/>
                                        </p:tgtEl>
                                      </p:cBhvr>
                                    </p:animEffect>
                                    <p:set>
                                      <p:cBhvr>
                                        <p:cTn id="48" dur="1" fill="hold">
                                          <p:stCondLst>
                                            <p:cond delay="499"/>
                                          </p:stCondLst>
                                        </p:cTn>
                                        <p:tgtEl>
                                          <p:spTgt spid="7"/>
                                        </p:tgtEl>
                                        <p:attrNameLst>
                                          <p:attrName>style.visibility</p:attrName>
                                        </p:attrNameLst>
                                      </p:cBhvr>
                                      <p:to>
                                        <p:strVal val="hidden"/>
                                      </p:to>
                                    </p:set>
                                  </p:childTnLst>
                                </p:cTn>
                              </p:par>
                              <p:par>
                                <p:cTn id="49" presetID="10" presetClass="exit" presetSubtype="0" dur="500" fill="hold" grpId="1" nodeType="withEffect">
                                  <p:stCondLst>
                                    <p:cond delay="0"/>
                                  </p:stCondLst>
                                  <p:childTnLst>
                                    <p:animEffect transition="out" filter="fade">
                                      <p:cBhvr>
                                        <p:cTn id="50" dur="500"/>
                                        <p:tgtEl>
                                          <p:spTgt spid="8"/>
                                        </p:tgtEl>
                                      </p:cBhvr>
                                    </p:animEffect>
                                    <p:set>
                                      <p:cBhvr>
                                        <p:cTn id="51" dur="1" fill="hold">
                                          <p:stCondLst>
                                            <p:cond delay="499"/>
                                          </p:stCondLst>
                                        </p:cTn>
                                        <p:tgtEl>
                                          <p:spTgt spid="8"/>
                                        </p:tgtEl>
                                        <p:attrNameLst>
                                          <p:attrName>style.visibility</p:attrName>
                                        </p:attrNameLst>
                                      </p:cBhvr>
                                      <p:to>
                                        <p:strVal val="hidden"/>
                                      </p:to>
                                    </p:set>
                                  </p:childTnLst>
                                </p:cTn>
                              </p:par>
                              <p:par>
                                <p:cTn id="52" presetID="10" presetClass="exit" presetSubtype="0" dur="500" fill="hold" grpId="1" nodeType="withEffect">
                                  <p:stCondLst>
                                    <p:cond delay="0"/>
                                  </p:stCondLst>
                                  <p:childTnLst>
                                    <p:animEffect transition="out" filter="fade">
                                      <p:cBhvr>
                                        <p:cTn id="53" dur="500"/>
                                        <p:tgtEl>
                                          <p:spTgt spid="9"/>
                                        </p:tgtEl>
                                      </p:cBhvr>
                                    </p:animEffect>
                                    <p:set>
                                      <p:cBhvr>
                                        <p:cTn id="54" dur="1" fill="hold">
                                          <p:stCondLst>
                                            <p:cond delay="499"/>
                                          </p:stCondLst>
                                        </p:cTn>
                                        <p:tgtEl>
                                          <p:spTgt spid="9"/>
                                        </p:tgtEl>
                                        <p:attrNameLst>
                                          <p:attrName>style.visibility</p:attrName>
                                        </p:attrNameLst>
                                      </p:cBhvr>
                                      <p:to>
                                        <p:strVal val="hidden"/>
                                      </p:to>
                                    </p:set>
                                  </p:childTnLst>
                                </p:cTn>
                              </p:par>
                              <p:par>
                                <p:cTn id="55" presetID="10" presetClass="exit" presetSubtype="0" dur="500" fill="hold" grpId="1" nodeType="withEffect">
                                  <p:stCondLst>
                                    <p:cond delay="0"/>
                                  </p:stCondLst>
                                  <p:childTnLst>
                                    <p:animEffect transition="out" filter="fade">
                                      <p:cBhvr>
                                        <p:cTn id="56" dur="500"/>
                                        <p:tgtEl>
                                          <p:spTgt spid="10"/>
                                        </p:tgtEl>
                                      </p:cBhvr>
                                    </p:animEffect>
                                    <p:set>
                                      <p:cBhvr>
                                        <p:cTn id="57" dur="1" fill="hold">
                                          <p:stCondLst>
                                            <p:cond delay="499"/>
                                          </p:stCondLst>
                                        </p:cTn>
                                        <p:tgtEl>
                                          <p:spTgt spid="10"/>
                                        </p:tgtEl>
                                        <p:attrNameLst>
                                          <p:attrName>style.visibility</p:attrName>
                                        </p:attrNameLst>
                                      </p:cBhvr>
                                      <p:to>
                                        <p:strVal val="hidden"/>
                                      </p:to>
                                    </p:set>
                                  </p:childTnLst>
                                </p:cTn>
                              </p:par>
                              <p:par>
                                <p:cTn id="58" presetID="10" presetClass="exit" presetSubtype="0" dur="500" fill="hold" grpId="1" nodeType="withEffect">
                                  <p:stCondLst>
                                    <p:cond delay="0"/>
                                  </p:stCondLst>
                                  <p:childTnLst>
                                    <p:animEffect transition="out" filter="fade">
                                      <p:cBhvr>
                                        <p:cTn id="59" dur="500"/>
                                        <p:tgtEl>
                                          <p:spTgt spid="11"/>
                                        </p:tgtEl>
                                      </p:cBhvr>
                                    </p:animEffect>
                                    <p:set>
                                      <p:cBhvr>
                                        <p:cTn id="60" dur="1" fill="hold">
                                          <p:stCondLst>
                                            <p:cond delay="499"/>
                                          </p:stCondLst>
                                        </p:cTn>
                                        <p:tgtEl>
                                          <p:spTgt spid="11"/>
                                        </p:tgtEl>
                                        <p:attrNameLst>
                                          <p:attrName>style.visibility</p:attrName>
                                        </p:attrNameLst>
                                      </p:cBhvr>
                                      <p:to>
                                        <p:strVal val="hidden"/>
                                      </p:to>
                                    </p:set>
                                  </p:childTnLst>
                                </p:cTn>
                              </p:par>
                            </p:childTnLst>
                          </p:cTn>
                        </p:par>
                      </p:childTnLst>
                    </p:cTn>
                  </p:par>
                </p:childTnLst>
              </p:cTn>
              <p:nextCondLst>
                <p:cond evt="onClick" delay="0">
                  <p:tgtEl>
                    <p:spTgt spid="3"/>
                  </p:tgtEl>
                </p:cond>
              </p:nextCondLst>
            </p:seq>
          </p:childTnLst>
        </p:cTn>
      </p:par>
    </p:tnLst>
    <p:bldLst>
      <p:bldP spid="2" grpId="0"/>
      <p:bldP spid="2" grpId="1"/>
      <p:bldP spid="5" grpId="0"/>
      <p:bldP spid="5" grpId="1"/>
      <p:bldP spid="6" grpId="0"/>
      <p:bldP spid="6" grpId="1"/>
      <p:bldP spid="7" grpId="0"/>
      <p:bldP spid="7" grpId="1"/>
      <p:bldP spid="8" grpId="0"/>
      <p:bldP spid="8" grpId="1"/>
      <p:bldP spid="9" grpId="0"/>
      <p:bldP spid="9" grpId="1"/>
      <p:bldP spid="10" grpId="0"/>
      <p:bldP spid="10" grpId="1"/>
      <p:bldP spid="11" grpId="0"/>
      <p:bldP spid="11" grpId="1"/>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ctr">
              <a:spcAft>
                <a:spcPct val="0"/>
              </a:spcAft>
            </a:pPr>
            <a:r>
              <a:rPr lang="zh-CN" altLang="zh-CN" sz="2800" kern="100">
                <a:latin typeface="Times New Roman" panose="02020603050405020304"/>
                <a:cs typeface="Times New Roman" panose="02020603050405020304"/>
              </a:rPr>
              <a:t>【体</a:t>
            </a:r>
            <a:r>
              <a:rPr lang="zh-CN" altLang="zh-CN" sz="2800" kern="100">
                <a:latin typeface="宋体" panose="02010600030101010101" pitchFamily="2" charset="-122"/>
                <a:ea typeface="Times New Roman" panose="02020603050405020304"/>
                <a:cs typeface="Courier New" panose="02070309020205020404"/>
              </a:rPr>
              <a:t> </a:t>
            </a:r>
            <a:r>
              <a:rPr lang="zh-CN" altLang="zh-CN" sz="2800" kern="100">
                <a:latin typeface="Times New Roman" panose="02020603050405020304"/>
                <a:cs typeface="Times New Roman" panose="02020603050405020304"/>
              </a:rPr>
              <a:t>系</a:t>
            </a:r>
            <a:r>
              <a:rPr lang="zh-CN" altLang="zh-CN" sz="2800" kern="100">
                <a:latin typeface="宋体" panose="02010600030101010101" pitchFamily="2" charset="-122"/>
                <a:ea typeface="Times New Roman" panose="02020603050405020304"/>
                <a:cs typeface="Courier New" panose="02070309020205020404"/>
              </a:rPr>
              <a:t> </a:t>
            </a:r>
            <a:r>
              <a:rPr lang="zh-CN" altLang="zh-CN" sz="2800" kern="100">
                <a:latin typeface="Times New Roman" panose="02020603050405020304"/>
                <a:cs typeface="Times New Roman" panose="02020603050405020304"/>
              </a:rPr>
              <a:t>建</a:t>
            </a:r>
            <a:r>
              <a:rPr lang="zh-CN" altLang="zh-CN" sz="2800" kern="100">
                <a:latin typeface="宋体" panose="02010600030101010101" pitchFamily="2" charset="-122"/>
                <a:ea typeface="Times New Roman" panose="02020603050405020304"/>
                <a:cs typeface="Courier New" panose="02070309020205020404"/>
              </a:rPr>
              <a:t> </a:t>
            </a:r>
            <a:r>
              <a:rPr lang="zh-CN" altLang="zh-CN" sz="2800" kern="100">
                <a:latin typeface="Times New Roman" panose="02020603050405020304"/>
                <a:cs typeface="Times New Roman" panose="02020603050405020304"/>
              </a:rPr>
              <a:t>构】</a:t>
            </a:r>
            <a:endParaRPr lang="zh-CN" altLang="zh-CN" sz="2800" kern="100">
              <a:effectLst/>
              <a:latin typeface="宋体" panose="02010600030101010101" pitchFamily="2" charset="-122"/>
              <a:cs typeface="Courier New" panose="02070309020205020404"/>
            </a:endParaRPr>
          </a:p>
        </p:txBody>
      </p:sp>
      <p:pic>
        <p:nvPicPr>
          <p:cNvPr id="5" name="图片 4" descr="23新政治书四1"/>
          <p:cNvPicPr/>
          <p:nvPr/>
        </p:nvPicPr>
        <p:blipFill>
          <a:blip r:embed="rId2">
            <a:extLst>
              <a:ext uri="{28A0092B-C50C-407E-A947-70E740481C1C}">
                <a14:useLocalDpi xmlns:a14="http://schemas.microsoft.com/office/drawing/2010/main" val="0"/>
              </a:ext>
            </a:extLst>
          </a:blip>
          <a:stretch>
            <a:fillRect/>
          </a:stretch>
        </p:blipFill>
        <p:spPr bwMode="auto">
          <a:xfrm>
            <a:off x="2950254" y="1534071"/>
            <a:ext cx="6385311" cy="3031785"/>
          </a:xfrm>
          <a:prstGeom prst="rect">
            <a:avLst/>
          </a:prstGeom>
          <a:noFill/>
          <a:ln>
            <a:noFill/>
          </a:ln>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动作按钮: 自定义 2">
            <a:hlinkClick action="ppaction://noaction" highlightClick="1"/>
          </p:cNvPr>
          <p:cNvSpPr/>
          <p:nvPr/>
        </p:nvSpPr>
        <p:spPr>
          <a:xfrm>
            <a:off x="3862958" y="2493690"/>
            <a:ext cx="4608512" cy="1080120"/>
          </a:xfrm>
          <a:prstGeom prst="actionButtonBlank">
            <a:avLst/>
          </a:prstGeom>
          <a:solidFill>
            <a:schemeClr val="tx2">
              <a:lumMod val="50000"/>
            </a:schemeClr>
          </a:solidFill>
          <a:ln>
            <a:noFill/>
          </a:ln>
          <a:effectLst>
            <a:reflection blurRad="6350" stA="50000" endA="300" endPos="55500" dist="50800" dir="5400000" sy="-100000" algn="bl" rotWithShape="0"/>
          </a:effectLst>
        </p:spPr>
        <p:style>
          <a:lnRef idx="2">
            <a:schemeClr val="dk1"/>
          </a:lnRef>
          <a:fillRef idx="1">
            <a:schemeClr val="lt1"/>
          </a:fillRef>
          <a:effectRef idx="0">
            <a:schemeClr val="dk1"/>
          </a:effectRef>
          <a:fontRef idx="minor">
            <a:schemeClr val="dk1"/>
          </a:fontRef>
        </p:style>
        <p:txBody>
          <a:bodyPr rtlCol="0" anchor="ctr"/>
          <a:lstStyle>
            <a:defPPr>
              <a:defRPr lang="zh-CN"/>
            </a:defPPr>
            <a:lvl1pPr marL="0" algn="l" defTabSz="1218565" rtl="0" eaLnBrk="1" latinLnBrk="0" hangingPunct="1">
              <a:defRPr sz="2400" kern="1200">
                <a:solidFill>
                  <a:srgbClr val="000000"/>
                </a:solidFill>
                <a:latin typeface="Calibri"/>
                <a:ea typeface="+mn-ea"/>
                <a:cs typeface="+mn-cs"/>
              </a:defRPr>
            </a:lvl1pPr>
            <a:lvl2pPr marL="609600" algn="l" defTabSz="1218565" rtl="0" eaLnBrk="1" latinLnBrk="0" hangingPunct="1">
              <a:defRPr sz="2400" kern="1200">
                <a:solidFill>
                  <a:srgbClr val="000000"/>
                </a:solidFill>
                <a:latin typeface="Calibri"/>
                <a:ea typeface="+mn-ea"/>
                <a:cs typeface="+mn-cs"/>
              </a:defRPr>
            </a:lvl2pPr>
            <a:lvl3pPr marL="1219200" algn="l" defTabSz="1218565" rtl="0" eaLnBrk="1" latinLnBrk="0" hangingPunct="1">
              <a:defRPr sz="2400" kern="1200">
                <a:solidFill>
                  <a:srgbClr val="000000"/>
                </a:solidFill>
                <a:latin typeface="Calibri"/>
                <a:ea typeface="+mn-ea"/>
                <a:cs typeface="+mn-cs"/>
              </a:defRPr>
            </a:lvl3pPr>
            <a:lvl4pPr marL="1828800" algn="l" defTabSz="1218565" rtl="0" eaLnBrk="1" latinLnBrk="0" hangingPunct="1">
              <a:defRPr sz="2400" kern="1200">
                <a:solidFill>
                  <a:srgbClr val="000000"/>
                </a:solidFill>
                <a:latin typeface="Calibri"/>
                <a:ea typeface="+mn-ea"/>
                <a:cs typeface="+mn-cs"/>
              </a:defRPr>
            </a:lvl4pPr>
            <a:lvl5pPr marL="2438400" algn="l" defTabSz="1218565" rtl="0" eaLnBrk="1" latinLnBrk="0" hangingPunct="1">
              <a:defRPr sz="2400" kern="1200">
                <a:solidFill>
                  <a:srgbClr val="000000"/>
                </a:solidFill>
                <a:latin typeface="Calibri"/>
                <a:ea typeface="+mn-ea"/>
                <a:cs typeface="+mn-cs"/>
              </a:defRPr>
            </a:lvl5pPr>
            <a:lvl6pPr marL="3048000" algn="l" defTabSz="1218565" rtl="0" eaLnBrk="1" latinLnBrk="0" hangingPunct="1">
              <a:defRPr sz="2400" kern="1200">
                <a:solidFill>
                  <a:srgbClr val="000000"/>
                </a:solidFill>
                <a:latin typeface="Calibri"/>
                <a:ea typeface="+mn-ea"/>
                <a:cs typeface="+mn-cs"/>
              </a:defRPr>
            </a:lvl6pPr>
            <a:lvl7pPr marL="3657600" algn="l" defTabSz="1218565" rtl="0" eaLnBrk="1" latinLnBrk="0" hangingPunct="1">
              <a:defRPr sz="2400" kern="1200">
                <a:solidFill>
                  <a:srgbClr val="000000"/>
                </a:solidFill>
                <a:latin typeface="Calibri"/>
                <a:ea typeface="+mn-ea"/>
                <a:cs typeface="+mn-cs"/>
              </a:defRPr>
            </a:lvl7pPr>
            <a:lvl8pPr marL="4267200" algn="l" defTabSz="1218565" rtl="0" eaLnBrk="1" latinLnBrk="0" hangingPunct="1">
              <a:defRPr sz="2400" kern="1200">
                <a:solidFill>
                  <a:srgbClr val="000000"/>
                </a:solidFill>
                <a:latin typeface="Calibri"/>
                <a:ea typeface="+mn-ea"/>
                <a:cs typeface="+mn-cs"/>
              </a:defRPr>
            </a:lvl8pPr>
            <a:lvl9pPr marL="4876800" algn="l" defTabSz="1218565" rtl="0" eaLnBrk="1" latinLnBrk="0" hangingPunct="1">
              <a:defRPr sz="2400" kern="1200">
                <a:solidFill>
                  <a:srgbClr val="000000"/>
                </a:solidFill>
                <a:latin typeface="Calibri"/>
                <a:ea typeface="+mn-ea"/>
                <a:cs typeface="+mn-cs"/>
              </a:defRPr>
            </a:lvl9pPr>
          </a:lstStyle>
          <a:p>
            <a:pPr algn="ctr"/>
            <a:r>
              <a:rPr lang="zh-CN" altLang="en-US" sz="3200">
                <a:solidFill>
                  <a:schemeClr val="bg1"/>
                </a:solidFill>
                <a:latin typeface="黑体" panose="02010600030101010101" charset="-122"/>
                <a:ea typeface="黑体" panose="02010600030101010101" charset="-122"/>
              </a:rPr>
              <a:t>议题</a:t>
            </a:r>
            <a:r>
              <a:rPr lang="zh-CN" altLang="zh-CN" sz="3200">
                <a:solidFill>
                  <a:schemeClr val="bg1"/>
                </a:solidFill>
                <a:latin typeface="黑体" panose="02010600030101010101" charset="-122"/>
                <a:ea typeface="黑体" panose="02010600030101010101" charset="-122"/>
              </a:rPr>
              <a:t>探究</a:t>
            </a:r>
            <a:r>
              <a:rPr lang="en-US" altLang="zh-CN" sz="3200">
                <a:solidFill>
                  <a:schemeClr val="bg1"/>
                </a:solidFill>
                <a:latin typeface="黑体" panose="02010600030101010101" charset="-122"/>
                <a:ea typeface="黑体" panose="02010600030101010101" charset="-122"/>
              </a:rPr>
              <a:t>·</a:t>
            </a:r>
            <a:r>
              <a:rPr lang="zh-CN" altLang="en-US" sz="3200">
                <a:solidFill>
                  <a:schemeClr val="bg1"/>
                </a:solidFill>
                <a:latin typeface="黑体" panose="02010600030101010101" charset="-122"/>
                <a:ea typeface="黑体" panose="02010600030101010101" charset="-122"/>
              </a:rPr>
              <a:t>提素养</a:t>
            </a:r>
            <a:endParaRPr lang="zh-CN" altLang="zh-CN" sz="3200" b="1">
              <a:solidFill>
                <a:schemeClr val="bg1"/>
              </a:solidFill>
              <a:latin typeface="黑体" panose="02010600030101010101" charset="-122"/>
              <a:ea typeface="黑体" panose="02010600030101010101" charset="-122"/>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sz="2800" kern="100">
                <a:latin typeface="Times New Roman" panose="02020603050405020304"/>
                <a:cs typeface="Times New Roman" panose="02020603050405020304"/>
              </a:rPr>
              <a:t>议题一　哲学的智慧从哪里来</a:t>
            </a:r>
            <a:r>
              <a:rPr lang="zh-CN" altLang="zh-CN" sz="2800" kern="100" smtClean="0">
                <a:latin typeface="Times New Roman" panose="02020603050405020304"/>
                <a:cs typeface="Times New Roman" panose="02020603050405020304"/>
              </a:rPr>
              <a:t>？</a:t>
            </a:r>
            <a:endParaRPr lang="en-US" altLang="zh-CN" sz="2800" kern="100" smtClean="0">
              <a:latin typeface="Times New Roman" panose="02020603050405020304"/>
              <a:cs typeface="Times New Roman" panose="02020603050405020304"/>
            </a:endParaRPr>
          </a:p>
          <a:p>
            <a:pPr indent="266700" algn="just">
              <a:spcAft>
                <a:spcPct val="0"/>
              </a:spcAft>
            </a:pPr>
            <a:endParaRPr lang="en-US" altLang="zh-CN" sz="2800" kern="100">
              <a:effectLst/>
              <a:latin typeface="Times New Roman" panose="02020603050405020304"/>
              <a:cs typeface="Times New Roman" panose="02020603050405020304"/>
            </a:endParaRPr>
          </a:p>
          <a:p>
            <a:pPr indent="266700" algn="just">
              <a:spcAft>
                <a:spcPct val="0"/>
              </a:spcAft>
            </a:pPr>
            <a:endParaRPr lang="en-US" altLang="zh-CN" sz="2800" kern="100" smtClean="0">
              <a:latin typeface="Times New Roman" panose="02020603050405020304"/>
              <a:cs typeface="Times New Roman" panose="02020603050405020304"/>
            </a:endParaRPr>
          </a:p>
          <a:p>
            <a:pPr indent="266700" algn="just">
              <a:spcAft>
                <a:spcPct val="0"/>
              </a:spcAft>
            </a:pPr>
            <a:endParaRPr lang="en-US" altLang="zh-CN" sz="2800" kern="100">
              <a:effectLst/>
              <a:latin typeface="Times New Roman" panose="02020603050405020304"/>
              <a:cs typeface="Times New Roman" panose="02020603050405020304"/>
            </a:endParaRPr>
          </a:p>
          <a:p>
            <a:pPr indent="266700" algn="just">
              <a:spcAft>
                <a:spcPct val="0"/>
              </a:spcAft>
            </a:pPr>
            <a:endParaRPr lang="en-US" altLang="zh-CN" sz="2800" kern="100" smtClean="0">
              <a:latin typeface="Times New Roman" panose="02020603050405020304"/>
              <a:cs typeface="Times New Roman" panose="02020603050405020304"/>
            </a:endParaRPr>
          </a:p>
          <a:p>
            <a:pPr indent="266700" algn="just">
              <a:spcAft>
                <a:spcPct val="0"/>
              </a:spcAft>
            </a:pPr>
            <a:endParaRPr lang="en-US" altLang="zh-CN" sz="2800" kern="100">
              <a:effectLst/>
              <a:latin typeface="Times New Roman" panose="02020603050405020304"/>
              <a:cs typeface="Times New Roman" panose="02020603050405020304"/>
            </a:endParaRPr>
          </a:p>
          <a:p>
            <a:pPr indent="266700" algn="just">
              <a:spcAft>
                <a:spcPct val="0"/>
              </a:spcAft>
            </a:pPr>
            <a:endParaRPr lang="en-US" altLang="zh-CN" sz="2800" kern="100" smtClean="0">
              <a:latin typeface="Times New Roman" panose="02020603050405020304"/>
              <a:cs typeface="Times New Roman" panose="02020603050405020304"/>
            </a:endParaRPr>
          </a:p>
          <a:p>
            <a:pPr indent="266700" algn="just">
              <a:spcAft>
                <a:spcPct val="0"/>
              </a:spcAft>
            </a:pPr>
            <a:endParaRPr lang="en-US" altLang="zh-CN" sz="2800" kern="100">
              <a:effectLst/>
              <a:latin typeface="Times New Roman" panose="02020603050405020304"/>
              <a:cs typeface="Times New Roman" panose="02020603050405020304"/>
            </a:endParaRPr>
          </a:p>
          <a:p>
            <a:pPr indent="266700" algn="just">
              <a:spcAft>
                <a:spcPct val="0"/>
              </a:spcAft>
            </a:pPr>
            <a:endParaRPr lang="en-US" altLang="zh-CN" sz="2800" kern="100" smtClean="0">
              <a:latin typeface="Times New Roman" panose="02020603050405020304"/>
              <a:cs typeface="Times New Roman" panose="02020603050405020304"/>
            </a:endParaRPr>
          </a:p>
          <a:p>
            <a:pPr indent="266700" algn="just">
              <a:spcAft>
                <a:spcPct val="0"/>
              </a:spcAft>
            </a:pPr>
            <a:endParaRPr lang="en-US" altLang="zh-CN" sz="2800" kern="100">
              <a:effectLst/>
              <a:latin typeface="Times New Roman" panose="02020603050405020304"/>
              <a:cs typeface="Times New Roman" panose="02020603050405020304"/>
            </a:endParaRPr>
          </a:p>
          <a:p>
            <a:pPr indent="266700" algn="just">
              <a:spcAft>
                <a:spcPct val="0"/>
              </a:spcAft>
            </a:pPr>
            <a:endParaRPr lang="zh-CN" altLang="zh-CN" sz="2600" kern="100">
              <a:latin typeface="宋体" panose="02010600030101010101" pitchFamily="2" charset="-122"/>
              <a:cs typeface="Courier New" panose="02070309020205020404"/>
            </a:endParaRPr>
          </a:p>
          <a:p>
            <a:pPr indent="266700" algn="just">
              <a:spcAft>
                <a:spcPct val="0"/>
              </a:spcAft>
            </a:pPr>
            <a:endParaRPr lang="zh-CN" altLang="zh-CN" sz="2800" kern="100">
              <a:effectLst/>
              <a:latin typeface="宋体" panose="02010600030101010101" pitchFamily="2" charset="-122"/>
              <a:cs typeface="Courier New" panose="02070309020205020404"/>
            </a:endParaRPr>
          </a:p>
        </p:txBody>
      </p:sp>
      <p:pic>
        <p:nvPicPr>
          <p:cNvPr id="5" name="图片 4" descr="师政新四3"/>
          <p:cNvPicPr/>
          <p:nvPr/>
        </p:nvPicPr>
        <p:blipFill>
          <a:blip r:embed="rId2">
            <a:extLst>
              <a:ext uri="{28A0092B-C50C-407E-A947-70E740481C1C}">
                <a14:useLocalDpi xmlns:a14="http://schemas.microsoft.com/office/drawing/2010/main" val="0"/>
              </a:ext>
            </a:extLst>
          </a:blip>
          <a:stretch>
            <a:fillRect/>
          </a:stretch>
        </p:blipFill>
        <p:spPr bwMode="auto">
          <a:xfrm>
            <a:off x="3887756" y="1413570"/>
            <a:ext cx="4392488" cy="4489367"/>
          </a:xfrm>
          <a:prstGeom prst="rect">
            <a:avLst/>
          </a:prstGeom>
          <a:noFill/>
          <a:ln>
            <a:noFill/>
          </a:ln>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sz="2600" kern="100">
                <a:solidFill>
                  <a:prstClr val="black"/>
                </a:solidFill>
                <a:latin typeface="Times New Roman" panose="02020603050405020304"/>
                <a:ea typeface="楷体_GB2312" panose="02010609030101010101" charset="-122"/>
                <a:cs typeface="Times New Roman" panose="02020603050405020304"/>
              </a:rPr>
              <a:t>挪威地处北欧，日照强烈，在这里的每一个家庭都习惯带着孩子出来感受天然的日光浴，哪怕是刚出生的婴儿。挪威国家规定，有小孩的员工，每天下午四点半必须下班回家，接孩子放学或是陪伴孩子，工作可以放到明天做，不能加班，也没有夜生活，四点半以后的家庭时光是最重要的</a:t>
            </a:r>
            <a:r>
              <a:rPr lang="zh-CN" altLang="zh-CN" sz="2600" kern="100" smtClean="0">
                <a:solidFill>
                  <a:prstClr val="black"/>
                </a:solidFill>
                <a:latin typeface="Times New Roman" panose="02020603050405020304"/>
                <a:ea typeface="楷体_GB2312" panose="02010609030101010101" charset="-122"/>
                <a:cs typeface="Times New Roman" panose="02020603050405020304"/>
              </a:rPr>
              <a:t>。</a:t>
            </a:r>
            <a:endParaRPr lang="en-US" altLang="zh-CN" sz="2600" kern="100" smtClean="0">
              <a:solidFill>
                <a:prstClr val="black"/>
              </a:solidFill>
              <a:latin typeface="Times New Roman" panose="02020603050405020304"/>
              <a:ea typeface="楷体_GB2312" panose="02010609030101010101" charset="-122"/>
              <a:cs typeface="Times New Roman" panose="02020603050405020304"/>
            </a:endParaRPr>
          </a:p>
          <a:p>
            <a:pPr indent="266700" algn="just">
              <a:spcAft>
                <a:spcPct val="0"/>
              </a:spcAft>
            </a:pPr>
            <a:r>
              <a:rPr lang="zh-CN" altLang="zh-CN" sz="2800" kern="100">
                <a:latin typeface="Times New Roman" panose="02020603050405020304"/>
                <a:cs typeface="Times New Roman" panose="02020603050405020304"/>
              </a:rPr>
              <a:t>探究</a:t>
            </a:r>
            <a:r>
              <a:rPr lang="en-US" altLang="zh-CN" sz="2800" kern="100">
                <a:latin typeface="Times New Roman" panose="02020603050405020304"/>
                <a:cs typeface="Courier New" panose="02070309020205020404"/>
              </a:rPr>
              <a:t>1</a:t>
            </a:r>
            <a:r>
              <a:rPr lang="zh-CN" altLang="zh-CN" sz="2800" kern="100">
                <a:latin typeface="Times New Roman" panose="02020603050405020304"/>
                <a:cs typeface="Times New Roman" panose="02020603050405020304"/>
              </a:rPr>
              <a:t>：挪威人的生活哲学是人们生来就有的吗？</a:t>
            </a:r>
            <a:endParaRPr lang="zh-CN" altLang="zh-CN" sz="2800" kern="100">
              <a:latin typeface="宋体" panose="02010600030101010101" pitchFamily="2" charset="-122"/>
              <a:cs typeface="Courier New" panose="02070309020205020404"/>
            </a:endParaRPr>
          </a:p>
          <a:p>
            <a:pPr indent="266700" algn="just">
              <a:spcAft>
                <a:spcPct val="0"/>
              </a:spcAft>
            </a:pPr>
            <a:endParaRPr lang="en-US" altLang="zh-CN" sz="2800" kern="100" smtClean="0">
              <a:latin typeface="Times New Roman" panose="02020603050405020304"/>
              <a:cs typeface="Times New Roman" panose="02020603050405020304"/>
            </a:endParaRPr>
          </a:p>
          <a:p>
            <a:pPr indent="266700" algn="just">
              <a:spcAft>
                <a:spcPct val="0"/>
              </a:spcAft>
            </a:pPr>
            <a:endParaRPr lang="en-US" altLang="zh-CN" sz="2800" u="dotted" kern="100">
              <a:latin typeface="Times New Roman" panose="02020603050405020304"/>
              <a:cs typeface="Times New Roman" panose="02020603050405020304"/>
            </a:endParaRPr>
          </a:p>
          <a:p>
            <a:pPr indent="266700" algn="just">
              <a:spcAft>
                <a:spcPct val="0"/>
              </a:spcAft>
            </a:pPr>
            <a:endParaRPr lang="en-US" altLang="zh-CN" sz="2800" u="dotted" kern="100" smtClean="0">
              <a:latin typeface="Times New Roman" panose="02020603050405020304"/>
              <a:cs typeface="Times New Roman" panose="02020603050405020304"/>
            </a:endParaRPr>
          </a:p>
          <a:p>
            <a:pPr indent="266700" algn="just">
              <a:spcAft>
                <a:spcPct val="0"/>
              </a:spcAft>
            </a:pPr>
            <a:endParaRPr lang="en-US" altLang="zh-CN" sz="2800" kern="100" smtClean="0">
              <a:latin typeface="Times New Roman" panose="02020603050405020304"/>
              <a:cs typeface="Times New Roman" panose="02020603050405020304"/>
            </a:endParaRPr>
          </a:p>
          <a:p>
            <a:pPr indent="266700" algn="just">
              <a:spcAft>
                <a:spcPct val="0"/>
              </a:spcAft>
            </a:pPr>
            <a:r>
              <a:rPr lang="zh-CN" altLang="zh-CN" sz="2800" kern="100" smtClean="0">
                <a:latin typeface="Times New Roman" panose="02020603050405020304"/>
                <a:cs typeface="Times New Roman" panose="02020603050405020304"/>
              </a:rPr>
              <a:t>探究</a:t>
            </a:r>
            <a:r>
              <a:rPr lang="en-US" altLang="zh-CN" sz="2800" kern="100">
                <a:latin typeface="Times New Roman" panose="02020603050405020304"/>
                <a:cs typeface="Courier New" panose="02070309020205020404"/>
              </a:rPr>
              <a:t>2</a:t>
            </a:r>
            <a:r>
              <a:rPr lang="zh-CN" altLang="zh-CN" sz="2800" kern="100">
                <a:latin typeface="Times New Roman" panose="02020603050405020304"/>
                <a:cs typeface="Times New Roman" panose="02020603050405020304"/>
              </a:rPr>
              <a:t>：挪威人的哲学与他们的生活有何密切联系？</a:t>
            </a:r>
            <a:endParaRPr lang="zh-CN" altLang="zh-CN" sz="2800" kern="100">
              <a:latin typeface="宋体" panose="02010600030101010101" pitchFamily="2" charset="-122"/>
              <a:cs typeface="Courier New" panose="02070309020205020404"/>
            </a:endParaRPr>
          </a:p>
          <a:p>
            <a:pPr indent="266700" algn="just">
              <a:spcAft>
                <a:spcPct val="0"/>
              </a:spcAft>
            </a:pPr>
            <a:r>
              <a:rPr lang="zh-CN" altLang="zh-CN" sz="2800" u="dotted" kern="100">
                <a:latin typeface="Times New Roman" panose="02020603050405020304"/>
                <a:cs typeface="Times New Roman" panose="02020603050405020304"/>
              </a:rPr>
              <a:t>　　　　　　　　　　　　　　　　　　　　　　　　　　　　　　　　　　　　</a:t>
            </a:r>
            <a:endParaRPr lang="zh-CN" altLang="zh-CN" sz="2800" kern="100">
              <a:latin typeface="宋体" panose="02010600030101010101" pitchFamily="2" charset="-122"/>
              <a:cs typeface="Courier New" panose="02070309020205020404"/>
            </a:endParaRPr>
          </a:p>
          <a:p>
            <a:pPr indent="266700" algn="just">
              <a:spcAft>
                <a:spcPct val="0"/>
              </a:spcAft>
            </a:pPr>
            <a:r>
              <a:rPr lang="zh-CN" altLang="zh-CN" sz="2800" u="dotted" kern="100">
                <a:latin typeface="Times New Roman" panose="02020603050405020304"/>
                <a:cs typeface="Times New Roman" panose="02020603050405020304"/>
              </a:rPr>
              <a:t>　　　　　　　　　　　　　　　　　　　　　　　　　　　　　　　　　　　　</a:t>
            </a:r>
            <a:endParaRPr lang="zh-CN" altLang="zh-CN" sz="2800" kern="100">
              <a:latin typeface="宋体" panose="02010600030101010101" pitchFamily="2" charset="-122"/>
              <a:cs typeface="Courier New" panose="02070309020205020404"/>
            </a:endParaRPr>
          </a:p>
          <a:p>
            <a:pPr indent="266700" algn="just">
              <a:spcAft>
                <a:spcPct val="0"/>
              </a:spcAft>
            </a:pPr>
            <a:endParaRPr lang="zh-CN" altLang="zh-CN" sz="2800" kern="100">
              <a:effectLst/>
              <a:latin typeface="宋体" panose="02010600030101010101" pitchFamily="2" charset="-122"/>
              <a:cs typeface="Courier New" panose="02070309020205020404"/>
            </a:endParaRPr>
          </a:p>
        </p:txBody>
      </p:sp>
      <p:pic>
        <p:nvPicPr>
          <p:cNvPr id="3" name="Picture 3" descr="C:\Users\Administrator\Desktop\图片2.pn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695606" y="6319663"/>
            <a:ext cx="817563" cy="493713"/>
          </a:xfrm>
          <a:prstGeom prst="rect">
            <a:avLst/>
          </a:prstGeom>
          <a:noFill/>
          <a:extLst>
            <a:ext uri="{909E8E84-426E-40DD-AFC4-6F175D3DCCD1}">
              <a14:hiddenFill xmlns:a14="http://schemas.microsoft.com/office/drawing/2010/main">
                <a:solidFill>
                  <a:srgbClr val="FFFFFF"/>
                </a:solidFill>
              </a14:hiddenFill>
            </a:ext>
          </a:extLst>
        </p:spPr>
      </p:pic>
      <p:sp>
        <p:nvSpPr>
          <p:cNvPr id="2" name="矩形 1"/>
          <p:cNvSpPr/>
          <p:nvPr/>
        </p:nvSpPr>
        <p:spPr>
          <a:xfrm>
            <a:off x="612000" y="3030845"/>
            <a:ext cx="10944000" cy="830997"/>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kern="100">
                <a:solidFill>
                  <a:srgbClr val="FF0000"/>
                </a:solidFill>
                <a:latin typeface="Times New Roman" panose="02020603050405020304"/>
                <a:ea typeface="黑体" panose="02010600030101010101" charset="-122"/>
                <a:cs typeface="Times New Roman" panose="02020603050405020304"/>
              </a:rPr>
              <a:t>提示：</a:t>
            </a:r>
            <a:r>
              <a:rPr lang="zh-CN" altLang="zh-CN" kern="100">
                <a:latin typeface="Times New Roman" panose="02020603050405020304"/>
                <a:cs typeface="Times New Roman" panose="02020603050405020304"/>
              </a:rPr>
              <a:t>挪威人的生活哲学不是生来就有的，而是人们在处理人与外部世界关系的实践中形成和发展起来的，产生于挪威人的实践活动。</a:t>
            </a:r>
            <a:endParaRPr lang="zh-CN" altLang="zh-CN" kern="100">
              <a:effectLst/>
              <a:latin typeface="宋体" panose="02010600030101010101" pitchFamily="2" charset="-122"/>
              <a:cs typeface="Courier New" panose="02070309020205020404"/>
            </a:endParaRPr>
          </a:p>
        </p:txBody>
      </p:sp>
      <p:sp>
        <p:nvSpPr>
          <p:cNvPr id="5" name="矩形 4"/>
          <p:cNvSpPr/>
          <p:nvPr/>
        </p:nvSpPr>
        <p:spPr>
          <a:xfrm>
            <a:off x="612000" y="5109785"/>
            <a:ext cx="10944000" cy="1200329"/>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kern="100">
                <a:solidFill>
                  <a:srgbClr val="FF0000"/>
                </a:solidFill>
                <a:latin typeface="Times New Roman" panose="02020603050405020304"/>
                <a:ea typeface="黑体" panose="02010600030101010101" charset="-122"/>
                <a:cs typeface="Times New Roman" panose="02020603050405020304"/>
              </a:rPr>
              <a:t>提示：</a:t>
            </a:r>
            <a:r>
              <a:rPr lang="zh-CN" altLang="zh-CN" kern="100">
                <a:latin typeface="Times New Roman" panose="02020603050405020304"/>
                <a:cs typeface="Times New Roman" panose="02020603050405020304"/>
              </a:rPr>
              <a:t>挪威人的哲学源于他们在实践中对世界的追问和思考，与他们的生活、与他们置身于其中的自然和社会密切相关；另一方面，挪威人的幸福哲学又总是自觉或不自觉地影响着他们的学习、工作和生活。</a:t>
            </a:r>
            <a:endParaRPr lang="zh-CN" altLang="zh-CN" kern="100">
              <a:effectLst/>
              <a:latin typeface="宋体" panose="02010600030101010101" pitchFamily="2" charset="-122"/>
              <a:cs typeface="Courier New" panose="02070309020205020404"/>
            </a:endParaRPr>
          </a:p>
        </p:txBody>
      </p:sp>
    </p:spTree>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nodeType="clickPar">
                      <p:stCondLst>
                        <p:cond delay="0"/>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0" presetClass="exit" presetSubtype="0" dur="500" fill="hold" grpId="1" nodeType="clickEffect">
                                  <p:stCondLst>
                                    <p:cond delay="0"/>
                                  </p:stCondLst>
                                  <p:childTnLst>
                                    <p:animEffect transition="out" filter="fade">
                                      <p:cBhvr>
                                        <p:cTn id="14" dur="500"/>
                                        <p:tgtEl>
                                          <p:spTgt spid="2"/>
                                        </p:tgtEl>
                                      </p:cBhvr>
                                    </p:animEffect>
                                    <p:set>
                                      <p:cBhvr>
                                        <p:cTn id="15" dur="1" fill="hold">
                                          <p:stCondLst>
                                            <p:cond delay="499"/>
                                          </p:stCondLst>
                                        </p:cTn>
                                        <p:tgtEl>
                                          <p:spTgt spid="2"/>
                                        </p:tgtEl>
                                        <p:attrNameLst>
                                          <p:attrName>style.visibility</p:attrName>
                                        </p:attrNameLst>
                                      </p:cBhvr>
                                      <p:to>
                                        <p:strVal val="hidden"/>
                                      </p:to>
                                    </p:set>
                                  </p:childTnLst>
                                </p:cTn>
                              </p:par>
                              <p:par>
                                <p:cTn id="16" presetID="10" presetClass="exit" presetSubtype="0" dur="500" fill="hold" grpId="1" nodeType="withEffect">
                                  <p:stCondLst>
                                    <p:cond delay="0"/>
                                  </p:stCondLst>
                                  <p:childTnLst>
                                    <p:animEffect transition="out" filter="fade">
                                      <p:cBhvr>
                                        <p:cTn id="17" dur="500"/>
                                        <p:tgtEl>
                                          <p:spTgt spid="5"/>
                                        </p:tgtEl>
                                      </p:cBhvr>
                                    </p:animEffect>
                                    <p:set>
                                      <p:cBhvr>
                                        <p:cTn id="18" dur="1" fill="hold">
                                          <p:stCondLst>
                                            <p:cond delay="499"/>
                                          </p:stCondLst>
                                        </p:cTn>
                                        <p:tgtEl>
                                          <p:spTgt spid="5"/>
                                        </p:tgtEl>
                                        <p:attrNameLst>
                                          <p:attrName>style.visibility</p:attrName>
                                        </p:attrNameLst>
                                      </p:cBhvr>
                                      <p:to>
                                        <p:strVal val="hidden"/>
                                      </p:to>
                                    </p:set>
                                  </p:childTnLst>
                                </p:cTn>
                              </p:par>
                            </p:childTnLst>
                          </p:cTn>
                        </p:par>
                      </p:childTnLst>
                    </p:cTn>
                  </p:par>
                </p:childTnLst>
              </p:cTn>
              <p:nextCondLst>
                <p:cond evt="onClick" delay="0">
                  <p:tgtEl>
                    <p:spTgt spid="3"/>
                  </p:tgtEl>
                </p:cond>
              </p:nextCondLst>
            </p:seq>
          </p:childTnLst>
        </p:cTn>
      </p:par>
    </p:tnLst>
    <p:bldLst>
      <p:bldP spid="2" grpId="0"/>
      <p:bldP spid="2" grpId="1"/>
      <p:bldP spid="5" grpId="0"/>
      <p:bldP spid="5" grpId="1"/>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spcAft>
                <a:spcPct val="0"/>
              </a:spcAft>
            </a:pPr>
            <a:r>
              <a:rPr lang="zh-CN" altLang="zh-CN" sz="2800" kern="100">
                <a:latin typeface="Times New Roman" panose="02020603050405020304"/>
                <a:cs typeface="Times New Roman" panose="02020603050405020304"/>
              </a:rPr>
              <a:t>议题二　哲学与世界观、方法论的关系是怎样的</a:t>
            </a:r>
            <a:r>
              <a:rPr lang="zh-CN" altLang="zh-CN" sz="2800" kern="100" smtClean="0">
                <a:latin typeface="Times New Roman" panose="02020603050405020304"/>
                <a:cs typeface="Times New Roman" panose="02020603050405020304"/>
              </a:rPr>
              <a:t>？</a:t>
            </a:r>
            <a:endParaRPr lang="en-US" altLang="zh-CN" sz="2800" kern="100" smtClean="0">
              <a:latin typeface="Times New Roman" panose="02020603050405020304"/>
              <a:cs typeface="Times New Roman" panose="02020603050405020304"/>
            </a:endParaRPr>
          </a:p>
          <a:p>
            <a:pPr indent="266700" algn="just">
              <a:spcAft>
                <a:spcPct val="0"/>
              </a:spcAft>
            </a:pPr>
            <a:r>
              <a:rPr lang="zh-CN" altLang="zh-CN" sz="2800" kern="100">
                <a:latin typeface="Times New Roman" panose="02020603050405020304"/>
                <a:ea typeface="楷体_GB2312" panose="02010609030101010101" charset="-122"/>
                <a:cs typeface="Times New Roman" panose="02020603050405020304"/>
              </a:rPr>
              <a:t>人与自然关系的演变大体经历了三个阶段：</a:t>
            </a:r>
            <a:endParaRPr lang="zh-CN" altLang="zh-CN" sz="2800" kern="100">
              <a:latin typeface="宋体" panose="02010600030101010101" pitchFamily="2" charset="-122"/>
              <a:cs typeface="Courier New" panose="02070309020205020404"/>
            </a:endParaRPr>
          </a:p>
          <a:p>
            <a:pPr indent="266700">
              <a:spcAft>
                <a:spcPct val="0"/>
              </a:spcAft>
            </a:pPr>
            <a:endParaRPr lang="zh-CN" altLang="zh-CN" sz="2800" kern="100">
              <a:effectLst/>
              <a:latin typeface="宋体" panose="02010600030101010101" pitchFamily="2" charset="-122"/>
              <a:cs typeface="Courier New" panose="02070309020205020404"/>
            </a:endParaRPr>
          </a:p>
        </p:txBody>
      </p:sp>
      <p:graphicFrame>
        <p:nvGraphicFramePr>
          <p:cNvPr id="2" name="表格 1"/>
          <p:cNvGraphicFramePr>
            <a:graphicFrameLocks noGrp="1"/>
          </p:cNvGraphicFramePr>
          <p:nvPr/>
        </p:nvGraphicFramePr>
        <p:xfrm>
          <a:off x="1126654" y="1917626"/>
          <a:ext cx="9721080" cy="2560320"/>
        </p:xfrm>
        <a:graphic>
          <a:graphicData uri="http://schemas.openxmlformats.org/drawingml/2006/table">
            <a:tbl>
              <a:tblPr/>
              <a:tblGrid>
                <a:gridCol w="1653627"/>
                <a:gridCol w="8067453"/>
              </a:tblGrid>
              <a:tr h="0">
                <a:tc>
                  <a:txBody>
                    <a:bodyPr vert="horz" wrap="square"/>
                    <a:lstStyle/>
                    <a:p>
                      <a:pPr algn="ctr">
                        <a:spcAft>
                          <a:spcPct val="0"/>
                        </a:spcAft>
                      </a:pPr>
                      <a:r>
                        <a:rPr lang="zh-CN" sz="2800" kern="100">
                          <a:effectLst/>
                          <a:latin typeface="Times New Roman" panose="02020603050405020304"/>
                          <a:cs typeface="Times New Roman" panose="02020603050405020304"/>
                        </a:rPr>
                        <a:t>第一阶段</a:t>
                      </a:r>
                      <a:endParaRPr lang="zh-CN" sz="28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spcAft>
                          <a:spcPct val="0"/>
                        </a:spcAft>
                      </a:pPr>
                      <a:r>
                        <a:rPr lang="zh-CN" sz="2800" kern="100">
                          <a:effectLst/>
                          <a:latin typeface="Times New Roman" panose="02020603050405020304"/>
                          <a:cs typeface="Times New Roman" panose="02020603050405020304"/>
                        </a:rPr>
                        <a:t>天定胜人，人崇拜自然，人在自然界的面前是被动的，人与环境是恐惧和依赖关系</a:t>
                      </a:r>
                      <a:endParaRPr lang="zh-CN" sz="28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lgn="ctr">
                        <a:spcAft>
                          <a:spcPct val="0"/>
                        </a:spcAft>
                      </a:pPr>
                      <a:r>
                        <a:rPr lang="zh-CN" sz="2800" kern="100">
                          <a:effectLst/>
                          <a:latin typeface="Times New Roman" panose="02020603050405020304"/>
                          <a:cs typeface="Times New Roman" panose="02020603050405020304"/>
                        </a:rPr>
                        <a:t>第二阶段</a:t>
                      </a:r>
                      <a:endParaRPr lang="zh-CN" sz="28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spcAft>
                          <a:spcPct val="0"/>
                        </a:spcAft>
                      </a:pPr>
                      <a:r>
                        <a:rPr lang="zh-CN" sz="2800" kern="100">
                          <a:effectLst/>
                          <a:latin typeface="Times New Roman" panose="02020603050405020304"/>
                          <a:cs typeface="Times New Roman" panose="02020603050405020304"/>
                        </a:rPr>
                        <a:t>人定胜天，人试图主宰自然界，无限度地向自然界索取，出现生态问题</a:t>
                      </a:r>
                      <a:endParaRPr lang="zh-CN" sz="28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lgn="ctr">
                        <a:spcAft>
                          <a:spcPct val="0"/>
                        </a:spcAft>
                      </a:pPr>
                      <a:r>
                        <a:rPr lang="zh-CN" sz="2800" kern="100">
                          <a:effectLst/>
                          <a:latin typeface="Times New Roman" panose="02020603050405020304"/>
                          <a:cs typeface="Times New Roman" panose="02020603050405020304"/>
                        </a:rPr>
                        <a:t>第三阶段</a:t>
                      </a:r>
                      <a:endParaRPr lang="zh-CN" sz="28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spcAft>
                          <a:spcPct val="0"/>
                        </a:spcAft>
                      </a:pPr>
                      <a:r>
                        <a:rPr lang="zh-CN" sz="2800" kern="100">
                          <a:effectLst/>
                          <a:latin typeface="Times New Roman" panose="02020603050405020304"/>
                          <a:cs typeface="Times New Roman" panose="02020603050405020304"/>
                        </a:rPr>
                        <a:t>人和自然界是命运共同体，与自然界和谐相处，实现可持续发展</a:t>
                      </a:r>
                      <a:endParaRPr lang="zh-CN" sz="28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endParaRPr lang="en-US" altLang="zh-CN" sz="2800" kern="100" smtClean="0">
              <a:latin typeface="Times New Roman" panose="02020603050405020304"/>
              <a:ea typeface="楷体_GB2312" panose="02010609030101010101" charset="-122"/>
              <a:cs typeface="Courier New" panose="02070309020205020404"/>
            </a:endParaRPr>
          </a:p>
          <a:p>
            <a:pPr indent="266700" algn="just">
              <a:spcAft>
                <a:spcPct val="0"/>
              </a:spcAft>
            </a:pPr>
            <a:endParaRPr lang="en-US" altLang="zh-CN" sz="2800" kern="100">
              <a:latin typeface="Times New Roman" panose="02020603050405020304"/>
              <a:ea typeface="楷体_GB2312" panose="02010609030101010101" charset="-122"/>
              <a:cs typeface="Courier New" panose="02070309020205020404"/>
            </a:endParaRPr>
          </a:p>
          <a:p>
            <a:pPr indent="266700" algn="just">
              <a:spcAft>
                <a:spcPct val="0"/>
              </a:spcAft>
            </a:pPr>
            <a:endParaRPr lang="en-US" altLang="zh-CN" sz="2800" kern="100" smtClean="0">
              <a:latin typeface="Times New Roman" panose="02020603050405020304"/>
              <a:ea typeface="楷体_GB2312" panose="02010609030101010101" charset="-122"/>
              <a:cs typeface="Courier New" panose="02070309020205020404"/>
            </a:endParaRPr>
          </a:p>
          <a:p>
            <a:pPr indent="266700" algn="just">
              <a:spcAft>
                <a:spcPct val="0"/>
              </a:spcAft>
            </a:pPr>
            <a:endParaRPr lang="en-US" altLang="zh-CN" sz="2800" kern="100">
              <a:latin typeface="Times New Roman" panose="02020603050405020304"/>
              <a:ea typeface="楷体_GB2312" panose="02010609030101010101" charset="-122"/>
              <a:cs typeface="Courier New" panose="02070309020205020404"/>
            </a:endParaRPr>
          </a:p>
          <a:p>
            <a:pPr indent="266700" algn="just">
              <a:spcAft>
                <a:spcPct val="0"/>
              </a:spcAft>
            </a:pPr>
            <a:endParaRPr lang="en-US" altLang="zh-CN" sz="2800" kern="100" smtClean="0">
              <a:latin typeface="Times New Roman" panose="02020603050405020304"/>
              <a:ea typeface="楷体_GB2312" panose="02010609030101010101" charset="-122"/>
              <a:cs typeface="Courier New" panose="02070309020205020404"/>
            </a:endParaRPr>
          </a:p>
          <a:p>
            <a:pPr indent="266700" algn="just">
              <a:spcAft>
                <a:spcPct val="0"/>
              </a:spcAft>
            </a:pPr>
            <a:endParaRPr lang="en-US" altLang="zh-CN" sz="2600" kern="100" smtClean="0">
              <a:latin typeface="Times New Roman" panose="02020603050405020304"/>
              <a:ea typeface="楷体_GB2312" panose="02010609030101010101" charset="-122"/>
              <a:cs typeface="Courier New" panose="02070309020205020404"/>
            </a:endParaRPr>
          </a:p>
          <a:p>
            <a:pPr indent="266700" algn="just">
              <a:spcAft>
                <a:spcPct val="0"/>
              </a:spcAft>
            </a:pPr>
            <a:r>
              <a:rPr lang="en-US" altLang="zh-CN" sz="2600" kern="100" smtClean="0">
                <a:latin typeface="Times New Roman" panose="02020603050405020304"/>
                <a:ea typeface="楷体_GB2312" panose="02010609030101010101" charset="-122"/>
                <a:cs typeface="Courier New" panose="02070309020205020404"/>
              </a:rPr>
              <a:t>2022</a:t>
            </a:r>
            <a:r>
              <a:rPr lang="zh-CN" altLang="zh-CN" sz="2600" kern="100">
                <a:latin typeface="Times New Roman" panose="02020603050405020304"/>
                <a:ea typeface="楷体_GB2312" panose="02010609030101010101" charset="-122"/>
                <a:cs typeface="Times New Roman" panose="02020603050405020304"/>
              </a:rPr>
              <a:t>新年前夕，国家主席习近平通过中央广播电视总台和互联网，发表了</a:t>
            </a:r>
            <a:r>
              <a:rPr lang="en-US" altLang="zh-CN" sz="2600" kern="100">
                <a:latin typeface="Times New Roman" panose="02020603050405020304"/>
                <a:ea typeface="楷体_GB2312" panose="02010609030101010101" charset="-122"/>
                <a:cs typeface="Courier New" panose="02070309020205020404"/>
              </a:rPr>
              <a:t>2022</a:t>
            </a:r>
            <a:r>
              <a:rPr lang="zh-CN" altLang="zh-CN" sz="2600" kern="100">
                <a:latin typeface="Times New Roman" panose="02020603050405020304"/>
                <a:ea typeface="楷体_GB2312" panose="02010609030101010101" charset="-122"/>
                <a:cs typeface="Times New Roman" panose="02020603050405020304"/>
              </a:rPr>
              <a:t>年新年贺词。黄河安澜是中华儿女的千年期盼。无论是黄河长江</a:t>
            </a:r>
            <a:r>
              <a:rPr lang="en-US" altLang="zh-CN" sz="2600" kern="100">
                <a:latin typeface="宋体" panose="02010600030101010101" pitchFamily="2" charset="-122"/>
                <a:cs typeface="Times New Roman" panose="02020603050405020304"/>
              </a:rPr>
              <a:t>“</a:t>
            </a:r>
            <a:r>
              <a:rPr lang="zh-CN" altLang="zh-CN" sz="2600" kern="100">
                <a:latin typeface="Times New Roman" panose="02020603050405020304"/>
                <a:ea typeface="楷体_GB2312" panose="02010609030101010101" charset="-122"/>
                <a:cs typeface="Times New Roman" panose="02020603050405020304"/>
              </a:rPr>
              <a:t>母亲河</a:t>
            </a:r>
            <a:r>
              <a:rPr lang="en-US" altLang="zh-CN" sz="2600" kern="100">
                <a:latin typeface="宋体" panose="02010600030101010101" pitchFamily="2" charset="-122"/>
                <a:cs typeface="Times New Roman" panose="02020603050405020304"/>
              </a:rPr>
              <a:t>”</a:t>
            </a:r>
            <a:r>
              <a:rPr lang="zh-CN" altLang="zh-CN" sz="2600" kern="100">
                <a:latin typeface="Times New Roman" panose="02020603050405020304"/>
                <a:ea typeface="楷体_GB2312" panose="02010609030101010101" charset="-122"/>
                <a:cs typeface="Times New Roman" panose="02020603050405020304"/>
              </a:rPr>
              <a:t>，还是碧波荡漾的青海湖、逶迤磅礴的雅鲁藏布江；无论是南水北调的世纪工程，还是塞罕坝林场的</a:t>
            </a:r>
            <a:r>
              <a:rPr lang="en-US" altLang="zh-CN" sz="2600" kern="100">
                <a:latin typeface="宋体" panose="02010600030101010101" pitchFamily="2" charset="-122"/>
                <a:cs typeface="Times New Roman" panose="02020603050405020304"/>
              </a:rPr>
              <a:t>“</a:t>
            </a:r>
            <a:r>
              <a:rPr lang="zh-CN" altLang="zh-CN" sz="2600" kern="100">
                <a:latin typeface="Times New Roman" panose="02020603050405020304"/>
                <a:ea typeface="楷体_GB2312" panose="02010609030101010101" charset="-122"/>
                <a:cs typeface="Times New Roman" panose="02020603050405020304"/>
              </a:rPr>
              <a:t>绿色地图</a:t>
            </a:r>
            <a:r>
              <a:rPr lang="zh-CN" altLang="zh-CN" sz="2600" kern="100">
                <a:latin typeface="宋体" panose="02010600030101010101" pitchFamily="2" charset="-122"/>
                <a:cs typeface="Times New Roman" panose="02020603050405020304"/>
              </a:rPr>
              <a:t>”</a:t>
            </a:r>
            <a:r>
              <a:rPr lang="zh-CN" altLang="zh-CN" sz="2600" kern="100">
                <a:latin typeface="Times New Roman" panose="02020603050405020304"/>
                <a:ea typeface="楷体_GB2312" panose="02010609030101010101" charset="-122"/>
                <a:cs typeface="Times New Roman" panose="02020603050405020304"/>
              </a:rPr>
              <a:t>；无论是云南大象北上南归，还是藏羚羊繁衍迁徙</a:t>
            </a:r>
            <a:r>
              <a:rPr lang="zh-CN" altLang="zh-CN" sz="2600" kern="100">
                <a:latin typeface="宋体" panose="02010600030101010101" pitchFamily="2" charset="-122"/>
                <a:cs typeface="Times New Roman" panose="02020603050405020304"/>
              </a:rPr>
              <a:t>……</a:t>
            </a:r>
            <a:r>
              <a:rPr lang="zh-CN" altLang="zh-CN" sz="2600" kern="100">
                <a:latin typeface="Times New Roman" panose="02020603050405020304"/>
                <a:ea typeface="楷体_GB2312" panose="02010609030101010101" charset="-122"/>
                <a:cs typeface="Times New Roman" panose="02020603050405020304"/>
              </a:rPr>
              <a:t>这些都昭示着，人不负青山，青山定不负人。</a:t>
            </a:r>
            <a:endParaRPr lang="zh-CN" altLang="zh-CN" sz="2600" kern="100">
              <a:latin typeface="宋体" panose="02010600030101010101" pitchFamily="2" charset="-122"/>
              <a:cs typeface="Courier New" panose="02070309020205020404"/>
            </a:endParaRPr>
          </a:p>
          <a:p>
            <a:pPr indent="266700" algn="just">
              <a:spcAft>
                <a:spcPct val="0"/>
              </a:spcAft>
            </a:pPr>
            <a:r>
              <a:rPr lang="zh-CN" altLang="zh-CN" sz="2600" kern="100">
                <a:latin typeface="Times New Roman" panose="02020603050405020304"/>
                <a:cs typeface="Times New Roman" panose="02020603050405020304"/>
              </a:rPr>
              <a:t>探究</a:t>
            </a:r>
            <a:r>
              <a:rPr lang="en-US" altLang="zh-CN" sz="2600" kern="100">
                <a:latin typeface="Times New Roman" panose="02020603050405020304"/>
                <a:cs typeface="Courier New" panose="02070309020205020404"/>
              </a:rPr>
              <a:t>1</a:t>
            </a:r>
            <a:r>
              <a:rPr lang="zh-CN" altLang="zh-CN" sz="2600" kern="100">
                <a:latin typeface="Times New Roman" panose="02020603050405020304"/>
                <a:cs typeface="Times New Roman" panose="02020603050405020304"/>
              </a:rPr>
              <a:t>：在人与自然关系的演变的三个阶段中产生了哪些世界观和方法论？</a:t>
            </a:r>
            <a:endParaRPr lang="zh-CN" altLang="zh-CN" sz="2600" kern="100">
              <a:effectLst/>
              <a:latin typeface="宋体" panose="02010600030101010101" pitchFamily="2" charset="-122"/>
              <a:cs typeface="Courier New" panose="02070309020205020404"/>
            </a:endParaRPr>
          </a:p>
        </p:txBody>
      </p:sp>
      <p:pic>
        <p:nvPicPr>
          <p:cNvPr id="3" name="Picture 3" descr="C:\Users\Administrator\Desktop\图片2.pn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695606" y="6319663"/>
            <a:ext cx="817563" cy="493713"/>
          </a:xfrm>
          <a:prstGeom prst="rect">
            <a:avLst/>
          </a:prstGeom>
          <a:noFill/>
          <a:extLst>
            <a:ext uri="{909E8E84-426E-40DD-AFC4-6F175D3DCCD1}">
              <a14:hiddenFill xmlns:a14="http://schemas.microsoft.com/office/drawing/2010/main">
                <a:solidFill>
                  <a:srgbClr val="FFFFFF"/>
                </a:solidFill>
              </a14:hiddenFill>
            </a:ext>
          </a:extLst>
        </p:spPr>
      </p:pic>
      <p:pic>
        <p:nvPicPr>
          <p:cNvPr id="5" name="图片 4" descr="22新政治四2"/>
          <p:cNvPicPr/>
          <p:nvPr/>
        </p:nvPicPr>
        <p:blipFill>
          <a:blip r:embed="rId3">
            <a:extLst>
              <a:ext uri="{28A0092B-C50C-407E-A947-70E740481C1C}">
                <a14:useLocalDpi xmlns:a14="http://schemas.microsoft.com/office/drawing/2010/main" val="0"/>
              </a:ext>
            </a:extLst>
          </a:blip>
          <a:stretch>
            <a:fillRect/>
          </a:stretch>
        </p:blipFill>
        <p:spPr bwMode="auto">
          <a:xfrm>
            <a:off x="3574926" y="282836"/>
            <a:ext cx="4752528" cy="2858926"/>
          </a:xfrm>
          <a:prstGeom prst="rect">
            <a:avLst/>
          </a:prstGeom>
          <a:noFill/>
          <a:ln>
            <a:noFill/>
          </a:ln>
        </p:spPr>
      </p:pic>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show="0">
  <p:cSld name="">
    <p:spTree>
      <p:nvGrpSpPr>
        <p:cNvPr id="1" name=""/>
        <p:cNvGrpSpPr/>
        <p:nvPr/>
      </p:nvGrpSpPr>
      <p:grpSpPr>
        <a:xfrm>
          <a:off x="0" y="0"/>
          <a:ext cx="0" cy="0"/>
        </a:xfrm>
      </p:grpSpPr>
      <p:sp>
        <p:nvSpPr>
          <p:cNvPr id="19" name="TextBox 18"/>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sz="2800" kern="100">
                <a:solidFill>
                  <a:srgbClr val="FF0000"/>
                </a:solidFill>
                <a:latin typeface="Times New Roman" panose="02020603050405020304"/>
                <a:ea typeface="黑体" panose="02010600030101010101" charset="-122"/>
                <a:cs typeface="Times New Roman" panose="02020603050405020304"/>
              </a:rPr>
              <a:t>提示：</a:t>
            </a:r>
            <a:r>
              <a:rPr lang="zh-CN" altLang="zh-CN" sz="2800" kern="100">
                <a:latin typeface="Times New Roman" panose="02020603050405020304"/>
                <a:cs typeface="Times New Roman" panose="02020603050405020304"/>
              </a:rPr>
              <a:t>三个阶段的世界观与方法论：</a:t>
            </a:r>
            <a:endParaRPr lang="zh-CN" altLang="zh-CN" sz="2800" kern="100">
              <a:effectLst/>
              <a:latin typeface="宋体" panose="02010600030101010101" pitchFamily="2" charset="-122"/>
              <a:cs typeface="Courier New" panose="02070309020205020404"/>
            </a:endParaRPr>
          </a:p>
        </p:txBody>
      </p:sp>
      <p:graphicFrame>
        <p:nvGraphicFramePr>
          <p:cNvPr id="2" name="表格 1"/>
          <p:cNvGraphicFramePr>
            <a:graphicFrameLocks noGrp="1"/>
          </p:cNvGraphicFramePr>
          <p:nvPr/>
        </p:nvGraphicFramePr>
        <p:xfrm>
          <a:off x="766614" y="1701602"/>
          <a:ext cx="10454581" cy="2133600"/>
        </p:xfrm>
        <a:graphic>
          <a:graphicData uri="http://schemas.openxmlformats.org/drawingml/2006/table">
            <a:tbl>
              <a:tblPr/>
              <a:tblGrid>
                <a:gridCol w="1737360"/>
                <a:gridCol w="3140269"/>
                <a:gridCol w="5576952"/>
              </a:tblGrid>
              <a:tr h="0">
                <a:tc>
                  <a:txBody>
                    <a:bodyPr vert="horz" wrap="square"/>
                    <a:lstStyle/>
                    <a:p>
                      <a:pPr algn="ctr">
                        <a:spcAft>
                          <a:spcPct val="0"/>
                        </a:spcAft>
                      </a:pPr>
                      <a:r>
                        <a:rPr lang="en-US" sz="2800" kern="100">
                          <a:effectLst/>
                          <a:latin typeface="Times New Roman" panose="02020603050405020304"/>
                          <a:cs typeface="Courier New" panose="02070309020205020404"/>
                        </a:rPr>
                        <a:t> </a:t>
                      </a:r>
                      <a:endParaRPr lang="zh-CN" sz="28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r>
                        <a:rPr lang="zh-CN" sz="2800" kern="100">
                          <a:effectLst/>
                          <a:latin typeface="Times New Roman" panose="02020603050405020304"/>
                          <a:cs typeface="Times New Roman" panose="02020603050405020304"/>
                        </a:rPr>
                        <a:t>世界观</a:t>
                      </a:r>
                      <a:endParaRPr lang="zh-CN" sz="28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r>
                        <a:rPr lang="zh-CN" sz="2800" kern="100">
                          <a:effectLst/>
                          <a:latin typeface="Times New Roman" panose="02020603050405020304"/>
                          <a:cs typeface="Times New Roman" panose="02020603050405020304"/>
                        </a:rPr>
                        <a:t>方法论</a:t>
                      </a:r>
                      <a:endParaRPr lang="zh-CN" sz="28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lgn="ctr">
                        <a:spcAft>
                          <a:spcPct val="0"/>
                        </a:spcAft>
                      </a:pPr>
                      <a:r>
                        <a:rPr lang="zh-CN" sz="2800" kern="100">
                          <a:effectLst/>
                          <a:latin typeface="Times New Roman" panose="02020603050405020304"/>
                          <a:cs typeface="Times New Roman" panose="02020603050405020304"/>
                        </a:rPr>
                        <a:t>第一阶段</a:t>
                      </a:r>
                      <a:endParaRPr lang="zh-CN" sz="28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r>
                        <a:rPr lang="zh-CN" sz="2800" kern="100">
                          <a:effectLst/>
                          <a:latin typeface="Times New Roman" panose="02020603050405020304"/>
                          <a:cs typeface="Times New Roman" panose="02020603050405020304"/>
                        </a:rPr>
                        <a:t>人是自然界的奴隶</a:t>
                      </a:r>
                      <a:endParaRPr lang="zh-CN" sz="28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r>
                        <a:rPr lang="zh-CN" sz="2800" kern="100">
                          <a:effectLst/>
                          <a:latin typeface="Times New Roman" panose="02020603050405020304"/>
                          <a:cs typeface="Times New Roman" panose="02020603050405020304"/>
                        </a:rPr>
                        <a:t>被动地服从自然，崇拜自然</a:t>
                      </a:r>
                      <a:endParaRPr lang="zh-CN" sz="28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lgn="ctr">
                        <a:spcAft>
                          <a:spcPct val="0"/>
                        </a:spcAft>
                      </a:pPr>
                      <a:r>
                        <a:rPr lang="zh-CN" sz="2800" kern="100">
                          <a:effectLst/>
                          <a:latin typeface="Times New Roman" panose="02020603050405020304"/>
                          <a:cs typeface="Times New Roman" panose="02020603050405020304"/>
                        </a:rPr>
                        <a:t>第二阶段</a:t>
                      </a:r>
                      <a:endParaRPr lang="zh-CN" sz="28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r>
                        <a:rPr lang="zh-CN" sz="2800" kern="100">
                          <a:effectLst/>
                          <a:latin typeface="Times New Roman" panose="02020603050405020304"/>
                          <a:cs typeface="Times New Roman" panose="02020603050405020304"/>
                        </a:rPr>
                        <a:t>人是自然界的主宰</a:t>
                      </a:r>
                      <a:endParaRPr lang="zh-CN" sz="28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r>
                        <a:rPr lang="zh-CN" sz="2800" kern="100">
                          <a:effectLst/>
                          <a:latin typeface="Times New Roman" panose="02020603050405020304"/>
                          <a:cs typeface="Times New Roman" panose="02020603050405020304"/>
                        </a:rPr>
                        <a:t>改造自然，无限度地向自然界索取</a:t>
                      </a:r>
                      <a:endParaRPr lang="zh-CN" sz="28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lgn="ctr">
                        <a:spcAft>
                          <a:spcPct val="0"/>
                        </a:spcAft>
                      </a:pPr>
                      <a:r>
                        <a:rPr lang="zh-CN" sz="2800" kern="100">
                          <a:effectLst/>
                          <a:latin typeface="Times New Roman" panose="02020603050405020304"/>
                          <a:cs typeface="Times New Roman" panose="02020603050405020304"/>
                        </a:rPr>
                        <a:t>第三阶段</a:t>
                      </a:r>
                      <a:endParaRPr lang="zh-CN" sz="28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r>
                        <a:rPr lang="zh-CN" sz="2800" kern="100">
                          <a:effectLst/>
                          <a:latin typeface="Times New Roman" panose="02020603050405020304"/>
                          <a:cs typeface="Times New Roman" panose="02020603050405020304"/>
                        </a:rPr>
                        <a:t>人和自然界是命运共同体</a:t>
                      </a:r>
                      <a:endParaRPr lang="zh-CN" sz="28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r>
                        <a:rPr lang="zh-CN" sz="2800" kern="100">
                          <a:effectLst/>
                          <a:latin typeface="Times New Roman" panose="02020603050405020304"/>
                          <a:cs typeface="Times New Roman" panose="02020603050405020304"/>
                        </a:rPr>
                        <a:t>坚持绿色发展，走可持续发展道路</a:t>
                      </a:r>
                      <a:endParaRPr lang="zh-CN" sz="28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sz="2800" kern="100">
                <a:latin typeface="Times New Roman" panose="02020603050405020304"/>
                <a:cs typeface="Times New Roman" panose="02020603050405020304"/>
              </a:rPr>
              <a:t>探究</a:t>
            </a:r>
            <a:r>
              <a:rPr lang="en-US" altLang="zh-CN" sz="2800" kern="100">
                <a:latin typeface="Times New Roman" panose="02020603050405020304"/>
                <a:cs typeface="Courier New" panose="02070309020205020404"/>
              </a:rPr>
              <a:t>2</a:t>
            </a:r>
            <a:r>
              <a:rPr lang="zh-CN" altLang="zh-CN" sz="2800" kern="100">
                <a:latin typeface="Times New Roman" panose="02020603050405020304"/>
                <a:cs typeface="Times New Roman" panose="02020603050405020304"/>
              </a:rPr>
              <a:t>：生态文明理念指引着人们打造绿水青山的健康家园体现了什么哲学道理？</a:t>
            </a:r>
            <a:endParaRPr lang="zh-CN" altLang="zh-CN" sz="2800" kern="100">
              <a:effectLst/>
              <a:latin typeface="宋体" panose="02010600030101010101" pitchFamily="2" charset="-122"/>
              <a:cs typeface="Courier New" panose="02070309020205020404"/>
            </a:endParaRPr>
          </a:p>
        </p:txBody>
      </p:sp>
      <p:pic>
        <p:nvPicPr>
          <p:cNvPr id="3" name="Picture 3" descr="C:\Users\Administrator\Desktop\图片2.pn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695606" y="6319663"/>
            <a:ext cx="817563" cy="493713"/>
          </a:xfrm>
          <a:prstGeom prst="rect">
            <a:avLst/>
          </a:prstGeom>
          <a:noFill/>
          <a:extLst>
            <a:ext uri="{909E8E84-426E-40DD-AFC4-6F175D3DCCD1}">
              <a14:hiddenFill xmlns:a14="http://schemas.microsoft.com/office/drawing/2010/main">
                <a:solidFill>
                  <a:srgbClr val="FFFFFF"/>
                </a:solidFill>
              </a14:hiddenFill>
            </a:ext>
          </a:extLst>
        </p:spPr>
      </p:pic>
      <p:sp>
        <p:nvSpPr>
          <p:cNvPr id="2" name="矩形 1"/>
          <p:cNvSpPr/>
          <p:nvPr/>
        </p:nvSpPr>
        <p:spPr>
          <a:xfrm>
            <a:off x="612000" y="2238757"/>
            <a:ext cx="10944000" cy="830997"/>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kern="100">
                <a:solidFill>
                  <a:srgbClr val="FF0000"/>
                </a:solidFill>
                <a:latin typeface="Times New Roman" panose="02020603050405020304"/>
                <a:ea typeface="黑体" panose="02010600030101010101" charset="-122"/>
                <a:cs typeface="Times New Roman" panose="02020603050405020304"/>
              </a:rPr>
              <a:t>提示：</a:t>
            </a:r>
            <a:r>
              <a:rPr lang="zh-CN" altLang="zh-CN" kern="100">
                <a:latin typeface="Times New Roman" panose="02020603050405020304"/>
                <a:cs typeface="Times New Roman" panose="02020603050405020304"/>
              </a:rPr>
              <a:t>世界观决定方法论，方法论体现世界观。生态文明理念指引着人们打造青山绿水的健康家园，体现了世界观决定方法论。</a:t>
            </a:r>
            <a:endParaRPr lang="zh-CN" altLang="zh-CN" kern="100">
              <a:effectLst/>
              <a:latin typeface="宋体" panose="02010600030101010101" pitchFamily="2" charset="-122"/>
              <a:cs typeface="Courier New" panose="02070309020205020404"/>
            </a:endParaRPr>
          </a:p>
        </p:txBody>
      </p:sp>
    </p:spTree>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nodeType="clickPar">
                      <p:stCondLst>
                        <p:cond delay="0"/>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0" presetClass="exit" presetSubtype="0" dur="500" fill="hold" grpId="1" nodeType="clickEffect">
                                  <p:stCondLst>
                                    <p:cond delay="0"/>
                                  </p:stCondLst>
                                  <p:childTnLst>
                                    <p:animEffect transition="out" filter="fade">
                                      <p:cBhvr>
                                        <p:cTn id="10" dur="500"/>
                                        <p:tgtEl>
                                          <p:spTgt spid="2"/>
                                        </p:tgtEl>
                                      </p:cBhvr>
                                    </p:animEffect>
                                    <p:set>
                                      <p:cBhvr>
                                        <p:cTn id="11" dur="1" fill="hold">
                                          <p:stCondLst>
                                            <p:cond delay="499"/>
                                          </p:stCondLst>
                                        </p:cTn>
                                        <p:tgtEl>
                                          <p:spTgt spid="2"/>
                                        </p:tgtEl>
                                        <p:attrNameLst>
                                          <p:attrName>style.visibility</p:attrName>
                                        </p:attrNameLst>
                                      </p:cBhvr>
                                      <p:to>
                                        <p:strVal val="hidden"/>
                                      </p:to>
                                    </p:set>
                                  </p:childTnLst>
                                </p:cTn>
                              </p:par>
                            </p:childTnLst>
                          </p:cTn>
                        </p:par>
                      </p:childTnLst>
                    </p:cTn>
                  </p:par>
                </p:childTnLst>
              </p:cTn>
              <p:nextCondLst>
                <p:cond evt="onClick" delay="0">
                  <p:tgtEl>
                    <p:spTgt spid="3"/>
                  </p:tgtEl>
                </p:cond>
              </p:nextCondLst>
            </p:seq>
          </p:childTnLst>
        </p:cTn>
      </p:par>
    </p:tnLst>
    <p:bldLst>
      <p:bldP spid="2" grpId="0"/>
      <p:bldP spid="2" grpId="1"/>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sz="2800" kern="100">
                <a:latin typeface="Times New Roman" panose="02020603050405020304"/>
                <a:cs typeface="Times New Roman" panose="02020603050405020304"/>
              </a:rPr>
              <a:t>议题三　哲学与具体科学的关系是怎样的</a:t>
            </a:r>
            <a:r>
              <a:rPr lang="zh-CN" altLang="zh-CN" sz="2800" kern="100" smtClean="0">
                <a:latin typeface="Times New Roman" panose="02020603050405020304"/>
                <a:cs typeface="Times New Roman" panose="02020603050405020304"/>
              </a:rPr>
              <a:t>？</a:t>
            </a:r>
            <a:endParaRPr lang="en-US" altLang="zh-CN" sz="2800" kern="100" smtClean="0">
              <a:latin typeface="Times New Roman" panose="02020603050405020304"/>
              <a:cs typeface="Times New Roman" panose="02020603050405020304"/>
            </a:endParaRPr>
          </a:p>
          <a:p>
            <a:pPr indent="266700" algn="just">
              <a:spcAft>
                <a:spcPct val="0"/>
              </a:spcAft>
            </a:pPr>
            <a:endParaRPr lang="en-US" altLang="zh-CN" sz="2800" kern="100">
              <a:effectLst/>
              <a:latin typeface="Times New Roman" panose="02020603050405020304"/>
              <a:cs typeface="Times New Roman" panose="02020603050405020304"/>
            </a:endParaRPr>
          </a:p>
          <a:p>
            <a:pPr indent="266700" algn="just">
              <a:spcAft>
                <a:spcPct val="0"/>
              </a:spcAft>
            </a:pPr>
            <a:endParaRPr lang="en-US" altLang="zh-CN" sz="2800" kern="100" smtClean="0">
              <a:latin typeface="Times New Roman" panose="02020603050405020304"/>
              <a:cs typeface="Times New Roman" panose="02020603050405020304"/>
            </a:endParaRPr>
          </a:p>
          <a:p>
            <a:pPr indent="266700" algn="just">
              <a:spcAft>
                <a:spcPct val="0"/>
              </a:spcAft>
            </a:pPr>
            <a:endParaRPr lang="en-US" altLang="zh-CN" sz="2800" kern="100">
              <a:effectLst/>
              <a:latin typeface="Times New Roman" panose="02020603050405020304"/>
              <a:cs typeface="Times New Roman" panose="02020603050405020304"/>
            </a:endParaRPr>
          </a:p>
          <a:p>
            <a:pPr indent="266700" algn="just">
              <a:spcAft>
                <a:spcPct val="0"/>
              </a:spcAft>
            </a:pPr>
            <a:endParaRPr lang="en-US" altLang="zh-CN" sz="2800" kern="100" smtClean="0">
              <a:latin typeface="Times New Roman" panose="02020603050405020304"/>
              <a:cs typeface="Times New Roman" panose="02020603050405020304"/>
            </a:endParaRPr>
          </a:p>
          <a:p>
            <a:pPr indent="266700" algn="just">
              <a:spcAft>
                <a:spcPct val="0"/>
              </a:spcAft>
            </a:pPr>
            <a:endParaRPr lang="en-US" altLang="zh-CN" sz="2800" kern="100">
              <a:effectLst/>
              <a:latin typeface="Times New Roman" panose="02020603050405020304"/>
              <a:cs typeface="Times New Roman" panose="02020603050405020304"/>
            </a:endParaRPr>
          </a:p>
          <a:p>
            <a:pPr indent="266700" algn="just">
              <a:spcAft>
                <a:spcPct val="0"/>
              </a:spcAft>
            </a:pPr>
            <a:endParaRPr lang="en-US" altLang="zh-CN" sz="2800" kern="100" smtClean="0">
              <a:latin typeface="Times New Roman" panose="02020603050405020304"/>
              <a:cs typeface="Times New Roman" panose="02020603050405020304"/>
            </a:endParaRPr>
          </a:p>
          <a:p>
            <a:pPr indent="266700" algn="just">
              <a:spcAft>
                <a:spcPct val="0"/>
              </a:spcAft>
            </a:pPr>
            <a:endParaRPr lang="en-US" altLang="zh-CN" sz="2800" kern="100">
              <a:effectLst/>
              <a:latin typeface="Times New Roman" panose="02020603050405020304"/>
              <a:cs typeface="Times New Roman" panose="02020603050405020304"/>
            </a:endParaRPr>
          </a:p>
          <a:p>
            <a:pPr indent="266700" algn="just">
              <a:spcAft>
                <a:spcPct val="0"/>
              </a:spcAft>
            </a:pPr>
            <a:endParaRPr lang="en-US" altLang="zh-CN" sz="2800" kern="100" smtClean="0">
              <a:latin typeface="Times New Roman" panose="02020603050405020304"/>
              <a:cs typeface="Times New Roman" panose="02020603050405020304"/>
            </a:endParaRPr>
          </a:p>
          <a:p>
            <a:pPr indent="266700" algn="just">
              <a:spcAft>
                <a:spcPct val="0"/>
              </a:spcAft>
            </a:pPr>
            <a:endParaRPr lang="en-US" altLang="zh-CN" sz="2800" kern="100">
              <a:effectLst/>
              <a:latin typeface="Times New Roman" panose="02020603050405020304"/>
              <a:cs typeface="Times New Roman" panose="02020603050405020304"/>
            </a:endParaRPr>
          </a:p>
          <a:p>
            <a:pPr indent="266700" algn="just">
              <a:spcAft>
                <a:spcPct val="0"/>
              </a:spcAft>
            </a:pPr>
            <a:endParaRPr lang="zh-CN" altLang="zh-CN" sz="2800" kern="100">
              <a:effectLst/>
              <a:latin typeface="宋体" panose="02010600030101010101" pitchFamily="2" charset="-122"/>
              <a:cs typeface="Courier New" panose="02070309020205020404"/>
            </a:endParaRPr>
          </a:p>
        </p:txBody>
      </p:sp>
      <p:pic>
        <p:nvPicPr>
          <p:cNvPr id="5" name="图片 4" descr="师政新四7"/>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4066818" y="1523150"/>
            <a:ext cx="3900595" cy="4157890"/>
          </a:xfrm>
          <a:prstGeom prst="rect">
            <a:avLst/>
          </a:prstGeom>
          <a:noFill/>
          <a:ln>
            <a:noFill/>
          </a:ln>
        </p:spPr>
      </p:pic>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sz="2800" kern="100">
                <a:latin typeface="Times New Roman" panose="02020603050405020304"/>
                <a:ea typeface="楷体_GB2312" panose="02010609030101010101" charset="-122"/>
                <a:cs typeface="Times New Roman" panose="02020603050405020304"/>
              </a:rPr>
              <a:t>牛顿是古典力学的奠基人，在自发唯物主义思想的指导下，创立了万有引力理论。晚年的牛顿在研究行星为什么会围绕太阳运转时，由于信奉上帝，认为除万有引力的作用外，还有一个</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ea typeface="楷体_GB2312" panose="02010609030101010101" charset="-122"/>
                <a:cs typeface="Times New Roman" panose="02020603050405020304"/>
              </a:rPr>
              <a:t>切线力</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ea typeface="楷体_GB2312" panose="02010609030101010101" charset="-122"/>
                <a:cs typeface="Times New Roman" panose="02020603050405020304"/>
              </a:rPr>
              <a:t>，这个</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ea typeface="楷体_GB2312" panose="02010609030101010101" charset="-122"/>
                <a:cs typeface="Times New Roman" panose="02020603050405020304"/>
              </a:rPr>
              <a:t>切线力</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ea typeface="楷体_GB2312" panose="02010609030101010101" charset="-122"/>
                <a:cs typeface="Times New Roman" panose="02020603050405020304"/>
              </a:rPr>
              <a:t>只能是来自上帝的</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ea typeface="楷体_GB2312" panose="02010609030101010101" charset="-122"/>
                <a:cs typeface="Times New Roman" panose="02020603050405020304"/>
              </a:rPr>
              <a:t>第一推动力</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ea typeface="楷体_GB2312" panose="02010609030101010101" charset="-122"/>
                <a:cs typeface="Times New Roman" panose="02020603050405020304"/>
              </a:rPr>
              <a:t>。</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ea typeface="楷体_GB2312" panose="02010609030101010101" charset="-122"/>
                <a:cs typeface="Times New Roman" panose="02020603050405020304"/>
              </a:rPr>
              <a:t>推动哲学家前进的，决不像他们所想象的那样，只是纯粹思想的力量。恰恰相反，真正推动他们前进的，主要是自然科学和工业的强大而日益迅猛的进步。</a:t>
            </a:r>
            <a:r>
              <a:rPr lang="en-US" altLang="zh-CN" sz="2800" kern="100">
                <a:latin typeface="宋体" panose="02010600030101010101" pitchFamily="2" charset="-122"/>
                <a:cs typeface="Times New Roman" panose="02020603050405020304"/>
              </a:rPr>
              <a:t>”</a:t>
            </a:r>
            <a:endParaRPr lang="zh-CN" altLang="zh-CN" sz="2800" kern="100">
              <a:latin typeface="宋体" panose="02010600030101010101" pitchFamily="2" charset="-122"/>
              <a:cs typeface="Courier New" panose="02070309020205020404"/>
            </a:endParaRPr>
          </a:p>
          <a:p>
            <a:pPr indent="266700" algn="r">
              <a:spcAft>
                <a:spcPct val="0"/>
              </a:spcAft>
            </a:pPr>
            <a:r>
              <a:rPr lang="en-US" altLang="zh-CN" sz="2800" kern="100">
                <a:latin typeface="Times New Roman" panose="02020603050405020304"/>
                <a:cs typeface="Courier New" panose="02070309020205020404"/>
              </a:rPr>
              <a:t>——</a:t>
            </a:r>
            <a:r>
              <a:rPr lang="zh-CN" altLang="zh-CN" sz="2800" kern="100" smtClean="0">
                <a:latin typeface="Times New Roman" panose="02020603050405020304"/>
                <a:cs typeface="Times New Roman" panose="02020603050405020304"/>
              </a:rPr>
              <a:t>恩格斯</a:t>
            </a:r>
            <a:endParaRPr lang="en-US" altLang="zh-CN" sz="2800" kern="100" smtClean="0">
              <a:latin typeface="Times New Roman" panose="02020603050405020304"/>
              <a:cs typeface="Times New Roman" panose="02020603050405020304"/>
            </a:endParaRPr>
          </a:p>
          <a:p>
            <a:pPr indent="266700" algn="just">
              <a:spcAft>
                <a:spcPct val="0"/>
              </a:spcAft>
            </a:pPr>
            <a:r>
              <a:rPr lang="zh-CN" altLang="zh-CN" sz="2800" kern="100">
                <a:latin typeface="Times New Roman" panose="02020603050405020304"/>
                <a:cs typeface="Times New Roman" panose="02020603050405020304"/>
              </a:rPr>
              <a:t>探究</a:t>
            </a:r>
            <a:r>
              <a:rPr lang="en-US" altLang="zh-CN" sz="2800" kern="100">
                <a:latin typeface="Times New Roman" panose="02020603050405020304"/>
                <a:cs typeface="Courier New" panose="02070309020205020404"/>
              </a:rPr>
              <a:t>1</a:t>
            </a:r>
            <a:r>
              <a:rPr lang="zh-CN" altLang="zh-CN" sz="2800" kern="100">
                <a:latin typeface="Times New Roman" panose="02020603050405020304"/>
                <a:cs typeface="Times New Roman" panose="02020603050405020304"/>
              </a:rPr>
              <a:t>：结合牛顿事例说明哲学在具体科学研究中发挥什么作用？</a:t>
            </a:r>
            <a:endParaRPr lang="zh-CN" altLang="zh-CN" sz="2800" kern="100">
              <a:latin typeface="宋体" panose="02010600030101010101" pitchFamily="2" charset="-122"/>
              <a:cs typeface="Courier New" panose="02070309020205020404"/>
            </a:endParaRPr>
          </a:p>
          <a:p>
            <a:pPr indent="266700" algn="r">
              <a:spcAft>
                <a:spcPct val="0"/>
              </a:spcAft>
            </a:pPr>
            <a:endParaRPr lang="zh-CN" altLang="zh-CN" sz="2800" kern="100">
              <a:effectLst/>
              <a:latin typeface="宋体" panose="02010600030101010101" pitchFamily="2" charset="-122"/>
              <a:cs typeface="Courier New" panose="02070309020205020404"/>
            </a:endParaRPr>
          </a:p>
        </p:txBody>
      </p:sp>
      <p:pic>
        <p:nvPicPr>
          <p:cNvPr id="3" name="Picture 3" descr="C:\Users\Administrator\Desktop\图片2.pn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695606" y="6319663"/>
            <a:ext cx="817563" cy="493713"/>
          </a:xfrm>
          <a:prstGeom prst="rect">
            <a:avLst/>
          </a:prstGeom>
          <a:noFill/>
          <a:extLst>
            <a:ext uri="{909E8E84-426E-40DD-AFC4-6F175D3DCCD1}">
              <a14:hiddenFill xmlns:a14="http://schemas.microsoft.com/office/drawing/2010/main">
                <a:solidFill>
                  <a:srgbClr val="FFFFFF"/>
                </a:solidFill>
              </a14:hiddenFill>
            </a:ext>
          </a:extLst>
        </p:spPr>
      </p:pic>
      <p:sp>
        <p:nvSpPr>
          <p:cNvPr id="2" name="矩形 1"/>
          <p:cNvSpPr/>
          <p:nvPr/>
        </p:nvSpPr>
        <p:spPr>
          <a:xfrm>
            <a:off x="612000" y="4984353"/>
            <a:ext cx="10944000" cy="461665"/>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kern="100">
                <a:solidFill>
                  <a:srgbClr val="FF0000"/>
                </a:solidFill>
                <a:latin typeface="Times New Roman" panose="02020603050405020304"/>
                <a:ea typeface="黑体" panose="02010600030101010101" charset="-122"/>
                <a:cs typeface="Times New Roman" panose="02020603050405020304"/>
              </a:rPr>
              <a:t>提示：</a:t>
            </a:r>
            <a:r>
              <a:rPr lang="zh-CN" altLang="zh-CN" kern="100">
                <a:latin typeface="Times New Roman" panose="02020603050405020304"/>
                <a:cs typeface="Times New Roman" panose="02020603050405020304"/>
              </a:rPr>
              <a:t>哲学为具体科学研究提供世界观和方法论指导。</a:t>
            </a:r>
            <a:endParaRPr lang="zh-CN" altLang="zh-CN" kern="100">
              <a:effectLst/>
              <a:latin typeface="宋体" panose="02010600030101010101" pitchFamily="2" charset="-122"/>
              <a:cs typeface="Courier New" panose="02070309020205020404"/>
            </a:endParaRPr>
          </a:p>
        </p:txBody>
      </p:sp>
    </p:spTree>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nodeType="clickPar">
                      <p:stCondLst>
                        <p:cond delay="0"/>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0" presetClass="exit" presetSubtype="0" dur="500" fill="hold" grpId="1" nodeType="clickEffect">
                                  <p:stCondLst>
                                    <p:cond delay="0"/>
                                  </p:stCondLst>
                                  <p:childTnLst>
                                    <p:animEffect transition="out" filter="fade">
                                      <p:cBhvr>
                                        <p:cTn id="10" dur="500"/>
                                        <p:tgtEl>
                                          <p:spTgt spid="2"/>
                                        </p:tgtEl>
                                      </p:cBhvr>
                                    </p:animEffect>
                                    <p:set>
                                      <p:cBhvr>
                                        <p:cTn id="11" dur="1" fill="hold">
                                          <p:stCondLst>
                                            <p:cond delay="499"/>
                                          </p:stCondLst>
                                        </p:cTn>
                                        <p:tgtEl>
                                          <p:spTgt spid="2"/>
                                        </p:tgtEl>
                                        <p:attrNameLst>
                                          <p:attrName>style.visibility</p:attrName>
                                        </p:attrNameLst>
                                      </p:cBhvr>
                                      <p:to>
                                        <p:strVal val="hidden"/>
                                      </p:to>
                                    </p:set>
                                  </p:childTnLst>
                                </p:cTn>
                              </p:par>
                            </p:childTnLst>
                          </p:cTn>
                        </p:par>
                      </p:childTnLst>
                    </p:cTn>
                  </p:par>
                </p:childTnLst>
              </p:cTn>
              <p:nextCondLst>
                <p:cond evt="onClick" delay="0">
                  <p:tgtEl>
                    <p:spTgt spid="3"/>
                  </p:tgtEl>
                </p:cond>
              </p:nextCondLst>
            </p:seq>
          </p:childTnLst>
        </p:cTn>
      </p:par>
    </p:tnLst>
    <p:bldLst>
      <p:bldP spid="2" grpId="0"/>
      <p:bldP spid="2" grpId="1"/>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sz="2800" kern="100">
                <a:latin typeface="Times New Roman" panose="02020603050405020304"/>
                <a:cs typeface="Times New Roman" panose="02020603050405020304"/>
              </a:rPr>
              <a:t>探究</a:t>
            </a:r>
            <a:r>
              <a:rPr lang="en-US" altLang="zh-CN" sz="2800" kern="100">
                <a:latin typeface="Times New Roman" panose="02020603050405020304"/>
                <a:cs typeface="Courier New" panose="02070309020205020404"/>
              </a:rPr>
              <a:t>2</a:t>
            </a:r>
            <a:r>
              <a:rPr lang="zh-CN" altLang="zh-CN" sz="2800" kern="100">
                <a:latin typeface="Times New Roman" panose="02020603050405020304"/>
                <a:cs typeface="Times New Roman" panose="02020603050405020304"/>
              </a:rPr>
              <a:t>：恩格斯的话说明了什么道理</a:t>
            </a:r>
            <a:r>
              <a:rPr lang="zh-CN" altLang="zh-CN" sz="2800" kern="100" smtClean="0">
                <a:latin typeface="Times New Roman" panose="02020603050405020304"/>
                <a:cs typeface="Times New Roman" panose="02020603050405020304"/>
              </a:rPr>
              <a:t>？</a:t>
            </a:r>
            <a:endParaRPr lang="en-US" altLang="zh-CN" sz="2800" kern="100" smtClean="0">
              <a:latin typeface="Times New Roman" panose="02020603050405020304"/>
              <a:cs typeface="Times New Roman" panose="02020603050405020304"/>
            </a:endParaRPr>
          </a:p>
          <a:p>
            <a:pPr indent="266700" algn="just">
              <a:spcAft>
                <a:spcPct val="0"/>
              </a:spcAft>
            </a:pPr>
            <a:endParaRPr lang="en-US" altLang="zh-CN" sz="2800" kern="100">
              <a:effectLst/>
              <a:latin typeface="Times New Roman" panose="02020603050405020304"/>
              <a:cs typeface="Times New Roman" panose="02020603050405020304"/>
            </a:endParaRPr>
          </a:p>
          <a:p>
            <a:pPr indent="266700" algn="just">
              <a:spcAft>
                <a:spcPct val="0"/>
              </a:spcAft>
            </a:pPr>
            <a:endParaRPr lang="en-US" altLang="zh-CN" sz="2800" kern="100" smtClean="0">
              <a:latin typeface="Times New Roman" panose="02020603050405020304"/>
              <a:cs typeface="Times New Roman" panose="02020603050405020304"/>
            </a:endParaRPr>
          </a:p>
          <a:p>
            <a:pPr indent="266700" algn="just">
              <a:spcAft>
                <a:spcPct val="0"/>
              </a:spcAft>
            </a:pPr>
            <a:endParaRPr lang="en-US" altLang="zh-CN" sz="2800" kern="100">
              <a:effectLst/>
              <a:latin typeface="Times New Roman" panose="02020603050405020304"/>
              <a:cs typeface="Times New Roman" panose="02020603050405020304"/>
            </a:endParaRPr>
          </a:p>
          <a:p>
            <a:pPr indent="266700" algn="just">
              <a:spcAft>
                <a:spcPct val="0"/>
              </a:spcAft>
            </a:pPr>
            <a:r>
              <a:rPr lang="zh-CN" altLang="zh-CN" sz="2800" kern="100" smtClean="0">
                <a:latin typeface="Times New Roman" panose="02020603050405020304"/>
                <a:cs typeface="Times New Roman" panose="02020603050405020304"/>
              </a:rPr>
              <a:t>探究</a:t>
            </a:r>
            <a:r>
              <a:rPr lang="en-US" altLang="zh-CN" sz="2800" kern="100">
                <a:latin typeface="Times New Roman" panose="02020603050405020304"/>
                <a:cs typeface="Courier New" panose="02070309020205020404"/>
              </a:rPr>
              <a:t>3</a:t>
            </a:r>
            <a:r>
              <a:rPr lang="zh-CN" altLang="zh-CN" sz="2800" kern="100">
                <a:latin typeface="Times New Roman" panose="02020603050405020304"/>
                <a:cs typeface="Times New Roman" panose="02020603050405020304"/>
              </a:rPr>
              <a:t>：概括哲学与具体科学的关系？</a:t>
            </a:r>
            <a:endParaRPr lang="zh-CN" altLang="zh-CN" sz="2800" kern="100">
              <a:latin typeface="宋体" panose="02010600030101010101" pitchFamily="2" charset="-122"/>
              <a:cs typeface="Courier New" panose="02070309020205020404"/>
            </a:endParaRPr>
          </a:p>
          <a:p>
            <a:pPr indent="266700" algn="just">
              <a:spcAft>
                <a:spcPct val="0"/>
              </a:spcAft>
            </a:pPr>
            <a:endParaRPr lang="zh-CN" altLang="zh-CN" sz="2800" kern="100">
              <a:effectLst/>
              <a:latin typeface="宋体" panose="02010600030101010101" pitchFamily="2" charset="-122"/>
              <a:cs typeface="Courier New" panose="02070309020205020404"/>
            </a:endParaRPr>
          </a:p>
        </p:txBody>
      </p:sp>
      <p:pic>
        <p:nvPicPr>
          <p:cNvPr id="3" name="Picture 3" descr="C:\Users\Administrator\Desktop\图片2.pn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695606" y="6319663"/>
            <a:ext cx="817563" cy="493713"/>
          </a:xfrm>
          <a:prstGeom prst="rect">
            <a:avLst/>
          </a:prstGeom>
          <a:noFill/>
          <a:extLst>
            <a:ext uri="{909E8E84-426E-40DD-AFC4-6F175D3DCCD1}">
              <a14:hiddenFill xmlns:a14="http://schemas.microsoft.com/office/drawing/2010/main">
                <a:solidFill>
                  <a:srgbClr val="FFFFFF"/>
                </a:solidFill>
              </a14:hiddenFill>
            </a:ext>
          </a:extLst>
        </p:spPr>
      </p:pic>
      <p:sp>
        <p:nvSpPr>
          <p:cNvPr id="2" name="矩形 1"/>
          <p:cNvSpPr/>
          <p:nvPr/>
        </p:nvSpPr>
        <p:spPr>
          <a:xfrm>
            <a:off x="612000" y="1485578"/>
            <a:ext cx="10944000" cy="461665"/>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kern="100">
                <a:solidFill>
                  <a:srgbClr val="FF0000"/>
                </a:solidFill>
                <a:latin typeface="Times New Roman" panose="02020603050405020304"/>
                <a:ea typeface="黑体" panose="02010600030101010101" charset="-122"/>
                <a:cs typeface="Times New Roman" panose="02020603050405020304"/>
              </a:rPr>
              <a:t>提示：</a:t>
            </a:r>
            <a:r>
              <a:rPr lang="zh-CN" altLang="zh-CN" kern="100">
                <a:latin typeface="Times New Roman" panose="02020603050405020304"/>
                <a:cs typeface="Times New Roman" panose="02020603050405020304"/>
              </a:rPr>
              <a:t>具体科学是哲学的基础，具体科学的进步推动着哲学的发展。</a:t>
            </a:r>
            <a:endParaRPr lang="zh-CN" altLang="zh-CN" kern="100">
              <a:effectLst/>
              <a:latin typeface="宋体" panose="02010600030101010101" pitchFamily="2" charset="-122"/>
              <a:cs typeface="Courier New" panose="02070309020205020404"/>
            </a:endParaRPr>
          </a:p>
        </p:txBody>
      </p:sp>
      <p:sp>
        <p:nvSpPr>
          <p:cNvPr id="5" name="矩形 4"/>
          <p:cNvSpPr/>
          <p:nvPr/>
        </p:nvSpPr>
        <p:spPr>
          <a:xfrm>
            <a:off x="612000" y="3285778"/>
            <a:ext cx="10944000" cy="830997"/>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kern="100">
                <a:solidFill>
                  <a:srgbClr val="FF0000"/>
                </a:solidFill>
                <a:latin typeface="Times New Roman" panose="02020603050405020304"/>
                <a:ea typeface="黑体" panose="02010600030101010101" charset="-122"/>
                <a:cs typeface="Times New Roman" panose="02020603050405020304"/>
              </a:rPr>
              <a:t>提示：</a:t>
            </a:r>
            <a:r>
              <a:rPr lang="zh-CN" altLang="zh-CN" kern="100">
                <a:latin typeface="Times New Roman" panose="02020603050405020304"/>
                <a:cs typeface="Times New Roman" panose="02020603050405020304"/>
              </a:rPr>
              <a:t>具体科学是哲学的基础，具体科学的进步推动着哲学的发展；哲学是对具体科学的概括和总结，为具体科学提供世界观和方法论指导。</a:t>
            </a:r>
            <a:endParaRPr lang="zh-CN" altLang="zh-CN" kern="100">
              <a:effectLst/>
              <a:latin typeface="宋体" panose="02010600030101010101" pitchFamily="2" charset="-122"/>
              <a:cs typeface="Courier New" panose="02070309020205020404"/>
            </a:endParaRPr>
          </a:p>
        </p:txBody>
      </p:sp>
    </p:spTree>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nodeType="clickPar">
                      <p:stCondLst>
                        <p:cond delay="0"/>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0" presetClass="exit" presetSubtype="0" dur="500" fill="hold" grpId="1" nodeType="clickEffect">
                                  <p:stCondLst>
                                    <p:cond delay="0"/>
                                  </p:stCondLst>
                                  <p:childTnLst>
                                    <p:animEffect transition="out" filter="fade">
                                      <p:cBhvr>
                                        <p:cTn id="14" dur="500"/>
                                        <p:tgtEl>
                                          <p:spTgt spid="2"/>
                                        </p:tgtEl>
                                      </p:cBhvr>
                                    </p:animEffect>
                                    <p:set>
                                      <p:cBhvr>
                                        <p:cTn id="15" dur="1" fill="hold">
                                          <p:stCondLst>
                                            <p:cond delay="499"/>
                                          </p:stCondLst>
                                        </p:cTn>
                                        <p:tgtEl>
                                          <p:spTgt spid="2"/>
                                        </p:tgtEl>
                                        <p:attrNameLst>
                                          <p:attrName>style.visibility</p:attrName>
                                        </p:attrNameLst>
                                      </p:cBhvr>
                                      <p:to>
                                        <p:strVal val="hidden"/>
                                      </p:to>
                                    </p:set>
                                  </p:childTnLst>
                                </p:cTn>
                              </p:par>
                              <p:par>
                                <p:cTn id="16" presetID="10" presetClass="exit" presetSubtype="0" dur="500" fill="hold" grpId="1" nodeType="withEffect">
                                  <p:stCondLst>
                                    <p:cond delay="0"/>
                                  </p:stCondLst>
                                  <p:childTnLst>
                                    <p:animEffect transition="out" filter="fade">
                                      <p:cBhvr>
                                        <p:cTn id="17" dur="500"/>
                                        <p:tgtEl>
                                          <p:spTgt spid="5"/>
                                        </p:tgtEl>
                                      </p:cBhvr>
                                    </p:animEffect>
                                    <p:set>
                                      <p:cBhvr>
                                        <p:cTn id="18" dur="1" fill="hold">
                                          <p:stCondLst>
                                            <p:cond delay="499"/>
                                          </p:stCondLst>
                                        </p:cTn>
                                        <p:tgtEl>
                                          <p:spTgt spid="5"/>
                                        </p:tgtEl>
                                        <p:attrNameLst>
                                          <p:attrName>style.visibility</p:attrName>
                                        </p:attrNameLst>
                                      </p:cBhvr>
                                      <p:to>
                                        <p:strVal val="hidden"/>
                                      </p:to>
                                    </p:set>
                                  </p:childTnLst>
                                </p:cTn>
                              </p:par>
                            </p:childTnLst>
                          </p:cTn>
                        </p:par>
                      </p:childTnLst>
                    </p:cTn>
                  </p:par>
                </p:childTnLst>
              </p:cTn>
              <p:nextCondLst>
                <p:cond evt="onClick" delay="0">
                  <p:tgtEl>
                    <p:spTgt spid="3"/>
                  </p:tgtEl>
                </p:cond>
              </p:nextCondLst>
            </p:seq>
          </p:childTnLst>
        </p:cTn>
      </p:par>
    </p:tnLst>
    <p:bldLst>
      <p:bldP spid="2" grpId="0"/>
      <p:bldP spid="2" grpId="1"/>
      <p:bldP spid="5" grpId="0"/>
      <p:bldP spid="5" grpId="1"/>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0095" cy="558927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https://d.book118.com/445200134240011034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bg1">
            <a:lumMod val="95000"/>
          </a:schemeClr>
        </a:solidFill>
        <a:ln>
          <a:noFill/>
        </a:ln>
        <a:effectLst>
          <a:reflection blurRad="6350" stA="50000" endA="300" endPos="55500" dist="50800" dir="5400000" sy="-100000" algn="bl" rotWithShape="0"/>
        </a:effectLst>
      </a:spPr>
      <a:bodyPr rtlCol="0" anchor="ctr"/>
      <a:lstStyle>
        <a:defPPr algn="ctr">
          <a:defRPr sz="3600" dirty="0">
            <a:ln w="12700">
              <a:solidFill>
                <a:schemeClr val="bg1"/>
              </a:solidFill>
              <a:prstDash val="solid"/>
            </a:ln>
            <a:solidFill>
              <a:schemeClr val="bg1"/>
            </a:solidFill>
          </a:defRPr>
        </a:defPPr>
      </a:lstStyle>
      <a:style>
        <a:lnRef idx="2">
          <a:schemeClr val="dk1"/>
        </a:lnRef>
        <a:fillRef idx="1">
          <a:schemeClr val="lt1"/>
        </a:fillRef>
        <a:effectRef idx="0">
          <a:schemeClr val="dk1"/>
        </a:effectRef>
        <a:fontRef idx="minor">
          <a:schemeClr val="dk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107</Paragraphs>
  <Slides>21</Slides>
  <Notes>0</Notes>
  <TotalTime>1</TotalTime>
  <HiddenSlides>1</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21</vt:i4>
      </vt:variant>
    </vt:vector>
  </HeadingPairs>
  <TitlesOfParts>
    <vt:vector baseType="lpstr" size="30">
      <vt:lpstr>Arial</vt:lpstr>
      <vt:lpstr>Calibri</vt:lpstr>
      <vt:lpstr>宋体</vt:lpstr>
      <vt:lpstr>方正大黑简体</vt:lpstr>
      <vt:lpstr>Times New Roman</vt:lpstr>
      <vt:lpstr>黑体</vt:lpstr>
      <vt:lpstr>Courier New</vt:lpstr>
      <vt:lpstr>楷体_GB2312</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2024-08-30T09:41:07.159</cp:lastPrinted>
  <dcterms:created xsi:type="dcterms:W3CDTF">2024-08-30T01:41:07Z</dcterms:created>
  <dcterms:modified xsi:type="dcterms:W3CDTF">2024-08-30T01:41:09Z</dcterms:modified>
</cp:coreProperties>
</file>