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402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192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4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tags" Target="../tags/tag43.xml" /><Relationship Id="rId6" Type="http://schemas.openxmlformats.org/officeDocument/2006/relationships/tags" Target="../tags/tag44.xml" /><Relationship Id="rId7" Type="http://schemas.openxmlformats.org/officeDocument/2006/relationships/tags" Target="../tags/tag45.xml" /><Relationship Id="rId8" Type="http://schemas.openxmlformats.org/officeDocument/2006/relationships/tags" Target="../tags/tag4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tags" Target="../tags/tag5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image" Target="../media/image1.png" /><Relationship Id="rId6" Type="http://schemas.openxmlformats.org/officeDocument/2006/relationships/tags" Target="../tags/tag67.xml" /><Relationship Id="rId7" Type="http://schemas.openxmlformats.org/officeDocument/2006/relationships/tags" Target="../tags/tag68.xml" /><Relationship Id="rId8" Type="http://schemas.openxmlformats.org/officeDocument/2006/relationships/tags" Target="../tags/tag69.xml" /><Relationship Id="rId9" Type="http://schemas.openxmlformats.org/officeDocument/2006/relationships/image" Target="../media/image2.png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08428B-0F69-4CA3-8DC0-8FFEB9103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D24F31-4A52-46A5-AC03-11D395451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53C785-51A7-48AF-95C5-210457D70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8E2AE5-CE80-492F-B626-49D2E4186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C7046B-478A-4949-81C4-F66861A19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2C9429-4EF0-4546-8AD7-337ECFA56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F31D98-0AF4-4B8F-8CA7-2D85B969D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B3A769-DD51-4420-8808-55036C74B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47FF4D-D2A2-4B89-AFC1-7A12E4CC1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FAAB0C-DFCB-4711-834C-35A9DD82E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05B017-4D1B-449C-90C9-30035A1D0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10"/>
          <p:cNvSpPr/>
          <p:nvPr>
            <p:custDataLst>
              <p:tags r:id="rId1"/>
            </p:custDataLst>
          </p:nvPr>
        </p:nvSpPr>
        <p:spPr>
          <a:xfrm>
            <a:off x="7112628" y="1680532"/>
            <a:ext cx="4231647" cy="4231647"/>
          </a:xfrm>
          <a:prstGeom prst="ellipse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668" name="椭圆 18"/>
          <p:cNvSpPr/>
          <p:nvPr>
            <p:custDataLst>
              <p:tags r:id="rId2"/>
            </p:custDataLst>
          </p:nvPr>
        </p:nvSpPr>
        <p:spPr>
          <a:xfrm>
            <a:off x="8717280" y="5265420"/>
            <a:ext cx="1417320" cy="480060"/>
          </a:xfrm>
          <a:prstGeom prst="ellipse">
            <a:avLst/>
          </a:prstGeom>
          <a:solidFill>
            <a:schemeClr val="accent5">
              <a:lumMod val="75000"/>
              <a:alpha val="82000"/>
            </a:schemeClr>
          </a:solidFill>
          <a:ln>
            <a:solidFill>
              <a:schemeClr val="accent1">
                <a:shade val="50000"/>
              </a:schemeClr>
            </a:solidFill>
          </a:ln>
          <a:effectLst>
            <a:softEdge rad="152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pic>
        <p:nvPicPr>
          <p:cNvPr id="2097153" name="图片 23" descr="花瓶里插着绿色的植物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711616" y="872960"/>
            <a:ext cx="4831872" cy="5112079"/>
          </a:xfrm>
          <a:prstGeom prst="rect">
            <a:avLst/>
          </a:prstGeom>
        </p:spPr>
      </p:pic>
      <p:pic>
        <p:nvPicPr>
          <p:cNvPr id="2097155" name="图形 2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rot="13500000" flipV="1">
            <a:off x="10611683" y="4921591"/>
            <a:ext cx="457200" cy="457200"/>
          </a:xfrm>
          <a:prstGeom prst="rect">
            <a:avLst/>
          </a:prstGeom>
        </p:spPr>
      </p:pic>
      <p:sp>
        <p:nvSpPr>
          <p:cNvPr id="1048670" name="矩形: 圆角 4"/>
          <p:cNvSpPr/>
          <p:nvPr>
            <p:custDataLst>
              <p:tags r:id="rId7"/>
            </p:custDataLst>
          </p:nvPr>
        </p:nvSpPr>
        <p:spPr>
          <a:xfrm>
            <a:off x="499745" y="494030"/>
            <a:ext cx="191770" cy="191770"/>
          </a:xfrm>
          <a:prstGeom prst="roundRect">
            <a:avLst>
              <a:gd name="adj" fmla="val 34059"/>
            </a:avLst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672" name="矩形: 圆角 5"/>
          <p:cNvSpPr/>
          <p:nvPr>
            <p:custDataLst>
              <p:tags r:id="rId8"/>
            </p:custDataLst>
          </p:nvPr>
        </p:nvSpPr>
        <p:spPr>
          <a:xfrm>
            <a:off x="614680" y="461645"/>
            <a:ext cx="118110" cy="118110"/>
          </a:xfrm>
          <a:prstGeom prst="roundRect">
            <a:avLst>
              <a:gd name="adj" fmla="val 31794"/>
            </a:avLst>
          </a:prstGeom>
          <a:solidFill>
            <a:schemeClr val="accent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 hasCustomPrompt="1"/>
            <p:custDataLst>
              <p:tags r:id="rId9"/>
            </p:custDataLst>
          </p:nvPr>
        </p:nvSpPr>
        <p:spPr>
          <a:xfrm>
            <a:off x="1247775" y="4543425"/>
            <a:ext cx="1495425" cy="48514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>
            <a:outerShdw blurRad="177800" dist="88900" dir="2700000" algn="tl" rotWithShape="0">
              <a:schemeClr val="accent4">
                <a:alpha val="40000"/>
              </a:schemeClr>
            </a:outerShdw>
          </a:effectLst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1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lt"/>
                <a:cs typeface="MiSans" panose="00000500000000000000" pitchFamily="2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1155700" y="3700780"/>
            <a:ext cx="5519420" cy="41465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>
                    <a:lumMod val="50000"/>
                  </a:schemeClr>
                </a:solidFill>
                <a:latin typeface="+mn-lt"/>
                <a:ea typeface="+mn-lt"/>
                <a:cs typeface="MiSans" panose="00000500000000000000" pitchFamily="2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 descr="7b0a20202020227461726765744d6f64756c65223a202270726f636573734f6e6c696e65466f6e7473220a7d0a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1155700" y="1637665"/>
            <a:ext cx="5520055" cy="201676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" panose="00000500000000000000" pitchFamily="2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7" descr="绿色的叶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60741"/>
          <a:stretch>
            <a:fillRect/>
          </a:stretch>
        </p:blipFill>
        <p:spPr>
          <a:xfrm>
            <a:off x="10172700" y="0"/>
            <a:ext cx="20193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1" hasCustomPrompt="1"/>
            <p:custDataLst>
              <p:tags r:id="rId3"/>
            </p:custDataLst>
          </p:nvPr>
        </p:nvSpPr>
        <p:spPr>
          <a:xfrm>
            <a:off x="1156335" y="648000"/>
            <a:ext cx="5486400" cy="91313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400" b="0" i="0" u="none" strike="noStrike" kern="1200" cap="none" spc="0" normalizeH="0" baseline="0" noProof="1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ea"/>
                <a:ea typeface="+mj-ea"/>
                <a:cs typeface="MiSans" panose="00000500000000000000" pitchFamily="2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任意多边形 8"/>
          <p:cNvSpPr/>
          <p:nvPr>
            <p:custDataLst>
              <p:tags r:id="rId1"/>
            </p:custDataLst>
          </p:nvPr>
        </p:nvSpPr>
        <p:spPr>
          <a:xfrm>
            <a:off x="7042150" y="2153920"/>
            <a:ext cx="5149850" cy="47040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7511" h="6859">
                <a:moveTo>
                  <a:pt x="3593" y="0"/>
                </a:moveTo>
                <a:lnTo>
                  <a:pt x="5137" y="0"/>
                </a:lnTo>
                <a:lnTo>
                  <a:pt x="5138" y="0"/>
                </a:lnTo>
                <a:cubicBezTo>
                  <a:pt x="6051" y="163"/>
                  <a:pt x="6866" y="611"/>
                  <a:pt x="7488" y="1248"/>
                </a:cubicBezTo>
                <a:lnTo>
                  <a:pt x="7511" y="1271"/>
                </a:lnTo>
                <a:lnTo>
                  <a:pt x="7511" y="6861"/>
                </a:lnTo>
                <a:lnTo>
                  <a:pt x="832" y="6861"/>
                </a:lnTo>
                <a:lnTo>
                  <a:pt x="805" y="6824"/>
                </a:lnTo>
                <a:cubicBezTo>
                  <a:pt x="298" y="6111"/>
                  <a:pt x="0" y="5239"/>
                  <a:pt x="0" y="4297"/>
                </a:cubicBezTo>
                <a:cubicBezTo>
                  <a:pt x="0" y="2150"/>
                  <a:pt x="1550" y="365"/>
                  <a:pt x="3592" y="0"/>
                </a:cubicBezTo>
                <a:lnTo>
                  <a:pt x="3593" y="0"/>
                </a:ln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pitchFamily="2" charset="-122"/>
            </a:endParaRPr>
          </a:p>
        </p:txBody>
      </p:sp>
      <p:sp>
        <p:nvSpPr>
          <p:cNvPr id="1048706" name="圆角矩形 32"/>
          <p:cNvSpPr/>
          <p:nvPr>
            <p:custDataLst>
              <p:tags r:id="rId2"/>
            </p:custDataLst>
          </p:nvPr>
        </p:nvSpPr>
        <p:spPr>
          <a:xfrm>
            <a:off x="1245870" y="4949825"/>
            <a:ext cx="572770" cy="75565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MiSans" panose="00000500000000000000" pitchFamily="2" charset="-122"/>
            </a:endParaRPr>
          </a:p>
        </p:txBody>
      </p:sp>
      <p:pic>
        <p:nvPicPr>
          <p:cNvPr id="2097159" name="文本框 10" descr="VCG41N1278916910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880" r="29823"/>
          <a:stretch>
            <a:fillRect/>
          </a:stretch>
        </p:blipFill>
        <p:spPr>
          <a:xfrm flipH="1">
            <a:off x="6134100" y="945515"/>
            <a:ext cx="6057900" cy="5912485"/>
          </a:xfrm>
          <a:prstGeom prst="rect">
            <a:avLst/>
          </a:prstGeom>
          <a:noFill/>
        </p:spPr>
      </p:pic>
      <p:sp>
        <p:nvSpPr>
          <p:cNvPr id="1048708" name="矩形: 圆角 4"/>
          <p:cNvSpPr/>
          <p:nvPr>
            <p:custDataLst>
              <p:tags r:id="rId5"/>
            </p:custDataLst>
          </p:nvPr>
        </p:nvSpPr>
        <p:spPr>
          <a:xfrm>
            <a:off x="499745" y="494030"/>
            <a:ext cx="191770" cy="191770"/>
          </a:xfrm>
          <a:prstGeom prst="roundRect">
            <a:avLst>
              <a:gd name="adj" fmla="val 34059"/>
            </a:avLst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MiSans" panose="00000500000000000000" pitchFamily="2" charset="-122"/>
            </a:endParaRPr>
          </a:p>
        </p:txBody>
      </p:sp>
      <p:sp>
        <p:nvSpPr>
          <p:cNvPr id="1048710" name="矩形: 圆角 5"/>
          <p:cNvSpPr/>
          <p:nvPr>
            <p:custDataLst>
              <p:tags r:id="rId6"/>
            </p:custDataLst>
          </p:nvPr>
        </p:nvSpPr>
        <p:spPr>
          <a:xfrm>
            <a:off x="614680" y="461645"/>
            <a:ext cx="118110" cy="118110"/>
          </a:xfrm>
          <a:prstGeom prst="roundRect">
            <a:avLst>
              <a:gd name="adj" fmla="val 31794"/>
            </a:avLst>
          </a:prstGeom>
          <a:solidFill>
            <a:schemeClr val="accent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MiSans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1118235" y="1363345"/>
            <a:ext cx="4742180" cy="202311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en-US" altLang="zh-CN" sz="11600" b="0" i="0" u="none" strike="noStrike" kern="1200" cap="none" spc="0" normalizeH="0" baseline="0" noProof="1">
                <a:ln w="15875"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1118235" y="3429000"/>
            <a:ext cx="5520055" cy="141795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4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defPPr>
              <a:defRPr lang="zh-CN"/>
            </a:defPPr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defPPr>
              <a:defRPr lang="zh-CN"/>
            </a:defPPr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defPPr>
              <a:defRPr lang="zh-CN"/>
            </a:defPPr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defPPr>
              <a:defRPr lang="zh-CN"/>
            </a:defPPr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: 圆角 4"/>
          <p:cNvSpPr/>
          <p:nvPr>
            <p:custDataLst>
              <p:tags r:id="rId1"/>
            </p:custDataLst>
          </p:nvPr>
        </p:nvSpPr>
        <p:spPr>
          <a:xfrm>
            <a:off x="499745" y="494030"/>
            <a:ext cx="191770" cy="191770"/>
          </a:xfrm>
          <a:prstGeom prst="roundRect">
            <a:avLst>
              <a:gd name="adj" fmla="val 34059"/>
            </a:avLst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784" name="矩形: 圆角 5"/>
          <p:cNvSpPr/>
          <p:nvPr>
            <p:custDataLst>
              <p:tags r:id="rId2"/>
            </p:custDataLst>
          </p:nvPr>
        </p:nvSpPr>
        <p:spPr>
          <a:xfrm>
            <a:off x="614680" y="461645"/>
            <a:ext cx="118110" cy="118110"/>
          </a:xfrm>
          <a:prstGeom prst="roundRect">
            <a:avLst>
              <a:gd name="adj" fmla="val 31794"/>
            </a:avLst>
          </a:prstGeom>
          <a:solidFill>
            <a:schemeClr val="accent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786" name="椭圆 10"/>
          <p:cNvSpPr/>
          <p:nvPr>
            <p:custDataLst>
              <p:tags r:id="rId3"/>
            </p:custDataLst>
          </p:nvPr>
        </p:nvSpPr>
        <p:spPr>
          <a:xfrm>
            <a:off x="7112628" y="1680532"/>
            <a:ext cx="4231647" cy="4231647"/>
          </a:xfrm>
          <a:prstGeom prst="ellipse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788" name="椭圆 13"/>
          <p:cNvSpPr/>
          <p:nvPr>
            <p:custDataLst>
              <p:tags r:id="rId4"/>
            </p:custDataLst>
          </p:nvPr>
        </p:nvSpPr>
        <p:spPr>
          <a:xfrm>
            <a:off x="8717280" y="5265420"/>
            <a:ext cx="1417320" cy="480060"/>
          </a:xfrm>
          <a:prstGeom prst="ellipse">
            <a:avLst/>
          </a:prstGeom>
          <a:solidFill>
            <a:schemeClr val="accent5">
              <a:lumMod val="75000"/>
              <a:alpha val="82000"/>
            </a:schemeClr>
          </a:solidFill>
          <a:ln>
            <a:solidFill>
              <a:schemeClr val="accent1">
                <a:shade val="50000"/>
              </a:schemeClr>
            </a:solidFill>
          </a:ln>
          <a:effectLst>
            <a:softEdge rad="152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pic>
        <p:nvPicPr>
          <p:cNvPr id="2097161" name="图片 23" descr="花瓶里插着绿色的植物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6711616" y="872960"/>
            <a:ext cx="4831872" cy="5112079"/>
          </a:xfrm>
          <a:prstGeom prst="rect">
            <a:avLst/>
          </a:prstGeom>
        </p:spPr>
      </p:pic>
      <p:sp>
        <p:nvSpPr>
          <p:cNvPr id="1048790" name="署名"/>
          <p:cNvSpPr txBox="1">
            <a:spLocks noGrp="1"/>
          </p:cNvSpPr>
          <p:nvPr>
            <p:ph type="body" idx="3" hasCustomPrompt="1"/>
            <p:custDataLst>
              <p:tags r:id="rId7"/>
            </p:custDataLst>
          </p:nvPr>
        </p:nvSpPr>
        <p:spPr>
          <a:xfrm>
            <a:off x="1256665" y="4291965"/>
            <a:ext cx="1495425" cy="467995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>
            <a:outerShdw blurRad="177800" dist="88900" dir="2700000" algn="tl" rotWithShape="0">
              <a:schemeClr val="accent4">
                <a:alpha val="40000"/>
              </a:schemeClr>
            </a:outerShdw>
          </a:effectLst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1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lt"/>
                <a:cs typeface="MiSans" panose="00000500000000000000" pitchFamily="2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92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1160145" y="1906905"/>
            <a:ext cx="5520055" cy="191389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" panose="00000500000000000000" pitchFamily="2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3" name="图形 2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rot="13500000" flipV="1">
            <a:off x="10611683" y="4921591"/>
            <a:ext cx="457200" cy="457200"/>
          </a:xfrm>
          <a:prstGeom prst="rect">
            <a:avLst/>
          </a:prstGeom>
        </p:spPr>
      </p:pic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4.xml" /><Relationship Id="rId13" Type="http://schemas.openxmlformats.org/officeDocument/2006/relationships/tags" Target="../tags/tag75.xml" /><Relationship Id="rId14" Type="http://schemas.openxmlformats.org/officeDocument/2006/relationships/tags" Target="../tags/tag76.xml" /><Relationship Id="rId15" Type="http://schemas.openxmlformats.org/officeDocument/2006/relationships/tags" Target="../tags/tag77.xml" /><Relationship Id="rId16" Type="http://schemas.openxmlformats.org/officeDocument/2006/relationships/tags" Target="../tags/tag78.xml" /><Relationship Id="rId17" Type="http://schemas.openxmlformats.org/officeDocument/2006/relationships/tags" Target="../tags/tag79.xml" /><Relationship Id="rId18" Type="http://schemas.openxmlformats.org/officeDocument/2006/relationships/tags" Target="../tags/tag80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93130"/>
            <a:ext cx="10969200" cy="458383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090568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8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4017" r:id="rId2"/>
    <p:sldLayoutId id="2147494018" r:id="rId3"/>
    <p:sldLayoutId id="2147494019" r:id="rId4"/>
    <p:sldLayoutId id="2147494020" r:id="rId5"/>
    <p:sldLayoutId id="2147494021" r:id="rId6"/>
    <p:sldLayoutId id="2147494022" r:id="rId7"/>
    <p:sldLayoutId id="2147494023" r:id="rId8"/>
    <p:sldLayoutId id="2147494024" r:id="rId9"/>
    <p:sldLayoutId id="2147494025" r:id="rId10"/>
    <p:sldLayoutId id="2147494026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pitchFamily="2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1.xml" /><Relationship Id="rId4" Type="http://schemas.openxmlformats.org/officeDocument/2006/relationships/tags" Target="../tags/tag82.xml" /><Relationship Id="rId5" Type="http://schemas.openxmlformats.org/officeDocument/2006/relationships/tags" Target="../tags/tag83.xml" /><Relationship Id="rId6" Type="http://schemas.openxmlformats.org/officeDocument/2006/relationships/tags" Target="../tags/tag8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2.xml" /><Relationship Id="rId11" Type="http://schemas.openxmlformats.org/officeDocument/2006/relationships/tags" Target="../tags/tag93.xml" /><Relationship Id="rId12" Type="http://schemas.openxmlformats.org/officeDocument/2006/relationships/tags" Target="../tags/tag94.xml" /><Relationship Id="rId13" Type="http://schemas.openxmlformats.org/officeDocument/2006/relationships/tags" Target="../tags/tag95.xml" /><Relationship Id="rId14" Type="http://schemas.openxmlformats.org/officeDocument/2006/relationships/tags" Target="../tags/tag96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14" Type="http://schemas.openxmlformats.org/officeDocument/2006/relationships/tags" Target="../tags/tag123.xml" /><Relationship Id="rId15" Type="http://schemas.openxmlformats.org/officeDocument/2006/relationships/tags" Target="../tags/tag124.xml" /><Relationship Id="rId16" Type="http://schemas.openxmlformats.org/officeDocument/2006/relationships/tags" Target="../tags/tag125.xml" /><Relationship Id="rId17" Type="http://schemas.openxmlformats.org/officeDocument/2006/relationships/tags" Target="../tags/tag126.xml" /><Relationship Id="rId18" Type="http://schemas.openxmlformats.org/officeDocument/2006/relationships/tags" Target="../tags/tag127.xml" /><Relationship Id="rId19" Type="http://schemas.openxmlformats.org/officeDocument/2006/relationships/tags" Target="../tags/tag128.xml" /><Relationship Id="rId2" Type="http://schemas.openxmlformats.org/officeDocument/2006/relationships/tags" Target="../tags/tag111.xml" /><Relationship Id="rId20" Type="http://schemas.openxmlformats.org/officeDocument/2006/relationships/tags" Target="../tags/tag129.xml" /><Relationship Id="rId21" Type="http://schemas.openxmlformats.org/officeDocument/2006/relationships/tags" Target="../tags/tag130.xml" /><Relationship Id="rId22" Type="http://schemas.openxmlformats.org/officeDocument/2006/relationships/tags" Target="../tags/tag131.xml" /><Relationship Id="rId23" Type="http://schemas.openxmlformats.org/officeDocument/2006/relationships/tags" Target="../tags/tag132.xml" /><Relationship Id="rId24" Type="http://schemas.openxmlformats.org/officeDocument/2006/relationships/tags" Target="../tags/tag133.xml" /><Relationship Id="rId25" Type="http://schemas.openxmlformats.org/officeDocument/2006/relationships/tags" Target="../tags/tag134.xml" /><Relationship Id="rId26" Type="http://schemas.openxmlformats.org/officeDocument/2006/relationships/tags" Target="../tags/tag135.xml" /><Relationship Id="rId27" Type="http://schemas.openxmlformats.org/officeDocument/2006/relationships/tags" Target="../tags/tag136.xml" /><Relationship Id="rId28" Type="http://schemas.openxmlformats.org/officeDocument/2006/relationships/tags" Target="../tags/tag137.xml" /><Relationship Id="rId29" Type="http://schemas.openxmlformats.org/officeDocument/2006/relationships/tags" Target="../tags/tag138.xml" /><Relationship Id="rId3" Type="http://schemas.openxmlformats.org/officeDocument/2006/relationships/tags" Target="../tags/tag112.xml" /><Relationship Id="rId30" Type="http://schemas.openxmlformats.org/officeDocument/2006/relationships/tags" Target="../tags/tag139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14" Type="http://schemas.openxmlformats.org/officeDocument/2006/relationships/tags" Target="../tags/tag152.xml" /><Relationship Id="rId15" Type="http://schemas.openxmlformats.org/officeDocument/2006/relationships/tags" Target="../tags/tag153.xml" /><Relationship Id="rId16" Type="http://schemas.openxmlformats.org/officeDocument/2006/relationships/tags" Target="../tags/tag154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14" Type="http://schemas.openxmlformats.org/officeDocument/2006/relationships/tags" Target="../tags/tag170.xml" /><Relationship Id="rId15" Type="http://schemas.openxmlformats.org/officeDocument/2006/relationships/tags" Target="../tags/tag171.xml" /><Relationship Id="rId16" Type="http://schemas.openxmlformats.org/officeDocument/2006/relationships/tags" Target="../tags/tag172.xml" /><Relationship Id="rId17" Type="http://schemas.openxmlformats.org/officeDocument/2006/relationships/tags" Target="../tags/tag173.xml" /><Relationship Id="rId18" Type="http://schemas.openxmlformats.org/officeDocument/2006/relationships/tags" Target="../tags/tag174.xml" /><Relationship Id="rId19" Type="http://schemas.openxmlformats.org/officeDocument/2006/relationships/tags" Target="../tags/tag175.xml" /><Relationship Id="rId2" Type="http://schemas.openxmlformats.org/officeDocument/2006/relationships/tags" Target="../tags/tag158.xml" /><Relationship Id="rId20" Type="http://schemas.openxmlformats.org/officeDocument/2006/relationships/tags" Target="../tags/tag176.xml" /><Relationship Id="rId21" Type="http://schemas.openxmlformats.org/officeDocument/2006/relationships/tags" Target="../tags/tag177.xml" /><Relationship Id="rId22" Type="http://schemas.openxmlformats.org/officeDocument/2006/relationships/tags" Target="../tags/tag178.xml" /><Relationship Id="rId23" Type="http://schemas.openxmlformats.org/officeDocument/2006/relationships/tags" Target="../tags/tag179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22432314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 fontScale="90909"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汇编语言第16章 直接定址表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标题 1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2" name="序号"/>
          <p:cNvSpPr txBox="1"/>
          <p:nvPr>
            <p:custDataLst>
              <p:tags r:id="rId4"/>
            </p:custDataLst>
          </p:nvPr>
        </p:nvSpPr>
        <p:spPr>
          <a:xfrm>
            <a:off x="1352550" y="2124075"/>
            <a:ext cx="1669415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01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24" name="标题"/>
          <p:cNvSpPr txBox="1"/>
          <p:nvPr>
            <p:custDataLst>
              <p:tags r:id="rId5"/>
            </p:custDataLst>
          </p:nvPr>
        </p:nvSpPr>
        <p:spPr>
          <a:xfrm>
            <a:off x="1352550" y="2868930"/>
            <a:ext cx="1877060" cy="116332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添加目录标题</a:t>
            </a:r>
            <a:endParaRPr lang="zh-CN" altLang="en-US" sz="2000" spc="300"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26" name="序号"/>
          <p:cNvSpPr txBox="1"/>
          <p:nvPr>
            <p:custDataLst>
              <p:tags r:id="rId6"/>
            </p:custDataLst>
          </p:nvPr>
        </p:nvSpPr>
        <p:spPr>
          <a:xfrm>
            <a:off x="4210685" y="2124075"/>
            <a:ext cx="1645920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02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28" name="标题"/>
          <p:cNvSpPr txBox="1"/>
          <p:nvPr>
            <p:custDataLst>
              <p:tags r:id="rId7"/>
            </p:custDataLst>
          </p:nvPr>
        </p:nvSpPr>
        <p:spPr>
          <a:xfrm>
            <a:off x="4210685" y="2868930"/>
            <a:ext cx="1879600" cy="116332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直接定址表的概念</a:t>
            </a:r>
            <a:endParaRPr lang="zh-CN" altLang="en-US" sz="2000" spc="300"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30" name="序号"/>
          <p:cNvSpPr txBox="1"/>
          <p:nvPr>
            <p:custDataLst>
              <p:tags r:id="rId8"/>
            </p:custDataLst>
          </p:nvPr>
        </p:nvSpPr>
        <p:spPr>
          <a:xfrm>
            <a:off x="7171055" y="2124075"/>
            <a:ext cx="1668780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03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32" name="标题"/>
          <p:cNvSpPr txBox="1"/>
          <p:nvPr>
            <p:custDataLst>
              <p:tags r:id="rId9"/>
            </p:custDataLst>
          </p:nvPr>
        </p:nvSpPr>
        <p:spPr>
          <a:xfrm>
            <a:off x="7171055" y="2868930"/>
            <a:ext cx="1877695" cy="116332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直接定址表的实现方式</a:t>
            </a:r>
            <a:endParaRPr lang="zh-CN" altLang="en-US" sz="2000" spc="300"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10"/>
            </p:custDataLst>
          </p:nvPr>
        </p:nvSpPr>
        <p:spPr>
          <a:xfrm>
            <a:off x="2976245" y="4214495"/>
            <a:ext cx="1669415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04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36" name="标题"/>
          <p:cNvSpPr txBox="1"/>
          <p:nvPr>
            <p:custDataLst>
              <p:tags r:id="rId11"/>
            </p:custDataLst>
          </p:nvPr>
        </p:nvSpPr>
        <p:spPr>
          <a:xfrm>
            <a:off x="2976245" y="4959350"/>
            <a:ext cx="1877060" cy="116332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直接定址表的应用场景</a:t>
            </a:r>
            <a:endParaRPr lang="zh-CN" altLang="en-US" sz="2000" spc="300"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38" name="序号"/>
          <p:cNvSpPr txBox="1"/>
          <p:nvPr>
            <p:custDataLst>
              <p:tags r:id="rId12"/>
            </p:custDataLst>
          </p:nvPr>
        </p:nvSpPr>
        <p:spPr>
          <a:xfrm>
            <a:off x="5586730" y="4214495"/>
            <a:ext cx="1628775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05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40" name="标题"/>
          <p:cNvSpPr txBox="1"/>
          <p:nvPr>
            <p:custDataLst>
              <p:tags r:id="rId13"/>
            </p:custDataLst>
          </p:nvPr>
        </p:nvSpPr>
        <p:spPr>
          <a:xfrm>
            <a:off x="5586730" y="4959350"/>
            <a:ext cx="1840230" cy="116332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直接定址表的优缺点分析</a:t>
            </a:r>
            <a:endParaRPr lang="zh-CN" altLang="en-US" sz="2000" spc="300"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638" lnSpcReduction="10000"/>
          </a:bodyPr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87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2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638" lnSpcReduction="10000"/>
          </a:bodyPr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2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直接定址表的概念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直接定址表的定义</a:t>
            </a:r>
            <a:endParaRPr lang="zh-CN" altLang="en-US"/>
          </a:p>
        </p:txBody>
      </p:sp>
      <p:sp>
        <p:nvSpPr>
          <p:cNvPr id="104897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直接定址表的元素可以是任何类型的数据，如整数、字符串、对象等。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直接定址表是一种用于存储数据的数据结构，其中每个元素都有一个唯一的地址。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直接定址表的元素可以通过其地址直接访问，无需进行搜索或排序。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直接定址表的大小是固定的，一旦创建就不能再改变。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直接定址表的作用</a:t>
            </a:r>
            <a:endParaRPr lang="zh-CN" altLang="en-US"/>
          </a:p>
        </p:txBody>
      </p:sp>
      <p:sp>
        <p:nvSpPr>
          <p:cNvPr id="104902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直接定址表是一种特殊的数据结构，用于存储数据的地址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直接定址表可以用于实现高效的数据排序和查找算法，提高程序性能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直接定址表可以用于实现高效的内存管理，减少内存碎片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直接定址表可以快速查找和访问数据，提高程序运行效率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直接定址表的创建方式</a:t>
            </a:r>
            <a:endParaRPr lang="zh-CN" altLang="en-US"/>
          </a:p>
        </p:txBody>
      </p:sp>
      <p:sp>
        <p:nvSpPr>
          <p:cNvPr id="1049104" name="矩形 5"/>
          <p:cNvSpPr/>
          <p:nvPr>
            <p:custDataLst>
              <p:tags r:id="rId2"/>
            </p:custDataLst>
          </p:nvPr>
        </p:nvSpPr>
        <p:spPr>
          <a:xfrm>
            <a:off x="915667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6" name="矩形 10"/>
          <p:cNvSpPr/>
          <p:nvPr>
            <p:custDataLst>
              <p:tags r:id="rId3"/>
            </p:custDataLst>
          </p:nvPr>
        </p:nvSpPr>
        <p:spPr>
          <a:xfrm>
            <a:off x="1262772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8" name="TextBox 2"/>
          <p:cNvSpPr txBox="1"/>
          <p:nvPr>
            <p:custDataLst>
              <p:tags r:id="rId4"/>
            </p:custDataLst>
          </p:nvPr>
        </p:nvSpPr>
        <p:spPr>
          <a:xfrm>
            <a:off x="1067365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 fontScale="6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直接定址表的定义：直接定址表是一种用于存储数据的数据结构，其中每个元素都有一个唯一的地址。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10" name="矩形 6"/>
          <p:cNvSpPr/>
          <p:nvPr>
            <p:custDataLst>
              <p:tags r:id="rId5"/>
            </p:custDataLst>
          </p:nvPr>
        </p:nvSpPr>
        <p:spPr>
          <a:xfrm>
            <a:off x="4486995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2" name="矩形 11"/>
          <p:cNvSpPr/>
          <p:nvPr>
            <p:custDataLst>
              <p:tags r:id="rId6"/>
            </p:custDataLst>
          </p:nvPr>
        </p:nvSpPr>
        <p:spPr>
          <a:xfrm>
            <a:off x="4853384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4" name="TextBox 2"/>
          <p:cNvSpPr txBox="1"/>
          <p:nvPr>
            <p:custDataLst>
              <p:tags r:id="rId7"/>
            </p:custDataLst>
          </p:nvPr>
        </p:nvSpPr>
        <p:spPr>
          <a:xfrm>
            <a:off x="4638693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创建方式：直接定址表可以通过数组、链表、哈希表等方式创建。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16" name="矩形 7"/>
          <p:cNvSpPr/>
          <p:nvPr>
            <p:custDataLst>
              <p:tags r:id="rId8"/>
            </p:custDataLst>
          </p:nvPr>
        </p:nvSpPr>
        <p:spPr>
          <a:xfrm>
            <a:off x="8057681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8" name="矩形 12"/>
          <p:cNvSpPr/>
          <p:nvPr>
            <p:custDataLst>
              <p:tags r:id="rId9"/>
            </p:custDataLst>
          </p:nvPr>
        </p:nvSpPr>
        <p:spPr>
          <a:xfrm>
            <a:off x="8443353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0" name="TextBox 2"/>
          <p:cNvSpPr txBox="1"/>
          <p:nvPr>
            <p:custDataLst>
              <p:tags r:id="rId10"/>
            </p:custDataLst>
          </p:nvPr>
        </p:nvSpPr>
        <p:spPr>
          <a:xfrm>
            <a:off x="8209378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数组创建方式：通过定义一个数组，将数据存储在数组中，每个元素都有一个唯一的索引。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22" name="矩形 33"/>
          <p:cNvSpPr/>
          <p:nvPr>
            <p:custDataLst>
              <p:tags r:id="rId11"/>
            </p:custDataLst>
          </p:nvPr>
        </p:nvSpPr>
        <p:spPr>
          <a:xfrm>
            <a:off x="2705831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4" name="矩形 37"/>
          <p:cNvSpPr/>
          <p:nvPr>
            <p:custDataLst>
              <p:tags r:id="rId12"/>
            </p:custDataLst>
          </p:nvPr>
        </p:nvSpPr>
        <p:spPr>
          <a:xfrm>
            <a:off x="3052936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6" name="TextBox 2"/>
          <p:cNvSpPr txBox="1"/>
          <p:nvPr>
            <p:custDataLst>
              <p:tags r:id="rId13"/>
            </p:custDataLst>
          </p:nvPr>
        </p:nvSpPr>
        <p:spPr>
          <a:xfrm>
            <a:off x="2857528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链表创建方式：通过定义一个链表，将数据存储在链表中，每个元素都有一个唯一的指针。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28" name="矩形 34"/>
          <p:cNvSpPr/>
          <p:nvPr>
            <p:custDataLst>
              <p:tags r:id="rId14"/>
            </p:custDataLst>
          </p:nvPr>
        </p:nvSpPr>
        <p:spPr>
          <a:xfrm>
            <a:off x="6277159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0" name="矩形 38"/>
          <p:cNvSpPr/>
          <p:nvPr>
            <p:custDataLst>
              <p:tags r:id="rId15"/>
            </p:custDataLst>
          </p:nvPr>
        </p:nvSpPr>
        <p:spPr>
          <a:xfrm>
            <a:off x="6643548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2" name="TextBox 2"/>
          <p:cNvSpPr txBox="1"/>
          <p:nvPr>
            <p:custDataLst>
              <p:tags r:id="rId16"/>
            </p:custDataLst>
          </p:nvPr>
        </p:nvSpPr>
        <p:spPr>
          <a:xfrm>
            <a:off x="6428857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 fontScale="6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哈希表创建方式：通过定义一个哈希表，将数据存储在哈希表中，每个元素都有一个唯一的哈希值。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66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638" lnSpcReduction="10000"/>
          </a:bodyPr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16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4545"/>
          </a:bodyPr>
          <a:lstStyle/>
          <a:p>
            <a:r>
              <a:rPr lang="zh-CN" altLang="en-US"/>
              <a:t>直接定址表的实现方式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1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直接定址表的创建步骤</a:t>
            </a:r>
            <a:endParaRPr lang="zh-CN" altLang="en-US"/>
          </a:p>
        </p:txBody>
      </p:sp>
      <p:sp>
        <p:nvSpPr>
          <p:cNvPr id="1049220" name="任意多边形 3"/>
          <p:cNvSpPr/>
          <p:nvPr>
            <p:custDataLst>
              <p:tags r:id="rId2"/>
            </p:custDataLst>
          </p:nvPr>
        </p:nvSpPr>
        <p:spPr>
          <a:xfrm>
            <a:off x="679075" y="2470524"/>
            <a:ext cx="10827851" cy="1871206"/>
          </a:xfrm>
          <a:custGeom>
            <a:gdLst>
              <a:gd name="connsiteX0" fmla="*/ 16538 w 16538"/>
              <a:gd name="connsiteY0" fmla="*/ 0 h 2858"/>
              <a:gd name="connsiteX1" fmla="*/ 16500 w 16538"/>
              <a:gd name="connsiteY1" fmla="*/ 33 h 2858"/>
              <a:gd name="connsiteX2" fmla="*/ 8269 w 16538"/>
              <a:gd name="connsiteY2" fmla="*/ 2858 h 2858"/>
              <a:gd name="connsiteX3" fmla="*/ 39 w 16538"/>
              <a:gd name="connsiteY3" fmla="*/ 33 h 2858"/>
              <a:gd name="connsiteX4" fmla="*/ 0 w 16538"/>
              <a:gd name="connsiteY4" fmla="*/ 0 h 28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538" h="2858">
                <a:moveTo>
                  <a:pt x="16538" y="0"/>
                </a:moveTo>
                <a:lnTo>
                  <a:pt x="16500" y="33"/>
                </a:lnTo>
                <a:cubicBezTo>
                  <a:pt x="14393" y="1778"/>
                  <a:pt x="11483" y="2858"/>
                  <a:pt x="8269" y="2858"/>
                </a:cubicBezTo>
                <a:cubicBezTo>
                  <a:pt x="5055" y="2858"/>
                  <a:pt x="2145" y="1778"/>
                  <a:pt x="39" y="33"/>
                </a:cubicBezTo>
                <a:lnTo>
                  <a:pt x="0" y="0"/>
                </a:lnTo>
              </a:path>
            </a:pathLst>
          </a:custGeom>
          <a:ln w="123825">
            <a:gradFill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67000">
                  <a:schemeClr val="accent1"/>
                </a:gs>
              </a:gsLst>
              <a:lin ang="0" scaled="1"/>
            </a:gradFill>
            <a:head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22" name="圆角矩形 14"/>
          <p:cNvSpPr/>
          <p:nvPr>
            <p:custDataLst>
              <p:tags r:id="rId3"/>
            </p:custDataLst>
          </p:nvPr>
        </p:nvSpPr>
        <p:spPr>
          <a:xfrm>
            <a:off x="1826154" y="2629622"/>
            <a:ext cx="1583126" cy="43146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1049224" name="椭圆 15"/>
          <p:cNvSpPr>
            <a:spLocks noChangeAspect="1"/>
          </p:cNvSpPr>
          <p:nvPr>
            <p:custDataLst>
              <p:tags r:id="rId4"/>
            </p:custDataLst>
          </p:nvPr>
        </p:nvSpPr>
        <p:spPr>
          <a:xfrm>
            <a:off x="2509687" y="3501717"/>
            <a:ext cx="215405" cy="215405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26" name="圆角矩形 18"/>
          <p:cNvSpPr/>
          <p:nvPr>
            <p:custDataLst>
              <p:tags r:id="rId5"/>
            </p:custDataLst>
          </p:nvPr>
        </p:nvSpPr>
        <p:spPr>
          <a:xfrm>
            <a:off x="6645588" y="3239827"/>
            <a:ext cx="1583126" cy="43146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1049228" name="椭圆 19"/>
          <p:cNvSpPr>
            <a:spLocks noChangeAspect="1"/>
          </p:cNvSpPr>
          <p:nvPr>
            <p:custDataLst>
              <p:tags r:id="rId6"/>
            </p:custDataLst>
          </p:nvPr>
        </p:nvSpPr>
        <p:spPr>
          <a:xfrm>
            <a:off x="7329122" y="4111921"/>
            <a:ext cx="215405" cy="215405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30" name="椭圆 20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3699324" y="3918777"/>
            <a:ext cx="215405" cy="215405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32" name="圆角矩形 21"/>
          <p:cNvSpPr/>
          <p:nvPr>
            <p:custDataLst>
              <p:tags r:id="rId8"/>
            </p:custDataLst>
          </p:nvPr>
        </p:nvSpPr>
        <p:spPr>
          <a:xfrm>
            <a:off x="3015790" y="4685461"/>
            <a:ext cx="1583126" cy="43146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1049234" name="椭圆 22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6127701" y="4214058"/>
            <a:ext cx="215405" cy="215405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36" name="圆角矩形 23"/>
          <p:cNvSpPr/>
          <p:nvPr>
            <p:custDataLst>
              <p:tags r:id="rId10"/>
            </p:custDataLst>
          </p:nvPr>
        </p:nvSpPr>
        <p:spPr>
          <a:xfrm>
            <a:off x="5444167" y="4980742"/>
            <a:ext cx="1583126" cy="43146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1049238" name="圆角矩形 24"/>
          <p:cNvSpPr/>
          <p:nvPr>
            <p:custDataLst>
              <p:tags r:id="rId11"/>
            </p:custDataLst>
          </p:nvPr>
        </p:nvSpPr>
        <p:spPr>
          <a:xfrm>
            <a:off x="4222449" y="3279110"/>
            <a:ext cx="1583126" cy="43146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1049240" name="椭圆 25"/>
          <p:cNvSpPr>
            <a:spLocks noChangeAspect="1"/>
          </p:cNvSpPr>
          <p:nvPr>
            <p:custDataLst>
              <p:tags r:id="rId12"/>
            </p:custDataLst>
          </p:nvPr>
        </p:nvSpPr>
        <p:spPr>
          <a:xfrm>
            <a:off x="4905983" y="4151205"/>
            <a:ext cx="215405" cy="215405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42" name="椭圆 26"/>
          <p:cNvSpPr>
            <a:spLocks noChangeAspect="1"/>
          </p:cNvSpPr>
          <p:nvPr>
            <p:custDataLst>
              <p:tags r:id="rId13"/>
            </p:custDataLst>
          </p:nvPr>
        </p:nvSpPr>
        <p:spPr>
          <a:xfrm>
            <a:off x="8480784" y="3853304"/>
            <a:ext cx="215405" cy="215405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44" name="圆角矩形 27"/>
          <p:cNvSpPr/>
          <p:nvPr>
            <p:custDataLst>
              <p:tags r:id="rId14"/>
            </p:custDataLst>
          </p:nvPr>
        </p:nvSpPr>
        <p:spPr>
          <a:xfrm>
            <a:off x="7797251" y="4619988"/>
            <a:ext cx="1583126" cy="43146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1049246" name="圆角矩形 28"/>
          <p:cNvSpPr/>
          <p:nvPr>
            <p:custDataLst>
              <p:tags r:id="rId15"/>
            </p:custDataLst>
          </p:nvPr>
        </p:nvSpPr>
        <p:spPr>
          <a:xfrm>
            <a:off x="9018314" y="2551055"/>
            <a:ext cx="1583126" cy="43146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1049248" name="椭圆 29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>
            <a:off x="9701847" y="3423150"/>
            <a:ext cx="215405" cy="215405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50" name="正文"/>
          <p:cNvSpPr txBox="1"/>
          <p:nvPr>
            <p:custDataLst>
              <p:tags r:id="rId17"/>
            </p:custDataLst>
          </p:nvPr>
        </p:nvSpPr>
        <p:spPr>
          <a:xfrm>
            <a:off x="1503374" y="1580097"/>
            <a:ext cx="2227376" cy="92185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确定直接定址表的大小和类型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正文"/>
          <p:cNvSpPr txBox="1"/>
          <p:nvPr>
            <p:custDataLst>
              <p:tags r:id="rId18"/>
            </p:custDataLst>
          </p:nvPr>
        </p:nvSpPr>
        <p:spPr>
          <a:xfrm>
            <a:off x="3899670" y="2229585"/>
            <a:ext cx="2227376" cy="92185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遍历所有指令，查找需要直接定址的指令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正文"/>
          <p:cNvSpPr txBox="1"/>
          <p:nvPr>
            <p:custDataLst>
              <p:tags r:id="rId19"/>
            </p:custDataLst>
          </p:nvPr>
        </p:nvSpPr>
        <p:spPr>
          <a:xfrm>
            <a:off x="6322809" y="2160839"/>
            <a:ext cx="2227376" cy="92185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将操作数写入直接定址表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正文"/>
          <p:cNvSpPr txBox="1"/>
          <p:nvPr>
            <p:custDataLst>
              <p:tags r:id="rId20"/>
            </p:custDataLst>
          </p:nvPr>
        </p:nvSpPr>
        <p:spPr>
          <a:xfrm>
            <a:off x="8695534" y="1490400"/>
            <a:ext cx="2227376" cy="92185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完成直接定址表的创建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正文"/>
          <p:cNvSpPr txBox="1"/>
          <p:nvPr>
            <p:custDataLst>
              <p:tags r:id="rId21"/>
            </p:custDataLst>
          </p:nvPr>
        </p:nvSpPr>
        <p:spPr>
          <a:xfrm>
            <a:off x="2693010" y="5225609"/>
            <a:ext cx="2227376" cy="72805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初始化直接定址表，将所有元素设置为空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正文"/>
          <p:cNvSpPr txBox="1"/>
          <p:nvPr>
            <p:custDataLst>
              <p:tags r:id="rId22"/>
            </p:custDataLst>
          </p:nvPr>
        </p:nvSpPr>
        <p:spPr>
          <a:xfrm>
            <a:off x="5121387" y="5521545"/>
            <a:ext cx="2227376" cy="72805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对于每个需要直接定址的指令，查找其操作数，并确定其直接定址表的位置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正文"/>
          <p:cNvSpPr txBox="1"/>
          <p:nvPr>
            <p:custDataLst>
              <p:tags r:id="rId23"/>
            </p:custDataLst>
          </p:nvPr>
        </p:nvSpPr>
        <p:spPr>
          <a:xfrm>
            <a:off x="7474471" y="5169303"/>
            <a:ext cx="2227376" cy="72805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重复步骤4和5，直到所有需要直接定址的指令都被处理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直接定址表的修改方式</a:t>
            </a:r>
            <a:endParaRPr lang="zh-CN" altLang="en-US"/>
          </a:p>
        </p:txBody>
      </p:sp>
      <p:sp>
        <p:nvSpPr>
          <p:cNvPr id="104929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00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直接修改定址表的内容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0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通过汇编语言指令修改定址表的内容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1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12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使用汇编语言中的跳转指令修改定址表的内容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1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使用汇编语言中的循环指令修改定址表的内容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https://d.book118.com/445224323143011034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  <p:tag name="KSO_WM_TEMPLATE_THUMBS_INDEX" val="1、1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SLIDE_CONTENT_AREA" val="{&quot;left&quot;:&quot;48.4&quot;,&quot;top&quot;:&quot;87.45&quot;,&quot;width&quot;:&quot;505.15&quot;,&quot;height&quot;:&quot;339.1&quot;}"/>
  <p:tag name="KSO_WM_SLIDE_ID" val="custom2023027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0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SLIDE_CONTENT_AREA" val="{&quot;left&quot;:&quot;48.4&quot;,&quot;top&quot;:&quot;87.45&quot;,&quot;width&quot;:&quot;511.35&quot;,&quot;height&quot;:&quot;342.95&quot;}"/>
  <p:tag name="KSO_WM_SLIDE_ID" val="custom2023027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2.xml><?xml version="1.0" encoding="utf-8"?>
<p:tagLst xmlns:p="http://schemas.openxmlformats.org/presentationml/2006/main">
  <p:tag name="KSO_WM_BEAUTIFY_FLAG" val="#wm#"/>
  <p:tag name="KSO_WM_SLIDE_CONTENT_AREA" val="{&quot;left&quot;:&quot;48.4&quot;,&quot;top&quot;:&quot;87.45&quot;,&quot;width&quot;:&quot;511.35&quot;,&quot;height&quot;:&quot;342.95&quot;}"/>
  <p:tag name="KSO_WM_SLIDE_ID" val="custom2023027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2_1"/>
  <p:tag name="KSO_WM_UNIT_INDEX" val="1_2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3_1"/>
  <p:tag name="KSO_WM_UNIT_INDEX" val="1_3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4_1"/>
  <p:tag name="KSO_WM_UNIT_INDEX" val="1_4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4_2"/>
  <p:tag name="KSO_WM_UNIT_INDEX" val="1_4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5_1"/>
  <p:tag name="KSO_WM_UNIT_INDEX" val="1_5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5_2"/>
  <p:tag name="KSO_WM_UNIT_INDEX" val="1_5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7.xml><?xml version="1.0" encoding="utf-8"?>
<p:tagLst xmlns:p="http://schemas.openxmlformats.org/presentationml/2006/main">
  <p:tag name="KSO_WM_BEAUTIFY_FLAG" val="#wm#"/>
  <p:tag name="KSO_WM_SLIDE_CONTENT_AREA" val="{&quot;left&quot;:&quot;48.4&quot;,&quot;top&quot;:&quot;87.45&quot;,&quot;width&quot;:&quot;511.35&quot;,&quot;height&quot;:&quot;342.95&quot;}"/>
  <p:tag name="KSO_WM_SLIDE_ID" val="custom2023027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949999988079071,&quot;colorType&quot;:1,&quot;foreColorIndex&quot;:5,&quot;pos&quot;:0,&quot;transparency&quot;:1},{&quot;brightness&quot;:0,&quot;colorType&quot;:1,&quot;foreColorIndex&quot;:5,&quot;pos&quot;:0.6700000166893005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i*1_1"/>
  <p:tag name="KSO_WM_UNIT_INDEX" val="1_1"/>
  <p:tag name="KSO_WM_UNIT_LAYERLEVEL" val="1_1"/>
  <p:tag name="KSO_WM_UNIT_TYPE" val="m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6*m_h_a*1_1_1"/>
  <p:tag name="KSO_WM_UNIT_INDEX" val="1_1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1_1"/>
  <p:tag name="KSO_WM_UNIT_INDEX" val="1_1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6*m_h_a*1_5_1"/>
  <p:tag name="KSO_WM_UNIT_INDEX" val="1_5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5_1"/>
  <p:tag name="KSO_WM_UNIT_INDEX" val="1_5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2_1"/>
  <p:tag name="KSO_WM_UNIT_INDEX" val="1_2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6*m_h_a*1_2_1"/>
  <p:tag name="KSO_WM_UNIT_INDEX" val="1_2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  <p:tag name="KSO_WM_UNIT_VALUE" val="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4_1"/>
  <p:tag name="KSO_WM_UNIT_INDEX" val="1_4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6*m_h_a*1_4_1"/>
  <p:tag name="KSO_WM_UNIT_INDEX" val="1_4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6*m_h_a*1_3_1"/>
  <p:tag name="KSO_WM_UNIT_INDEX" val="1_3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3_1"/>
  <p:tag name="KSO_WM_UNIT_INDEX" val="1_3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6_1"/>
  <p:tag name="KSO_WM_UNIT_INDEX" val="1_6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6*m_h_a*1_6_1"/>
  <p:tag name="KSO_WM_UNIT_INDEX" val="1_6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6*m_h_a*1_7_1"/>
  <p:tag name="KSO_WM_UNIT_INDEX" val="1_7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7_1"/>
  <p:tag name="KSO_WM_UNIT_INDEX" val="1_7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1_1"/>
  <p:tag name="KSO_WM_UNIT_INDEX" val="1_1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3_1"/>
  <p:tag name="KSO_WM_UNIT_INDEX" val="1_3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5_1"/>
  <p:tag name="KSO_WM_UNIT_INDEX" val="1_5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7_1"/>
  <p:tag name="KSO_WM_UNIT_INDEX" val="1_7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2_1"/>
  <p:tag name="KSO_WM_UNIT_INDEX" val="1_2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4_1"/>
  <p:tag name="KSO_WM_UNIT_INDEX" val="1_4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6_1"/>
  <p:tag name="KSO_WM_UNIT_INDEX" val="1_6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6">
      <a:dk1>
        <a:srgbClr val="000000"/>
      </a:dk1>
      <a:lt1>
        <a:srgbClr val="FFFFFF"/>
      </a:lt1>
      <a:dk2>
        <a:srgbClr val="49412A"/>
      </a:dk2>
      <a:lt2>
        <a:srgbClr val="F9F8F5"/>
      </a:lt2>
      <a:accent1>
        <a:srgbClr val="458731"/>
      </a:accent1>
      <a:accent2>
        <a:srgbClr val="629532"/>
      </a:accent2>
      <a:accent3>
        <a:srgbClr val="7FA333"/>
      </a:accent3>
      <a:accent4>
        <a:srgbClr val="9BB135"/>
      </a:accent4>
      <a:accent5>
        <a:srgbClr val="B8BF36"/>
      </a:accent5>
      <a:accent6>
        <a:srgbClr val="D5CD37"/>
      </a:accent6>
      <a:hlink>
        <a:srgbClr val="0563C1"/>
      </a:hlink>
      <a:folHlink>
        <a:srgbClr val="954D72"/>
      </a:folHlink>
    </a:clrScheme>
    <a:fontScheme name="自定义 10">
      <a:majorFont>
        <a:latin typeface="汉仪书宋二简"/>
        <a:ea typeface="汉仪书宋二简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11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汉仪书宋二简</vt:lpstr>
      <vt:lpstr>MiSans</vt:lpstr>
      <vt:lpstr>Wingdings</vt:lpstr>
      <vt:lpstr>Calibri Light</vt:lpstr>
      <vt:lpstr>微软雅黑</vt:lpstr>
      <vt:lpstr>Office Theme</vt:lpstr>
      <vt:lpstr>汇编语言第16章 直接定址表</vt:lpstr>
      <vt:lpstr>目录</vt:lpstr>
      <vt:lpstr>添加章节标题</vt:lpstr>
      <vt:lpstr>直接定址表的概念</vt:lpstr>
      <vt:lpstr>直接定址表的定义</vt:lpstr>
      <vt:lpstr>直接定址表的作用</vt:lpstr>
      <vt:lpstr>直接定址表的创建方式</vt:lpstr>
      <vt:lpstr>直接定址表的实现方式</vt:lpstr>
      <vt:lpstr>直接定址表的创建步骤</vt:lpstr>
      <vt:lpstr>直接定址表的修改方式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2024-08-30T00:21:34.071</cp:lastPrinted>
  <dcterms:created xsi:type="dcterms:W3CDTF">2024-08-29T16:21:34Z</dcterms:created>
  <dcterms:modified xsi:type="dcterms:W3CDTF">2024-08-29T16:21:36Z</dcterms:modified>
</cp:coreProperties>
</file>