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3" r:id="rId2"/>
    <p:sldMasterId id="2147483674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1" r:id="rId16"/>
  </p:sldIdLst>
  <p:sldSz cx="9144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/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912" cy="4651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92446" tIns="46223" rIns="92446" bIns="46223"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923925" eaLnBrk="1" hangingPunct="1">
              <a:spcBef>
                <a:spcPct val="0"/>
              </a:spcBef>
              <a:buClrTx/>
              <a:buFontTx/>
              <a:buNone/>
            </a:pPr>
            <a:endParaRPr kumimoji="1" lang="en-US" altLang="zh-CN" sz="1200" b="0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97312" y="0"/>
            <a:ext cx="2982912" cy="4651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92446" tIns="46223" rIns="92446" bIns="46223"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defTabSz="923925" eaLnBrk="1" hangingPunct="1">
              <a:spcBef>
                <a:spcPct val="0"/>
              </a:spcBef>
              <a:buClrTx/>
              <a:buFontTx/>
              <a:buNone/>
            </a:pPr>
            <a:endParaRPr kumimoji="1" lang="en-US" altLang="zh-CN" sz="1200" b="0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32772" name="Rectangle 4"/>
          <p:cNvSpPr/>
          <p:nvPr>
            <p:ph type="sldImg" idx="2"/>
          </p:nvPr>
        </p:nvSpPr>
        <p:spPr>
          <a:xfrm>
            <a:off x="1117600" y="696912"/>
            <a:ext cx="4648200" cy="3486150"/>
          </a:xfrm>
          <a:prstGeom prst="rect">
            <a:avLst/>
          </a:prstGeom>
          <a:noFill/>
          <a:ln>
            <a:solidFill>
              <a:prstClr val="black"/>
            </a:solidFill>
            <a:miter lim="800000"/>
          </a:ln>
        </p:spPr>
      </p:sp>
      <p:sp>
        <p:nvSpPr>
          <p:cNvPr id="327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8975" y="4416425"/>
            <a:ext cx="5505450" cy="41830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92446" tIns="46223" rIns="92446" bIns="46223" numCol="1" compatLnSpc="1">
            <a:prstTxWarp prst="textNoShape">
              <a:avLst/>
            </a:prstTxWarp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t>单击此处编辑母版文本样式</a:t>
            </a:r>
          </a:p>
          <a:p>
            <a:pPr lvl="1"/>
            <a:r>
              <a:t>第二级</a:t>
            </a:r>
          </a:p>
          <a:p>
            <a:pPr lvl="2"/>
            <a:r>
              <a:t>第三级</a:t>
            </a:r>
          </a:p>
          <a:p>
            <a:pPr lvl="3"/>
            <a:r>
              <a:t>第四级</a:t>
            </a:r>
          </a:p>
          <a:p>
            <a:pPr lvl="4"/>
            <a:r>
              <a:t>第五级</a:t>
            </a: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2982912" cy="4651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92446" tIns="46223" rIns="92446" bIns="46223" numCol="1" anchor="b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923925" eaLnBrk="1" hangingPunct="1">
              <a:spcBef>
                <a:spcPct val="0"/>
              </a:spcBef>
              <a:buClrTx/>
              <a:buFontTx/>
              <a:buNone/>
            </a:pPr>
            <a:endParaRPr kumimoji="1" lang="en-US" altLang="zh-CN" sz="1200" b="0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327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97312" y="8829675"/>
            <a:ext cx="2982912" cy="4651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92446" tIns="46223" rIns="92446" bIns="46223" numCol="1" anchor="b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defTabSz="923925" eaLnBrk="1" hangingPunct="1">
              <a:spcBef>
                <a:spcPct val="0"/>
              </a:spcBef>
              <a:buClrTx/>
              <a:buFontTx/>
              <a:buNone/>
            </a:pPr>
            <a:fld id="{FC80EFB0-24F2-4C22-B5AA-CF2301B982C1}" type="slidenum">
              <a:rPr kumimoji="1" lang="en-US" altLang="zh-CN" sz="1200" b="0">
                <a:latin typeface="Times New Roman" pitchFamily="18" charset="0"/>
                <a:ea typeface="宋体" pitchFamily="2" charset="-122"/>
              </a:rPr>
              <a:t>*</a:t>
            </a:fld>
            <a:endParaRPr kumimoji="1" lang="en-US" altLang="zh-CN" sz="1200" b="0">
              <a:latin typeface="Times New Roman" pitchFamily="18" charset="0"/>
              <a:ea typeface="宋体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794" name="Rectangle 7"/>
          <p:cNvSpPr/>
          <p:nvPr>
            <p:ph type="sldNum"/>
          </p:nvPr>
        </p:nvSpPr>
        <p:spPr>
          <a:xfrm>
            <a:off x="3897312" y="8829675"/>
            <a:ext cx="2982912" cy="4651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lIns="92446" tIns="46223" rIns="92446" bIns="46223" anchor="b" anchorCtr="0"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defTabSz="923925" eaLnBrk="1" hangingPunct="1">
              <a:spcBef>
                <a:spcPct val="0"/>
              </a:spcBef>
              <a:buClrTx/>
              <a:buFontTx/>
              <a:buNone/>
            </a:pPr>
            <a:fld id="{2A64C122-3ACC-4A19-831E-A9CC52496961}" type="slidenum">
              <a:rPr kumimoji="1" lang="en-US" altLang="zh-CN" sz="1200" b="0">
                <a:latin typeface="Times New Roman" pitchFamily="18" charset="0"/>
                <a:ea typeface="宋体" pitchFamily="2" charset="-122"/>
              </a:rPr>
              <a:t>1</a:t>
            </a:fld>
            <a:endParaRPr kumimoji="1" lang="en-US" altLang="zh-CN" sz="1200" b="0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33795" name="Rectangle 2"/>
          <p:cNvSpPr/>
          <p:nvPr>
            <p:ph type="sldImg" idx="2"/>
          </p:nvPr>
        </p:nvSpPr>
        <p:spPr>
          <a:xfrm>
            <a:off x="1117600" y="696912"/>
            <a:ext cx="4648200" cy="3486150"/>
          </a:xfrm>
          <a:prstGeom prst="rect">
            <a:avLst/>
          </a:prstGeom>
          <a:noFill/>
          <a:ln>
            <a:miter lim="800000"/>
          </a:ln>
        </p:spPr>
      </p:sp>
      <p:sp>
        <p:nvSpPr>
          <p:cNvPr id="33796" name="Rectangle 3"/>
          <p:cNvSpPr/>
          <p:nvPr>
            <p:ph type="body" idx="1"/>
          </p:nvPr>
        </p:nvSpPr>
        <p:spPr>
          <a:xfrm>
            <a:off x="688975" y="4416425"/>
            <a:ext cx="5505450" cy="4183062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2446" tIns="46223" rIns="92446" bIns="46223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br/>
            <a:br/>
            <a:br/>
            <a:r>
              <a:t>肌红蛋白检测与临床</a:t>
            </a:r>
            <a:br/>
            <a:r>
              <a:t>    </a:t>
            </a:r>
            <a:br/>
            <a:r>
              <a:t>       吴静 福建省老年医院ICU</a:t>
            </a:r>
            <a:br/>
          </a:p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肌红蛋白基础</a:t>
            </a:r>
          </a:p>
          <a:p/>
          <a:p>
            <a:r>
              <a:t>临床检验</a:t>
            </a:r>
          </a:p>
          <a:p/>
          <a:p>
            <a:r>
              <a:t>临床意义</a:t>
            </a:r>
          </a:p>
          <a:p/>
          <a:p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818" name="Rectangle 7"/>
          <p:cNvSpPr/>
          <p:nvPr>
            <p:ph type="sldNum"/>
          </p:nvPr>
        </p:nvSpPr>
        <p:spPr>
          <a:xfrm>
            <a:off x="3897312" y="8829675"/>
            <a:ext cx="2982912" cy="4651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lIns="92446" tIns="46223" rIns="92446" bIns="46223" anchor="b" anchorCtr="0"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defTabSz="923925" eaLnBrk="1" hangingPunct="1">
              <a:spcBef>
                <a:spcPct val="0"/>
              </a:spcBef>
              <a:buClrTx/>
              <a:buFontTx/>
              <a:buNone/>
            </a:pPr>
            <a:fld id="{5B127EEB-CCB1-4F49-9FB1-6E5F5B967793}" type="slidenum">
              <a:rPr kumimoji="1" lang="en-US" altLang="zh-CN" sz="1200" b="0">
                <a:latin typeface="Times New Roman" pitchFamily="18" charset="0"/>
                <a:ea typeface="宋体" pitchFamily="2" charset="-122"/>
              </a:rPr>
              <a:t>3</a:t>
            </a:fld>
            <a:endParaRPr kumimoji="1" lang="en-US" altLang="zh-CN" sz="1200" b="0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34819" name="Rectangle 2"/>
          <p:cNvSpPr/>
          <p:nvPr>
            <p:ph type="sldImg" idx="2"/>
          </p:nvPr>
        </p:nvSpPr>
        <p:spPr>
          <a:xfrm>
            <a:off x="1117600" y="696912"/>
            <a:ext cx="4648200" cy="3486150"/>
          </a:xfrm>
          <a:prstGeom prst="rect">
            <a:avLst/>
          </a:prstGeom>
          <a:noFill/>
          <a:ln>
            <a:miter lim="800000"/>
          </a:ln>
        </p:spPr>
      </p:sp>
      <p:sp>
        <p:nvSpPr>
          <p:cNvPr id="34820" name="Rectangle 3"/>
          <p:cNvSpPr/>
          <p:nvPr>
            <p:ph type="body" idx="1"/>
          </p:nvPr>
        </p:nvSpPr>
        <p:spPr>
          <a:xfrm>
            <a:off x="688975" y="4416425"/>
            <a:ext cx="5505450" cy="4183062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2446" tIns="46223" rIns="92446" bIns="46223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marL="0" lvl="0" indent="0" eaLnBrk="1" hangingPunct="1"/>
            <a:r>
              <a:rPr lang="zh-CN" altLang="en-US">
                <a:latin typeface="楷体_GB2312" pitchFamily="49" charset="-122"/>
                <a:ea typeface="楷体_GB2312" pitchFamily="49" charset="-122"/>
              </a:rPr>
              <a:t>是由一条肽链和一个血红素  辅基组成的结合蛋白，是肌肉内储存氧的蛋白质。</a:t>
            </a:r>
            <a:endParaRPr lang="zh-CN" altLang="en-US"/>
          </a:p>
          <a:p>
            <a:pPr marL="0" lvl="0" indent="0"/>
            <a:r>
              <a:rPr lang="zh-CN" altLang="en-US"/>
              <a:t>辅基：亚铁血红素辅基 （道尔顿</a:t>
            </a:r>
            <a:r>
              <a:rPr lang="en-US" altLang="zh-CN"/>
              <a:t>:</a:t>
            </a:r>
            <a:r>
              <a:rPr lang="zh-CN" altLang="en-US"/>
              <a:t>质量单位</a:t>
            </a:r>
            <a:r>
              <a:rPr lang="en-US" altLang="zh-CN"/>
              <a:t>,</a:t>
            </a:r>
            <a:r>
              <a:rPr lang="zh-CN" altLang="en-US"/>
              <a:t>等于一个氧原子的</a:t>
            </a:r>
            <a:r>
              <a:rPr lang="en-US" altLang="zh-CN"/>
              <a:t>1/16</a:t>
            </a:r>
            <a:r>
              <a:rPr lang="zh-CN" altLang="en-US"/>
              <a:t>）</a:t>
            </a:r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9634" name=""/>
          <p:cNvSpPr/>
          <p:nvPr>
            <p:ph type="sldImg"/>
          </p:nvPr>
        </p:nvSpPr>
        <p:spPr>
          <a:xfrm>
            <a:off x="1117600" y="696912"/>
            <a:ext cx="4648200" cy="3486150"/>
          </a:xfrm>
          <a:prstGeom prst="rect">
            <a:avLst/>
          </a:prstGeom>
          <a:noFill/>
          <a:ln>
            <a:miter lim="800000"/>
          </a:ln>
        </p:spPr>
      </p:sp>
      <p:sp>
        <p:nvSpPr>
          <p:cNvPr id="69635" name=""/>
          <p:cNvSpPr/>
          <p:nvPr>
            <p:ph type="body" idx="1"/>
          </p:nvPr>
        </p:nvSpPr>
        <p:spPr>
          <a:xfrm>
            <a:off x="688975" y="4416425"/>
            <a:ext cx="5505450" cy="4183062"/>
          </a:xfrm>
          <a:prstGeom prst="rect">
            <a:avLst/>
          </a:prstGeom>
          <a:noFill/>
          <a:ln>
            <a:miter lim="800000"/>
          </a:ln>
        </p:spPr>
        <p:txBody>
          <a:bodyPr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r>
              <a:t>分子量：16.7KD</a:t>
            </a:r>
          </a:p>
          <a:p/>
          <a:p>
            <a:r>
              <a:t>形状：呈紧密球形，多肽链中氨基酸残基上疏水侧链大都在分子内部,亲水侧链多位于分子表面,所以其水溶性很好</a:t>
            </a:r>
          </a:p>
          <a:p/>
          <a:p/>
          <a:p/>
          <a:p>
            <a:r>
              <a:t>  </a:t>
            </a:r>
          </a:p>
          <a:p/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4690" name=""/>
          <p:cNvSpPr/>
          <p:nvPr>
            <p:ph type="sldImg"/>
          </p:nvPr>
        </p:nvSpPr>
        <p:spPr>
          <a:xfrm>
            <a:off x="1117600" y="696912"/>
            <a:ext cx="4648200" cy="3486150"/>
          </a:xfrm>
          <a:prstGeom prst="rect">
            <a:avLst/>
          </a:prstGeom>
          <a:noFill/>
          <a:ln>
            <a:miter lim="800000"/>
          </a:ln>
        </p:spPr>
      </p:sp>
      <p:sp>
        <p:nvSpPr>
          <p:cNvPr id="114691" name=""/>
          <p:cNvSpPr/>
          <p:nvPr>
            <p:ph type="body" idx="1"/>
          </p:nvPr>
        </p:nvSpPr>
        <p:spPr>
          <a:xfrm>
            <a:off x="688975" y="4416425"/>
            <a:ext cx="5505450" cy="4183062"/>
          </a:xfrm>
          <a:prstGeom prst="rect">
            <a:avLst/>
          </a:prstGeom>
          <a:noFill/>
          <a:ln>
            <a:miter lim="800000"/>
          </a:ln>
        </p:spPr>
        <p:txBody>
          <a:bodyPr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r>
              <a:t>分布：广泛存在于人及哺乳动物心肌和横纹肌，在胸腺及甲状腺也有少许存在，占肌肉总蛋白2％</a:t>
            </a:r>
          </a:p>
          <a:p/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994" name=""/>
          <p:cNvSpPr/>
          <p:nvPr>
            <p:ph type="sldImg"/>
          </p:nvPr>
        </p:nvSpPr>
        <p:spPr>
          <a:xfrm>
            <a:off x="1117600" y="696912"/>
            <a:ext cx="4648200" cy="3486150"/>
          </a:xfrm>
          <a:prstGeom prst="rect">
            <a:avLst/>
          </a:prstGeom>
          <a:noFill/>
          <a:ln>
            <a:miter lim="800000"/>
          </a:ln>
        </p:spPr>
      </p:sp>
      <p:sp>
        <p:nvSpPr>
          <p:cNvPr id="84995" name=""/>
          <p:cNvSpPr/>
          <p:nvPr>
            <p:ph type="body" idx="1"/>
          </p:nvPr>
        </p:nvSpPr>
        <p:spPr>
          <a:xfrm>
            <a:off x="688975" y="4416425"/>
            <a:ext cx="5505450" cy="4183062"/>
          </a:xfrm>
          <a:prstGeom prst="rect">
            <a:avLst/>
          </a:prstGeom>
          <a:noFill/>
          <a:ln>
            <a:miter lim="800000"/>
          </a:ln>
        </p:spPr>
        <p:txBody>
          <a:bodyPr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r>
              <a:t>心肌或骨骼肌损伤时Mb能够从肌肉组织快速地释放入周围血管间隙，不经淋巴循环直接进入血液循环中去</a:t>
            </a:r>
          </a:p>
          <a:p/>
          <a:p>
            <a:r>
              <a:t>大部分以游离状态存在，小部分与血清蛋白结合，而且结合能力很弱 。血Mb半衰期仅为1-3小时。主要经肾脏排泄，少许由单核巨噬细胞系统去除</a:t>
            </a:r>
          </a:p>
          <a:p/>
          <a:p/>
          <a:p/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5170" name=""/>
          <p:cNvSpPr/>
          <p:nvPr>
            <p:ph type="sldImg"/>
          </p:nvPr>
        </p:nvSpPr>
        <p:spPr>
          <a:xfrm>
            <a:off x="1117600" y="696912"/>
            <a:ext cx="4648200" cy="3486150"/>
          </a:xfrm>
          <a:prstGeom prst="rect">
            <a:avLst/>
          </a:prstGeom>
          <a:noFill/>
          <a:ln>
            <a:miter lim="800000"/>
          </a:ln>
        </p:spPr>
      </p:sp>
      <p:sp>
        <p:nvSpPr>
          <p:cNvPr id="135171" name=""/>
          <p:cNvSpPr/>
          <p:nvPr>
            <p:ph type="body" idx="1"/>
          </p:nvPr>
        </p:nvSpPr>
        <p:spPr>
          <a:xfrm>
            <a:off x="688975" y="4416425"/>
            <a:ext cx="5505450" cy="4183062"/>
          </a:xfrm>
          <a:prstGeom prst="rect">
            <a:avLst/>
          </a:prstGeom>
          <a:noFill/>
          <a:ln>
            <a:miter lim="800000"/>
          </a:ln>
        </p:spPr>
        <p:txBody>
          <a:bodyPr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r>
              <a:t>能可逆地与氧结合，是一个氧合结合蛋白，参加葡萄糖氧化，在细胞内主要含有运输氧和储氧功效。与氧亲和力比Hb 强，在极低氧张力情况下，肌肉缺氧时，能够放出氧供肌肉收缩急需，还能缓冲细胞内氧浓度 ，使细胞内氧浓度相对稳定</a:t>
            </a:r>
          </a:p>
          <a:p/>
          <a:p>
            <a:r>
              <a:t>Mb对于维持正常肌肉发育和功效是必需；结合并去除NO，其过氧化物酶活性能够调整细胞内氧化还原状态，去除活性氧</a:t>
            </a:r>
          </a:p>
          <a:p/>
          <a:p>
            <a:r>
              <a:t>Cardiovasc Res, ,87(1) ,22-29</a:t>
            </a:r>
          </a:p>
          <a:p>
            <a:r>
              <a:t>Adv Exp Med Biol, 618, 181-193</a:t>
            </a:r>
          </a:p>
          <a:p/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8002" name=""/>
          <p:cNvSpPr/>
          <p:nvPr>
            <p:ph type="sldImg"/>
          </p:nvPr>
        </p:nvSpPr>
        <p:spPr>
          <a:xfrm>
            <a:off x="1117600" y="696912"/>
            <a:ext cx="4648200" cy="3486150"/>
          </a:xfrm>
          <a:prstGeom prst="rect">
            <a:avLst/>
          </a:prstGeom>
          <a:noFill/>
          <a:ln>
            <a:miter lim="800000"/>
          </a:ln>
        </p:spPr>
      </p:sp>
      <p:sp>
        <p:nvSpPr>
          <p:cNvPr id="128003" name=""/>
          <p:cNvSpPr/>
          <p:nvPr>
            <p:ph type="body" idx="1"/>
          </p:nvPr>
        </p:nvSpPr>
        <p:spPr>
          <a:xfrm>
            <a:off x="688975" y="4416425"/>
            <a:ext cx="5505450" cy="4183062"/>
          </a:xfrm>
          <a:prstGeom prst="rect">
            <a:avLst/>
          </a:prstGeom>
          <a:noFill/>
          <a:ln>
            <a:miter lim="800000"/>
          </a:ln>
        </p:spPr>
        <p:txBody>
          <a:bodyPr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r>
              <a:t>Mb与危重病发病机制关系：</a:t>
            </a:r>
          </a:p>
          <a:p>
            <a:r>
              <a:t>  1.Mb在体循环中含有过氧化物酶样活性，过量Mb含有产生氧化应激损伤能力，催化机体产生病理性小分子细胞毒产物；</a:t>
            </a:r>
          </a:p>
          <a:p>
            <a:r>
              <a:t>  2.氧化状态下Mb被亚酰基化，能调整细胞中NO水平及其生物活性，去除循环中内源性氮氧化合物；而病理状态下Mb不能诱导去除内源性氮氧化合物，从而增加了主要脏器血液循环阻力，加重了低血容量性休克组织失代偿和血管炎症反应</a:t>
            </a:r>
          </a:p>
          <a:p/>
          <a:p/>
          <a:p/>
          <a:p/>
          <a:p/>
          <a:p>
            <a:r>
              <a:t> Shock,  ,19（1）,79-84</a:t>
            </a:r>
          </a:p>
          <a:p>
            <a:r>
              <a:t>  Biochim Biophys Acta，，1792（8），796-803</a:t>
            </a:r>
          </a:p>
          <a:p>
            <a:r>
              <a:t> </a:t>
            </a:r>
          </a:p>
          <a:p/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9810" name=""/>
          <p:cNvSpPr/>
          <p:nvPr>
            <p:ph type="sldImg"/>
          </p:nvPr>
        </p:nvSpPr>
        <p:spPr>
          <a:xfrm>
            <a:off x="1117600" y="696912"/>
            <a:ext cx="4648200" cy="3486150"/>
          </a:xfrm>
          <a:prstGeom prst="rect">
            <a:avLst/>
          </a:prstGeom>
          <a:noFill/>
          <a:ln>
            <a:miter lim="800000"/>
          </a:ln>
        </p:spPr>
      </p:sp>
      <p:sp>
        <p:nvSpPr>
          <p:cNvPr id="119811" name=""/>
          <p:cNvSpPr/>
          <p:nvPr>
            <p:ph type="body" idx="1"/>
          </p:nvPr>
        </p:nvSpPr>
        <p:spPr>
          <a:xfrm>
            <a:off x="688975" y="4416425"/>
            <a:ext cx="5505450" cy="4183062"/>
          </a:xfrm>
          <a:prstGeom prst="rect">
            <a:avLst/>
          </a:prstGeom>
          <a:noFill/>
          <a:ln>
            <a:miter lim="800000"/>
          </a:ln>
        </p:spPr>
        <p:txBody>
          <a:bodyPr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r>
              <a:t>当前，最灵敏血清Mb测定方法是放射免疫法，利用Mb同125I标识Mb竞争有限抗体，最低测定范围为2ng/ml水平;免疫比浊法操作简便、快速，仅需15分钟，不需特殊仪器，但敏感性低，最低测定范围为10ng/ml</a:t>
            </a:r>
          </a:p>
          <a:p>
            <a:r>
              <a:t>测定血中Mb含量有酶联免疫吸附试验、乳胶凝</a:t>
            </a:r>
          </a:p>
          <a:p>
            <a:r>
              <a:t>  集法、斑点免疫金渗滤法、放射免疫分析、免</a:t>
            </a:r>
          </a:p>
          <a:p>
            <a:r>
              <a:t>  疫比浊法等</a:t>
            </a:r>
          </a:p>
          <a:p/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0834" name=""/>
          <p:cNvSpPr/>
          <p:nvPr>
            <p:ph type="sldImg"/>
          </p:nvPr>
        </p:nvSpPr>
        <p:spPr>
          <a:xfrm>
            <a:off x="1117600" y="696912"/>
            <a:ext cx="4648200" cy="3486150"/>
          </a:xfrm>
          <a:prstGeom prst="rect">
            <a:avLst/>
          </a:prstGeom>
          <a:noFill/>
          <a:ln>
            <a:miter lim="800000"/>
          </a:ln>
        </p:spPr>
      </p:sp>
      <p:sp>
        <p:nvSpPr>
          <p:cNvPr id="120835" name=""/>
          <p:cNvSpPr/>
          <p:nvPr>
            <p:ph type="body" idx="1"/>
          </p:nvPr>
        </p:nvSpPr>
        <p:spPr>
          <a:xfrm>
            <a:off x="688975" y="4416425"/>
            <a:ext cx="5505450" cy="4183062"/>
          </a:xfrm>
          <a:prstGeom prst="rect">
            <a:avLst/>
          </a:prstGeom>
          <a:noFill/>
          <a:ln>
            <a:miter lim="800000"/>
          </a:ln>
        </p:spPr>
        <p:txBody>
          <a:bodyPr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rPr lang="zh-CN" altLang="en-US"/>
              <a:t>不同的分析和检测技术所得参考值不同，故各实验室有建立各自的参考值  </a:t>
            </a:r>
            <a:endParaRPr lang="zh-CN" altLang="en-US"/>
          </a:p>
          <a:p>
            <a:pPr lvl="0"/>
            <a:r>
              <a:rPr lang="zh-CN" altLang="en-US">
                <a:latin typeface="楷体_GB2312" pitchFamily="49" charset="-122"/>
                <a:ea typeface="楷体_GB2312" pitchFamily="49" charset="-122"/>
              </a:rPr>
              <a:t>人血清</a:t>
            </a:r>
            <a:r>
              <a:rPr lang="en-US" altLang="zh-CN">
                <a:latin typeface="楷体_GB2312" pitchFamily="49" charset="-122"/>
                <a:ea typeface="楷体_GB2312" pitchFamily="49" charset="-122"/>
              </a:rPr>
              <a:t>Mb</a:t>
            </a:r>
            <a:r>
              <a:rPr lang="zh-CN" altLang="en-US">
                <a:latin typeface="楷体_GB2312" pitchFamily="49" charset="-122"/>
                <a:ea typeface="楷体_GB2312" pitchFamily="49" charset="-122"/>
              </a:rPr>
              <a:t>的正常参考范围在</a:t>
            </a:r>
            <a:r>
              <a:rPr lang="en-US" altLang="zh-CN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16</a:t>
            </a:r>
            <a:r>
              <a:rPr lang="zh-CN" altLang="en-US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～</a:t>
            </a:r>
            <a:r>
              <a:rPr lang="en-US" altLang="zh-CN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87ng</a:t>
            </a:r>
            <a:r>
              <a:rPr lang="zh-CN" altLang="en-US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／</a:t>
            </a:r>
            <a:r>
              <a:rPr lang="en-US" altLang="zh-CN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ml</a:t>
            </a:r>
            <a:endParaRPr lang="zh-CN" altLang="en-US"/>
          </a:p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8786" name=""/>
          <p:cNvSpPr/>
          <p:nvPr>
            <p:ph type="sldImg"/>
          </p:nvPr>
        </p:nvSpPr>
        <p:spPr>
          <a:xfrm>
            <a:off x="1117600" y="696912"/>
            <a:ext cx="4648200" cy="3486150"/>
          </a:xfrm>
          <a:prstGeom prst="rect">
            <a:avLst/>
          </a:prstGeom>
          <a:noFill/>
          <a:ln>
            <a:miter lim="800000"/>
          </a:ln>
        </p:spPr>
      </p:sp>
      <p:sp>
        <p:nvSpPr>
          <p:cNvPr id="118787" name=""/>
          <p:cNvSpPr/>
          <p:nvPr>
            <p:ph type="body" idx="1"/>
          </p:nvPr>
        </p:nvSpPr>
        <p:spPr>
          <a:xfrm>
            <a:off x="688975" y="4416425"/>
            <a:ext cx="5505450" cy="4183062"/>
          </a:xfrm>
          <a:prstGeom prst="rect">
            <a:avLst/>
          </a:prstGeom>
          <a:noFill/>
          <a:ln>
            <a:miter lim="800000"/>
          </a:ln>
        </p:spPr>
        <p:txBody>
          <a:bodyPr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r>
              <a:t>心血管疾病：急性心梗</a:t>
            </a:r>
          </a:p>
          <a:p>
            <a:r>
              <a:t>骨骼肌疾病</a:t>
            </a:r>
          </a:p>
          <a:p>
            <a:r>
              <a:t>横纹肌溶解症</a:t>
            </a:r>
          </a:p>
          <a:p>
            <a:r>
              <a:t>其它</a:t>
            </a:r>
          </a:p>
          <a:p/>
          <a:p/>
          <a:p/>
          <a:p/>
          <a:p/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5C4EAB-F7E7-4B30-99F7-997E7A9CC8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BA8476-5036-4A24-936B-2179C07380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DA3538-9EF5-4AAA-910D-F6B5F9795E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E5D73A6-D558-4E48-85DA-88EC74FA97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B47C5AC-D552-4CC1-AC11-48174C3F6D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82549B0-FF93-47AA-870F-E378AD3EE8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22F8573-ED00-409E-B797-6DBD4A509E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1F14791-2166-4BAF-8E93-D871E5D818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3E4174F-27A2-4DC7-B357-8E7951560F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216F32-3CB8-439D-98FE-A73FC297D0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CDF2EB-961F-49E7-8F31-7665FD7716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0530" name="Rectangle 2050"/>
          <p:cNvSpPr>
            <a:spLocks noGrp="1" noChangeArrowheads="1"/>
          </p:cNvSpPr>
          <p:nvPr>
            <p:ph type="ctrTitle"/>
          </p:nvPr>
        </p:nvSpPr>
        <p:spPr bwMode="auto">
          <a:xfrm>
            <a:off x="685800" y="2130425"/>
            <a:ext cx="7772400" cy="1470025"/>
          </a:xfrm>
          <a:prstGeom prst="rect">
            <a:avLst/>
          </a:prstGeom>
          <a:noFill/>
          <a:ln algn="ctr">
            <a:miter lim="800000"/>
          </a:ln>
          <a:effectLst>
            <a:outerShdw dist="35921" dir="2700000" algn="ctr" rotWithShape="0">
              <a:schemeClr val="bg2"/>
            </a:outerShdw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>
              <a:defRPr sz="3600"/>
            </a:lvl1pPr>
          </a:lstStyle>
          <a:p>
            <a:r>
              <a:rPr lang="en-GB" altLang="zh-CN"/>
              <a:t>Click to edit Master title style</a:t>
            </a:r>
          </a:p>
        </p:txBody>
      </p:sp>
      <p:sp>
        <p:nvSpPr>
          <p:cNvPr id="150531" name="Rectangle 2051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GB" altLang="zh-CN"/>
              <a:t>Click to edit Master subtitle style</a:t>
            </a:r>
          </a:p>
        </p:txBody>
      </p:sp>
    </p:spTree>
  </p:cSld>
  <p:clrMapOvr>
    <a:masterClrMapping/>
  </p:clrMapOvr>
  <p:transition>
    <p:wipe dir="r"/>
  </p:transition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>
    <p:wipe dir="r"/>
  </p:transition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  <p:transition>
    <p:wipe dir="r"/>
  </p:transition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762000" y="1600200"/>
            <a:ext cx="381158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725988" y="1600200"/>
            <a:ext cx="381317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>
    <p:wipe dir="r"/>
  </p:transition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>
    <p:wipe dir="r"/>
  </p:transition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>
    <p:wipe dir="r"/>
  </p:transition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>
    <p:wipe dir="r"/>
  </p:transition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  <p:transition>
    <p:wipe dir="r"/>
  </p:transition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  <p:transition>
    <p:wipe dir="r"/>
  </p:transition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>
    <p:wipe dir="r"/>
  </p:transition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>
    <p:wipe dir="r"/>
  </p:transition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Relationship Id="rId3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slideLayout" Target="../slideLayouts/slideLayout22.xml" /><Relationship Id="rId11" Type="http://schemas.openxmlformats.org/officeDocument/2006/relationships/image" Target="../media/image2.jpeg" /><Relationship Id="rId12" Type="http://schemas.openxmlformats.org/officeDocument/2006/relationships/theme" Target="../theme/theme3.xml" /><Relationship Id="rId2" Type="http://schemas.openxmlformats.org/officeDocument/2006/relationships/slideLayout" Target="../slideLayouts/slideLayout14.xml" /><Relationship Id="rId3" Type="http://schemas.openxmlformats.org/officeDocument/2006/relationships/slideLayout" Target="../slideLayouts/slideLayout15.xml" /><Relationship Id="rId4" Type="http://schemas.openxmlformats.org/officeDocument/2006/relationships/slideLayout" Target="../slideLayouts/slideLayout16.xml" /><Relationship Id="rId5" Type="http://schemas.openxmlformats.org/officeDocument/2006/relationships/slideLayout" Target="../slideLayouts/slideLayout17.xml" /><Relationship Id="rId6" Type="http://schemas.openxmlformats.org/officeDocument/2006/relationships/slideLayout" Target="../slideLayouts/slideLayout18.xml" /><Relationship Id="rId7" Type="http://schemas.openxmlformats.org/officeDocument/2006/relationships/slideLayout" Target="../slideLayouts/slideLayout19.xml" /><Relationship Id="rId8" Type="http://schemas.openxmlformats.org/officeDocument/2006/relationships/slideLayout" Target="../slideLayouts/slideLayout20.xml" /><Relationship Id="rId9" Type="http://schemas.openxmlformats.org/officeDocument/2006/relationships/slideLayout" Target="../slideLayouts/slideLayout2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/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600200"/>
            <a:ext cx="7777162" cy="4525962"/>
          </a:xfrm>
          <a:prstGeom prst="rect">
            <a:avLst/>
          </a:prstGeom>
          <a:noFill/>
          <a:ln w="9525" algn="ctr">
            <a:noFill/>
            <a:miter lim="800000"/>
          </a:ln>
          <a:effectLst>
            <a:outerShdw dist="35921" dir="2700000" algn="ctr" rotWithShape="0">
              <a:schemeClr val="bg2"/>
            </a:outerShdw>
          </a:effectLst>
        </p:spPr>
        <p:txBody>
          <a:bodyPr lIns="0" tIns="0" rIns="0" bIns="0" numCol="1" compatLnSpc="1">
            <a:prstTxWarp prst="textNoShape">
              <a:avLst/>
            </a:prstTxWarp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3200" b="0" i="0" u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2400" b="0" i="0" u="none" baseline="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2400" b="0" i="0" u="none" baseline="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2000" b="0" i="0" u="none" baseline="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2000" b="0" i="0" u="none" baseline="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Font typeface="Wingdings" pitchFamily="2" charset="2"/>
              <a:buChar char="§"/>
              <a:defRPr lang="zh-CN" altLang="en-US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Font typeface="Wingdings" pitchFamily="2" charset="2"/>
              <a:buChar char="§"/>
              <a:defRPr lang="zh-CN" altLang="en-US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Font typeface="Wingdings" pitchFamily="2" charset="2"/>
              <a:buChar char="§"/>
              <a:defRPr lang="zh-CN" altLang="en-US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Font typeface="Wingdings" pitchFamily="2" charset="2"/>
              <a:buChar char="§"/>
              <a:defRPr lang="zh-CN" altLang="en-US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0" r:id="rId1"/>
  </p:sldLayoutIdLst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dur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dur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dur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dur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uiExpand="1" build="p"/>
    </p:bldLst>
  </p:timing>
  <p:txStyles>
    <p:titleStyle>
      <a:lvl1pPr marL="0" indent="0" algn="l" defTabSz="914400" rtl="0" eaLnBrk="0" fontAlgn="base" hangingPunct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2800" b="1" i="0" u="none" baseline="0">
          <a:solidFill>
            <a:srgbClr val="FFCC00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800" b="1">
          <a:solidFill>
            <a:srgbClr val="FFCC00"/>
          </a:solidFill>
          <a:effectLst>
            <a:outerShdw blurRad="38100" dist="38100" dir="2700000" algn="tl">
              <a:srgbClr val="000000"/>
            </a:outerShdw>
          </a:effectLst>
          <a:latin typeface="Arial"/>
          <a:ea typeface="宋体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2800" b="1">
          <a:solidFill>
            <a:srgbClr val="FFCC00"/>
          </a:solidFill>
          <a:effectLst>
            <a:outerShdw blurRad="38100" dist="38100" dir="2700000" algn="tl">
              <a:srgbClr val="000000"/>
            </a:outerShdw>
          </a:effectLst>
          <a:latin typeface="Arial"/>
          <a:ea typeface="宋体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2800" b="1">
          <a:solidFill>
            <a:srgbClr val="FFCC00"/>
          </a:solidFill>
          <a:effectLst>
            <a:outerShdw blurRad="38100" dist="38100" dir="2700000" algn="tl">
              <a:srgbClr val="000000"/>
            </a:outerShdw>
          </a:effectLst>
          <a:latin typeface="Arial"/>
          <a:ea typeface="宋体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2800" b="1">
          <a:solidFill>
            <a:srgbClr val="FFCC00"/>
          </a:solidFill>
          <a:effectLst>
            <a:outerShdw blurRad="38100" dist="38100" dir="2700000" algn="tl">
              <a:srgbClr val="000000"/>
            </a:outerShdw>
          </a:effectLst>
          <a:latin typeface="Arial"/>
          <a:ea typeface="宋体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rgbClr val="FFCC00"/>
          </a:solidFill>
          <a:effectLst>
            <a:outerShdw blurRad="38100" dist="38100" dir="2700000" algn="tl">
              <a:srgbClr val="000000"/>
            </a:outerShdw>
          </a:effectLst>
          <a:latin typeface="Arial"/>
          <a:ea typeface="宋体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rgbClr val="FFCC00"/>
          </a:solidFill>
          <a:effectLst>
            <a:outerShdw blurRad="38100" dist="38100" dir="2700000" algn="tl">
              <a:srgbClr val="000000"/>
            </a:outerShdw>
          </a:effectLst>
          <a:latin typeface="Arial"/>
          <a:ea typeface="宋体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rgbClr val="FFCC00"/>
          </a:solidFill>
          <a:effectLst>
            <a:outerShdw blurRad="38100" dist="38100" dir="2700000" algn="tl">
              <a:srgbClr val="000000"/>
            </a:outerShdw>
          </a:effectLst>
          <a:latin typeface="Arial"/>
          <a:ea typeface="宋体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rgbClr val="FFCC00"/>
          </a:solidFill>
          <a:effectLst>
            <a:outerShdw blurRad="38100" dist="38100" dir="2700000" algn="tl">
              <a:srgbClr val="000000"/>
            </a:outerShdw>
          </a:effectLst>
          <a:latin typeface="Arial"/>
          <a:ea typeface="宋体" pitchFamily="2" charset="-122"/>
        </a:defRPr>
      </a:lvl9pPr>
    </p:titleStyle>
    <p:bodyStyle>
      <a:lvl1pPr marL="342900" indent="-3429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>
          <a:srgbClr val="FFCC00"/>
        </a:buClr>
        <a:buSzTx/>
        <a:buFont typeface="Wingdings" pitchFamily="2" charset="2"/>
        <a:buChar char="§"/>
        <a:defRPr kumimoji="0" sz="3200" b="0" i="0" u="none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>
          <a:srgbClr val="FFCC00"/>
        </a:buClr>
        <a:buSzTx/>
        <a:buFont typeface="Wingdings" pitchFamily="2" charset="2"/>
        <a:buChar char="§"/>
        <a:defRPr kumimoji="0" sz="2400" b="0" i="0" u="none" baseline="0">
          <a:solidFill>
            <a:schemeClr val="tx1"/>
          </a:solidFill>
          <a:latin typeface="+mn-lt"/>
          <a:ea typeface="+mn-ea"/>
        </a:defRPr>
      </a:lvl2pPr>
      <a:lvl3pPr marL="1143000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>
          <a:srgbClr val="FFCC00"/>
        </a:buClr>
        <a:buSzTx/>
        <a:buFont typeface="Wingdings" pitchFamily="2" charset="2"/>
        <a:buChar char="§"/>
        <a:defRPr kumimoji="0" sz="2400" b="0" i="0" u="none" baseline="0">
          <a:solidFill>
            <a:schemeClr val="tx1"/>
          </a:solidFill>
          <a:latin typeface="+mn-lt"/>
          <a:ea typeface="+mn-ea"/>
        </a:defRPr>
      </a:lvl3pPr>
      <a:lvl4pPr marL="1600200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>
          <a:srgbClr val="FFCC00"/>
        </a:buClr>
        <a:buSzTx/>
        <a:buFont typeface="Wingdings" pitchFamily="2" charset="2"/>
        <a:buChar char="§"/>
        <a:defRPr kumimoji="0" sz="2000" b="0" i="0" u="none" baseline="0">
          <a:solidFill>
            <a:schemeClr val="tx1"/>
          </a:solidFill>
          <a:latin typeface="+mn-lt"/>
          <a:ea typeface="+mn-ea"/>
        </a:defRPr>
      </a:lvl4pPr>
      <a:lvl5pPr marL="2057400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>
          <a:srgbClr val="FFCC00"/>
        </a:buClr>
        <a:buSzTx/>
        <a:buFont typeface="Wingdings" pitchFamily="2" charset="2"/>
        <a:buChar char="§"/>
        <a:defRPr kumimoji="0" sz="2000" b="0" i="0" u="none" baseline="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FFCC00"/>
        </a:buClr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FFCC00"/>
        </a:buClr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FFCC00"/>
        </a:buClr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FFCC00"/>
        </a:buClr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11"/>
          <a:stretch>
            <a:fillRect/>
          </a:stretch>
        </a:blipFill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600200"/>
            <a:ext cx="7777162" cy="4525962"/>
          </a:xfrm>
          <a:prstGeom prst="rect">
            <a:avLst/>
          </a:prstGeom>
          <a:noFill/>
          <a:ln w="9525" algn="ctr">
            <a:noFill/>
            <a:miter lim="800000"/>
          </a:ln>
          <a:effectLst>
            <a:outerShdw dist="35921" dir="2700000" algn="ctr" rotWithShape="0">
              <a:schemeClr val="bg2"/>
            </a:outerShdw>
          </a:effectLst>
        </p:spPr>
        <p:txBody>
          <a:bodyPr lIns="0" tIns="0" rIns="0" bIns="0" numCol="1" compatLnSpc="1">
            <a:prstTxWarp prst="textNoShape">
              <a:avLst/>
            </a:prstTxWarp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3200" b="0" i="0" u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2400" b="0" i="0" u="none" baseline="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2400" b="0" i="0" u="none" baseline="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2000" b="0" i="0" u="none" baseline="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2000" b="0" i="0" u="none" baseline="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Font typeface="Wingdings" pitchFamily="2" charset="2"/>
              <a:buChar char="§"/>
              <a:defRPr lang="zh-CN" altLang="en-US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Font typeface="Wingdings" pitchFamily="2" charset="2"/>
              <a:buChar char="§"/>
              <a:defRPr lang="zh-CN" altLang="en-US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Font typeface="Wingdings" pitchFamily="2" charset="2"/>
              <a:buChar char="§"/>
              <a:defRPr lang="zh-CN" altLang="en-US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Font typeface="Wingdings" pitchFamily="2" charset="2"/>
              <a:buChar char="§"/>
              <a:defRPr lang="zh-CN" altLang="en-US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1027" name="Rectangle 4"/>
          <p:cNvSpPr>
            <a:spLocks noChangeArrowheads="1"/>
          </p:cNvSpPr>
          <p:nvPr/>
        </p:nvSpPr>
        <p:spPr bwMode="auto">
          <a:xfrm>
            <a:off x="0" y="0"/>
            <a:ext cx="9144000" cy="1066800"/>
          </a:xfrm>
          <a:prstGeom prst="rect">
            <a:avLst/>
          </a:prstGeom>
          <a:solidFill>
            <a:srgbClr val="163FB2"/>
          </a:solidFill>
          <a:ln w="9525">
            <a:solidFill>
              <a:schemeClr val="accent1"/>
            </a:solidFill>
            <a:miter lim="800000"/>
          </a:ln>
          <a:effectLst/>
        </p:spPr>
        <p:txBody>
          <a:bodyPr wrap="none" anchor="ctr" anchorCtr="0"/>
          <a:lstStyle>
            <a:defPPr marL="342900" indent="-342900" algn="l" rtl="0" eaLnBrk="1" hangingPunct="1">
              <a:defRPr kumimoji="0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5pPr>
          </a:lstStyle>
          <a:p>
            <a:pPr marL="0" lvl="0" indent="0" algn="ctr" eaLnBrk="1" hangingPunct="1">
              <a:buNone/>
            </a:pPr>
            <a:endParaRPr lang="zh-CN" altLang="zh-CN">
              <a:ea typeface="黑体" pitchFamily="2" charset="-122"/>
            </a:endParaRPr>
          </a:p>
        </p:txBody>
      </p:sp>
      <p:sp>
        <p:nvSpPr>
          <p:cNvPr id="1028" name="Rectangle 6"/>
          <p:cNvSpPr>
            <a:spLocks noChangeArrowheads="1"/>
          </p:cNvSpPr>
          <p:nvPr/>
        </p:nvSpPr>
        <p:spPr bwMode="auto">
          <a:xfrm>
            <a:off x="609600" y="0"/>
            <a:ext cx="7772400" cy="1066800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lIns="0" tIns="0" rIns="0" bIns="0" anchor="ctr" anchorCtr="0"/>
          <a:lstStyle>
            <a:defPPr marL="342900" indent="-342900" algn="l" rtl="0" eaLnBrk="1" hangingPunct="1">
              <a:defRPr kumimoji="0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5pPr>
          </a:lstStyle>
          <a:p>
            <a:pPr marL="0" lvl="0" indent="0" eaLnBrk="1" hangingPunct="1"/>
            <a:endParaRPr lang="zh-CN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</p:sldLayoutIdLst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dur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dur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dur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dur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 uiExpand="1" build="p"/>
    </p:bldLst>
  </p:timing>
  <p:txStyles>
    <p:titleStyle>
      <a:lvl1pPr marL="0" indent="0" algn="l" defTabSz="914400" rtl="0" eaLnBrk="0" fontAlgn="base" hangingPunct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2800" b="1" i="0" u="none" baseline="0">
          <a:solidFill>
            <a:srgbClr val="FFCC00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800" b="1">
          <a:solidFill>
            <a:srgbClr val="FFCC00"/>
          </a:solidFill>
          <a:effectLst>
            <a:outerShdw blurRad="38100" dist="38100" dir="2700000" algn="tl">
              <a:srgbClr val="000000"/>
            </a:outerShdw>
          </a:effectLst>
          <a:latin typeface="Arial"/>
          <a:ea typeface="宋体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2800" b="1">
          <a:solidFill>
            <a:srgbClr val="FFCC00"/>
          </a:solidFill>
          <a:effectLst>
            <a:outerShdw blurRad="38100" dist="38100" dir="2700000" algn="tl">
              <a:srgbClr val="000000"/>
            </a:outerShdw>
          </a:effectLst>
          <a:latin typeface="Arial"/>
          <a:ea typeface="宋体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2800" b="1">
          <a:solidFill>
            <a:srgbClr val="FFCC00"/>
          </a:solidFill>
          <a:effectLst>
            <a:outerShdw blurRad="38100" dist="38100" dir="2700000" algn="tl">
              <a:srgbClr val="000000"/>
            </a:outerShdw>
          </a:effectLst>
          <a:latin typeface="Arial"/>
          <a:ea typeface="宋体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2800" b="1">
          <a:solidFill>
            <a:srgbClr val="FFCC00"/>
          </a:solidFill>
          <a:effectLst>
            <a:outerShdw blurRad="38100" dist="38100" dir="2700000" algn="tl">
              <a:srgbClr val="000000"/>
            </a:outerShdw>
          </a:effectLst>
          <a:latin typeface="Arial"/>
          <a:ea typeface="宋体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rgbClr val="FFCC00"/>
          </a:solidFill>
          <a:effectLst>
            <a:outerShdw blurRad="38100" dist="38100" dir="2700000" algn="tl">
              <a:srgbClr val="000000"/>
            </a:outerShdw>
          </a:effectLst>
          <a:latin typeface="Arial"/>
          <a:ea typeface="宋体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rgbClr val="FFCC00"/>
          </a:solidFill>
          <a:effectLst>
            <a:outerShdw blurRad="38100" dist="38100" dir="2700000" algn="tl">
              <a:srgbClr val="000000"/>
            </a:outerShdw>
          </a:effectLst>
          <a:latin typeface="Arial"/>
          <a:ea typeface="宋体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rgbClr val="FFCC00"/>
          </a:solidFill>
          <a:effectLst>
            <a:outerShdw blurRad="38100" dist="38100" dir="2700000" algn="tl">
              <a:srgbClr val="000000"/>
            </a:outerShdw>
          </a:effectLst>
          <a:latin typeface="Arial"/>
          <a:ea typeface="宋体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rgbClr val="FFCC00"/>
          </a:solidFill>
          <a:effectLst>
            <a:outerShdw blurRad="38100" dist="38100" dir="2700000" algn="tl">
              <a:srgbClr val="000000"/>
            </a:outerShdw>
          </a:effectLst>
          <a:latin typeface="Arial"/>
          <a:ea typeface="宋体" pitchFamily="2" charset="-122"/>
        </a:defRPr>
      </a:lvl9pPr>
    </p:titleStyle>
    <p:bodyStyle>
      <a:lvl1pPr marL="342900" indent="-3429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>
          <a:srgbClr val="FFCC00"/>
        </a:buClr>
        <a:buSzTx/>
        <a:buFont typeface="Wingdings" pitchFamily="2" charset="2"/>
        <a:buChar char="§"/>
        <a:defRPr kumimoji="0" sz="3200" b="0" i="0" u="none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>
          <a:srgbClr val="FFCC00"/>
        </a:buClr>
        <a:buSzTx/>
        <a:buFont typeface="Wingdings" pitchFamily="2" charset="2"/>
        <a:buChar char="§"/>
        <a:defRPr kumimoji="0" sz="2400" b="0" i="0" u="none" baseline="0">
          <a:solidFill>
            <a:schemeClr val="tx1"/>
          </a:solidFill>
          <a:latin typeface="+mn-lt"/>
          <a:ea typeface="+mn-ea"/>
        </a:defRPr>
      </a:lvl2pPr>
      <a:lvl3pPr marL="1143000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>
          <a:srgbClr val="FFCC00"/>
        </a:buClr>
        <a:buSzTx/>
        <a:buFont typeface="Wingdings" pitchFamily="2" charset="2"/>
        <a:buChar char="§"/>
        <a:defRPr kumimoji="0" sz="2400" b="0" i="0" u="none" baseline="0">
          <a:solidFill>
            <a:schemeClr val="tx1"/>
          </a:solidFill>
          <a:latin typeface="+mn-lt"/>
          <a:ea typeface="+mn-ea"/>
        </a:defRPr>
      </a:lvl3pPr>
      <a:lvl4pPr marL="1600200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>
          <a:srgbClr val="FFCC00"/>
        </a:buClr>
        <a:buSzTx/>
        <a:buFont typeface="Wingdings" pitchFamily="2" charset="2"/>
        <a:buChar char="§"/>
        <a:defRPr kumimoji="0" sz="2000" b="0" i="0" u="none" baseline="0">
          <a:solidFill>
            <a:schemeClr val="tx1"/>
          </a:solidFill>
          <a:latin typeface="+mn-lt"/>
          <a:ea typeface="+mn-ea"/>
        </a:defRPr>
      </a:lvl4pPr>
      <a:lvl5pPr marL="2057400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>
          <a:srgbClr val="FFCC00"/>
        </a:buClr>
        <a:buSzTx/>
        <a:buFont typeface="Wingdings" pitchFamily="2" charset="2"/>
        <a:buChar char="§"/>
        <a:defRPr kumimoji="0" sz="2000" b="0" i="0" u="none" baseline="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FFCC00"/>
        </a:buClr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FFCC00"/>
        </a:buClr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FFCC00"/>
        </a:buClr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FFCC00"/>
        </a:buClr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45234130221011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827088" y="1484312"/>
            <a:ext cx="7772400" cy="2422525"/>
          </a:xfrm>
          <a:prstGeom prst="rect">
            <a:avLst/>
          </a:prstGeom>
          <a:noFill/>
          <a:ln algn="ctr">
            <a:miter lim="800000"/>
          </a:ln>
        </p:spPr>
        <p:txBody>
          <a:bodyPr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1" i="0" u="none" baseline="0">
                <a:solidFill>
                  <a:srgbClr val="FFCC00"/>
                </a:solidFill>
                <a:latin typeface="Arial" pitchFamily="34" charset="0"/>
                <a:ea typeface="宋体" pitchFamily="2" charset="-122"/>
              </a:defRPr>
            </a:lvl1pPr>
          </a:lstStyle>
          <a:p>
            <a:pPr marL="0" marR="0" lvl="0" indent="0" algn="ctr" eaLnBrk="1" hangingPunct="1">
              <a:lnSpc>
                <a:spcPct val="120000"/>
              </a:lnSpc>
            </a:pPr>
            <a:br>
              <a:rPr lang="en-US" altLang="zh-CN" sz="3200" b="0">
                <a:solidFill>
                  <a:srgbClr val="CC0000"/>
                </a:solidFill>
                <a:effectLst>
                  <a:outerShdw blurRad="38100" dist="38100" dir="2700000" algn="tl">
                    <a:schemeClr val="bg2"/>
                  </a:outerShdw>
                </a:effectLst>
                <a:ea typeface="黑体" pitchFamily="2" charset="-122"/>
              </a:rPr>
            </a:br>
            <a:br>
              <a:rPr lang="en-US" altLang="zh-CN" sz="3200" b="0">
                <a:solidFill>
                  <a:srgbClr val="CC0000"/>
                </a:solidFill>
                <a:effectLst>
                  <a:outerShdw blurRad="38100" dist="38100" dir="2700000" algn="tl">
                    <a:schemeClr val="bg2"/>
                  </a:outerShdw>
                </a:effectLst>
                <a:ea typeface="黑体" pitchFamily="2" charset="-122"/>
              </a:rPr>
            </a:br>
            <a:br>
              <a:rPr lang="en-US" altLang="zh-CN" sz="3200" b="0">
                <a:solidFill>
                  <a:srgbClr val="CC0000"/>
                </a:solidFill>
                <a:effectLst>
                  <a:outerShdw blurRad="38100" dist="38100" dir="2700000" algn="tl">
                    <a:schemeClr val="bg2"/>
                  </a:outerShdw>
                </a:effectLst>
                <a:ea typeface="黑体" pitchFamily="2" charset="-122"/>
              </a:rPr>
            </a:br>
            <a:r>
              <a:rPr lang="zh-CN" altLang="en-US" sz="4400" b="0">
                <a:solidFill>
                  <a:schemeClr val="folHlink"/>
                </a:solidFill>
                <a:effectLst>
                  <a:outerShdw blurRad="38100" dist="38100" dir="2700000" algn="tl">
                    <a:schemeClr val="bg2"/>
                  </a:outerShdw>
                </a:effectLst>
                <a:ea typeface="楷体_GB2312" pitchFamily="49" charset="-122"/>
              </a:rPr>
              <a:t>肌红蛋白检测与临床</a:t>
            </a:r>
            <a:br>
              <a:rPr lang="zh-CN" altLang="en-US" sz="4000">
                <a:solidFill>
                  <a:schemeClr val="folHlink"/>
                </a:solidFill>
                <a:effectLst>
                  <a:outerShdw blurRad="38100" dist="38100" dir="2700000" algn="tl">
                    <a:schemeClr val="bg2"/>
                  </a:outerShdw>
                </a:effectLst>
                <a:latin typeface="楷体_GB2312" pitchFamily="49" charset="-122"/>
                <a:ea typeface="楷体_GB2312" pitchFamily="49" charset="-122"/>
              </a:rPr>
            </a:br>
            <a:r>
              <a:rPr lang="zh-CN" altLang="en-US" sz="4400">
                <a:solidFill>
                  <a:schemeClr val="folHlink"/>
                </a:solidFill>
                <a:effectLst>
                  <a:outerShdw blurRad="38100" dist="38100" dir="2700000" algn="tl">
                    <a:schemeClr val="bg2"/>
                  </a:outerShdw>
                </a:effectLst>
                <a:latin typeface="楷体_GB2312" pitchFamily="49" charset="-122"/>
                <a:ea typeface="楷体_GB2312" pitchFamily="49" charset="-122"/>
              </a:rPr>
              <a:t>   </a:t>
            </a:r>
            <a:r>
              <a:rPr lang="zh-CN" altLang="en-US" sz="4400" b="0">
                <a:solidFill>
                  <a:schemeClr val="folHlink"/>
                </a:solidFill>
                <a:effectLst>
                  <a:outerShdw blurRad="38100" dist="38100" dir="2700000" algn="tl">
                    <a:schemeClr val="bg2"/>
                  </a:outerShdw>
                </a:effectLst>
                <a:latin typeface="楷体_GB2312" pitchFamily="49" charset="-122"/>
                <a:ea typeface="楷体_GB2312" pitchFamily="49" charset="-122"/>
              </a:rPr>
              <a:t> </a:t>
            </a:r>
            <a:br>
              <a:rPr lang="zh-CN" altLang="en-US" sz="4400" b="0">
                <a:solidFill>
                  <a:schemeClr val="folHlink"/>
                </a:solidFill>
                <a:effectLst>
                  <a:outerShdw blurRad="38100" dist="38100" dir="2700000" algn="tl">
                    <a:schemeClr val="bg2"/>
                  </a:outerShdw>
                </a:effectLst>
                <a:latin typeface="楷体_GB2312" pitchFamily="49" charset="-122"/>
                <a:ea typeface="楷体_GB2312" pitchFamily="49" charset="-122"/>
              </a:rPr>
            </a:br>
            <a:r>
              <a:rPr lang="zh-CN" altLang="en-US" sz="4400" b="0">
                <a:solidFill>
                  <a:schemeClr val="folHlink"/>
                </a:solidFill>
                <a:effectLst>
                  <a:outerShdw blurRad="38100" dist="38100" dir="2700000" algn="tl">
                    <a:schemeClr val="bg2"/>
                  </a:outerShdw>
                </a:effectLst>
                <a:latin typeface="楷体_GB2312" pitchFamily="49" charset="-122"/>
                <a:ea typeface="楷体_GB2312" pitchFamily="49" charset="-122"/>
              </a:rPr>
              <a:t>       </a:t>
            </a:r>
            <a:r>
              <a:rPr lang="zh-CN" altLang="en-US" sz="2400" b="0">
                <a:solidFill>
                  <a:schemeClr val="folHlink"/>
                </a:solidFill>
                <a:effectLst>
                  <a:outerShdw blurRad="38100" dist="38100" dir="2700000" algn="tl">
                    <a:schemeClr val="bg2"/>
                  </a:outerShdw>
                </a:effectLst>
                <a:latin typeface="楷体_GB2312" pitchFamily="49" charset="-122"/>
                <a:ea typeface="楷体_GB2312" pitchFamily="49" charset="-122"/>
              </a:rPr>
              <a:t>吴静 福建省老年医院</a:t>
            </a:r>
            <a:r>
              <a:rPr lang="en-US" altLang="zh-CN" sz="2400" b="0">
                <a:solidFill>
                  <a:schemeClr val="folHlink"/>
                </a:solidFill>
                <a:effectLst>
                  <a:outerShdw blurRad="38100" dist="38100" dir="2700000" algn="tl">
                    <a:schemeClr val="bg2"/>
                  </a:outerShdw>
                </a:effectLst>
                <a:latin typeface="楷体_GB2312" pitchFamily="49" charset="-122"/>
                <a:ea typeface="楷体_GB2312" pitchFamily="49" charset="-122"/>
              </a:rPr>
              <a:t>ICU</a:t>
            </a:r>
            <a:br>
              <a:rPr lang="en-US" altLang="zh-CN" sz="4600" b="0">
                <a:solidFill>
                  <a:schemeClr val="folHlink"/>
                </a:solidFill>
                <a:latin typeface="楷体_GB2312" pitchFamily="49" charset="-122"/>
                <a:ea typeface="楷体_GB2312" pitchFamily="49" charset="-122"/>
              </a:rPr>
            </a:br>
            <a:endParaRPr lang="en-US" altLang="zh-CN" sz="4600" b="0">
              <a:solidFill>
                <a:schemeClr val="folHlink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3075" name="TextBox 3074"/>
          <p:cNvSpPr txBox="1"/>
          <p:nvPr/>
        </p:nvSpPr>
        <p:spPr>
          <a:xfrm>
            <a:off x="0" y="6498000"/>
            <a:ext cx="216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marL="342900" indent="-342900" algn="l" rtl="0" eaLnBrk="1" hangingPunct="1">
              <a:defRPr kumimoji="0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5pPr>
          </a:lstStyle>
          <a:p>
            <a:pPr>
              <a:defRPr sz="1005"/>
            </a:pPr>
            <a:r>
              <a:t>肌红蛋白医学知识专题讲座</a:t>
            </a:r>
          </a:p>
        </p:txBody>
      </p:sp>
      <p:sp>
        <p:nvSpPr>
          <p:cNvPr id="3076" name="TextBox 3075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marL="342900" indent="-342900" algn="l" rtl="0" eaLnBrk="1" hangingPunct="1">
              <a:defRPr kumimoji="0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5pPr>
          </a:lstStyle>
          <a:p>
            <a:pPr>
              <a:defRPr sz="1005"/>
            </a:pPr>
            <a:r>
              <a:t>第1页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7586" name=""/>
          <p:cNvSpPr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1" i="0" u="none" baseline="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9pPr>
          </a:lstStyle>
          <a:p/>
        </p:txBody>
      </p:sp>
      <p:sp>
        <p:nvSpPr>
          <p:cNvPr id="67587" name=""/>
          <p:cNvSpPr/>
          <p:nvPr>
            <p:ph type="body" idx="4294967295"/>
          </p:nvPr>
        </p:nvSpPr>
        <p:spPr>
          <a:xfrm>
            <a:off x="762000" y="1600200"/>
            <a:ext cx="7777162" cy="4525962"/>
          </a:xfrm>
          <a:prstGeom prst="rect">
            <a:avLst/>
          </a:prstGeom>
          <a:noFill/>
          <a:ln>
            <a:miter lim="800000"/>
          </a:ln>
        </p:spPr>
        <p:txBody>
          <a:bodyPr/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3200" b="0" i="0" u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2400" b="0" i="0" u="none" baseline="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2400" b="0" i="0" u="none" baseline="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2000" b="0" i="0" u="none" baseline="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2000" b="0" i="0" u="none" baseline="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Font typeface="Wingdings" pitchFamily="2" charset="2"/>
              <a:buChar char="§"/>
              <a:defRPr lang="zh-CN" altLang="en-US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Font typeface="Wingdings" pitchFamily="2" charset="2"/>
              <a:buChar char="§"/>
              <a:defRPr lang="zh-CN" altLang="en-US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Font typeface="Wingdings" pitchFamily="2" charset="2"/>
              <a:buChar char="§"/>
              <a:defRPr lang="zh-CN" altLang="en-US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Font typeface="Wingdings" pitchFamily="2" charset="2"/>
              <a:buChar char="§"/>
              <a:defRPr lang="zh-CN" altLang="en-US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lvl="0"/>
            <a:r>
              <a:rPr lang="zh-CN" altLang="en-US">
                <a:ea typeface="楷体_GB2312" pitchFamily="49" charset="-122"/>
              </a:rPr>
              <a:t>肌红蛋白基础</a:t>
            </a:r>
            <a:endParaRPr lang="zh-CN" altLang="en-US">
              <a:ea typeface="楷体_GB2312" pitchFamily="49" charset="-122"/>
            </a:endParaRPr>
          </a:p>
          <a:p>
            <a:pPr lvl="0">
              <a:buNone/>
            </a:pPr>
            <a:endParaRPr lang="zh-CN" altLang="en-US">
              <a:ea typeface="楷体_GB2312" pitchFamily="49" charset="-122"/>
            </a:endParaRPr>
          </a:p>
          <a:p>
            <a:pPr lvl="0"/>
            <a:r>
              <a:rPr lang="zh-CN" altLang="en-US">
                <a:ea typeface="楷体_GB2312" pitchFamily="49" charset="-122"/>
              </a:rPr>
              <a:t>临床检验</a:t>
            </a:r>
            <a:endParaRPr lang="zh-CN" altLang="en-US">
              <a:ea typeface="楷体_GB2312" pitchFamily="49" charset="-122"/>
            </a:endParaRPr>
          </a:p>
          <a:p>
            <a:pPr lvl="0"/>
            <a:endParaRPr lang="zh-CN" altLang="en-US">
              <a:ea typeface="楷体_GB2312" pitchFamily="49" charset="-122"/>
            </a:endParaRPr>
          </a:p>
          <a:p>
            <a:pPr lvl="0"/>
            <a:r>
              <a:rPr lang="zh-CN" altLang="en-US">
                <a:ea typeface="楷体_GB2312" pitchFamily="49" charset="-122"/>
              </a:rPr>
              <a:t>临床意义</a:t>
            </a:r>
            <a:endParaRPr lang="zh-CN" altLang="en-US">
              <a:ea typeface="楷体_GB2312" pitchFamily="49" charset="-122"/>
            </a:endParaRPr>
          </a:p>
          <a:p>
            <a:pPr lvl="0">
              <a:buNone/>
            </a:pPr>
            <a:endParaRPr lang="zh-CN" altLang="en-US">
              <a:ea typeface="楷体_GB2312" pitchFamily="49" charset="-122"/>
            </a:endParaRPr>
          </a:p>
          <a:p>
            <a:pPr lvl="0"/>
            <a:endParaRPr lang="zh-CN" altLang="en-US"/>
          </a:p>
        </p:txBody>
      </p:sp>
      <p:sp>
        <p:nvSpPr>
          <p:cNvPr id="67588" name="TextBox 67587"/>
          <p:cNvSpPr txBox="1"/>
          <p:nvPr/>
        </p:nvSpPr>
        <p:spPr>
          <a:xfrm>
            <a:off x="0" y="6498000"/>
            <a:ext cx="216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marL="342900" indent="-342900" algn="l" rtl="0" eaLnBrk="1" hangingPunct="1">
              <a:defRPr kumimoji="0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5pPr>
          </a:lstStyle>
          <a:p>
            <a:pPr>
              <a:defRPr sz="1005"/>
            </a:pPr>
            <a:r>
              <a:t>肌红蛋白医学知识专题讲座</a:t>
            </a:r>
          </a:p>
        </p:txBody>
      </p:sp>
      <p:sp>
        <p:nvSpPr>
          <p:cNvPr id="67589" name="TextBox 67588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marL="342900" indent="-342900" algn="l" rtl="0" eaLnBrk="1" hangingPunct="1">
              <a:defRPr kumimoji="0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5pPr>
          </a:lstStyle>
          <a:p>
            <a:pPr>
              <a:defRPr sz="1005"/>
            </a:pPr>
            <a:r>
              <a:t>第2页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98" name="Rectangle 2"/>
          <p:cNvSpPr/>
          <p:nvPr>
            <p:ph type="title" idx="4294967295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1" i="0" u="none" baseline="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9pPr>
          </a:lstStyle>
          <a:p>
            <a:pPr marL="0" marR="0" lvl="0" indent="0" eaLnBrk="1" hangingPunct="1"/>
            <a:r>
              <a:rPr lang="zh-CN" altLang="zh-CN">
                <a:solidFill>
                  <a:srgbClr val="FFFF00"/>
                </a:solidFill>
                <a:effectLst>
                  <a:outerShdw blurRad="38100" dist="38100" dir="2700000" algn="tl">
                    <a:schemeClr val="bg2"/>
                  </a:outerShdw>
                </a:effectLst>
                <a:ea typeface="楷体_GB2312" pitchFamily="49" charset="-122"/>
              </a:rPr>
              <a:t>肌红蛋白本质和功效</a:t>
            </a:r>
            <a:endParaRPr lang="zh-CN" altLang="zh-CN">
              <a:solidFill>
                <a:srgbClr val="FFFF00"/>
              </a:solidFill>
              <a:effectLst>
                <a:outerShdw blurRad="38100" dist="38100" dir="2700000" algn="tl">
                  <a:schemeClr val="bg2"/>
                </a:outerShdw>
              </a:effectLst>
              <a:ea typeface="楷体_GB2312" pitchFamily="49" charset="-122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850" y="1268412"/>
            <a:ext cx="8280400" cy="4924425"/>
          </a:xfr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3200" b="0" i="0" u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2400" b="0" i="0" u="none" baseline="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2400" b="0" i="0" u="none" baseline="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2000" b="0" i="0" u="none" baseline="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2000" b="0" i="0" u="none" baseline="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Font typeface="Wingdings" pitchFamily="2" charset="2"/>
              <a:buChar char="§"/>
              <a:defRPr lang="zh-CN" altLang="en-US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Font typeface="Wingdings" pitchFamily="2" charset="2"/>
              <a:buChar char="§"/>
              <a:defRPr lang="zh-CN" altLang="en-US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Font typeface="Wingdings" pitchFamily="2" charset="2"/>
              <a:buChar char="§"/>
              <a:defRPr lang="zh-CN" altLang="en-US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Font typeface="Wingdings" pitchFamily="2" charset="2"/>
              <a:buChar char="§"/>
              <a:defRPr lang="zh-CN" altLang="en-US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342900" marR="0" lvl="0" indent="-342900" eaLnBrk="1" hangingPunct="1">
              <a:buNone/>
            </a:pPr>
            <a:r>
              <a:rPr lang="en-US" altLang="zh-CN" sz="3600">
                <a:latin typeface="楷体_GB2312" pitchFamily="49" charset="-122"/>
                <a:ea typeface="楷体_GB2312" pitchFamily="49" charset="-122"/>
              </a:rPr>
              <a:t>  </a:t>
            </a:r>
            <a:r>
              <a:rPr lang="zh-CN" altLang="en-US">
                <a:latin typeface="楷体_GB2312" pitchFamily="49" charset="-122"/>
                <a:ea typeface="楷体_GB2312" pitchFamily="49" charset="-122"/>
              </a:rPr>
              <a:t>肌红蛋白</a:t>
            </a:r>
            <a:r>
              <a:rPr lang="en-US" altLang="zh-CN">
                <a:latin typeface="楷体_GB2312" pitchFamily="49" charset="-122"/>
                <a:ea typeface="楷体_GB2312" pitchFamily="49" charset="-122"/>
              </a:rPr>
              <a:t>( myoglobin Mb)</a:t>
            </a:r>
            <a:endParaRPr lang="en-US" altLang="zh-CN">
              <a:latin typeface="楷体_GB2312" pitchFamily="49" charset="-122"/>
              <a:ea typeface="楷体_GB2312" pitchFamily="49" charset="-122"/>
            </a:endParaRPr>
          </a:p>
          <a:p>
            <a:pPr marL="342900" marR="0" lvl="0" indent="-342900" eaLnBrk="1" hangingPunct="1">
              <a:buNone/>
            </a:pPr>
            <a:endParaRPr lang="en-US" altLang="zh-CN">
              <a:latin typeface="楷体_GB2312" pitchFamily="49" charset="-122"/>
              <a:ea typeface="楷体_GB2312" pitchFamily="49" charset="-122"/>
            </a:endParaRPr>
          </a:p>
          <a:p>
            <a:pPr marL="342900" marR="0" lvl="0" indent="-342900"/>
            <a:r>
              <a:rPr lang="zh-CN" altLang="en-US">
                <a:latin typeface="楷体_GB2312" pitchFamily="49" charset="-122"/>
                <a:ea typeface="楷体_GB2312" pitchFamily="49" charset="-122"/>
              </a:rPr>
              <a:t>肌肉中运载氧蛋白质，由</a:t>
            </a:r>
            <a:r>
              <a:rPr lang="en-US" altLang="zh-CN">
                <a:latin typeface="楷体_GB2312" pitchFamily="49" charset="-122"/>
                <a:ea typeface="楷体_GB2312" pitchFamily="49" charset="-122"/>
              </a:rPr>
              <a:t>153</a:t>
            </a:r>
            <a:r>
              <a:rPr lang="zh-CN" altLang="en-US">
                <a:latin typeface="楷体_GB2312" pitchFamily="49" charset="-122"/>
                <a:ea typeface="楷体_GB2312" pitchFamily="49" charset="-122"/>
              </a:rPr>
              <a:t>个氨基酸残基组成，含有血红素，和血红蛋白同源，与氧结合能力介于血红蛋白和细胞色素氧化酶之间，可帮助肌细胞将氧转运到线粒体</a:t>
            </a:r>
            <a:endParaRPr lang="zh-CN" altLang="en-US">
              <a:latin typeface="楷体_GB2312" pitchFamily="49" charset="-122"/>
              <a:ea typeface="楷体_GB2312" pitchFamily="49" charset="-122"/>
            </a:endParaRPr>
          </a:p>
          <a:p>
            <a:pPr marL="342900" marR="0" lvl="0" indent="-342900">
              <a:buNone/>
            </a:pPr>
            <a:r>
              <a:rPr lang="zh-CN" altLang="en-US">
                <a:latin typeface="楷体_GB2312" pitchFamily="49" charset="-122"/>
                <a:ea typeface="楷体_GB2312" pitchFamily="49" charset="-122"/>
              </a:rPr>
              <a:t> </a:t>
            </a:r>
            <a:endParaRPr lang="zh-CN" altLang="en-US">
              <a:latin typeface="楷体_GB2312" pitchFamily="49" charset="-122"/>
              <a:ea typeface="楷体_GB2312" pitchFamily="49" charset="-122"/>
            </a:endParaRPr>
          </a:p>
          <a:p>
            <a:pPr marL="342900" marR="0" lvl="0" indent="-342900"/>
            <a:r>
              <a:rPr lang="zh-CN" altLang="en-US">
                <a:latin typeface="楷体_GB2312" pitchFamily="49" charset="-122"/>
                <a:ea typeface="楷体_GB2312" pitchFamily="49" charset="-122"/>
              </a:rPr>
              <a:t>本质：是由一条肽链和一个血红素辅基组成结合蛋白</a:t>
            </a:r>
            <a:endParaRPr lang="zh-CN" altLang="en-US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4100" name="TextBox 4099"/>
          <p:cNvSpPr txBox="1"/>
          <p:nvPr/>
        </p:nvSpPr>
        <p:spPr>
          <a:xfrm>
            <a:off x="0" y="6498000"/>
            <a:ext cx="216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marL="342900" indent="-342900" algn="l" rtl="0" eaLnBrk="1" hangingPunct="1">
              <a:defRPr kumimoji="0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5pPr>
          </a:lstStyle>
          <a:p>
            <a:pPr>
              <a:defRPr sz="1005"/>
            </a:pPr>
            <a:r>
              <a:t>肌红蛋白医学知识专题讲座</a:t>
            </a:r>
          </a:p>
        </p:txBody>
      </p:sp>
      <p:sp>
        <p:nvSpPr>
          <p:cNvPr id="4101" name="TextBox 4100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marL="342900" indent="-342900" algn="l" rtl="0" eaLnBrk="1" hangingPunct="1">
              <a:defRPr kumimoji="0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5pPr>
          </a:lstStyle>
          <a:p>
            <a:pPr>
              <a:defRPr sz="1005"/>
            </a:pPr>
            <a:r>
              <a:t>第3页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8634" name=""/>
          <p:cNvSpPr/>
          <p:nvPr>
            <p:ph type="title"/>
          </p:nvPr>
        </p:nvSpPr>
        <p:spPr>
          <a:xfrm>
            <a:off x="468312" y="0"/>
            <a:ext cx="8229600" cy="11430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1" i="0" u="none" baseline="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9pPr>
          </a:lstStyle>
          <a:p/>
        </p:txBody>
      </p:sp>
      <p:sp>
        <p:nvSpPr>
          <p:cNvPr id="68611" name=""/>
          <p:cNvSpPr/>
          <p:nvPr>
            <p:ph type="body" idx="4294967295"/>
          </p:nvPr>
        </p:nvSpPr>
        <p:spPr>
          <a:xfrm>
            <a:off x="395288" y="1341438"/>
            <a:ext cx="8280400" cy="4525962"/>
          </a:xfrm>
          <a:prstGeom prst="rect">
            <a:avLst/>
          </a:prstGeom>
          <a:noFill/>
          <a:ln>
            <a:miter lim="800000"/>
          </a:ln>
        </p:spPr>
        <p:txBody>
          <a:bodyPr/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2800" b="0" i="0" u="none" baseline="0">
                <a:solidFill>
                  <a:schemeClr val="tx1"/>
                </a:solidFill>
                <a:latin typeface="Arial" pitchFamily="34" charset="0"/>
                <a:ea typeface="黑体" pitchFamily="2" charset="-122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2000" b="0" i="0" u="none" baseline="0">
                <a:solidFill>
                  <a:schemeClr val="tx1"/>
                </a:solidFill>
                <a:latin typeface="Arial" pitchFamily="34" charset="0"/>
                <a:ea typeface="黑体" pitchFamily="2" charset="-122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2000" b="0" i="0" u="none" baseline="0">
                <a:solidFill>
                  <a:schemeClr val="tx1"/>
                </a:solidFill>
                <a:latin typeface="Arial" pitchFamily="34" charset="0"/>
                <a:ea typeface="黑体" pitchFamily="2" charset="-122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黑体" pitchFamily="2" charset="-122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黑体" pitchFamily="2" charset="-122"/>
              </a:defRPr>
            </a:lvl5pPr>
          </a:lstStyle>
          <a:p>
            <a:pPr lvl="0"/>
            <a:r>
              <a:rPr lang="zh-CN" altLang="en-US">
                <a:latin typeface="楷体_GB2312" pitchFamily="49" charset="-122"/>
                <a:ea typeface="楷体_GB2312" pitchFamily="49" charset="-122"/>
              </a:rPr>
              <a:t>分子量：</a:t>
            </a:r>
            <a:r>
              <a:rPr lang="en-US" altLang="zh-CN">
                <a:latin typeface="楷体_GB2312" pitchFamily="49" charset="-122"/>
                <a:ea typeface="楷体_GB2312" pitchFamily="49" charset="-122"/>
              </a:rPr>
              <a:t>16.7KD</a:t>
            </a:r>
            <a:endParaRPr lang="zh-CN" altLang="en-US">
              <a:latin typeface="楷体_GB2312" pitchFamily="49" charset="-122"/>
              <a:ea typeface="楷体_GB2312" pitchFamily="49" charset="-122"/>
            </a:endParaRPr>
          </a:p>
          <a:p>
            <a:pPr lvl="0">
              <a:buNone/>
            </a:pPr>
            <a:endParaRPr lang="zh-CN" altLang="en-US">
              <a:latin typeface="楷体_GB2312" pitchFamily="49" charset="-122"/>
              <a:ea typeface="楷体_GB2312" pitchFamily="49" charset="-122"/>
            </a:endParaRPr>
          </a:p>
          <a:p>
            <a:pPr lvl="0"/>
            <a:r>
              <a:rPr lang="zh-CN" altLang="en-US">
                <a:latin typeface="楷体_GB2312" pitchFamily="49" charset="-122"/>
                <a:ea typeface="楷体_GB2312" pitchFamily="49" charset="-122"/>
              </a:rPr>
              <a:t>形状：呈紧密球形，多肽链中氨基酸残基上疏水侧链大都在分子内部</a:t>
            </a:r>
            <a:r>
              <a:rPr lang="en-US" altLang="zh-CN">
                <a:latin typeface="楷体_GB2312" pitchFamily="49" charset="-122"/>
                <a:ea typeface="楷体_GB2312" pitchFamily="49" charset="-122"/>
              </a:rPr>
              <a:t>,</a:t>
            </a:r>
            <a:r>
              <a:rPr lang="zh-CN" altLang="en-US">
                <a:latin typeface="楷体_GB2312" pitchFamily="49" charset="-122"/>
                <a:ea typeface="楷体_GB2312" pitchFamily="49" charset="-122"/>
              </a:rPr>
              <a:t>亲水侧链多位于分子表面</a:t>
            </a:r>
            <a:r>
              <a:rPr lang="en-US" altLang="zh-CN">
                <a:latin typeface="楷体_GB2312" pitchFamily="49" charset="-122"/>
                <a:ea typeface="楷体_GB2312" pitchFamily="49" charset="-122"/>
              </a:rPr>
              <a:t>,</a:t>
            </a:r>
            <a:r>
              <a:rPr lang="zh-CN" altLang="en-US">
                <a:latin typeface="楷体_GB2312" pitchFamily="49" charset="-122"/>
                <a:ea typeface="楷体_GB2312" pitchFamily="49" charset="-122"/>
              </a:rPr>
              <a:t>所以其水溶性很好</a:t>
            </a:r>
            <a:endParaRPr lang="zh-CN" altLang="en-US">
              <a:latin typeface="楷体_GB2312" pitchFamily="49" charset="-122"/>
              <a:ea typeface="楷体_GB2312" pitchFamily="49" charset="-122"/>
            </a:endParaRPr>
          </a:p>
          <a:p>
            <a:pPr lvl="0"/>
            <a:endParaRPr lang="zh-CN" altLang="en-US">
              <a:latin typeface="楷体_GB2312" pitchFamily="49" charset="-122"/>
              <a:ea typeface="楷体_GB2312" pitchFamily="49" charset="-122"/>
            </a:endParaRPr>
          </a:p>
          <a:p>
            <a:pPr lvl="0"/>
            <a:endParaRPr lang="zh-CN" altLang="en-US">
              <a:latin typeface="楷体_GB2312" pitchFamily="49" charset="-122"/>
              <a:ea typeface="楷体_GB2312" pitchFamily="49" charset="-122"/>
            </a:endParaRPr>
          </a:p>
          <a:p>
            <a:pPr lvl="0"/>
            <a:endParaRPr lang="zh-CN" altLang="en-US" sz="2400">
              <a:latin typeface="楷体_GB2312" pitchFamily="49" charset="-122"/>
              <a:ea typeface="楷体_GB2312" pitchFamily="49" charset="-122"/>
            </a:endParaRPr>
          </a:p>
          <a:p>
            <a:pPr lvl="0">
              <a:buNone/>
            </a:pPr>
            <a:r>
              <a:rPr lang="zh-CN" altLang="en-US" sz="2400">
                <a:latin typeface="楷体_GB2312" pitchFamily="49" charset="-122"/>
                <a:ea typeface="楷体_GB2312" pitchFamily="49" charset="-122"/>
              </a:rPr>
              <a:t>  </a:t>
            </a:r>
            <a:endParaRPr lang="zh-CN" altLang="en-US" sz="2400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68612" name=""/>
          <p:cNvSpPr/>
          <p:nvPr/>
        </p:nvSpPr>
        <p:spPr>
          <a:xfrm>
            <a:off x="1692275" y="6053138"/>
            <a:ext cx="342900" cy="549275"/>
          </a:xfrm>
          <a:prstGeom prst="rect">
            <a:avLst/>
          </a:prstGeom>
          <a:noFill/>
          <a:ln>
            <a:noFill/>
            <a:miter lim="800000"/>
          </a:ln>
          <a:effectLst>
            <a:outerShdw dist="35921" dir="2700000" algn="ctr">
              <a:schemeClr val="bg2"/>
            </a:outerShdw>
          </a:effectLst>
        </p:spPr>
        <p:txBody>
          <a:bodyPr wrap="none" lIns="0" tIns="0" rIns="0" bIns="0" anchor="t" anchorCtr="0">
            <a:spAutoFit/>
          </a:bodyPr>
          <a:lstStyle>
            <a:defPPr marL="342900" indent="-342900" algn="l" rtl="0" eaLnBrk="1" hangingPunct="1">
              <a:defRPr kumimoji="0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5pPr>
          </a:lstStyle>
          <a:p>
            <a:pPr marL="342900" lvl="0" indent="-342900" eaLnBrk="1" hangingPunct="1"/>
            <a:endParaRPr lang="zh-CN" altLang="en-US"/>
          </a:p>
        </p:txBody>
      </p:sp>
      <p:pic>
        <p:nvPicPr>
          <p:cNvPr id="68762" name=""/>
          <p:cNvPicPr/>
          <p:nvPr/>
        </p:nvPicPr>
        <p:blipFill>
          <a:blip r:embed="rId3"/>
          <a:stretch>
            <a:fillRect/>
          </a:stretch>
        </p:blipFill>
        <p:spPr>
          <a:xfrm>
            <a:off x="6300788" y="3716338"/>
            <a:ext cx="2527526" cy="2371752"/>
          </a:xfrm>
          <a:prstGeom prst="rect">
            <a:avLst/>
          </a:prstGeom>
          <a:noFill/>
          <a:ln>
            <a:miter lim="800000"/>
          </a:ln>
        </p:spPr>
      </p:pic>
      <p:sp>
        <p:nvSpPr>
          <p:cNvPr id="68763" name="TextBox 68762"/>
          <p:cNvSpPr txBox="1"/>
          <p:nvPr/>
        </p:nvSpPr>
        <p:spPr>
          <a:xfrm>
            <a:off x="0" y="6498000"/>
            <a:ext cx="216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marL="342900" indent="-342900" algn="l" rtl="0" eaLnBrk="1" hangingPunct="1">
              <a:defRPr kumimoji="0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5pPr>
          </a:lstStyle>
          <a:p>
            <a:pPr>
              <a:defRPr sz="1005"/>
            </a:pPr>
            <a:r>
              <a:t>肌红蛋白医学知识专题讲座</a:t>
            </a:r>
          </a:p>
        </p:txBody>
      </p:sp>
      <p:sp>
        <p:nvSpPr>
          <p:cNvPr id="68764" name="TextBox 68763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marL="342900" indent="-342900" algn="l" rtl="0" eaLnBrk="1" hangingPunct="1">
              <a:defRPr kumimoji="0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5pPr>
          </a:lstStyle>
          <a:p>
            <a:pPr>
              <a:defRPr sz="1005"/>
            </a:pPr>
            <a:r>
              <a:t>第4页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8100" name=""/>
          <p:cNvSpPr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1" i="0" u="none" baseline="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9pPr>
          </a:lstStyle>
          <a:p/>
        </p:txBody>
      </p:sp>
      <p:sp>
        <p:nvSpPr>
          <p:cNvPr id="88067" name=""/>
          <p:cNvSpPr/>
          <p:nvPr>
            <p:ph type="body" idx="4294967295"/>
          </p:nvPr>
        </p:nvSpPr>
        <p:spPr>
          <a:xfrm>
            <a:off x="1835150" y="1628775"/>
            <a:ext cx="4608512" cy="2265362"/>
          </a:xfrm>
          <a:prstGeom prst="rect">
            <a:avLst/>
          </a:prstGeom>
          <a:noFill/>
          <a:ln>
            <a:miter lim="800000"/>
          </a:ln>
        </p:spPr>
        <p:txBody>
          <a:bodyPr/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2800" b="0" i="0" u="none" baseline="0">
                <a:solidFill>
                  <a:schemeClr val="tx1"/>
                </a:solidFill>
                <a:latin typeface="Arial" pitchFamily="34" charset="0"/>
                <a:ea typeface="黑体" pitchFamily="2" charset="-122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2000" b="0" i="0" u="none" baseline="0">
                <a:solidFill>
                  <a:schemeClr val="tx1"/>
                </a:solidFill>
                <a:latin typeface="Arial" pitchFamily="34" charset="0"/>
                <a:ea typeface="黑体" pitchFamily="2" charset="-122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2000" b="0" i="0" u="none" baseline="0">
                <a:solidFill>
                  <a:schemeClr val="tx1"/>
                </a:solidFill>
                <a:latin typeface="Arial" pitchFamily="34" charset="0"/>
                <a:ea typeface="黑体" pitchFamily="2" charset="-122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黑体" pitchFamily="2" charset="-122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黑体" pitchFamily="2" charset="-122"/>
              </a:defRPr>
            </a:lvl5pPr>
          </a:lstStyle>
          <a:p>
            <a:pPr lvl="0"/>
            <a:r>
              <a:rPr lang="zh-CN" altLang="en-US">
                <a:latin typeface="楷体_GB2312" pitchFamily="49" charset="-122"/>
                <a:ea typeface="楷体_GB2312" pitchFamily="49" charset="-122"/>
              </a:rPr>
              <a:t>分布：广泛存在于人及哺乳动物心肌和横纹肌，在胸腺及甲状腺也有少许存在，占肌肉总蛋白</a:t>
            </a:r>
            <a:r>
              <a:rPr lang="en-US" altLang="zh-CN">
                <a:latin typeface="楷体_GB2312" pitchFamily="49" charset="-122"/>
                <a:ea typeface="楷体_GB2312" pitchFamily="49" charset="-122"/>
              </a:rPr>
              <a:t>2</a:t>
            </a:r>
            <a:r>
              <a:rPr lang="zh-CN" altLang="en-US">
                <a:latin typeface="楷体_GB2312" pitchFamily="49" charset="-122"/>
                <a:ea typeface="楷体_GB2312" pitchFamily="49" charset="-122"/>
              </a:rPr>
              <a:t>％</a:t>
            </a:r>
            <a:endParaRPr lang="zh-CN" altLang="en-US">
              <a:latin typeface="楷体_GB2312" pitchFamily="49" charset="-122"/>
              <a:ea typeface="楷体_GB2312" pitchFamily="49" charset="-122"/>
            </a:endParaRPr>
          </a:p>
        </p:txBody>
      </p:sp>
      <p:graphicFrame>
        <p:nvGraphicFramePr>
          <p:cNvPr id="88102" name=""/>
          <p:cNvGraphicFramePr>
            <a:graphicFrameLocks noGrp="1"/>
          </p:cNvGraphicFramePr>
          <p:nvPr>
            <p:ph sz="half" idx="2"/>
          </p:nvPr>
        </p:nvGraphicFramePr>
        <p:xfrm>
          <a:off x="2124075" y="4005262"/>
          <a:ext cx="3813175" cy="2147570"/>
        </p:xfrm>
        <a:graphic>
          <a:graphicData uri="http://schemas.openxmlformats.org/drawingml/2006/table">
            <a:tbl>
              <a:tblPr/>
              <a:tblGrid>
                <a:gridCol w="1911350"/>
                <a:gridCol w="1901825"/>
              </a:tblGrid>
              <a:tr h="400050">
                <a:tc gridSpan="2">
                  <a:txBody>
                    <a:bodyPr vert="horz" wrap="square" lIns="0" tIns="0" rIns="0" bIns="0" anchor="ctr" anchorCtr="0">
                      <a:noAutofit/>
                    </a:bodyPr>
                    <a:lstStyle>
                      <a:lvl1pPr marL="342900" indent="-34290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Wingdings" pitchFamily="2" charset="2"/>
                        <a:buChar char="§"/>
                        <a:defRPr kumimoji="0" lang="zh-CN" altLang="en-US" sz="2800" b="0" i="0" u="none" baseline="0">
                          <a:solidFill>
                            <a:schemeClr val="tx1"/>
                          </a:solidFill>
                          <a:latin typeface="Arial" pitchFamily="34" charset="0"/>
                          <a:ea typeface="黑体" pitchFamily="2" charset="-122"/>
                        </a:defRPr>
                      </a:lvl1pPr>
                      <a:lvl2pPr marL="742950" indent="-28575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Wingdings" pitchFamily="2" charset="2"/>
                        <a:buChar char="§"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latin typeface="Arial" pitchFamily="34" charset="0"/>
                          <a:ea typeface="黑体" pitchFamily="2" charset="-122"/>
                        </a:defRPr>
                      </a:lvl2pPr>
                      <a:lvl3pPr marL="1143000" indent="-22860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Wingdings" pitchFamily="2" charset="2"/>
                        <a:buChar char="§"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latin typeface="Arial" pitchFamily="34" charset="0"/>
                          <a:ea typeface="黑体" pitchFamily="2" charset="-122"/>
                        </a:defRPr>
                      </a:lvl3pPr>
                      <a:lvl4pPr marL="1600200" indent="-22860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Wingdings" pitchFamily="2" charset="2"/>
                        <a:buChar char="§"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latin typeface="Arial" pitchFamily="34" charset="0"/>
                          <a:ea typeface="黑体" pitchFamily="2" charset="-122"/>
                        </a:defRPr>
                      </a:lvl4pPr>
                      <a:lvl5pPr marL="2057400" indent="-22860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Wingdings" pitchFamily="2" charset="2"/>
                        <a:buChar char="§"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latin typeface="Arial" pitchFamily="34" charset="0"/>
                          <a:ea typeface="黑体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/>
                        <a:t>           </a:t>
                      </a:r>
                      <a:r>
                        <a:rPr lang="zh-CN" altLang="en-US" sz="2000">
                          <a:latin typeface="楷体_GB2312" pitchFamily="49" charset="-122"/>
                          <a:ea typeface="楷体_GB2312" pitchFamily="49" charset="-122"/>
                        </a:rPr>
                        <a:t>组织</a:t>
                      </a:r>
                      <a:r>
                        <a:rPr lang="en-US" altLang="zh-CN" sz="2000">
                          <a:latin typeface="楷体_GB2312" pitchFamily="49" charset="-122"/>
                          <a:ea typeface="楷体_GB2312" pitchFamily="49" charset="-122"/>
                        </a:rPr>
                        <a:t>Mb</a:t>
                      </a:r>
                      <a:r>
                        <a:rPr lang="zh-CN" altLang="en-US" sz="2000">
                          <a:latin typeface="楷体_GB2312" pitchFamily="49" charset="-122"/>
                          <a:ea typeface="楷体_GB2312" pitchFamily="49" charset="-122"/>
                        </a:rPr>
                        <a:t>含量</a:t>
                      </a:r>
                      <a:r>
                        <a:rPr lang="zh-CN" altLang="en-US" sz="2000"/>
                        <a:t> </a:t>
                      </a:r>
                      <a:endParaRPr lang="zh-CN" altLang="en-US" sz="2000"/>
                    </a:p>
                  </a:txBody>
                  <a:tcPr marL="0" marR="0" marT="0" marB="0" anchor="ctr">
                    <a:lnL w="28575" cap="sq">
                      <a:noFill/>
                      <a:miter lim="800000"/>
                    </a:lnL>
                    <a:lnR w="28575" cap="sq">
                      <a:noFill/>
                      <a:miter lim="800000"/>
                    </a:lnR>
                    <a:lnT w="12700">
                      <a:noFill/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>
                    <a:lnR w="28575" cap="sq">
                      <a:noFill/>
                      <a:miter lim="800000"/>
                    </a:lnR>
                    <a:lnT w="12700">
                      <a:noFill/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</a:tcPr>
                </a:tc>
              </a:tr>
              <a:tr h="344488">
                <a:tc>
                  <a:txBody>
                    <a:bodyPr vert="horz" wrap="square" lIns="0" tIns="0" rIns="0" bIns="0" anchor="ctr" anchorCtr="0">
                      <a:noAutofit/>
                    </a:bodyPr>
                    <a:lstStyle>
                      <a:lvl1pPr marL="342900" indent="-34290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Wingdings" pitchFamily="2" charset="2"/>
                        <a:buChar char="§"/>
                        <a:defRPr kumimoji="0" lang="zh-CN" altLang="en-US" sz="2800" b="0" i="0" u="none" baseline="0">
                          <a:solidFill>
                            <a:schemeClr val="tx1"/>
                          </a:solidFill>
                          <a:latin typeface="Arial" pitchFamily="34" charset="0"/>
                          <a:ea typeface="黑体" pitchFamily="2" charset="-122"/>
                        </a:defRPr>
                      </a:lvl1pPr>
                      <a:lvl2pPr marL="742950" indent="-28575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Wingdings" pitchFamily="2" charset="2"/>
                        <a:buChar char="§"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latin typeface="Arial" pitchFamily="34" charset="0"/>
                          <a:ea typeface="黑体" pitchFamily="2" charset="-122"/>
                        </a:defRPr>
                      </a:lvl2pPr>
                      <a:lvl3pPr marL="1143000" indent="-22860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Wingdings" pitchFamily="2" charset="2"/>
                        <a:buChar char="§"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latin typeface="Arial" pitchFamily="34" charset="0"/>
                          <a:ea typeface="黑体" pitchFamily="2" charset="-122"/>
                        </a:defRPr>
                      </a:lvl3pPr>
                      <a:lvl4pPr marL="1600200" indent="-22860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Wingdings" pitchFamily="2" charset="2"/>
                        <a:buChar char="§"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latin typeface="Arial" pitchFamily="34" charset="0"/>
                          <a:ea typeface="黑体" pitchFamily="2" charset="-122"/>
                        </a:defRPr>
                      </a:lvl4pPr>
                      <a:lvl5pPr marL="2057400" indent="-22860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Wingdings" pitchFamily="2" charset="2"/>
                        <a:buChar char="§"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latin typeface="Arial" pitchFamily="34" charset="0"/>
                          <a:ea typeface="黑体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000">
                          <a:latin typeface="楷体_GB2312" pitchFamily="49" charset="-122"/>
                          <a:ea typeface="楷体_GB2312" pitchFamily="49" charset="-122"/>
                        </a:rPr>
                        <a:t>组织</a:t>
                      </a:r>
                      <a:endParaRPr lang="zh-CN" altLang="en-US" sz="2000"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marL="0" marR="0" marT="0" marB="0" anchor="ctr">
                    <a:lnL w="28575" cap="sq">
                      <a:noFill/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vert="horz" wrap="square" lIns="0" tIns="0" rIns="0" bIns="0" anchor="ctr" anchorCtr="0">
                      <a:noAutofit/>
                    </a:bodyPr>
                    <a:lstStyle>
                      <a:lvl1pPr marL="342900" indent="-34290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Wingdings" pitchFamily="2" charset="2"/>
                        <a:buChar char="§"/>
                        <a:defRPr kumimoji="0" lang="zh-CN" altLang="en-US" sz="2800" b="0" i="0" u="none" baseline="0">
                          <a:solidFill>
                            <a:schemeClr val="tx1"/>
                          </a:solidFill>
                          <a:latin typeface="Arial" pitchFamily="34" charset="0"/>
                          <a:ea typeface="黑体" pitchFamily="2" charset="-122"/>
                        </a:defRPr>
                      </a:lvl1pPr>
                      <a:lvl2pPr marL="742950" indent="-28575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Wingdings" pitchFamily="2" charset="2"/>
                        <a:buChar char="§"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latin typeface="Arial" pitchFamily="34" charset="0"/>
                          <a:ea typeface="黑体" pitchFamily="2" charset="-122"/>
                        </a:defRPr>
                      </a:lvl2pPr>
                      <a:lvl3pPr marL="1143000" indent="-22860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Wingdings" pitchFamily="2" charset="2"/>
                        <a:buChar char="§"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latin typeface="Arial" pitchFamily="34" charset="0"/>
                          <a:ea typeface="黑体" pitchFamily="2" charset="-122"/>
                        </a:defRPr>
                      </a:lvl3pPr>
                      <a:lvl4pPr marL="1600200" indent="-22860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Wingdings" pitchFamily="2" charset="2"/>
                        <a:buChar char="§"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latin typeface="Arial" pitchFamily="34" charset="0"/>
                          <a:ea typeface="黑体" pitchFamily="2" charset="-122"/>
                        </a:defRPr>
                      </a:lvl4pPr>
                      <a:lvl5pPr marL="2057400" indent="-22860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Wingdings" pitchFamily="2" charset="2"/>
                        <a:buChar char="§"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latin typeface="Arial" pitchFamily="34" charset="0"/>
                          <a:ea typeface="黑体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000">
                          <a:latin typeface="楷体_GB2312" pitchFamily="49" charset="-122"/>
                          <a:ea typeface="楷体_GB2312" pitchFamily="49" charset="-122"/>
                        </a:rPr>
                        <a:t>含量</a:t>
                      </a:r>
                      <a:r>
                        <a:rPr lang="en-US" altLang="zh-CN" sz="2000">
                          <a:latin typeface="楷体_GB2312" pitchFamily="49" charset="-122"/>
                          <a:ea typeface="楷体_GB2312" pitchFamily="49" charset="-122"/>
                        </a:rPr>
                        <a:t>(μg</a:t>
                      </a:r>
                      <a:r>
                        <a:rPr lang="zh-CN" altLang="en-US" sz="2000">
                          <a:latin typeface="楷体_GB2312" pitchFamily="49" charset="-122"/>
                          <a:ea typeface="楷体_GB2312" pitchFamily="49" charset="-122"/>
                        </a:rPr>
                        <a:t>／</a:t>
                      </a:r>
                      <a:r>
                        <a:rPr lang="en-US" altLang="zh-CN" sz="2000">
                          <a:latin typeface="楷体_GB2312" pitchFamily="49" charset="-122"/>
                          <a:ea typeface="楷体_GB2312" pitchFamily="49" charset="-122"/>
                        </a:rPr>
                        <a:t>g)</a:t>
                      </a:r>
                      <a:endParaRPr lang="zh-CN" altLang="en-US" sz="2000"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miter lim="800000"/>
                    </a:lnL>
                    <a:lnR w="28575" cap="sq">
                      <a:noFill/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</a:tr>
              <a:tr h="344488">
                <a:tc>
                  <a:txBody>
                    <a:bodyPr vert="horz" wrap="square" lIns="0" tIns="0" rIns="0" bIns="0" anchor="ctr" anchorCtr="0">
                      <a:noAutofit/>
                    </a:bodyPr>
                    <a:lstStyle>
                      <a:lvl1pPr marL="342900" indent="-34290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Wingdings" pitchFamily="2" charset="2"/>
                        <a:buChar char="§"/>
                        <a:defRPr kumimoji="0" lang="zh-CN" altLang="en-US" sz="2800" b="0" i="0" u="none" baseline="0">
                          <a:solidFill>
                            <a:schemeClr val="tx1"/>
                          </a:solidFill>
                          <a:latin typeface="Arial" pitchFamily="34" charset="0"/>
                          <a:ea typeface="黑体" pitchFamily="2" charset="-122"/>
                        </a:defRPr>
                      </a:lvl1pPr>
                      <a:lvl2pPr marL="742950" indent="-28575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Wingdings" pitchFamily="2" charset="2"/>
                        <a:buChar char="§"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latin typeface="Arial" pitchFamily="34" charset="0"/>
                          <a:ea typeface="黑体" pitchFamily="2" charset="-122"/>
                        </a:defRPr>
                      </a:lvl2pPr>
                      <a:lvl3pPr marL="1143000" indent="-22860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Wingdings" pitchFamily="2" charset="2"/>
                        <a:buChar char="§"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latin typeface="Arial" pitchFamily="34" charset="0"/>
                          <a:ea typeface="黑体" pitchFamily="2" charset="-122"/>
                        </a:defRPr>
                      </a:lvl3pPr>
                      <a:lvl4pPr marL="1600200" indent="-22860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Wingdings" pitchFamily="2" charset="2"/>
                        <a:buChar char="§"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latin typeface="Arial" pitchFamily="34" charset="0"/>
                          <a:ea typeface="黑体" pitchFamily="2" charset="-122"/>
                        </a:defRPr>
                      </a:lvl4pPr>
                      <a:lvl5pPr marL="2057400" indent="-22860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Wingdings" pitchFamily="2" charset="2"/>
                        <a:buChar char="§"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latin typeface="Arial" pitchFamily="34" charset="0"/>
                          <a:ea typeface="黑体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000">
                          <a:latin typeface="楷体_GB2312" pitchFamily="49" charset="-122"/>
                          <a:ea typeface="楷体_GB2312" pitchFamily="49" charset="-122"/>
                        </a:rPr>
                        <a:t>骨骼肌 </a:t>
                      </a:r>
                      <a:endParaRPr lang="zh-CN" altLang="en-US" sz="2000"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marL="0" marR="0" marT="0" marB="0" anchor="ctr">
                    <a:lnL w="28575" cap="sq">
                      <a:noFill/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vert="horz" wrap="square" lIns="0" tIns="0" rIns="0" bIns="0" anchor="ctr" anchorCtr="0">
                      <a:noAutofit/>
                    </a:bodyPr>
                    <a:lstStyle>
                      <a:lvl1pPr marL="342900" indent="-34290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Wingdings" pitchFamily="2" charset="2"/>
                        <a:buChar char="§"/>
                        <a:defRPr kumimoji="0" lang="zh-CN" altLang="en-US" sz="2800" b="0" i="0" u="none" baseline="0">
                          <a:solidFill>
                            <a:schemeClr val="tx1"/>
                          </a:solidFill>
                          <a:latin typeface="Arial" pitchFamily="34" charset="0"/>
                          <a:ea typeface="黑体" pitchFamily="2" charset="-122"/>
                        </a:defRPr>
                      </a:lvl1pPr>
                      <a:lvl2pPr marL="742950" indent="-28575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Wingdings" pitchFamily="2" charset="2"/>
                        <a:buChar char="§"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latin typeface="Arial" pitchFamily="34" charset="0"/>
                          <a:ea typeface="黑体" pitchFamily="2" charset="-122"/>
                        </a:defRPr>
                      </a:lvl2pPr>
                      <a:lvl3pPr marL="1143000" indent="-22860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Wingdings" pitchFamily="2" charset="2"/>
                        <a:buChar char="§"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latin typeface="Arial" pitchFamily="34" charset="0"/>
                          <a:ea typeface="黑体" pitchFamily="2" charset="-122"/>
                        </a:defRPr>
                      </a:lvl3pPr>
                      <a:lvl4pPr marL="1600200" indent="-22860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Wingdings" pitchFamily="2" charset="2"/>
                        <a:buChar char="§"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latin typeface="Arial" pitchFamily="34" charset="0"/>
                          <a:ea typeface="黑体" pitchFamily="2" charset="-122"/>
                        </a:defRPr>
                      </a:lvl4pPr>
                      <a:lvl5pPr marL="2057400" indent="-22860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Wingdings" pitchFamily="2" charset="2"/>
                        <a:buChar char="§"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latin typeface="Arial" pitchFamily="34" charset="0"/>
                          <a:ea typeface="黑体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2000">
                          <a:latin typeface="楷体_GB2312" pitchFamily="49" charset="-122"/>
                          <a:ea typeface="楷体_GB2312" pitchFamily="49" charset="-122"/>
                        </a:rPr>
                        <a:t>3000-9000 </a:t>
                      </a:r>
                      <a:endParaRPr lang="zh-CN" altLang="en-US" sz="2000"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miter lim="800000"/>
                    </a:lnL>
                    <a:lnR w="28575" cap="sq">
                      <a:noFill/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</a:tr>
              <a:tr h="344488">
                <a:tc>
                  <a:txBody>
                    <a:bodyPr vert="horz" wrap="square" lIns="0" tIns="0" rIns="0" bIns="0" anchor="ctr" anchorCtr="0">
                      <a:noAutofit/>
                    </a:bodyPr>
                    <a:lstStyle>
                      <a:lvl1pPr marL="342900" indent="-34290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Wingdings" pitchFamily="2" charset="2"/>
                        <a:buChar char="§"/>
                        <a:defRPr kumimoji="0" lang="zh-CN" altLang="en-US" sz="2800" b="0" i="0" u="none" baseline="0">
                          <a:solidFill>
                            <a:schemeClr val="tx1"/>
                          </a:solidFill>
                          <a:latin typeface="Arial" pitchFamily="34" charset="0"/>
                          <a:ea typeface="黑体" pitchFamily="2" charset="-122"/>
                        </a:defRPr>
                      </a:lvl1pPr>
                      <a:lvl2pPr marL="742950" indent="-28575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Wingdings" pitchFamily="2" charset="2"/>
                        <a:buChar char="§"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latin typeface="Arial" pitchFamily="34" charset="0"/>
                          <a:ea typeface="黑体" pitchFamily="2" charset="-122"/>
                        </a:defRPr>
                      </a:lvl2pPr>
                      <a:lvl3pPr marL="1143000" indent="-22860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Wingdings" pitchFamily="2" charset="2"/>
                        <a:buChar char="§"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latin typeface="Arial" pitchFamily="34" charset="0"/>
                          <a:ea typeface="黑体" pitchFamily="2" charset="-122"/>
                        </a:defRPr>
                      </a:lvl3pPr>
                      <a:lvl4pPr marL="1600200" indent="-22860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Wingdings" pitchFamily="2" charset="2"/>
                        <a:buChar char="§"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latin typeface="Arial" pitchFamily="34" charset="0"/>
                          <a:ea typeface="黑体" pitchFamily="2" charset="-122"/>
                        </a:defRPr>
                      </a:lvl4pPr>
                      <a:lvl5pPr marL="2057400" indent="-22860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Wingdings" pitchFamily="2" charset="2"/>
                        <a:buChar char="§"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latin typeface="Arial" pitchFamily="34" charset="0"/>
                          <a:ea typeface="黑体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000">
                          <a:latin typeface="楷体_GB2312" pitchFamily="49" charset="-122"/>
                          <a:ea typeface="楷体_GB2312" pitchFamily="49" charset="-122"/>
                        </a:rPr>
                        <a:t>心肌 </a:t>
                      </a:r>
                      <a:endParaRPr lang="zh-CN" altLang="en-US" sz="2000"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marL="0" marR="0" marT="0" marB="0" anchor="ctr">
                    <a:lnL w="28575" cap="sq">
                      <a:noFill/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vert="horz" wrap="square" lIns="0" tIns="0" rIns="0" bIns="0" anchor="ctr" anchorCtr="0">
                      <a:noAutofit/>
                    </a:bodyPr>
                    <a:lstStyle>
                      <a:lvl1pPr marL="342900" indent="-34290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Wingdings" pitchFamily="2" charset="2"/>
                        <a:buChar char="§"/>
                        <a:defRPr kumimoji="0" lang="zh-CN" altLang="en-US" sz="2800" b="0" i="0" u="none" baseline="0">
                          <a:solidFill>
                            <a:schemeClr val="tx1"/>
                          </a:solidFill>
                          <a:latin typeface="Arial" pitchFamily="34" charset="0"/>
                          <a:ea typeface="黑体" pitchFamily="2" charset="-122"/>
                        </a:defRPr>
                      </a:lvl1pPr>
                      <a:lvl2pPr marL="742950" indent="-28575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Wingdings" pitchFamily="2" charset="2"/>
                        <a:buChar char="§"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latin typeface="Arial" pitchFamily="34" charset="0"/>
                          <a:ea typeface="黑体" pitchFamily="2" charset="-122"/>
                        </a:defRPr>
                      </a:lvl2pPr>
                      <a:lvl3pPr marL="1143000" indent="-22860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Wingdings" pitchFamily="2" charset="2"/>
                        <a:buChar char="§"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latin typeface="Arial" pitchFamily="34" charset="0"/>
                          <a:ea typeface="黑体" pitchFamily="2" charset="-122"/>
                        </a:defRPr>
                      </a:lvl3pPr>
                      <a:lvl4pPr marL="1600200" indent="-22860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Wingdings" pitchFamily="2" charset="2"/>
                        <a:buChar char="§"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latin typeface="Arial" pitchFamily="34" charset="0"/>
                          <a:ea typeface="黑体" pitchFamily="2" charset="-122"/>
                        </a:defRPr>
                      </a:lvl4pPr>
                      <a:lvl5pPr marL="2057400" indent="-22860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Wingdings" pitchFamily="2" charset="2"/>
                        <a:buChar char="§"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latin typeface="Arial" pitchFamily="34" charset="0"/>
                          <a:ea typeface="黑体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2000">
                          <a:latin typeface="楷体_GB2312" pitchFamily="49" charset="-122"/>
                          <a:ea typeface="楷体_GB2312" pitchFamily="49" charset="-122"/>
                        </a:rPr>
                        <a:t>1400-2500 </a:t>
                      </a:r>
                      <a:endParaRPr lang="zh-CN" altLang="en-US" sz="2000"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miter lim="800000"/>
                    </a:lnL>
                    <a:lnR w="28575" cap="sq">
                      <a:noFill/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</a:tr>
              <a:tr h="342900">
                <a:tc>
                  <a:txBody>
                    <a:bodyPr vert="horz" wrap="square" lIns="0" tIns="0" rIns="0" bIns="0" anchor="ctr" anchorCtr="0">
                      <a:noAutofit/>
                    </a:bodyPr>
                    <a:lstStyle>
                      <a:lvl1pPr marL="342900" indent="-34290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Wingdings" pitchFamily="2" charset="2"/>
                        <a:buChar char="§"/>
                        <a:defRPr kumimoji="0" lang="zh-CN" altLang="en-US" sz="2800" b="0" i="0" u="none" baseline="0">
                          <a:solidFill>
                            <a:schemeClr val="tx1"/>
                          </a:solidFill>
                          <a:latin typeface="Arial" pitchFamily="34" charset="0"/>
                          <a:ea typeface="黑体" pitchFamily="2" charset="-122"/>
                        </a:defRPr>
                      </a:lvl1pPr>
                      <a:lvl2pPr marL="742950" indent="-28575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Wingdings" pitchFamily="2" charset="2"/>
                        <a:buChar char="§"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latin typeface="Arial" pitchFamily="34" charset="0"/>
                          <a:ea typeface="黑体" pitchFamily="2" charset="-122"/>
                        </a:defRPr>
                      </a:lvl2pPr>
                      <a:lvl3pPr marL="1143000" indent="-22860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Wingdings" pitchFamily="2" charset="2"/>
                        <a:buChar char="§"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latin typeface="Arial" pitchFamily="34" charset="0"/>
                          <a:ea typeface="黑体" pitchFamily="2" charset="-122"/>
                        </a:defRPr>
                      </a:lvl3pPr>
                      <a:lvl4pPr marL="1600200" indent="-22860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Wingdings" pitchFamily="2" charset="2"/>
                        <a:buChar char="§"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latin typeface="Arial" pitchFamily="34" charset="0"/>
                          <a:ea typeface="黑体" pitchFamily="2" charset="-122"/>
                        </a:defRPr>
                      </a:lvl4pPr>
                      <a:lvl5pPr marL="2057400" indent="-22860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Wingdings" pitchFamily="2" charset="2"/>
                        <a:buChar char="§"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latin typeface="Arial" pitchFamily="34" charset="0"/>
                          <a:ea typeface="黑体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000">
                          <a:latin typeface="楷体_GB2312" pitchFamily="49" charset="-122"/>
                          <a:ea typeface="楷体_GB2312" pitchFamily="49" charset="-122"/>
                        </a:rPr>
                        <a:t>甲状腺 </a:t>
                      </a:r>
                      <a:endParaRPr lang="zh-CN" altLang="en-US" sz="2000"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marL="0" marR="0" marT="0" marB="0" anchor="ctr">
                    <a:lnL w="28575" cap="sq">
                      <a:noFill/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vert="horz" wrap="square" lIns="0" tIns="0" rIns="0" bIns="0" anchor="ctr" anchorCtr="0">
                      <a:noAutofit/>
                    </a:bodyPr>
                    <a:lstStyle>
                      <a:lvl1pPr marL="342900" indent="-34290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Wingdings" pitchFamily="2" charset="2"/>
                        <a:buChar char="§"/>
                        <a:defRPr kumimoji="0" lang="zh-CN" altLang="en-US" sz="2800" b="0" i="0" u="none" baseline="0">
                          <a:solidFill>
                            <a:schemeClr val="tx1"/>
                          </a:solidFill>
                          <a:latin typeface="Arial" pitchFamily="34" charset="0"/>
                          <a:ea typeface="黑体" pitchFamily="2" charset="-122"/>
                        </a:defRPr>
                      </a:lvl1pPr>
                      <a:lvl2pPr marL="742950" indent="-28575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Wingdings" pitchFamily="2" charset="2"/>
                        <a:buChar char="§"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latin typeface="Arial" pitchFamily="34" charset="0"/>
                          <a:ea typeface="黑体" pitchFamily="2" charset="-122"/>
                        </a:defRPr>
                      </a:lvl2pPr>
                      <a:lvl3pPr marL="1143000" indent="-22860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Wingdings" pitchFamily="2" charset="2"/>
                        <a:buChar char="§"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latin typeface="Arial" pitchFamily="34" charset="0"/>
                          <a:ea typeface="黑体" pitchFamily="2" charset="-122"/>
                        </a:defRPr>
                      </a:lvl3pPr>
                      <a:lvl4pPr marL="1600200" indent="-22860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Wingdings" pitchFamily="2" charset="2"/>
                        <a:buChar char="§"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latin typeface="Arial" pitchFamily="34" charset="0"/>
                          <a:ea typeface="黑体" pitchFamily="2" charset="-122"/>
                        </a:defRPr>
                      </a:lvl4pPr>
                      <a:lvl5pPr marL="2057400" indent="-22860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Wingdings" pitchFamily="2" charset="2"/>
                        <a:buChar char="§"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latin typeface="Arial" pitchFamily="34" charset="0"/>
                          <a:ea typeface="黑体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2000">
                          <a:latin typeface="楷体_GB2312" pitchFamily="49" charset="-122"/>
                          <a:ea typeface="楷体_GB2312" pitchFamily="49" charset="-122"/>
                        </a:rPr>
                        <a:t>40-110 </a:t>
                      </a:r>
                      <a:endParaRPr lang="zh-CN" altLang="en-US" sz="2000"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miter lim="800000"/>
                    </a:lnL>
                    <a:lnR w="28575" cap="sq">
                      <a:noFill/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</a:tr>
              <a:tr h="344488">
                <a:tc>
                  <a:txBody>
                    <a:bodyPr vert="horz" wrap="square" lIns="0" tIns="0" rIns="0" bIns="0" anchor="ctr" anchorCtr="0">
                      <a:noAutofit/>
                    </a:bodyPr>
                    <a:lstStyle>
                      <a:lvl1pPr marL="342900" indent="-34290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Wingdings" pitchFamily="2" charset="2"/>
                        <a:buChar char="§"/>
                        <a:defRPr kumimoji="0" lang="zh-CN" altLang="en-US" sz="2800" b="0" i="0" u="none" baseline="0">
                          <a:solidFill>
                            <a:schemeClr val="tx1"/>
                          </a:solidFill>
                          <a:latin typeface="Arial" pitchFamily="34" charset="0"/>
                          <a:ea typeface="黑体" pitchFamily="2" charset="-122"/>
                        </a:defRPr>
                      </a:lvl1pPr>
                      <a:lvl2pPr marL="742950" indent="-28575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Wingdings" pitchFamily="2" charset="2"/>
                        <a:buChar char="§"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latin typeface="Arial" pitchFamily="34" charset="0"/>
                          <a:ea typeface="黑体" pitchFamily="2" charset="-122"/>
                        </a:defRPr>
                      </a:lvl2pPr>
                      <a:lvl3pPr marL="1143000" indent="-22860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Wingdings" pitchFamily="2" charset="2"/>
                        <a:buChar char="§"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latin typeface="Arial" pitchFamily="34" charset="0"/>
                          <a:ea typeface="黑体" pitchFamily="2" charset="-122"/>
                        </a:defRPr>
                      </a:lvl3pPr>
                      <a:lvl4pPr marL="1600200" indent="-22860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Wingdings" pitchFamily="2" charset="2"/>
                        <a:buChar char="§"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latin typeface="Arial" pitchFamily="34" charset="0"/>
                          <a:ea typeface="黑体" pitchFamily="2" charset="-122"/>
                        </a:defRPr>
                      </a:lvl4pPr>
                      <a:lvl5pPr marL="2057400" indent="-22860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Wingdings" pitchFamily="2" charset="2"/>
                        <a:buChar char="§"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latin typeface="Arial" pitchFamily="34" charset="0"/>
                          <a:ea typeface="黑体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000">
                          <a:latin typeface="楷体_GB2312" pitchFamily="49" charset="-122"/>
                          <a:ea typeface="楷体_GB2312" pitchFamily="49" charset="-122"/>
                        </a:rPr>
                        <a:t>胸腺 </a:t>
                      </a:r>
                      <a:endParaRPr lang="zh-CN" altLang="en-US" sz="2000"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marL="0" marR="0" marT="0" marB="0" anchor="ctr">
                    <a:lnL w="28575" cap="sq">
                      <a:noFill/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vert="horz" wrap="square" lIns="0" tIns="0" rIns="0" bIns="0" anchor="ctr" anchorCtr="0">
                      <a:noAutofit/>
                    </a:bodyPr>
                    <a:lstStyle>
                      <a:lvl1pPr marL="342900" indent="-34290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Wingdings" pitchFamily="2" charset="2"/>
                        <a:buChar char="§"/>
                        <a:defRPr kumimoji="0" lang="zh-CN" altLang="en-US" sz="2800" b="0" i="0" u="none" baseline="0">
                          <a:solidFill>
                            <a:schemeClr val="tx1"/>
                          </a:solidFill>
                          <a:latin typeface="Arial" pitchFamily="34" charset="0"/>
                          <a:ea typeface="黑体" pitchFamily="2" charset="-122"/>
                        </a:defRPr>
                      </a:lvl1pPr>
                      <a:lvl2pPr marL="742950" indent="-28575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Wingdings" pitchFamily="2" charset="2"/>
                        <a:buChar char="§"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latin typeface="Arial" pitchFamily="34" charset="0"/>
                          <a:ea typeface="黑体" pitchFamily="2" charset="-122"/>
                        </a:defRPr>
                      </a:lvl2pPr>
                      <a:lvl3pPr marL="1143000" indent="-22860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Wingdings" pitchFamily="2" charset="2"/>
                        <a:buChar char="§"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latin typeface="Arial" pitchFamily="34" charset="0"/>
                          <a:ea typeface="黑体" pitchFamily="2" charset="-122"/>
                        </a:defRPr>
                      </a:lvl3pPr>
                      <a:lvl4pPr marL="1600200" indent="-22860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Wingdings" pitchFamily="2" charset="2"/>
                        <a:buChar char="§"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latin typeface="Arial" pitchFamily="34" charset="0"/>
                          <a:ea typeface="黑体" pitchFamily="2" charset="-122"/>
                        </a:defRPr>
                      </a:lvl4pPr>
                      <a:lvl5pPr marL="2057400" indent="-22860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Wingdings" pitchFamily="2" charset="2"/>
                        <a:buChar char="§"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latin typeface="Arial" pitchFamily="34" charset="0"/>
                          <a:ea typeface="黑体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2000">
                          <a:latin typeface="楷体_GB2312" pitchFamily="49" charset="-122"/>
                          <a:ea typeface="楷体_GB2312" pitchFamily="49" charset="-122"/>
                        </a:rPr>
                        <a:t>10-50 </a:t>
                      </a:r>
                      <a:endParaRPr lang="zh-CN" altLang="en-US" sz="2000"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miter lim="800000"/>
                    </a:lnL>
                    <a:lnR w="28575" cap="sq">
                      <a:noFill/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88103" name="TextBox 88102"/>
          <p:cNvSpPr txBox="1"/>
          <p:nvPr/>
        </p:nvSpPr>
        <p:spPr>
          <a:xfrm>
            <a:off x="0" y="6498000"/>
            <a:ext cx="216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marL="342900" indent="-342900" algn="l" rtl="0" eaLnBrk="1" hangingPunct="1">
              <a:defRPr kumimoji="0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5pPr>
          </a:lstStyle>
          <a:p>
            <a:pPr>
              <a:defRPr sz="1005"/>
            </a:pPr>
            <a:r>
              <a:t>肌红蛋白医学知识专题讲座</a:t>
            </a:r>
          </a:p>
        </p:txBody>
      </p:sp>
      <p:sp>
        <p:nvSpPr>
          <p:cNvPr id="88104" name="TextBox 88103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marL="342900" indent="-342900" algn="l" rtl="0" eaLnBrk="1" hangingPunct="1">
              <a:defRPr kumimoji="0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5pPr>
          </a:lstStyle>
          <a:p>
            <a:pPr>
              <a:defRPr sz="1005"/>
            </a:pPr>
            <a:r>
              <a:t>第5页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3970" name=""/>
          <p:cNvSpPr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1" i="0" u="none" baseline="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9pPr>
          </a:lstStyle>
          <a:p>
            <a:pPr lvl="0"/>
            <a:r>
              <a:rPr lang="zh-CN" altLang="en-US" sz="3200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产生和代谢</a:t>
            </a:r>
            <a:endParaRPr lang="zh-CN" altLang="en-US" sz="3200">
              <a:solidFill>
                <a:srgbClr val="FFFF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83971" name=""/>
          <p:cNvSpPr/>
          <p:nvPr>
            <p:ph type="body" idx="4294967295"/>
          </p:nvPr>
        </p:nvSpPr>
        <p:spPr>
          <a:xfrm>
            <a:off x="762000" y="1600200"/>
            <a:ext cx="7777162" cy="4525962"/>
          </a:xfrm>
          <a:prstGeom prst="rect">
            <a:avLst/>
          </a:prstGeom>
          <a:noFill/>
          <a:ln>
            <a:miter lim="800000"/>
          </a:ln>
        </p:spPr>
        <p:txBody>
          <a:bodyPr/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3200" b="0" i="0" u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2400" b="0" i="0" u="none" baseline="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2400" b="0" i="0" u="none" baseline="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2000" b="0" i="0" u="none" baseline="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2000" b="0" i="0" u="none" baseline="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Font typeface="Wingdings" pitchFamily="2" charset="2"/>
              <a:buChar char="§"/>
              <a:defRPr lang="zh-CN" altLang="en-US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Font typeface="Wingdings" pitchFamily="2" charset="2"/>
              <a:buChar char="§"/>
              <a:defRPr lang="zh-CN" altLang="en-US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Font typeface="Wingdings" pitchFamily="2" charset="2"/>
              <a:buChar char="§"/>
              <a:defRPr lang="zh-CN" altLang="en-US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Font typeface="Wingdings" pitchFamily="2" charset="2"/>
              <a:buChar char="§"/>
              <a:defRPr lang="zh-CN" altLang="en-US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lvl="0"/>
            <a:r>
              <a:rPr lang="zh-CN" altLang="en-US">
                <a:latin typeface="楷体_GB2312" pitchFamily="49" charset="-122"/>
                <a:ea typeface="楷体_GB2312" pitchFamily="49" charset="-122"/>
              </a:rPr>
              <a:t>心肌或骨骼肌损伤时</a:t>
            </a:r>
            <a:r>
              <a:rPr lang="en-US" altLang="zh-CN">
                <a:latin typeface="楷体_GB2312" pitchFamily="49" charset="-122"/>
                <a:ea typeface="楷体_GB2312" pitchFamily="49" charset="-122"/>
              </a:rPr>
              <a:t>Mb</a:t>
            </a:r>
            <a:r>
              <a:rPr lang="zh-CN" altLang="en-US">
                <a:latin typeface="楷体_GB2312" pitchFamily="49" charset="-122"/>
                <a:ea typeface="楷体_GB2312" pitchFamily="49" charset="-122"/>
              </a:rPr>
              <a:t>能够从肌肉组织快速地释放入周围血管间隙，不经淋巴循环直接进入血液循环中去</a:t>
            </a:r>
            <a:endParaRPr lang="zh-CN" altLang="en-US">
              <a:latin typeface="楷体_GB2312" pitchFamily="49" charset="-122"/>
              <a:ea typeface="楷体_GB2312" pitchFamily="49" charset="-122"/>
            </a:endParaRPr>
          </a:p>
          <a:p>
            <a:pPr lvl="0"/>
            <a:endParaRPr lang="zh-CN" altLang="en-US">
              <a:latin typeface="楷体_GB2312" pitchFamily="49" charset="-122"/>
              <a:ea typeface="楷体_GB2312" pitchFamily="49" charset="-122"/>
            </a:endParaRPr>
          </a:p>
          <a:p>
            <a:pPr lvl="0"/>
            <a:r>
              <a:rPr lang="zh-CN" altLang="en-US">
                <a:latin typeface="楷体_GB2312" pitchFamily="49" charset="-122"/>
                <a:ea typeface="楷体_GB2312" pitchFamily="49" charset="-122"/>
              </a:rPr>
              <a:t>大部分以游离状态存在，小部分与血清蛋白结合，</a:t>
            </a:r>
            <a:r>
              <a:rPr lang="zh-CN" altLang="en-US">
                <a:ea typeface="楷体_GB2312" pitchFamily="49" charset="-122"/>
              </a:rPr>
              <a:t>而且结合能力很弱</a:t>
            </a:r>
            <a:r>
              <a:rPr lang="zh-CN" altLang="en-US"/>
              <a:t> </a:t>
            </a:r>
            <a:r>
              <a:rPr lang="zh-CN" altLang="en-US">
                <a:latin typeface="楷体_GB2312" pitchFamily="49" charset="-122"/>
                <a:ea typeface="楷体_GB2312" pitchFamily="49" charset="-122"/>
              </a:rPr>
              <a:t>。血</a:t>
            </a:r>
            <a:r>
              <a:rPr lang="en-US" altLang="zh-CN">
                <a:latin typeface="楷体_GB2312" pitchFamily="49" charset="-122"/>
                <a:ea typeface="楷体_GB2312" pitchFamily="49" charset="-122"/>
              </a:rPr>
              <a:t>Mb</a:t>
            </a:r>
            <a:r>
              <a:rPr lang="zh-CN" altLang="en-US">
                <a:latin typeface="楷体_GB2312" pitchFamily="49" charset="-122"/>
                <a:ea typeface="楷体_GB2312" pitchFamily="49" charset="-122"/>
              </a:rPr>
              <a:t>半衰期仅为</a:t>
            </a:r>
            <a:r>
              <a:rPr lang="en-US" altLang="zh-CN">
                <a:latin typeface="楷体_GB2312" pitchFamily="49" charset="-122"/>
                <a:ea typeface="楷体_GB2312" pitchFamily="49" charset="-122"/>
              </a:rPr>
              <a:t>1-3</a:t>
            </a:r>
            <a:r>
              <a:rPr lang="zh-CN" altLang="en-US">
                <a:latin typeface="楷体_GB2312" pitchFamily="49" charset="-122"/>
                <a:ea typeface="楷体_GB2312" pitchFamily="49" charset="-122"/>
              </a:rPr>
              <a:t>小时。主要经肾脏排泄，少许由单核巨噬细胞系统去除</a:t>
            </a:r>
            <a:endParaRPr lang="zh-CN" altLang="en-US">
              <a:latin typeface="楷体_GB2312" pitchFamily="49" charset="-122"/>
              <a:ea typeface="楷体_GB2312" pitchFamily="49" charset="-122"/>
            </a:endParaRPr>
          </a:p>
          <a:p>
            <a:pPr lvl="0"/>
            <a:endParaRPr lang="zh-CN" altLang="en-US">
              <a:latin typeface="楷体_GB2312" pitchFamily="49" charset="-122"/>
              <a:ea typeface="楷体_GB2312" pitchFamily="49" charset="-122"/>
            </a:endParaRPr>
          </a:p>
          <a:p>
            <a:pPr lvl="0"/>
            <a:endParaRPr lang="zh-CN" altLang="en-US"/>
          </a:p>
        </p:txBody>
      </p:sp>
      <p:sp>
        <p:nvSpPr>
          <p:cNvPr id="83972" name="TextBox 83971"/>
          <p:cNvSpPr txBox="1"/>
          <p:nvPr/>
        </p:nvSpPr>
        <p:spPr>
          <a:xfrm>
            <a:off x="0" y="6498000"/>
            <a:ext cx="216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marL="342900" indent="-342900" algn="l" rtl="0" eaLnBrk="1" hangingPunct="1">
              <a:defRPr kumimoji="0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5pPr>
          </a:lstStyle>
          <a:p>
            <a:pPr>
              <a:defRPr sz="1005"/>
            </a:pPr>
            <a:r>
              <a:t>肌红蛋白医学知识专题讲座</a:t>
            </a:r>
          </a:p>
        </p:txBody>
      </p:sp>
      <p:sp>
        <p:nvSpPr>
          <p:cNvPr id="83973" name="TextBox 83972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marL="342900" indent="-342900" algn="l" rtl="0" eaLnBrk="1" hangingPunct="1">
              <a:defRPr kumimoji="0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5pPr>
          </a:lstStyle>
          <a:p>
            <a:pPr>
              <a:defRPr sz="1005"/>
            </a:pPr>
            <a:r>
              <a:t>第6页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4146" name=""/>
          <p:cNvSpPr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1" i="0" u="none" baseline="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9pPr>
          </a:lstStyle>
          <a:p>
            <a:pPr lvl="0"/>
            <a:r>
              <a:rPr lang="zh-CN" altLang="en-US" sz="3200">
                <a:solidFill>
                  <a:srgbClr val="FFFF00"/>
                </a:solidFill>
                <a:ea typeface="楷体_GB2312" pitchFamily="49" charset="-122"/>
              </a:rPr>
              <a:t>生理功效</a:t>
            </a:r>
            <a:endParaRPr lang="zh-CN" altLang="en-US" sz="3200">
              <a:solidFill>
                <a:srgbClr val="FFFF00"/>
              </a:solidFill>
              <a:ea typeface="楷体_GB2312" pitchFamily="49" charset="-122"/>
            </a:endParaRPr>
          </a:p>
        </p:txBody>
      </p:sp>
      <p:sp>
        <p:nvSpPr>
          <p:cNvPr id="134147" name=""/>
          <p:cNvSpPr/>
          <p:nvPr>
            <p:ph type="body" idx="4294967295"/>
          </p:nvPr>
        </p:nvSpPr>
        <p:spPr>
          <a:xfrm>
            <a:off x="2700338" y="6858000"/>
            <a:ext cx="7272338" cy="3328988"/>
          </a:xfrm>
          <a:prstGeom prst="rect">
            <a:avLst/>
          </a:prstGeom>
          <a:noFill/>
          <a:ln>
            <a:miter lim="800000"/>
          </a:ln>
        </p:spPr>
        <p:txBody>
          <a:bodyPr/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3200" b="0" i="0" u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2400" b="0" i="0" u="none" baseline="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2400" b="0" i="0" u="none" baseline="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2000" b="0" i="0" u="none" baseline="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2000" b="0" i="0" u="none" baseline="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Font typeface="Wingdings" pitchFamily="2" charset="2"/>
              <a:buChar char="§"/>
              <a:defRPr lang="zh-CN" altLang="en-US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Font typeface="Wingdings" pitchFamily="2" charset="2"/>
              <a:buChar char="§"/>
              <a:defRPr lang="zh-CN" altLang="en-US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Font typeface="Wingdings" pitchFamily="2" charset="2"/>
              <a:buChar char="§"/>
              <a:defRPr lang="zh-CN" altLang="en-US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Font typeface="Wingdings" pitchFamily="2" charset="2"/>
              <a:buChar char="§"/>
              <a:defRPr lang="zh-CN" altLang="en-US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/>
        </p:txBody>
      </p:sp>
      <p:sp>
        <p:nvSpPr>
          <p:cNvPr id="134148" name=""/>
          <p:cNvSpPr/>
          <p:nvPr/>
        </p:nvSpPr>
        <p:spPr>
          <a:xfrm>
            <a:off x="250825" y="1341438"/>
            <a:ext cx="8642350" cy="4227512"/>
          </a:xfrm>
          <a:prstGeom prst="rect">
            <a:avLst/>
          </a:prstGeom>
          <a:noFill/>
          <a:ln>
            <a:noFill/>
            <a:miter lim="800000"/>
          </a:ln>
          <a:effectLst>
            <a:outerShdw dist="35921" dir="2700000" algn="ctr">
              <a:schemeClr val="bg2"/>
            </a:outerShdw>
          </a:effectLst>
        </p:spPr>
        <p:txBody>
          <a:bodyPr lIns="0" tIns="0" rIns="0" bIns="0">
            <a:spAutoFit/>
          </a:bodyPr>
          <a:lstStyle>
            <a:defPPr marL="342900" indent="-342900" algn="l" rtl="0" eaLnBrk="1" hangingPunct="1">
              <a:defRPr kumimoji="0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5pPr>
          </a:lstStyle>
          <a:p>
            <a:pPr marL="342900" lvl="0" indent="-342900">
              <a:lnSpc>
                <a:spcPct val="90000"/>
              </a:lnSpc>
            </a:pPr>
            <a:r>
              <a:rPr lang="zh-CN" altLang="en-US" sz="2800" b="0">
                <a:latin typeface="楷体_GB2312" pitchFamily="49" charset="-122"/>
              </a:rPr>
              <a:t>能可逆地与氧结合，是一个氧合结合蛋白，参加葡萄糖氧化，在细胞内主要含有运输氧和储氧功效。与氧亲和力比</a:t>
            </a:r>
            <a:r>
              <a:rPr lang="en-US" altLang="zh-CN" sz="2800" b="0">
                <a:latin typeface="楷体_GB2312" pitchFamily="49" charset="-122"/>
              </a:rPr>
              <a:t>Hb </a:t>
            </a:r>
            <a:r>
              <a:rPr lang="zh-CN" altLang="en-US" sz="2800" b="0">
                <a:latin typeface="楷体_GB2312" pitchFamily="49" charset="-122"/>
              </a:rPr>
              <a:t>强，在极低氧张力情况下，肌肉缺氧时，能够放出氧供肌肉收缩急需，还能缓冲细胞内氧浓度 ，使细胞内氧浓度相对稳定</a:t>
            </a:r>
            <a:endParaRPr lang="zh-CN" altLang="en-US" sz="2800" b="0">
              <a:latin typeface="楷体_GB2312" pitchFamily="49" charset="-122"/>
            </a:endParaRPr>
          </a:p>
          <a:p>
            <a:pPr marL="342900" lvl="0" indent="-342900">
              <a:lnSpc>
                <a:spcPct val="90000"/>
              </a:lnSpc>
            </a:pPr>
            <a:endParaRPr lang="zh-CN" altLang="en-US" sz="2800" b="0">
              <a:latin typeface="楷体_GB2312" pitchFamily="49" charset="-122"/>
            </a:endParaRPr>
          </a:p>
          <a:p>
            <a:pPr marL="342900" lvl="0" indent="-342900" eaLnBrk="1" hangingPunct="1"/>
            <a:r>
              <a:rPr lang="en-US" altLang="zh-CN" sz="2800" b="0"/>
              <a:t>Mb</a:t>
            </a:r>
            <a:r>
              <a:rPr lang="zh-CN" altLang="en-US" sz="2800" b="0"/>
              <a:t>对于维持正常肌肉发育和功效是必需；结合并去除</a:t>
            </a:r>
            <a:r>
              <a:rPr lang="en-US" altLang="zh-CN" sz="2800" b="0"/>
              <a:t>NO</a:t>
            </a:r>
            <a:r>
              <a:rPr lang="zh-CN" altLang="en-US" sz="2800" b="0"/>
              <a:t>，其过氧化物酶活性能够调整细胞内氧化还原状态，去除活性氧</a:t>
            </a:r>
            <a:endParaRPr lang="zh-CN" altLang="en-US" sz="2800" b="0"/>
          </a:p>
          <a:p>
            <a:pPr marL="342900" lvl="0" indent="-342900">
              <a:lnSpc>
                <a:spcPct val="90000"/>
              </a:lnSpc>
            </a:pPr>
            <a:endParaRPr lang="zh-CN" altLang="en-US" sz="2800" b="0"/>
          </a:p>
        </p:txBody>
      </p:sp>
      <p:sp>
        <p:nvSpPr>
          <p:cNvPr id="134150" name=""/>
          <p:cNvSpPr/>
          <p:nvPr/>
        </p:nvSpPr>
        <p:spPr>
          <a:xfrm>
            <a:off x="5580062" y="6092825"/>
            <a:ext cx="3363912" cy="538162"/>
          </a:xfrm>
          <a:prstGeom prst="rect">
            <a:avLst/>
          </a:prstGeom>
          <a:noFill/>
          <a:ln>
            <a:noFill/>
            <a:miter lim="800000"/>
          </a:ln>
          <a:effectLst>
            <a:outerShdw dist="35921" dir="2700000" algn="ctr">
              <a:schemeClr val="bg2"/>
            </a:outerShdw>
          </a:effectLst>
        </p:spPr>
        <p:txBody>
          <a:bodyPr wrap="none" lIns="0" tIns="0" rIns="0" bIns="0" anchor="t" anchorCtr="0">
            <a:spAutoFit/>
          </a:bodyPr>
          <a:lstStyle>
            <a:defPPr marL="342900" indent="-342900" algn="l" rtl="0" eaLnBrk="1" hangingPunct="1">
              <a:defRPr kumimoji="0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5pPr>
          </a:lstStyle>
          <a:p>
            <a:pPr marL="342900" lvl="0" indent="-342900" eaLnBrk="1" hangingPunct="1">
              <a:buNone/>
            </a:pPr>
            <a:r>
              <a:rPr lang="en-US" altLang="zh-CN" sz="1600" b="0">
                <a:solidFill>
                  <a:schemeClr val="tx2"/>
                </a:solidFill>
              </a:rPr>
              <a:t>Cardiovasc Res, ,87(1) ,22-29</a:t>
            </a:r>
            <a:endParaRPr lang="en-US" altLang="zh-CN" sz="1600" b="0">
              <a:solidFill>
                <a:schemeClr val="tx2"/>
              </a:solidFill>
            </a:endParaRPr>
          </a:p>
          <a:p>
            <a:pPr marL="342900" lvl="0" indent="-342900" eaLnBrk="1" hangingPunct="1">
              <a:buNone/>
            </a:pPr>
            <a:r>
              <a:rPr lang="en-US" altLang="zh-CN" sz="1600" b="0">
                <a:solidFill>
                  <a:schemeClr val="tx2"/>
                </a:solidFill>
              </a:rPr>
              <a:t>Adv Exp Med Biol, 618, 181-193</a:t>
            </a:r>
            <a:endParaRPr lang="zh-CN" altLang="en-US" sz="1600" b="0">
              <a:solidFill>
                <a:schemeClr val="tx2"/>
              </a:solidFill>
            </a:endParaRPr>
          </a:p>
        </p:txBody>
      </p:sp>
      <p:sp>
        <p:nvSpPr>
          <p:cNvPr id="134151" name="TextBox 134150"/>
          <p:cNvSpPr txBox="1"/>
          <p:nvPr/>
        </p:nvSpPr>
        <p:spPr>
          <a:xfrm>
            <a:off x="0" y="6498000"/>
            <a:ext cx="216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marL="342900" indent="-342900" algn="l" rtl="0" eaLnBrk="1" hangingPunct="1">
              <a:defRPr kumimoji="0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5pPr>
          </a:lstStyle>
          <a:p>
            <a:pPr>
              <a:defRPr sz="1005"/>
            </a:pPr>
            <a:r>
              <a:t>肌红蛋白医学知识专题讲座</a:t>
            </a:r>
          </a:p>
        </p:txBody>
      </p:sp>
      <p:sp>
        <p:nvSpPr>
          <p:cNvPr id="134152" name="TextBox 134151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marL="342900" indent="-342900" algn="l" rtl="0" eaLnBrk="1" hangingPunct="1">
              <a:defRPr kumimoji="0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5pPr>
          </a:lstStyle>
          <a:p>
            <a:pPr>
              <a:defRPr sz="1005"/>
            </a:pPr>
            <a:r>
              <a:t>第7页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base">
                                        <p:cTn id="7" dur="1000"/>
                                        <p:tgtEl>
                                          <p:spTgt spid="134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34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" dur="1000" fill="hold"/>
                                        <p:tgtEl>
                                          <p:spTgt spid="134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14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6978" name=""/>
          <p:cNvSpPr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1" i="0" u="none" baseline="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9pPr>
          </a:lstStyle>
          <a:p>
            <a:pPr lvl="0"/>
            <a:r>
              <a:rPr lang="zh-CN" altLang="en-US" sz="3200">
                <a:solidFill>
                  <a:srgbClr val="FFFF00"/>
                </a:solidFill>
                <a:ea typeface="楷体_GB2312" pitchFamily="49" charset="-122"/>
              </a:rPr>
              <a:t>病理状态下肌红蛋白</a:t>
            </a:r>
            <a:endParaRPr lang="zh-CN" altLang="en-US" sz="3200">
              <a:solidFill>
                <a:srgbClr val="FFFF00"/>
              </a:solidFill>
              <a:ea typeface="楷体_GB2312" pitchFamily="49" charset="-122"/>
            </a:endParaRPr>
          </a:p>
        </p:txBody>
      </p:sp>
      <p:sp>
        <p:nvSpPr>
          <p:cNvPr id="126979" name=""/>
          <p:cNvSpPr/>
          <p:nvPr>
            <p:ph type="body" idx="4294967295"/>
          </p:nvPr>
        </p:nvSpPr>
        <p:spPr>
          <a:xfrm>
            <a:off x="684212" y="2178050"/>
            <a:ext cx="8208962" cy="4679950"/>
          </a:xfrm>
          <a:prstGeom prst="rect">
            <a:avLst/>
          </a:prstGeom>
          <a:noFill/>
          <a:ln>
            <a:miter lim="800000"/>
          </a:ln>
        </p:spPr>
        <p:txBody>
          <a:bodyPr/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3200" b="0" i="0" u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2400" b="0" i="0" u="none" baseline="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2400" b="0" i="0" u="none" baseline="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2000" b="0" i="0" u="none" baseline="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2000" b="0" i="0" u="none" baseline="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Font typeface="Wingdings" pitchFamily="2" charset="2"/>
              <a:buChar char="§"/>
              <a:defRPr lang="zh-CN" altLang="en-US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Font typeface="Wingdings" pitchFamily="2" charset="2"/>
              <a:buChar char="§"/>
              <a:defRPr lang="zh-CN" altLang="en-US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Font typeface="Wingdings" pitchFamily="2" charset="2"/>
              <a:buChar char="§"/>
              <a:defRPr lang="zh-CN" altLang="en-US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Font typeface="Wingdings" pitchFamily="2" charset="2"/>
              <a:buChar char="§"/>
              <a:defRPr lang="zh-CN" altLang="en-US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lvl="0"/>
            <a:r>
              <a:rPr lang="en-US" altLang="zh-CN" sz="2800">
                <a:latin typeface="楷体_GB2312" pitchFamily="49" charset="-122"/>
                <a:ea typeface="楷体_GB2312" pitchFamily="49" charset="-122"/>
              </a:rPr>
              <a:t>Mb</a:t>
            </a:r>
            <a:r>
              <a:rPr lang="zh-CN" altLang="en-US" sz="2800">
                <a:latin typeface="楷体_GB2312" pitchFamily="49" charset="-122"/>
                <a:ea typeface="楷体_GB2312" pitchFamily="49" charset="-122"/>
              </a:rPr>
              <a:t>与危重病发病机制关系：</a:t>
            </a:r>
            <a:endParaRPr lang="zh-CN" altLang="en-US" sz="2800">
              <a:latin typeface="楷体_GB2312" pitchFamily="49" charset="-122"/>
              <a:ea typeface="楷体_GB2312" pitchFamily="49" charset="-122"/>
            </a:endParaRPr>
          </a:p>
          <a:p>
            <a:pPr lvl="0">
              <a:buNone/>
            </a:pPr>
            <a:r>
              <a:rPr lang="en-US" altLang="zh-CN" sz="2800">
                <a:latin typeface="楷体_GB2312" pitchFamily="49" charset="-122"/>
                <a:ea typeface="楷体_GB2312" pitchFamily="49" charset="-122"/>
              </a:rPr>
              <a:t>  1.Mb</a:t>
            </a:r>
            <a:r>
              <a:rPr lang="zh-CN" altLang="en-US" sz="2800">
                <a:latin typeface="楷体_GB2312" pitchFamily="49" charset="-122"/>
                <a:ea typeface="楷体_GB2312" pitchFamily="49" charset="-122"/>
              </a:rPr>
              <a:t>在体循环中含有过氧化物酶样活性，过量</a:t>
            </a:r>
            <a:r>
              <a:rPr lang="en-US" altLang="zh-CN" sz="2800">
                <a:latin typeface="楷体_GB2312" pitchFamily="49" charset="-122"/>
                <a:ea typeface="楷体_GB2312" pitchFamily="49" charset="-122"/>
              </a:rPr>
              <a:t>Mb</a:t>
            </a:r>
            <a:r>
              <a:rPr lang="zh-CN" altLang="en-US" sz="2800">
                <a:latin typeface="楷体_GB2312" pitchFamily="49" charset="-122"/>
                <a:ea typeface="楷体_GB2312" pitchFamily="49" charset="-122"/>
              </a:rPr>
              <a:t>含有产生氧化应激损伤能力，催化机体产生病理性小分子细胞毒产物；</a:t>
            </a:r>
            <a:endParaRPr lang="zh-CN" altLang="en-US" sz="2800">
              <a:latin typeface="楷体_GB2312" pitchFamily="49" charset="-122"/>
              <a:ea typeface="楷体_GB2312" pitchFamily="49" charset="-122"/>
            </a:endParaRPr>
          </a:p>
          <a:p>
            <a:pPr lvl="0">
              <a:buNone/>
            </a:pPr>
            <a:r>
              <a:rPr lang="en-US" altLang="zh-CN" sz="2800">
                <a:latin typeface="楷体_GB2312" pitchFamily="49" charset="-122"/>
                <a:ea typeface="楷体_GB2312" pitchFamily="49" charset="-122"/>
              </a:rPr>
              <a:t>  2.</a:t>
            </a:r>
            <a:r>
              <a:rPr lang="zh-CN" altLang="en-US" sz="2800">
                <a:latin typeface="楷体_GB2312" pitchFamily="49" charset="-122"/>
                <a:ea typeface="楷体_GB2312" pitchFamily="49" charset="-122"/>
              </a:rPr>
              <a:t>氧化状态下</a:t>
            </a:r>
            <a:r>
              <a:rPr lang="en-US" altLang="zh-CN" sz="2800">
                <a:latin typeface="楷体_GB2312" pitchFamily="49" charset="-122"/>
                <a:ea typeface="楷体_GB2312" pitchFamily="49" charset="-122"/>
              </a:rPr>
              <a:t>Mb</a:t>
            </a:r>
            <a:r>
              <a:rPr lang="zh-CN" altLang="en-US" sz="2800">
                <a:latin typeface="楷体_GB2312" pitchFamily="49" charset="-122"/>
                <a:ea typeface="楷体_GB2312" pitchFamily="49" charset="-122"/>
              </a:rPr>
              <a:t>被亚酰基化，能调整细胞中</a:t>
            </a:r>
            <a:r>
              <a:rPr lang="en-US" altLang="zh-CN" sz="2800">
                <a:latin typeface="楷体_GB2312" pitchFamily="49" charset="-122"/>
                <a:ea typeface="楷体_GB2312" pitchFamily="49" charset="-122"/>
              </a:rPr>
              <a:t>NO</a:t>
            </a:r>
            <a:r>
              <a:rPr lang="zh-CN" altLang="en-US" sz="2800">
                <a:latin typeface="楷体_GB2312" pitchFamily="49" charset="-122"/>
                <a:ea typeface="楷体_GB2312" pitchFamily="49" charset="-122"/>
              </a:rPr>
              <a:t>水平及其生物活性，去除循环中内源性氮氧化合物；而病理状态下</a:t>
            </a:r>
            <a:r>
              <a:rPr lang="en-US" altLang="zh-CN" sz="2800">
                <a:latin typeface="楷体_GB2312" pitchFamily="49" charset="-122"/>
                <a:ea typeface="楷体_GB2312" pitchFamily="49" charset="-122"/>
              </a:rPr>
              <a:t>Mb</a:t>
            </a:r>
            <a:r>
              <a:rPr lang="zh-CN" altLang="en-US" sz="2800">
                <a:latin typeface="楷体_GB2312" pitchFamily="49" charset="-122"/>
                <a:ea typeface="楷体_GB2312" pitchFamily="49" charset="-122"/>
              </a:rPr>
              <a:t>不能诱导去除内源性氮氧化合物，从而增加了主要脏器血液循环阻力，加重了低血容量性休克组织失代偿和血管炎症反应</a:t>
            </a:r>
            <a:endParaRPr lang="zh-CN" altLang="en-US" sz="2800">
              <a:latin typeface="楷体_GB2312" pitchFamily="49" charset="-122"/>
              <a:ea typeface="楷体_GB2312" pitchFamily="49" charset="-122"/>
            </a:endParaRPr>
          </a:p>
          <a:p>
            <a:pPr lvl="0">
              <a:buNone/>
            </a:pPr>
            <a:endParaRPr lang="zh-CN" altLang="en-US" sz="2800">
              <a:latin typeface="楷体_GB2312" pitchFamily="49" charset="-122"/>
              <a:ea typeface="楷体_GB2312" pitchFamily="49" charset="-122"/>
            </a:endParaRPr>
          </a:p>
          <a:p>
            <a:pPr lvl="0"/>
            <a:endParaRPr lang="zh-CN" altLang="en-US"/>
          </a:p>
          <a:p>
            <a:pPr lvl="0">
              <a:buNone/>
            </a:pPr>
            <a:endParaRPr lang="zh-CN" altLang="en-US"/>
          </a:p>
          <a:p>
            <a:pPr lvl="0">
              <a:buNone/>
            </a:pPr>
            <a:endParaRPr lang="zh-CN" altLang="en-US"/>
          </a:p>
          <a:p>
            <a:pPr lvl="0">
              <a:buNone/>
            </a:pPr>
            <a:endParaRPr lang="zh-CN" altLang="en-US"/>
          </a:p>
        </p:txBody>
      </p:sp>
      <p:sp>
        <p:nvSpPr>
          <p:cNvPr id="126981" name=""/>
          <p:cNvSpPr/>
          <p:nvPr/>
        </p:nvSpPr>
        <p:spPr>
          <a:xfrm>
            <a:off x="4643438" y="6134100"/>
            <a:ext cx="5688012" cy="723900"/>
          </a:xfrm>
          <a:prstGeom prst="rect">
            <a:avLst/>
          </a:prstGeom>
          <a:noFill/>
          <a:ln>
            <a:noFill/>
            <a:miter lim="800000"/>
          </a:ln>
          <a:effectLst>
            <a:outerShdw dist="35921" dir="2700000" algn="ctr">
              <a:schemeClr val="bg2"/>
            </a:outerShdw>
          </a:effectLst>
        </p:spPr>
        <p:txBody>
          <a:bodyPr lIns="0" tIns="0" rIns="0" bIns="0">
            <a:spAutoFit/>
          </a:bodyPr>
          <a:lstStyle>
            <a:defPPr marL="342900" indent="-342900" algn="l" rtl="0" eaLnBrk="1" hangingPunct="1">
              <a:defRPr kumimoji="0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5pPr>
          </a:lstStyle>
          <a:p>
            <a:pPr marL="342900" lvl="0" indent="-342900" eaLnBrk="1" hangingPunct="1">
              <a:buNone/>
            </a:pPr>
            <a:r>
              <a:rPr lang="zh-CN" altLang="en-US" sz="1400"/>
              <a:t> </a:t>
            </a:r>
            <a:r>
              <a:rPr lang="en-US" altLang="zh-CN" sz="1400" b="0">
                <a:solidFill>
                  <a:schemeClr val="tx2"/>
                </a:solidFill>
              </a:rPr>
              <a:t>Shock,  ,19</a:t>
            </a:r>
            <a:r>
              <a:rPr lang="zh-CN" altLang="en-US" sz="1400" b="0">
                <a:solidFill>
                  <a:schemeClr val="tx2"/>
                </a:solidFill>
              </a:rPr>
              <a:t>（</a:t>
            </a:r>
            <a:r>
              <a:rPr lang="en-US" altLang="zh-CN" sz="1400" b="0">
                <a:solidFill>
                  <a:schemeClr val="tx2"/>
                </a:solidFill>
              </a:rPr>
              <a:t>1</a:t>
            </a:r>
            <a:r>
              <a:rPr lang="zh-CN" altLang="en-US" sz="1400" b="0">
                <a:solidFill>
                  <a:schemeClr val="tx2"/>
                </a:solidFill>
              </a:rPr>
              <a:t>）</a:t>
            </a:r>
            <a:r>
              <a:rPr lang="en-US" altLang="zh-CN" sz="1400" b="0">
                <a:solidFill>
                  <a:schemeClr val="tx2"/>
                </a:solidFill>
              </a:rPr>
              <a:t>,79-84</a:t>
            </a:r>
            <a:endParaRPr lang="en-US" altLang="zh-CN" sz="1400" b="0">
              <a:solidFill>
                <a:schemeClr val="tx2"/>
              </a:solidFill>
            </a:endParaRPr>
          </a:p>
          <a:p>
            <a:pPr marL="342900" lvl="0" indent="-342900" eaLnBrk="1" hangingPunct="1">
              <a:buNone/>
            </a:pPr>
            <a:r>
              <a:rPr lang="en-US" altLang="zh-CN" sz="1400" b="0"/>
              <a:t>  </a:t>
            </a:r>
            <a:r>
              <a:rPr lang="en-US" altLang="zh-CN" sz="1400" b="0">
                <a:solidFill>
                  <a:schemeClr val="tx2"/>
                </a:solidFill>
              </a:rPr>
              <a:t>Biochim Biophys Acta</a:t>
            </a:r>
            <a:r>
              <a:rPr lang="zh-CN" altLang="en-US" sz="1400" b="0">
                <a:solidFill>
                  <a:schemeClr val="tx2"/>
                </a:solidFill>
              </a:rPr>
              <a:t>，，</a:t>
            </a:r>
            <a:r>
              <a:rPr lang="en-US" altLang="zh-CN" sz="1400" b="0">
                <a:solidFill>
                  <a:schemeClr val="tx2"/>
                </a:solidFill>
              </a:rPr>
              <a:t>1792</a:t>
            </a:r>
            <a:r>
              <a:rPr lang="zh-CN" altLang="en-US" sz="1400" b="0">
                <a:solidFill>
                  <a:schemeClr val="tx2"/>
                </a:solidFill>
              </a:rPr>
              <a:t>（</a:t>
            </a:r>
            <a:r>
              <a:rPr lang="en-US" altLang="zh-CN" sz="1400" b="0">
                <a:solidFill>
                  <a:schemeClr val="tx2"/>
                </a:solidFill>
              </a:rPr>
              <a:t>8</a:t>
            </a:r>
            <a:r>
              <a:rPr lang="zh-CN" altLang="en-US" sz="1400" b="0">
                <a:solidFill>
                  <a:schemeClr val="tx2"/>
                </a:solidFill>
              </a:rPr>
              <a:t>），</a:t>
            </a:r>
            <a:r>
              <a:rPr lang="en-US" altLang="zh-CN" sz="1400" b="0">
                <a:solidFill>
                  <a:schemeClr val="tx2"/>
                </a:solidFill>
              </a:rPr>
              <a:t>796-803</a:t>
            </a:r>
            <a:endParaRPr lang="en-US" altLang="zh-CN" sz="1400" b="0">
              <a:solidFill>
                <a:schemeClr val="tx2"/>
              </a:solidFill>
            </a:endParaRPr>
          </a:p>
          <a:p>
            <a:pPr marL="342900" lvl="0" indent="-342900" eaLnBrk="1" hangingPunct="1">
              <a:buNone/>
            </a:pPr>
            <a:r>
              <a:rPr lang="en-US" altLang="zh-CN" sz="1400" b="0">
                <a:solidFill>
                  <a:schemeClr val="tx2"/>
                </a:solidFill>
                <a:latin typeface="楷体_GB2312" pitchFamily="49" charset="-122"/>
              </a:rPr>
              <a:t> </a:t>
            </a:r>
            <a:endParaRPr lang="zh-CN" altLang="en-US" sz="1400" b="0">
              <a:solidFill>
                <a:schemeClr val="tx2"/>
              </a:solidFill>
              <a:latin typeface="楷体_GB2312" pitchFamily="49" charset="-122"/>
            </a:endParaRPr>
          </a:p>
        </p:txBody>
      </p:sp>
      <p:sp>
        <p:nvSpPr>
          <p:cNvPr id="126983" name=""/>
          <p:cNvSpPr/>
          <p:nvPr/>
        </p:nvSpPr>
        <p:spPr>
          <a:xfrm>
            <a:off x="684212" y="1431925"/>
            <a:ext cx="4254500" cy="427038"/>
          </a:xfrm>
          <a:prstGeom prst="rect">
            <a:avLst/>
          </a:prstGeom>
          <a:noFill/>
          <a:ln>
            <a:noFill/>
            <a:miter lim="800000"/>
          </a:ln>
          <a:effectLst>
            <a:outerShdw dist="35921" dir="2700000" algn="ctr">
              <a:schemeClr val="bg2"/>
            </a:outerShdw>
          </a:effectLst>
        </p:spPr>
        <p:txBody>
          <a:bodyPr wrap="none" lIns="0" tIns="0" rIns="0" bIns="0" anchor="t" anchorCtr="0">
            <a:spAutoFit/>
          </a:bodyPr>
          <a:lstStyle>
            <a:defPPr marL="342900" indent="-342900" algn="l" rtl="0" eaLnBrk="1" hangingPunct="1">
              <a:defRPr kumimoji="0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5pPr>
          </a:lstStyle>
          <a:p>
            <a:pPr marL="342900" lvl="0" indent="-342900" eaLnBrk="1" hangingPunct="1"/>
            <a:r>
              <a:rPr lang="zh-CN" altLang="en-US" sz="2800" b="0"/>
              <a:t>肌红蛋白引发肾损伤机制</a:t>
            </a:r>
            <a:endParaRPr lang="zh-CN" altLang="en-US" sz="2800" b="0"/>
          </a:p>
        </p:txBody>
      </p:sp>
      <p:sp>
        <p:nvSpPr>
          <p:cNvPr id="126984" name="TextBox 126983"/>
          <p:cNvSpPr txBox="1"/>
          <p:nvPr/>
        </p:nvSpPr>
        <p:spPr>
          <a:xfrm>
            <a:off x="0" y="6498000"/>
            <a:ext cx="216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marL="342900" indent="-342900" algn="l" rtl="0" eaLnBrk="1" hangingPunct="1">
              <a:defRPr kumimoji="0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5pPr>
          </a:lstStyle>
          <a:p>
            <a:pPr>
              <a:defRPr sz="1005"/>
            </a:pPr>
            <a:r>
              <a:t>肌红蛋白医学知识专题讲座</a:t>
            </a:r>
          </a:p>
        </p:txBody>
      </p:sp>
      <p:sp>
        <p:nvSpPr>
          <p:cNvPr id="126985" name="TextBox 126984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marL="342900" indent="-342900" algn="l" rtl="0" eaLnBrk="1" hangingPunct="1">
              <a:defRPr kumimoji="0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5pPr>
          </a:lstStyle>
          <a:p>
            <a:pPr>
              <a:defRPr sz="1005"/>
            </a:pPr>
            <a:r>
              <a:t>第8页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7042" name=""/>
          <p:cNvSpPr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1" i="0" u="none" baseline="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9pPr>
          </a:lstStyle>
          <a:p>
            <a:pPr lvl="0"/>
            <a:r>
              <a:rPr lang="zh-CN" altLang="en-US" sz="3200">
                <a:solidFill>
                  <a:srgbClr val="FFFF00"/>
                </a:solidFill>
                <a:ea typeface="楷体_GB2312" pitchFamily="49" charset="-122"/>
              </a:rPr>
              <a:t>临床检验</a:t>
            </a:r>
            <a:endParaRPr lang="zh-CN" altLang="en-US" sz="3200">
              <a:solidFill>
                <a:srgbClr val="FFFF00"/>
              </a:solidFill>
              <a:ea typeface="楷体_GB2312" pitchFamily="49" charset="-122"/>
            </a:endParaRPr>
          </a:p>
        </p:txBody>
      </p:sp>
      <p:sp>
        <p:nvSpPr>
          <p:cNvPr id="87043" name=""/>
          <p:cNvSpPr/>
          <p:nvPr>
            <p:ph type="body" idx="4294967295"/>
          </p:nvPr>
        </p:nvSpPr>
        <p:spPr>
          <a:xfrm>
            <a:off x="971550" y="3573462"/>
            <a:ext cx="7777162" cy="3517900"/>
          </a:xfrm>
          <a:prstGeom prst="rect">
            <a:avLst/>
          </a:prstGeom>
          <a:noFill/>
          <a:ln>
            <a:miter lim="800000"/>
          </a:ln>
        </p:spPr>
        <p:txBody>
          <a:bodyPr/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3200" b="0" i="0" u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2400" b="0" i="0" u="none" baseline="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2400" b="0" i="0" u="none" baseline="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2000" b="0" i="0" u="none" baseline="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2000" b="0" i="0" u="none" baseline="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Font typeface="Wingdings" pitchFamily="2" charset="2"/>
              <a:buChar char="§"/>
              <a:defRPr lang="zh-CN" altLang="en-US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Font typeface="Wingdings" pitchFamily="2" charset="2"/>
              <a:buChar char="§"/>
              <a:defRPr lang="zh-CN" altLang="en-US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Font typeface="Wingdings" pitchFamily="2" charset="2"/>
              <a:buChar char="§"/>
              <a:defRPr lang="zh-CN" altLang="en-US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Font typeface="Wingdings" pitchFamily="2" charset="2"/>
              <a:buChar char="§"/>
              <a:defRPr lang="zh-CN" altLang="en-US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lvl="0"/>
            <a:r>
              <a:rPr lang="zh-CN" altLang="en-US" sz="2800">
                <a:latin typeface="楷体_GB2312" pitchFamily="49" charset="-122"/>
                <a:ea typeface="楷体_GB2312" pitchFamily="49" charset="-122"/>
              </a:rPr>
              <a:t>当前，最灵敏血清</a:t>
            </a:r>
            <a:r>
              <a:rPr lang="en-US" altLang="zh-CN" sz="2800">
                <a:latin typeface="楷体_GB2312" pitchFamily="49" charset="-122"/>
                <a:ea typeface="楷体_GB2312" pitchFamily="49" charset="-122"/>
              </a:rPr>
              <a:t>Mb</a:t>
            </a:r>
            <a:r>
              <a:rPr lang="zh-CN" altLang="en-US" sz="2800">
                <a:latin typeface="楷体_GB2312" pitchFamily="49" charset="-122"/>
                <a:ea typeface="楷体_GB2312" pitchFamily="49" charset="-122"/>
              </a:rPr>
              <a:t>测定方法是放射免疫法，利用</a:t>
            </a:r>
            <a:r>
              <a:rPr lang="en-US" altLang="zh-CN" sz="2800">
                <a:latin typeface="楷体_GB2312" pitchFamily="49" charset="-122"/>
                <a:ea typeface="楷体_GB2312" pitchFamily="49" charset="-122"/>
              </a:rPr>
              <a:t>Mb</a:t>
            </a:r>
            <a:r>
              <a:rPr lang="zh-CN" altLang="en-US" sz="2800">
                <a:latin typeface="楷体_GB2312" pitchFamily="49" charset="-122"/>
                <a:ea typeface="楷体_GB2312" pitchFamily="49" charset="-122"/>
              </a:rPr>
              <a:t>同</a:t>
            </a:r>
            <a:r>
              <a:rPr lang="en-US" altLang="zh-CN" sz="2800">
                <a:latin typeface="楷体_GB2312" pitchFamily="49" charset="-122"/>
                <a:ea typeface="楷体_GB2312" pitchFamily="49" charset="-122"/>
              </a:rPr>
              <a:t>125I</a:t>
            </a:r>
            <a:r>
              <a:rPr lang="zh-CN" altLang="en-US" sz="2800">
                <a:latin typeface="楷体_GB2312" pitchFamily="49" charset="-122"/>
                <a:ea typeface="楷体_GB2312" pitchFamily="49" charset="-122"/>
              </a:rPr>
              <a:t>标识</a:t>
            </a:r>
            <a:r>
              <a:rPr lang="en-US" altLang="zh-CN" sz="2800">
                <a:latin typeface="楷体_GB2312" pitchFamily="49" charset="-122"/>
                <a:ea typeface="楷体_GB2312" pitchFamily="49" charset="-122"/>
              </a:rPr>
              <a:t>Mb</a:t>
            </a:r>
            <a:r>
              <a:rPr lang="zh-CN" altLang="en-US" sz="2800">
                <a:latin typeface="楷体_GB2312" pitchFamily="49" charset="-122"/>
                <a:ea typeface="楷体_GB2312" pitchFamily="49" charset="-122"/>
              </a:rPr>
              <a:t>竞争有限抗体，最低测定范围为</a:t>
            </a:r>
            <a:r>
              <a:rPr lang="en-US" altLang="zh-CN" sz="2800">
                <a:latin typeface="楷体_GB2312" pitchFamily="49" charset="-122"/>
                <a:ea typeface="楷体_GB2312" pitchFamily="49" charset="-122"/>
              </a:rPr>
              <a:t>2ng/ml</a:t>
            </a:r>
            <a:r>
              <a:rPr lang="zh-CN" altLang="en-US" sz="2800">
                <a:latin typeface="楷体_GB2312" pitchFamily="49" charset="-122"/>
                <a:ea typeface="楷体_GB2312" pitchFamily="49" charset="-122"/>
              </a:rPr>
              <a:t>水平</a:t>
            </a:r>
            <a:r>
              <a:rPr lang="en-US" altLang="zh-CN" sz="2800">
                <a:latin typeface="楷体_GB2312" pitchFamily="49" charset="-122"/>
                <a:ea typeface="楷体_GB2312" pitchFamily="49" charset="-122"/>
              </a:rPr>
              <a:t>;</a:t>
            </a:r>
            <a:r>
              <a:rPr lang="zh-CN" altLang="en-US" sz="2800">
                <a:latin typeface="楷体_GB2312" pitchFamily="49" charset="-122"/>
                <a:ea typeface="楷体_GB2312" pitchFamily="49" charset="-122"/>
              </a:rPr>
              <a:t>免疫比浊法操作简便、快速，仅需</a:t>
            </a:r>
            <a:r>
              <a:rPr lang="en-US" altLang="zh-CN" sz="2800">
                <a:latin typeface="楷体_GB2312" pitchFamily="49" charset="-122"/>
                <a:ea typeface="楷体_GB2312" pitchFamily="49" charset="-122"/>
              </a:rPr>
              <a:t>15</a:t>
            </a:r>
            <a:r>
              <a:rPr lang="zh-CN" altLang="en-US" sz="2800">
                <a:latin typeface="楷体_GB2312" pitchFamily="49" charset="-122"/>
                <a:ea typeface="楷体_GB2312" pitchFamily="49" charset="-122"/>
              </a:rPr>
              <a:t>分钟，不需特殊仪器，但敏感性低，最低测定范围为</a:t>
            </a:r>
            <a:r>
              <a:rPr lang="en-US" altLang="zh-CN" sz="2800">
                <a:latin typeface="楷体_GB2312" pitchFamily="49" charset="-122"/>
                <a:ea typeface="楷体_GB2312" pitchFamily="49" charset="-122"/>
              </a:rPr>
              <a:t>10ng/ml</a:t>
            </a:r>
            <a:endParaRPr lang="zh-CN" altLang="en-US" sz="2800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87044" name=""/>
          <p:cNvSpPr/>
          <p:nvPr/>
        </p:nvSpPr>
        <p:spPr>
          <a:xfrm>
            <a:off x="971550" y="1406525"/>
            <a:ext cx="7467600" cy="1452562"/>
          </a:xfrm>
          <a:prstGeom prst="rect">
            <a:avLst/>
          </a:prstGeom>
          <a:noFill/>
          <a:ln>
            <a:noFill/>
            <a:miter lim="800000"/>
          </a:ln>
          <a:effectLst>
            <a:outerShdw dist="35921" dir="2700000" algn="ctr">
              <a:schemeClr val="bg2"/>
            </a:outerShdw>
          </a:effectLst>
        </p:spPr>
        <p:txBody>
          <a:bodyPr wrap="none" lIns="0" tIns="0" rIns="0" bIns="0" anchor="t" anchorCtr="0">
            <a:spAutoFit/>
          </a:bodyPr>
          <a:lstStyle>
            <a:defPPr marL="342900" indent="-342900" algn="l" rtl="0" eaLnBrk="1" hangingPunct="1">
              <a:defRPr kumimoji="0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5pPr>
          </a:lstStyle>
          <a:p>
            <a:pPr marL="342900" lvl="0" indent="-342900" eaLnBrk="1" hangingPunct="1"/>
            <a:r>
              <a:rPr lang="zh-CN" altLang="en-US" sz="2800" b="0">
                <a:latin typeface="楷体_GB2312" pitchFamily="49" charset="-122"/>
              </a:rPr>
              <a:t>测定血中</a:t>
            </a:r>
            <a:r>
              <a:rPr lang="en-US" altLang="zh-CN" sz="2800" b="0">
                <a:latin typeface="楷体_GB2312" pitchFamily="49" charset="-122"/>
              </a:rPr>
              <a:t>Mb</a:t>
            </a:r>
            <a:r>
              <a:rPr lang="zh-CN" altLang="en-US" sz="2800" b="0">
                <a:latin typeface="楷体_GB2312" pitchFamily="49" charset="-122"/>
              </a:rPr>
              <a:t>含量有酶联免疫吸附试验、乳胶凝</a:t>
            </a:r>
            <a:endParaRPr lang="zh-CN" altLang="en-US" sz="2800" b="0">
              <a:latin typeface="楷体_GB2312" pitchFamily="49" charset="-122"/>
            </a:endParaRPr>
          </a:p>
          <a:p>
            <a:pPr marL="342900" lvl="0" indent="-342900" eaLnBrk="1" hangingPunct="1">
              <a:buNone/>
            </a:pPr>
            <a:r>
              <a:rPr lang="zh-CN" altLang="en-US" sz="2800" b="0">
                <a:latin typeface="楷体_GB2312" pitchFamily="49" charset="-122"/>
              </a:rPr>
              <a:t>  集法、斑点免疫金渗滤法、放射免疫分析、免</a:t>
            </a:r>
            <a:endParaRPr lang="zh-CN" altLang="en-US" sz="2800" b="0">
              <a:latin typeface="楷体_GB2312" pitchFamily="49" charset="-122"/>
            </a:endParaRPr>
          </a:p>
          <a:p>
            <a:pPr marL="342900" lvl="0" indent="-342900" eaLnBrk="1" hangingPunct="1">
              <a:buNone/>
            </a:pPr>
            <a:r>
              <a:rPr lang="zh-CN" altLang="en-US" sz="2800" b="0">
                <a:latin typeface="楷体_GB2312" pitchFamily="49" charset="-122"/>
              </a:rPr>
              <a:t>  疫比浊法等</a:t>
            </a:r>
            <a:endParaRPr lang="zh-CN" altLang="en-US" sz="2800" b="0">
              <a:latin typeface="楷体_GB2312" pitchFamily="49" charset="-122"/>
            </a:endParaRPr>
          </a:p>
        </p:txBody>
      </p:sp>
      <p:sp>
        <p:nvSpPr>
          <p:cNvPr id="87045" name="TextBox 87044"/>
          <p:cNvSpPr txBox="1"/>
          <p:nvPr/>
        </p:nvSpPr>
        <p:spPr>
          <a:xfrm>
            <a:off x="0" y="6498000"/>
            <a:ext cx="216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marL="342900" indent="-342900" algn="l" rtl="0" eaLnBrk="1" hangingPunct="1">
              <a:defRPr kumimoji="0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5pPr>
          </a:lstStyle>
          <a:p>
            <a:pPr>
              <a:defRPr sz="1005"/>
            </a:pPr>
            <a:r>
              <a:t>肌红蛋白医学知识专题讲座</a:t>
            </a:r>
          </a:p>
        </p:txBody>
      </p:sp>
      <p:sp>
        <p:nvSpPr>
          <p:cNvPr id="87046" name="TextBox 87045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marL="342900" indent="-342900" algn="l" rtl="0" eaLnBrk="1" hangingPunct="1">
              <a:defRPr kumimoji="0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5pPr>
          </a:lstStyle>
          <a:p>
            <a:pPr>
              <a:defRPr sz="1005"/>
            </a:pPr>
            <a:r>
              <a:t>第9页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6018" name=""/>
          <p:cNvSpPr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1" i="0" u="none" baseline="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9pPr>
          </a:lstStyle>
          <a:p>
            <a:pPr lvl="0"/>
            <a:r>
              <a:rPr lang="zh-CN" altLang="en-US" sz="3200">
                <a:solidFill>
                  <a:srgbClr val="FFFF00"/>
                </a:solidFill>
                <a:ea typeface="楷体_GB2312" pitchFamily="49" charset="-122"/>
              </a:rPr>
              <a:t>临床检验</a:t>
            </a:r>
            <a:endParaRPr lang="zh-CN" altLang="en-US" sz="3200">
              <a:solidFill>
                <a:srgbClr val="FFFF00"/>
              </a:solidFill>
              <a:ea typeface="楷体_GB2312" pitchFamily="49" charset="-122"/>
            </a:endParaRPr>
          </a:p>
        </p:txBody>
      </p:sp>
      <p:sp>
        <p:nvSpPr>
          <p:cNvPr id="86019" name=""/>
          <p:cNvSpPr/>
          <p:nvPr>
            <p:ph type="body" idx="4294967295"/>
          </p:nvPr>
        </p:nvSpPr>
        <p:spPr>
          <a:xfrm>
            <a:off x="762000" y="1600200"/>
            <a:ext cx="7777162" cy="4525962"/>
          </a:xfrm>
          <a:prstGeom prst="rect">
            <a:avLst/>
          </a:prstGeom>
          <a:noFill/>
          <a:ln>
            <a:miter lim="800000"/>
          </a:ln>
        </p:spPr>
        <p:txBody>
          <a:bodyPr/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3200" b="0" i="0" u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2400" b="0" i="0" u="none" baseline="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2400" b="0" i="0" u="none" baseline="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2000" b="0" i="0" u="none" baseline="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2000" b="0" i="0" u="none" baseline="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Font typeface="Wingdings" pitchFamily="2" charset="2"/>
              <a:buChar char="§"/>
              <a:defRPr lang="zh-CN" altLang="en-US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Font typeface="Wingdings" pitchFamily="2" charset="2"/>
              <a:buChar char="§"/>
              <a:defRPr lang="zh-CN" altLang="en-US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Font typeface="Wingdings" pitchFamily="2" charset="2"/>
              <a:buChar char="§"/>
              <a:defRPr lang="zh-CN" altLang="en-US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Font typeface="Wingdings" pitchFamily="2" charset="2"/>
              <a:buChar char="§"/>
              <a:defRPr lang="zh-CN" altLang="en-US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lvl="0"/>
            <a:r>
              <a:rPr lang="en-US" altLang="zh-CN" sz="2800">
                <a:latin typeface="楷体_GB2312" pitchFamily="49" charset="-122"/>
                <a:ea typeface="楷体_GB2312" pitchFamily="49" charset="-122"/>
              </a:rPr>
              <a:t>Mb</a:t>
            </a:r>
            <a:r>
              <a:rPr lang="zh-CN" altLang="en-US" sz="2800">
                <a:latin typeface="楷体_GB2312" pitchFamily="49" charset="-122"/>
                <a:ea typeface="楷体_GB2312" pitchFamily="49" charset="-122"/>
              </a:rPr>
              <a:t>早上</a:t>
            </a:r>
            <a:r>
              <a:rPr lang="en-US" altLang="zh-CN" sz="2800">
                <a:latin typeface="楷体_GB2312" pitchFamily="49" charset="-122"/>
                <a:ea typeface="楷体_GB2312" pitchFamily="49" charset="-122"/>
              </a:rPr>
              <a:t>9</a:t>
            </a:r>
            <a:r>
              <a:rPr lang="zh-CN" altLang="en-US" sz="2800">
                <a:latin typeface="楷体_GB2312" pitchFamily="49" charset="-122"/>
                <a:ea typeface="楷体_GB2312" pitchFamily="49" charset="-122"/>
              </a:rPr>
              <a:t>时最高，下午</a:t>
            </a:r>
            <a:r>
              <a:rPr lang="en-US" altLang="zh-CN" sz="2800">
                <a:latin typeface="楷体_GB2312" pitchFamily="49" charset="-122"/>
                <a:ea typeface="楷体_GB2312" pitchFamily="49" charset="-122"/>
              </a:rPr>
              <a:t>6</a:t>
            </a:r>
            <a:r>
              <a:rPr lang="zh-CN" altLang="en-US" sz="2800">
                <a:latin typeface="楷体_GB2312" pitchFamily="49" charset="-122"/>
                <a:ea typeface="楷体_GB2312" pitchFamily="49" charset="-122"/>
              </a:rPr>
              <a:t>至</a:t>
            </a:r>
            <a:r>
              <a:rPr lang="en-US" altLang="zh-CN" sz="2800">
                <a:latin typeface="楷体_GB2312" pitchFamily="49" charset="-122"/>
                <a:ea typeface="楷体_GB2312" pitchFamily="49" charset="-122"/>
              </a:rPr>
              <a:t>12</a:t>
            </a:r>
            <a:r>
              <a:rPr lang="zh-CN" altLang="en-US" sz="2800">
                <a:latin typeface="楷体_GB2312" pitchFamily="49" charset="-122"/>
                <a:ea typeface="楷体_GB2312" pitchFamily="49" charset="-122"/>
              </a:rPr>
              <a:t>时最低</a:t>
            </a:r>
            <a:endParaRPr lang="zh-CN" altLang="en-US" sz="2800">
              <a:latin typeface="楷体_GB2312" pitchFamily="49" charset="-122"/>
              <a:ea typeface="楷体_GB2312" pitchFamily="49" charset="-122"/>
            </a:endParaRPr>
          </a:p>
          <a:p>
            <a:pPr lvl="0"/>
            <a:endParaRPr lang="zh-CN" altLang="en-US" sz="2800">
              <a:latin typeface="楷体_GB2312" pitchFamily="49" charset="-122"/>
              <a:ea typeface="楷体_GB2312" pitchFamily="49" charset="-122"/>
            </a:endParaRPr>
          </a:p>
          <a:p>
            <a:pPr lvl="0"/>
            <a:r>
              <a:rPr lang="en-US" altLang="zh-CN" sz="2800">
                <a:latin typeface="楷体_GB2312" pitchFamily="49" charset="-122"/>
                <a:ea typeface="楷体_GB2312" pitchFamily="49" charset="-122"/>
              </a:rPr>
              <a:t>Mb</a:t>
            </a:r>
            <a:r>
              <a:rPr lang="zh-CN" altLang="en-US" sz="2800">
                <a:latin typeface="楷体_GB2312" pitchFamily="49" charset="-122"/>
                <a:ea typeface="楷体_GB2312" pitchFamily="49" charset="-122"/>
              </a:rPr>
              <a:t>含量因性别、年纪、种族而有改变。通常男性高于女性，黑人男性显著高于白人男性，而女性不存在这种种族差异。除黑人外，其它种族高年纪者</a:t>
            </a:r>
            <a:r>
              <a:rPr lang="en-US" altLang="zh-CN" sz="2800">
                <a:latin typeface="楷体_GB2312" pitchFamily="49" charset="-122"/>
                <a:ea typeface="楷体_GB2312" pitchFamily="49" charset="-122"/>
              </a:rPr>
              <a:t>Mb</a:t>
            </a:r>
            <a:r>
              <a:rPr lang="zh-CN" altLang="en-US" sz="2800">
                <a:latin typeface="楷体_GB2312" pitchFamily="49" charset="-122"/>
                <a:ea typeface="楷体_GB2312" pitchFamily="49" charset="-122"/>
              </a:rPr>
              <a:t>都较高</a:t>
            </a:r>
            <a:endParaRPr lang="zh-CN" altLang="en-US" sz="2800">
              <a:latin typeface="楷体_GB2312" pitchFamily="49" charset="-122"/>
              <a:ea typeface="楷体_GB2312" pitchFamily="49" charset="-122"/>
            </a:endParaRPr>
          </a:p>
          <a:p>
            <a:pPr lvl="0"/>
            <a:endParaRPr lang="zh-CN" altLang="en-US" sz="2800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86020" name="TextBox 86019"/>
          <p:cNvSpPr txBox="1"/>
          <p:nvPr/>
        </p:nvSpPr>
        <p:spPr>
          <a:xfrm>
            <a:off x="0" y="6498000"/>
            <a:ext cx="216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marL="342900" indent="-342900" algn="l" rtl="0" eaLnBrk="1" hangingPunct="1">
              <a:defRPr kumimoji="0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5pPr>
          </a:lstStyle>
          <a:p>
            <a:pPr>
              <a:defRPr sz="1005"/>
            </a:pPr>
            <a:r>
              <a:t>肌红蛋白医学知识专题讲座</a:t>
            </a:r>
          </a:p>
        </p:txBody>
      </p:sp>
      <p:sp>
        <p:nvSpPr>
          <p:cNvPr id="86021" name="TextBox 86020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marL="342900" indent="-342900" algn="l" rtl="0" eaLnBrk="1" hangingPunct="1">
              <a:defRPr kumimoji="0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5pPr>
          </a:lstStyle>
          <a:p>
            <a:pPr>
              <a:defRPr sz="1005"/>
            </a:pPr>
            <a:r>
              <a:t>第10页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6498" name=""/>
          <p:cNvSpPr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1" i="0" u="none" baseline="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lang="zh-CN" alt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宋体" pitchFamily="2" charset="-122"/>
              </a:defRPr>
            </a:lvl9pPr>
          </a:lstStyle>
          <a:p>
            <a:pPr lvl="0"/>
            <a:r>
              <a:rPr lang="zh-CN" altLang="en-US" sz="3200">
                <a:solidFill>
                  <a:srgbClr val="FFFF00"/>
                </a:solidFill>
                <a:ea typeface="楷体_GB2312" pitchFamily="49" charset="-122"/>
              </a:rPr>
              <a:t>临床应用</a:t>
            </a:r>
            <a:endParaRPr lang="zh-CN" altLang="en-US" sz="3200">
              <a:solidFill>
                <a:srgbClr val="FFFF00"/>
              </a:solidFill>
              <a:ea typeface="楷体_GB2312" pitchFamily="49" charset="-122"/>
            </a:endParaRPr>
          </a:p>
        </p:txBody>
      </p:sp>
      <p:sp>
        <p:nvSpPr>
          <p:cNvPr id="106499" name=""/>
          <p:cNvSpPr/>
          <p:nvPr>
            <p:ph type="body" idx="4294967295"/>
          </p:nvPr>
        </p:nvSpPr>
        <p:spPr>
          <a:xfrm>
            <a:off x="762000" y="1600200"/>
            <a:ext cx="7777162" cy="4525962"/>
          </a:xfrm>
          <a:prstGeom prst="rect">
            <a:avLst/>
          </a:prstGeom>
          <a:noFill/>
          <a:ln>
            <a:miter lim="800000"/>
          </a:ln>
        </p:spPr>
        <p:txBody>
          <a:bodyPr/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3200" b="0" i="0" u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2400" b="0" i="0" u="none" baseline="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2400" b="0" i="0" u="none" baseline="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2000" b="0" i="0" u="none" baseline="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lang="zh-CN" altLang="en-US" sz="2000" b="0" i="0" u="none" baseline="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Font typeface="Wingdings" pitchFamily="2" charset="2"/>
              <a:buChar char="§"/>
              <a:defRPr lang="zh-CN" altLang="en-US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Font typeface="Wingdings" pitchFamily="2" charset="2"/>
              <a:buChar char="§"/>
              <a:defRPr lang="zh-CN" altLang="en-US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Font typeface="Wingdings" pitchFamily="2" charset="2"/>
              <a:buChar char="§"/>
              <a:defRPr lang="zh-CN" altLang="en-US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Font typeface="Wingdings" pitchFamily="2" charset="2"/>
              <a:buChar char="§"/>
              <a:defRPr lang="zh-CN" altLang="en-US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lvl="0"/>
            <a:r>
              <a:rPr lang="zh-CN" altLang="en-US" sz="2800">
                <a:latin typeface="楷体_GB2312" pitchFamily="49" charset="-122"/>
                <a:ea typeface="楷体_GB2312" pitchFamily="49" charset="-122"/>
              </a:rPr>
              <a:t>心血管疾病：急性心梗</a:t>
            </a:r>
            <a:endParaRPr lang="zh-CN" altLang="en-US" sz="2800">
              <a:latin typeface="楷体_GB2312" pitchFamily="49" charset="-122"/>
              <a:ea typeface="楷体_GB2312" pitchFamily="49" charset="-122"/>
            </a:endParaRPr>
          </a:p>
          <a:p>
            <a:pPr lvl="0"/>
            <a:r>
              <a:rPr lang="zh-CN" altLang="en-US" sz="2800">
                <a:latin typeface="楷体_GB2312" pitchFamily="49" charset="-122"/>
                <a:ea typeface="楷体_GB2312" pitchFamily="49" charset="-122"/>
              </a:rPr>
              <a:t>骨骼肌疾病</a:t>
            </a:r>
            <a:endParaRPr lang="zh-CN" altLang="en-US" sz="2800">
              <a:latin typeface="楷体_GB2312" pitchFamily="49" charset="-122"/>
              <a:ea typeface="楷体_GB2312" pitchFamily="49" charset="-122"/>
            </a:endParaRPr>
          </a:p>
          <a:p>
            <a:pPr lvl="0"/>
            <a:r>
              <a:rPr lang="zh-CN" altLang="en-US" sz="2800">
                <a:latin typeface="楷体_GB2312" pitchFamily="49" charset="-122"/>
                <a:ea typeface="楷体_GB2312" pitchFamily="49" charset="-122"/>
              </a:rPr>
              <a:t>横纹肌溶解症</a:t>
            </a:r>
            <a:endParaRPr lang="zh-CN" altLang="en-US" sz="2800">
              <a:latin typeface="楷体_GB2312" pitchFamily="49" charset="-122"/>
              <a:ea typeface="楷体_GB2312" pitchFamily="49" charset="-122"/>
            </a:endParaRPr>
          </a:p>
          <a:p>
            <a:pPr lvl="0"/>
            <a:r>
              <a:rPr lang="zh-CN" altLang="en-US" sz="2800">
                <a:latin typeface="楷体_GB2312" pitchFamily="49" charset="-122"/>
                <a:ea typeface="楷体_GB2312" pitchFamily="49" charset="-122"/>
              </a:rPr>
              <a:t>其它</a:t>
            </a:r>
            <a:endParaRPr lang="zh-CN" altLang="en-US" sz="2800">
              <a:latin typeface="楷体_GB2312" pitchFamily="49" charset="-122"/>
              <a:ea typeface="楷体_GB2312" pitchFamily="49" charset="-122"/>
            </a:endParaRPr>
          </a:p>
          <a:p>
            <a:pPr lvl="0"/>
            <a:endParaRPr lang="zh-CN" altLang="en-US" sz="2800">
              <a:latin typeface="楷体_GB2312" pitchFamily="49" charset="-122"/>
              <a:ea typeface="楷体_GB2312" pitchFamily="49" charset="-122"/>
            </a:endParaRPr>
          </a:p>
          <a:p>
            <a:pPr lvl="0"/>
            <a:endParaRPr lang="zh-CN" altLang="en-US" sz="2800">
              <a:latin typeface="楷体_GB2312" pitchFamily="49" charset="-122"/>
              <a:ea typeface="楷体_GB2312" pitchFamily="49" charset="-122"/>
            </a:endParaRPr>
          </a:p>
          <a:p>
            <a:pPr lvl="0">
              <a:buNone/>
            </a:pPr>
            <a:endParaRPr lang="zh-CN" altLang="en-US" sz="2800">
              <a:latin typeface="楷体_GB2312" pitchFamily="49" charset="-122"/>
              <a:ea typeface="楷体_GB2312" pitchFamily="49" charset="-122"/>
            </a:endParaRPr>
          </a:p>
          <a:p>
            <a:pPr lvl="0"/>
            <a:endParaRPr lang="zh-CN" altLang="en-US" sz="2800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06500" name="TextBox 106499"/>
          <p:cNvSpPr txBox="1"/>
          <p:nvPr/>
        </p:nvSpPr>
        <p:spPr>
          <a:xfrm>
            <a:off x="0" y="6498000"/>
            <a:ext cx="216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marL="342900" indent="-342900" algn="l" rtl="0" eaLnBrk="1" hangingPunct="1">
              <a:defRPr kumimoji="0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5pPr>
          </a:lstStyle>
          <a:p>
            <a:pPr>
              <a:defRPr sz="1005"/>
            </a:pPr>
            <a:r>
              <a:t>肌红蛋白医学知识专题讲座</a:t>
            </a:r>
          </a:p>
        </p:txBody>
      </p:sp>
      <p:sp>
        <p:nvSpPr>
          <p:cNvPr id="106501" name="TextBox 106500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marL="342900" indent="-342900" algn="l" rtl="0" eaLnBrk="1" hangingPunct="1">
              <a:defRPr kumimoji="0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defRPr kumimoji="0" sz="3600" b="1" i="0" u="none" baseline="0">
                <a:solidFill>
                  <a:schemeClr val="tx1"/>
                </a:solidFill>
                <a:latin typeface="Arial" pitchFamily="34" charset="0"/>
                <a:ea typeface="楷体_GB2312" pitchFamily="49" charset="-122"/>
              </a:defRPr>
            </a:lvl5pPr>
          </a:lstStyle>
          <a:p>
            <a:pPr>
              <a:defRPr sz="1005"/>
            </a:pPr>
            <a:r>
              <a:t>第11页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https://d.book118.com/445234130221011033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1_郭静萱天津继续教育会议">
  <a:themeElements>
    <a:clrScheme name="郭静萱天津继续教育会议 8">
      <a:dk1>
        <a:srgbClr val="003366"/>
      </a:dk1>
      <a:lt1>
        <a:srgbClr val="FFFFFF"/>
      </a:lt1>
      <a:dk2>
        <a:srgbClr val="000099"/>
      </a:dk2>
      <a:lt2>
        <a:srgbClr val="CCFFFF"/>
      </a:lt2>
      <a:accent1>
        <a:srgbClr val="3366CC"/>
      </a:accent1>
      <a:accent2>
        <a:srgbClr val="00B000"/>
      </a:accent2>
      <a:accent3>
        <a:srgbClr val="AAAACA"/>
      </a:accent3>
      <a:accent4>
        <a:srgbClr val="DADADA"/>
      </a:accent4>
      <a:accent5>
        <a:srgbClr val="ADB8E2"/>
      </a:accent5>
      <a:accent6>
        <a:srgbClr val="009F00"/>
      </a:accent6>
      <a:hlink>
        <a:srgbClr val="66CCFF"/>
      </a:hlink>
      <a:folHlink>
        <a:srgbClr val="FFE701"/>
      </a:folHlink>
    </a:clrScheme>
    <a:fontScheme name="郭静萱天津继续教育会议">
      <a:majorFont>
        <a:latin typeface="Arial"/>
        <a:ea typeface="宋体" charset="-122"/>
        <a:cs typeface="Arial"/>
      </a:majorFont>
      <a:minorFont>
        <a:latin typeface="Arial"/>
        <a:ea typeface="黑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chemeClr val="bg2"/>
          </a:outerShdw>
        </a:effec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FFCC00"/>
          </a:buClr>
          <a:buSzTx/>
          <a:buFont typeface="Wingdings" pitchFamily="2" charset="2"/>
          <a:buChar char="§"/>
          <a:tabLst/>
          <a:defRPr kumimoji="0" lang="zh-CN" altLang="en-US" sz="3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楷体_GB2312" pitchFamily="49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chemeClr val="bg2"/>
          </a:outerShdw>
        </a:effec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FFCC00"/>
          </a:buClr>
          <a:buSzTx/>
          <a:buFont typeface="Wingdings" pitchFamily="2" charset="2"/>
          <a:buChar char="§"/>
          <a:tabLst/>
          <a:defRPr kumimoji="0" lang="zh-CN" altLang="en-US" sz="3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楷体_GB2312" pitchFamily="49" charset="-122"/>
          </a:defRPr>
        </a:defPPr>
      </a:lstStyle>
    </a:lnDef>
  </a:objectDefaults>
  <a:extraClrSchemeLst>
    <a:extraClrScheme>
      <a:clrScheme name="郭静萱天津继续教育会议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郭静萱天津继续教育会议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郭静萱天津继续教育会议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郭静萱天津继续教育会议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郭静萱天津继续教育会议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郭静萱天津继续教育会议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郭静萱天津继续教育会议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郭静萱天津继续教育会议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郭静萱天津继续教育会议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郭静萱天津继续教育会议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郭静萱天津继续教育会议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郭静萱天津继续教育会议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r="http://schemas.openxmlformats.org/officeDocument/2006/relationships" xmlns:a="http://schemas.openxmlformats.org/drawingml/2006/main" name="郭静萱天津继续教育会议">
  <a:themeElements>
    <a:clrScheme name="郭静萱天津继续教育会议 8">
      <a:dk1>
        <a:srgbClr val="003366"/>
      </a:dk1>
      <a:lt1>
        <a:srgbClr val="FFFFFF"/>
      </a:lt1>
      <a:dk2>
        <a:srgbClr val="000099"/>
      </a:dk2>
      <a:lt2>
        <a:srgbClr val="CCFFFF"/>
      </a:lt2>
      <a:accent1>
        <a:srgbClr val="3366CC"/>
      </a:accent1>
      <a:accent2>
        <a:srgbClr val="00B000"/>
      </a:accent2>
      <a:accent3>
        <a:srgbClr val="AAAACA"/>
      </a:accent3>
      <a:accent4>
        <a:srgbClr val="DADADA"/>
      </a:accent4>
      <a:accent5>
        <a:srgbClr val="ADB8E2"/>
      </a:accent5>
      <a:accent6>
        <a:srgbClr val="009F00"/>
      </a:accent6>
      <a:hlink>
        <a:srgbClr val="66CCFF"/>
      </a:hlink>
      <a:folHlink>
        <a:srgbClr val="FFE701"/>
      </a:folHlink>
    </a:clrScheme>
    <a:fontScheme name="郭静萱天津继续教育会议">
      <a:majorFont>
        <a:latin typeface="Arial"/>
        <a:ea typeface="宋体" charset="-122"/>
        <a:cs typeface="Arial"/>
      </a:majorFont>
      <a:minorFont>
        <a:latin typeface="Arial"/>
        <a:ea typeface="黑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chemeClr val="bg2"/>
          </a:outerShdw>
        </a:effec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FFCC00"/>
          </a:buClr>
          <a:buSzTx/>
          <a:buFont typeface="Wingdings" pitchFamily="2" charset="2"/>
          <a:buChar char="§"/>
          <a:tabLst/>
          <a:defRPr kumimoji="0" lang="zh-CN" altLang="en-US" sz="3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楷体_GB2312" pitchFamily="49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chemeClr val="bg2"/>
          </a:outerShdw>
        </a:effec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FFCC00"/>
          </a:buClr>
          <a:buSzTx/>
          <a:buFont typeface="Wingdings" pitchFamily="2" charset="2"/>
          <a:buChar char="§"/>
          <a:tabLst/>
          <a:defRPr kumimoji="0" lang="zh-CN" altLang="en-US" sz="3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楷体_GB2312" pitchFamily="49" charset="-122"/>
          </a:defRPr>
        </a:defPPr>
      </a:lstStyle>
    </a:lnDef>
  </a:objectDefaults>
  <a:extraClrSchemeLst>
    <a:extraClrScheme>
      <a:clrScheme name="郭静萱天津继续教育会议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郭静萱天津继续教育会议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郭静萱天津继续教育会议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郭静萱天津继续教育会议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郭静萱天津继续教育会议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郭静萱天津继续教育会议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郭静萱天津继续教育会议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郭静萱天津继续教育会议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郭静萱天津继续教育会议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郭静萱天津继续教育会议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郭静萱天津继续教育会议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郭静萱天津继续教育会议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r="http://schemas.openxmlformats.org/officeDocument/2006/relationships"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12</Slides>
  <Notes>11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0">
      <vt:lpstr>Arial</vt:lpstr>
      <vt:lpstr>Calibri</vt:lpstr>
      <vt:lpstr>宋体</vt:lpstr>
      <vt:lpstr>黑体</vt:lpstr>
      <vt:lpstr>Wingdings</vt:lpstr>
      <vt:lpstr>楷体_GB2312</vt:lpstr>
      <vt:lpstr>Times New Roman</vt:lpstr>
      <vt:lpstr>Office Theme</vt:lpstr>
      <vt:lpstr>肌红蛋白检测与临床           吴静 福建省老年医院ICU</vt:lpstr>
      <vt:lpstr>PowerPoint Presentation</vt:lpstr>
      <vt:lpstr>肌红蛋白本质和功效</vt:lpstr>
      <vt:lpstr>PowerPoint Presentation</vt:lpstr>
      <vt:lpstr>PowerPoint Presentation</vt:lpstr>
      <vt:lpstr>产生和代谢</vt:lpstr>
      <vt:lpstr>生理功效</vt:lpstr>
      <vt:lpstr>病理状态下肌红蛋白</vt:lpstr>
      <vt:lpstr>临床检验</vt:lpstr>
      <vt:lpstr>临床检验</vt:lpstr>
      <vt:lpstr>临床应用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2024-08-28T18:25:55.887</cp:lastPrinted>
  <dcterms:created xsi:type="dcterms:W3CDTF">2024-08-28T10:25:55Z</dcterms:created>
  <dcterms:modified xsi:type="dcterms:W3CDTF">2024-08-28T10:25:57Z</dcterms:modified>
</cp:coreProperties>
</file>