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4000" cy="5715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wmf" /><Relationship Id="rId2" Type="http://schemas.openxmlformats.org/officeDocument/2006/relationships/image" Target="../media/image6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wmf" /><Relationship Id="rId2" Type="http://schemas.openxmlformats.org/officeDocument/2006/relationships/image" Target="../media/image12.wmf" /><Relationship Id="rId3" Type="http://schemas.openxmlformats.org/officeDocument/2006/relationships/image" Target="../media/image13.wmf" /><Relationship Id="rId4" Type="http://schemas.openxmlformats.org/officeDocument/2006/relationships/image" Target="../media/image14.wmf" /><Relationship Id="rId5" Type="http://schemas.openxmlformats.org/officeDocument/2006/relationships/image" Target="../media/image15.wmf" /><Relationship Id="rId6" Type="http://schemas.openxmlformats.org/officeDocument/2006/relationships/image" Target="../media/image16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wmf" /><Relationship Id="rId2" Type="http://schemas.openxmlformats.org/officeDocument/2006/relationships/image" Target="../media/image18.wmf" /><Relationship Id="rId3" Type="http://schemas.openxmlformats.org/officeDocument/2006/relationships/image" Target="../media/image19.wmf" /><Relationship Id="rId4" Type="http://schemas.openxmlformats.org/officeDocument/2006/relationships/image" Target="../media/image20.wmf" /><Relationship Id="rId5" Type="http://schemas.openxmlformats.org/officeDocument/2006/relationships/image" Target="../media/image21.wmf" /><Relationship Id="rId6" Type="http://schemas.openxmlformats.org/officeDocument/2006/relationships/image" Target="../media/image22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wmf" /><Relationship Id="rId2" Type="http://schemas.openxmlformats.org/officeDocument/2006/relationships/image" Target="../media/image24.wmf" /><Relationship Id="rId3" Type="http://schemas.openxmlformats.org/officeDocument/2006/relationships/image" Target="../media/image25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8.wmf" /><Relationship Id="rId2" Type="http://schemas.openxmlformats.org/officeDocument/2006/relationships/image" Target="../media/image29.wmf" /><Relationship Id="rId3" Type="http://schemas.openxmlformats.org/officeDocument/2006/relationships/image" Target="../media/image31.wmf" /><Relationship Id="rId4" Type="http://schemas.openxmlformats.org/officeDocument/2006/relationships/image" Target="../media/image32.w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8.wmf" /><Relationship Id="rId2" Type="http://schemas.openxmlformats.org/officeDocument/2006/relationships/image" Target="../media/image33.wmf" /><Relationship Id="rId3" Type="http://schemas.openxmlformats.org/officeDocument/2006/relationships/image" Target="../media/image34.wmf" /><Relationship Id="rId4" Type="http://schemas.openxmlformats.org/officeDocument/2006/relationships/image" Target="../media/image35.wmf" /><Relationship Id="rId5" Type="http://schemas.openxmlformats.org/officeDocument/2006/relationships/image" Target="../media/image36.wmf" /><Relationship Id="rId6" Type="http://schemas.openxmlformats.org/officeDocument/2006/relationships/image" Target="../media/image29.w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7.wmf" /><Relationship Id="rId2" Type="http://schemas.openxmlformats.org/officeDocument/2006/relationships/image" Target="../media/image38.w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9.wmf" /><Relationship Id="rId2" Type="http://schemas.openxmlformats.org/officeDocument/2006/relationships/image" Target="../media/image40.wmf" /><Relationship Id="rId3" Type="http://schemas.openxmlformats.org/officeDocument/2006/relationships/image" Target="../media/image41.wmf" /><Relationship Id="rId4" Type="http://schemas.openxmlformats.org/officeDocument/2006/relationships/image" Target="../media/image42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B87376-46A9-4727-BFAC-F61BC4E1075F}" type="datetimeFigureOut">
              <a:rPr lang="zh-CN" altLang="en-US" smtClean="0"/>
              <a:t>2018/4/4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685800"/>
            <a:ext cx="54864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76613B-EA20-41B4-8E23-1F7ECF0FB85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jpe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jpeg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image" Target="../media/image4.jpeg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7C0F3-AC6B-4147-9791-D557D5559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4AB76-788F-44EB-8480-08407955E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C9543-ABB2-4238-AD30-E0E6EE981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9A0045-CCC7-4111-94C6-2FC0839B1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446122-A0BB-43D4-86A9-24AA32CEC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9DA811-15A8-4A83-94BB-4C4A9BDE3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690A61-8A45-48DD-9732-55AD5A8F8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4FD7D-27D2-47E3-97C9-0CF517CB4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59817-3F51-4178-9579-28E7211A3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CBC3A-F8DE-4998-AB7F-025FEF124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6AC34-463D-4947-AF3F-C452C7D3B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2" descr="http://mpic.tiankong.com/e21/e9d/e21e9de1d0905827c7cfeb89b276edda/640.jpg@450h"/>
          <p:cNvPicPr>
            <a:picLocks noChangeAspect="1" noChangeArrowheads="1"/>
          </p:cNvPicPr>
          <p:nvPr userDrawn="1"/>
        </p:nvPicPr>
        <p:blipFill>
          <a:blip r:embed="rId1"/>
          <a:stretch>
            <a:fillRect/>
          </a:stretch>
        </p:blipFill>
        <p:spPr bwMode="auto">
          <a:xfrm>
            <a:off x="142844" y="71418"/>
            <a:ext cx="2214578" cy="25750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4" descr="http://mpic.tiankong.com/824/fe8/824fe8ddbfaa80d4e23ea95a74d058dd/640.jpg@450h"/>
          <p:cNvPicPr>
            <a:picLocks noChangeAspect="1" noChangeArrowheads="1"/>
          </p:cNvPicPr>
          <p:nvPr userDrawn="1"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1000100" y="1214426"/>
            <a:ext cx="2155314" cy="2506179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 descr="http://mpic.tiankong.com/e21/e9d/e21e9de1d0905827c7cfeb89b276edda/640.jpg@450h"/>
          <p:cNvPicPr>
            <a:picLocks noChangeAspect="1" noChangeArrowheads="1"/>
          </p:cNvPicPr>
          <p:nvPr userDrawn="1"/>
        </p:nvPicPr>
        <p:blipFill>
          <a:blip r:embed="rId1"/>
          <a:stretch>
            <a:fillRect/>
          </a:stretch>
        </p:blipFill>
        <p:spPr bwMode="auto">
          <a:xfrm>
            <a:off x="202108" y="142855"/>
            <a:ext cx="3144556" cy="365645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4" descr="http://mpic.tiankong.com/824/fe8/824fe8ddbfaa80d4e23ea95a74d058dd/640.jpg@450h"/>
          <p:cNvPicPr>
            <a:picLocks noChangeAspect="1" noChangeArrowheads="1"/>
          </p:cNvPicPr>
          <p:nvPr userDrawn="1"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1000100" y="2000244"/>
            <a:ext cx="3194690" cy="3714756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 descr="http://mpic.tiankong.com/e21/e9d/e21e9de1d0905827c7cfeb89b276edda/640.jpg@450h"/>
          <p:cNvPicPr>
            <a:picLocks noChangeAspect="1" noChangeArrowheads="1"/>
          </p:cNvPicPr>
          <p:nvPr userDrawn="1"/>
        </p:nvPicPr>
        <p:blipFill>
          <a:blip r:embed="rId1"/>
          <a:stretch>
            <a:fillRect/>
          </a:stretch>
        </p:blipFill>
        <p:spPr bwMode="auto">
          <a:xfrm>
            <a:off x="6476555" y="4452414"/>
            <a:ext cx="1024403" cy="11911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4" descr="http://mpic.tiankong.com/824/fe8/824fe8ddbfaa80d4e23ea95a74d058dd/640.jpg@450h"/>
          <p:cNvPicPr>
            <a:picLocks noChangeAspect="1" noChangeArrowheads="1"/>
          </p:cNvPicPr>
          <p:nvPr userDrawn="1"/>
        </p:nvPicPr>
        <p:blipFill>
          <a:blip r:embed="rId2"/>
          <a:stretch>
            <a:fillRect/>
          </a:stretch>
        </p:blipFill>
        <p:spPr bwMode="auto">
          <a:xfrm>
            <a:off x="7572396" y="3882582"/>
            <a:ext cx="1575896" cy="18324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5296959"/>
            <a:ext cx="2133600" cy="304271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2018/4/4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5296959"/>
            <a:ext cx="2895600" cy="304271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5296959"/>
            <a:ext cx="2133600" cy="304271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0.png" /><Relationship Id="rId11" Type="http://schemas.openxmlformats.org/officeDocument/2006/relationships/vmlDrawing" Target="../drawings/vmlDrawing1.vml" /><Relationship Id="rId2" Type="http://schemas.openxmlformats.org/officeDocument/2006/relationships/notesSlide" Target="../notesSlides/notesSlide3.xml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5.wmf" /><Relationship Id="rId5" Type="http://schemas.openxmlformats.org/officeDocument/2006/relationships/oleObject" Target="../embeddings/oleObject2.bin" TargetMode="Internal" /><Relationship Id="rId6" Type="http://schemas.openxmlformats.org/officeDocument/2006/relationships/image" Target="../media/image6.wmf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4.wmf" /><Relationship Id="rId11" Type="http://schemas.openxmlformats.org/officeDocument/2006/relationships/oleObject" Target="../embeddings/oleObject7.bin" TargetMode="Internal" /><Relationship Id="rId12" Type="http://schemas.openxmlformats.org/officeDocument/2006/relationships/image" Target="../media/image15.wmf" /><Relationship Id="rId13" Type="http://schemas.openxmlformats.org/officeDocument/2006/relationships/oleObject" Target="../embeddings/oleObject8.bin" TargetMode="Internal" /><Relationship Id="rId14" Type="http://schemas.openxmlformats.org/officeDocument/2006/relationships/image" Target="../media/image16.wmf" /><Relationship Id="rId15" Type="http://schemas.openxmlformats.org/officeDocument/2006/relationships/vmlDrawing" Target="../drawings/vmlDrawing2.vml" /><Relationship Id="rId2" Type="http://schemas.openxmlformats.org/officeDocument/2006/relationships/notesSlide" Target="../notesSlides/notesSlide4.xml" /><Relationship Id="rId3" Type="http://schemas.openxmlformats.org/officeDocument/2006/relationships/oleObject" Target="../embeddings/oleObject3.bin" TargetMode="Internal" /><Relationship Id="rId4" Type="http://schemas.openxmlformats.org/officeDocument/2006/relationships/image" Target="../media/image11.wmf" /><Relationship Id="rId5" Type="http://schemas.openxmlformats.org/officeDocument/2006/relationships/oleObject" Target="../embeddings/oleObject4.bin" TargetMode="Internal" /><Relationship Id="rId6" Type="http://schemas.openxmlformats.org/officeDocument/2006/relationships/image" Target="../media/image12.wmf" /><Relationship Id="rId7" Type="http://schemas.openxmlformats.org/officeDocument/2006/relationships/oleObject" Target="../embeddings/oleObject5.bin" TargetMode="Internal" /><Relationship Id="rId8" Type="http://schemas.openxmlformats.org/officeDocument/2006/relationships/image" Target="../media/image13.wmf" /><Relationship Id="rId9" Type="http://schemas.openxmlformats.org/officeDocument/2006/relationships/oleObject" Target="../embeddings/oleObject6.bin" TargetMode="Interna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20.wmf" /><Relationship Id="rId11" Type="http://schemas.openxmlformats.org/officeDocument/2006/relationships/oleObject" Target="../embeddings/oleObject13.bin" TargetMode="Internal" /><Relationship Id="rId12" Type="http://schemas.openxmlformats.org/officeDocument/2006/relationships/image" Target="../media/image21.wmf" /><Relationship Id="rId13" Type="http://schemas.openxmlformats.org/officeDocument/2006/relationships/oleObject" Target="../embeddings/oleObject14.bin" TargetMode="Internal" /><Relationship Id="rId14" Type="http://schemas.openxmlformats.org/officeDocument/2006/relationships/image" Target="../media/image22.wmf" /><Relationship Id="rId15" Type="http://schemas.openxmlformats.org/officeDocument/2006/relationships/vmlDrawing" Target="../drawings/vmlDrawing3.vml" /><Relationship Id="rId2" Type="http://schemas.openxmlformats.org/officeDocument/2006/relationships/notesSlide" Target="../notesSlides/notesSlide5.xml" /><Relationship Id="rId3" Type="http://schemas.openxmlformats.org/officeDocument/2006/relationships/oleObject" Target="../embeddings/oleObject9.bin" TargetMode="Internal" /><Relationship Id="rId4" Type="http://schemas.openxmlformats.org/officeDocument/2006/relationships/image" Target="../media/image17.wmf" /><Relationship Id="rId5" Type="http://schemas.openxmlformats.org/officeDocument/2006/relationships/oleObject" Target="../embeddings/oleObject10.bin" TargetMode="Internal" /><Relationship Id="rId6" Type="http://schemas.openxmlformats.org/officeDocument/2006/relationships/image" Target="../media/image18.wmf" /><Relationship Id="rId7" Type="http://schemas.openxmlformats.org/officeDocument/2006/relationships/oleObject" Target="../embeddings/oleObject11.bin" TargetMode="Internal" /><Relationship Id="rId8" Type="http://schemas.openxmlformats.org/officeDocument/2006/relationships/image" Target="../media/image19.wmf" /><Relationship Id="rId9" Type="http://schemas.openxmlformats.org/officeDocument/2006/relationships/oleObject" Target="../embeddings/oleObject12.bin" TargetMode="Interna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6.xml" /><Relationship Id="rId3" Type="http://schemas.openxmlformats.org/officeDocument/2006/relationships/oleObject" Target="../embeddings/oleObject15.bin" TargetMode="Internal" /><Relationship Id="rId4" Type="http://schemas.openxmlformats.org/officeDocument/2006/relationships/image" Target="../media/image23.wmf" /><Relationship Id="rId5" Type="http://schemas.openxmlformats.org/officeDocument/2006/relationships/oleObject" Target="../embeddings/oleObject16.bin" TargetMode="Internal" /><Relationship Id="rId6" Type="http://schemas.openxmlformats.org/officeDocument/2006/relationships/image" Target="../media/image24.wmf" /><Relationship Id="rId7" Type="http://schemas.openxmlformats.org/officeDocument/2006/relationships/oleObject" Target="../embeddings/oleObject17.bin" TargetMode="Internal" /><Relationship Id="rId8" Type="http://schemas.openxmlformats.org/officeDocument/2006/relationships/image" Target="../media/image25.wmf" /><Relationship Id="rId9" Type="http://schemas.openxmlformats.org/officeDocument/2006/relationships/vmlDrawing" Target="../drawings/vmlDrawing4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7.xml" /><Relationship Id="rId3" Type="http://schemas.openxmlformats.org/officeDocument/2006/relationships/oleObject" Target="../embeddings/oleObject18.bin" TargetMode="Internal" /><Relationship Id="rId4" Type="http://schemas.openxmlformats.org/officeDocument/2006/relationships/image" Target="../media/image26.wmf" /><Relationship Id="rId5" Type="http://schemas.openxmlformats.org/officeDocument/2006/relationships/image" Target="../media/image27.png" /><Relationship Id="rId6" Type="http://schemas.openxmlformats.org/officeDocument/2006/relationships/vmlDrawing" Target="../drawings/vmlDrawing5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31.wmf" /><Relationship Id="rId11" Type="http://schemas.openxmlformats.org/officeDocument/2006/relationships/oleObject" Target="../embeddings/oleObject22.bin" TargetMode="Internal" /><Relationship Id="rId12" Type="http://schemas.openxmlformats.org/officeDocument/2006/relationships/image" Target="../media/image32.wmf" /><Relationship Id="rId13" Type="http://schemas.openxmlformats.org/officeDocument/2006/relationships/vmlDrawing" Target="../drawings/vmlDrawing6.vml" /><Relationship Id="rId2" Type="http://schemas.openxmlformats.org/officeDocument/2006/relationships/notesSlide" Target="../notesSlides/notesSlide8.xml" /><Relationship Id="rId3" Type="http://schemas.openxmlformats.org/officeDocument/2006/relationships/oleObject" Target="../embeddings/oleObject19.bin" TargetMode="Internal" /><Relationship Id="rId4" Type="http://schemas.openxmlformats.org/officeDocument/2006/relationships/image" Target="../media/image28.wmf" /><Relationship Id="rId5" Type="http://schemas.openxmlformats.org/officeDocument/2006/relationships/oleObject" Target="../embeddings/oleObject20.bin" TargetMode="Internal" /><Relationship Id="rId6" Type="http://schemas.openxmlformats.org/officeDocument/2006/relationships/image" Target="../media/image29.wmf" /><Relationship Id="rId7" Type="http://schemas.openxmlformats.org/officeDocument/2006/relationships/hyperlink" Target="&#25968;&#36724;.gsp" TargetMode="External" /><Relationship Id="rId8" Type="http://schemas.openxmlformats.org/officeDocument/2006/relationships/image" Target="../media/image30.png" /><Relationship Id="rId9" Type="http://schemas.openxmlformats.org/officeDocument/2006/relationships/oleObject" Target="../embeddings/oleObject21.bin" TargetMode="In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oleObject" Target="../embeddings/oleObject26.bin" TargetMode="Internal" /><Relationship Id="rId11" Type="http://schemas.openxmlformats.org/officeDocument/2006/relationships/image" Target="../media/image35.wmf" /><Relationship Id="rId12" Type="http://schemas.openxmlformats.org/officeDocument/2006/relationships/oleObject" Target="../embeddings/oleObject27.bin" TargetMode="Internal" /><Relationship Id="rId13" Type="http://schemas.openxmlformats.org/officeDocument/2006/relationships/image" Target="../media/image36.wmf" /><Relationship Id="rId14" Type="http://schemas.openxmlformats.org/officeDocument/2006/relationships/oleObject" Target="../embeddings/oleObject28.bin" TargetMode="Internal" /><Relationship Id="rId15" Type="http://schemas.openxmlformats.org/officeDocument/2006/relationships/image" Target="../media/image29.wmf" /><Relationship Id="rId16" Type="http://schemas.openxmlformats.org/officeDocument/2006/relationships/vmlDrawing" Target="../drawings/vmlDrawing7.vml" /><Relationship Id="rId2" Type="http://schemas.openxmlformats.org/officeDocument/2006/relationships/notesSlide" Target="../notesSlides/notesSlide9.xml" /><Relationship Id="rId3" Type="http://schemas.openxmlformats.org/officeDocument/2006/relationships/oleObject" Target="../embeddings/oleObject23.bin" TargetMode="Internal" /><Relationship Id="rId4" Type="http://schemas.openxmlformats.org/officeDocument/2006/relationships/image" Target="../media/image28.wmf" /><Relationship Id="rId5" Type="http://schemas.openxmlformats.org/officeDocument/2006/relationships/image" Target="../media/image30.png" /><Relationship Id="rId6" Type="http://schemas.openxmlformats.org/officeDocument/2006/relationships/oleObject" Target="../embeddings/oleObject24.bin" TargetMode="Internal" /><Relationship Id="rId7" Type="http://schemas.openxmlformats.org/officeDocument/2006/relationships/image" Target="../media/image33.wmf" /><Relationship Id="rId8" Type="http://schemas.openxmlformats.org/officeDocument/2006/relationships/oleObject" Target="../embeddings/oleObject25.bin" TargetMode="Internal" /><Relationship Id="rId9" Type="http://schemas.openxmlformats.org/officeDocument/2006/relationships/image" Target="../media/image34.wmf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0.xml" /><Relationship Id="rId3" Type="http://schemas.openxmlformats.org/officeDocument/2006/relationships/oleObject" Target="../embeddings/oleObject29.bin" TargetMode="Internal" /><Relationship Id="rId4" Type="http://schemas.openxmlformats.org/officeDocument/2006/relationships/image" Target="../media/image37.wmf" /><Relationship Id="rId5" Type="http://schemas.openxmlformats.org/officeDocument/2006/relationships/oleObject" Target="../embeddings/oleObject30.bin" TargetMode="Internal" /><Relationship Id="rId6" Type="http://schemas.openxmlformats.org/officeDocument/2006/relationships/image" Target="../media/image38.wmf" /><Relationship Id="rId7" Type="http://schemas.openxmlformats.org/officeDocument/2006/relationships/vmlDrawing" Target="../drawings/vmlDrawing8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42.wmf" /><Relationship Id="rId11" Type="http://schemas.openxmlformats.org/officeDocument/2006/relationships/image" Target="../media/image43.png" /><Relationship Id="rId12" Type="http://schemas.openxmlformats.org/officeDocument/2006/relationships/vmlDrawing" Target="../drawings/vmlDrawing9.vml" /><Relationship Id="rId2" Type="http://schemas.openxmlformats.org/officeDocument/2006/relationships/notesSlide" Target="../notesSlides/notesSlide11.xml" /><Relationship Id="rId3" Type="http://schemas.openxmlformats.org/officeDocument/2006/relationships/oleObject" Target="../embeddings/oleObject31.bin" TargetMode="Internal" /><Relationship Id="rId4" Type="http://schemas.openxmlformats.org/officeDocument/2006/relationships/image" Target="../media/image39.wmf" /><Relationship Id="rId5" Type="http://schemas.openxmlformats.org/officeDocument/2006/relationships/oleObject" Target="../embeddings/oleObject32.bin" TargetMode="Internal" /><Relationship Id="rId6" Type="http://schemas.openxmlformats.org/officeDocument/2006/relationships/image" Target="../media/image40.wmf" /><Relationship Id="rId7" Type="http://schemas.openxmlformats.org/officeDocument/2006/relationships/oleObject" Target="../embeddings/oleObject33.bin" TargetMode="Internal" /><Relationship Id="rId8" Type="http://schemas.openxmlformats.org/officeDocument/2006/relationships/image" Target="../media/image41.wmf" /><Relationship Id="rId9" Type="http://schemas.openxmlformats.org/officeDocument/2006/relationships/oleObject" Target="../embeddings/oleObject34.bin" TargetMode="Interna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30123310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3571868" y="299849"/>
            <a:ext cx="53578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66813" indent="-1166813"/>
            <a:r>
              <a:rPr lang="zh-CN" altLang="en-US" sz="2400" b="1" smtClean="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rPr>
              <a:t>问题</a:t>
            </a:r>
            <a:r>
              <a:rPr lang="en-US" altLang="zh-CN" sz="2400" b="1" smtClean="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rPr>
              <a:t>1</a:t>
            </a:r>
            <a:r>
              <a:rPr lang="zh-CN" altLang="en-US" sz="2400" b="1" smtClean="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rPr>
              <a:t>：会解一种详细旳不等式，然后对于有参数旳不等就</a:t>
            </a:r>
            <a:r>
              <a:rPr lang="en-US" altLang="zh-CN" sz="2400" b="1" smtClean="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rPr>
              <a:t>… …</a:t>
            </a:r>
            <a:r>
              <a:rPr lang="en-US" altLang="zh-CN" sz="2400" b="1" smtClean="0">
                <a:solidFill>
                  <a:srgbClr val="FF0000"/>
                </a:solidFill>
                <a:latin typeface="Comic Sans MS" pitchFamily="66" charset="0"/>
                <a:ea typeface="楷体" pitchFamily="49" charset="-122"/>
              </a:rPr>
              <a:t> </a:t>
            </a:r>
            <a:r>
              <a:rPr lang="en-US" altLang="zh-CN" sz="2400" b="1" smtClean="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rPr>
              <a:t>…</a:t>
            </a:r>
          </a:p>
          <a:p>
            <a:pPr marL="1166813" indent="-1166813"/>
            <a:r>
              <a:rPr lang="zh-CN" altLang="en-US" sz="2400" b="1" smtClean="0">
                <a:solidFill>
                  <a:srgbClr val="FF0000"/>
                </a:solidFill>
                <a:latin typeface="Comic Sans MS" pitchFamily="66" charset="0"/>
                <a:ea typeface="楷体" pitchFamily="49" charset="-122"/>
              </a:rPr>
              <a:t>         没有然后了</a:t>
            </a:r>
            <a:r>
              <a:rPr lang="en-US" sz="2400" b="1" smtClean="0">
                <a:solidFill>
                  <a:srgbClr val="FF0000"/>
                </a:solidFill>
                <a:latin typeface="Comic Sans MS" pitchFamily="66" charset="0"/>
                <a:ea typeface="楷体" pitchFamily="49" charset="-122"/>
              </a:rPr>
              <a:t>~~</a:t>
            </a:r>
            <a:endParaRPr lang="zh-CN" altLang="en-US" sz="2400" b="1">
              <a:solidFill>
                <a:srgbClr val="002060"/>
              </a:solidFill>
              <a:latin typeface="Comic Sans MS" pitchFamily="66" charset="0"/>
              <a:ea typeface="楷体" pitchFamily="49" charset="-122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571868" y="1859344"/>
            <a:ext cx="535785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60463" indent="-1160463"/>
            <a:r>
              <a:rPr lang="zh-CN" altLang="en-US" sz="2400" b="1" smtClean="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rPr>
              <a:t>问题</a:t>
            </a:r>
            <a:r>
              <a:rPr lang="en-US" altLang="zh-CN" sz="2400" b="1" smtClean="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rPr>
              <a:t>2</a:t>
            </a:r>
            <a:r>
              <a:rPr lang="zh-CN" altLang="en-US" sz="2400" b="1" smtClean="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rPr>
              <a:t>：给出解集（特殊解），让求字母旳值或者取值范围，不知从何下手了</a:t>
            </a:r>
            <a:r>
              <a:rPr lang="en-US" altLang="zh-CN" sz="2400" b="1" smtClean="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rPr>
              <a:t>… … …</a:t>
            </a:r>
          </a:p>
          <a:p>
            <a:pPr marL="1160463" indent="-1160463"/>
            <a:r>
              <a:rPr lang="en-US" altLang="zh-CN" sz="2400" b="1" smtClean="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rPr>
              <a:t>         </a:t>
            </a:r>
            <a:r>
              <a:rPr lang="zh-CN" altLang="en-US" sz="2400" b="1" smtClean="0">
                <a:solidFill>
                  <a:srgbClr val="FF0000"/>
                </a:solidFill>
                <a:latin typeface="Comic Sans MS" pitchFamily="66" charset="0"/>
                <a:ea typeface="楷体" pitchFamily="49" charset="-122"/>
              </a:rPr>
              <a:t>立马歇菜</a:t>
            </a:r>
            <a:r>
              <a:rPr lang="en-US" sz="2400" b="1" smtClean="0">
                <a:solidFill>
                  <a:srgbClr val="FF0000"/>
                </a:solidFill>
                <a:latin typeface="Comic Sans MS" pitchFamily="66" charset="0"/>
                <a:ea typeface="楷体" pitchFamily="49" charset="-122"/>
              </a:rPr>
              <a:t>~~</a:t>
            </a:r>
            <a:endParaRPr lang="zh-CN" altLang="en-US" sz="2400" b="1">
              <a:solidFill>
                <a:srgbClr val="FF0000"/>
              </a:solidFill>
              <a:latin typeface="Comic Sans MS" pitchFamily="66" charset="0"/>
              <a:ea typeface="楷体" pitchFamily="49" charset="-122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571868" y="3716732"/>
            <a:ext cx="51435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60463" indent="-1160463" latinLnBrk="1"/>
            <a:r>
              <a:rPr lang="zh-CN" altLang="en-US" sz="2400" b="1" smtClean="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rPr>
              <a:t>问题</a:t>
            </a:r>
            <a:r>
              <a:rPr lang="en-US" altLang="zh-CN" sz="2400" b="1" smtClean="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rPr>
              <a:t>3</a:t>
            </a:r>
            <a:r>
              <a:rPr lang="zh-CN" altLang="en-US" sz="2400" b="1" smtClean="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rPr>
              <a:t>：能够找到</a:t>
            </a:r>
            <a:r>
              <a:rPr lang="zh-CN" altLang="en-US" sz="2400" b="1" smtClean="0">
                <a:solidFill>
                  <a:srgbClr val="002060"/>
                </a:solidFill>
                <a:latin typeface="Comic Sans MS" pitchFamily="66" charset="0"/>
                <a:ea typeface="楷体" pitchFamily="49" charset="-122"/>
                <a:cs typeface="宋体" pitchFamily="2" charset="-122"/>
              </a:rPr>
              <a:t>参数旳大致范围，可是端点值是要，还是不要，   犹豫了半天</a:t>
            </a:r>
            <a:r>
              <a:rPr lang="en-US" altLang="zh-CN" sz="2400" b="1" smtClean="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rPr>
              <a:t>… … …</a:t>
            </a:r>
          </a:p>
          <a:p>
            <a:pPr marL="1077913" indent="-1077913" latinLnBrk="1"/>
            <a:r>
              <a:rPr lang="en-US" altLang="zh-CN" sz="2400" b="1" smtClean="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rPr>
              <a:t>         </a:t>
            </a:r>
            <a:r>
              <a:rPr lang="zh-CN" altLang="en-US" sz="2400" b="1" smtClean="0">
                <a:solidFill>
                  <a:srgbClr val="FF0000"/>
                </a:solidFill>
                <a:latin typeface="Comic Sans MS" pitchFamily="66" charset="0"/>
                <a:ea typeface="楷体" pitchFamily="49" charset="-122"/>
              </a:rPr>
              <a:t>还是错了</a:t>
            </a:r>
            <a:r>
              <a:rPr lang="en-US" sz="2400" b="1" smtClean="0">
                <a:solidFill>
                  <a:srgbClr val="FF0000"/>
                </a:solidFill>
                <a:latin typeface="Comic Sans MS" pitchFamily="66" charset="0"/>
                <a:ea typeface="楷体" pitchFamily="49" charset="-122"/>
              </a:rPr>
              <a:t>~~</a:t>
            </a:r>
            <a:endParaRPr lang="zh-CN" altLang="en-US" sz="2400" b="1" smtClean="0">
              <a:solidFill>
                <a:srgbClr val="FF0000"/>
              </a:solidFill>
              <a:latin typeface="Comic Sans MS" pitchFamily="66" charset="0"/>
              <a:ea typeface="楷体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4" grpId="2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TextBox 9"/>
          <p:cNvSpPr txBox="1"/>
          <p:nvPr/>
        </p:nvSpPr>
        <p:spPr>
          <a:xfrm>
            <a:off x="1571636" y="716843"/>
            <a:ext cx="8786842" cy="12279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5600" smtClean="0">
                <a:solidFill>
                  <a:srgbClr val="002060"/>
                </a:solidFill>
                <a:latin typeface="方正姚体" pitchFamily="2" charset="-122"/>
                <a:ea typeface="方正姚体" pitchFamily="2" charset="-122"/>
              </a:rPr>
              <a:t>一种</a:t>
            </a:r>
            <a:r>
              <a:rPr lang="zh-CN" altLang="en-US" sz="6600" smtClean="0">
                <a:solidFill>
                  <a:srgbClr val="C00000"/>
                </a:solidFill>
                <a:latin typeface="华文彩云" pitchFamily="2" charset="-122"/>
                <a:ea typeface="华文彩云" pitchFamily="2" charset="-122"/>
              </a:rPr>
              <a:t>字母</a:t>
            </a:r>
            <a:r>
              <a:rPr lang="zh-CN" altLang="en-US" sz="5600" smtClean="0">
                <a:solidFill>
                  <a:srgbClr val="002060"/>
                </a:solidFill>
                <a:latin typeface="方正姚体" pitchFamily="2" charset="-122"/>
                <a:ea typeface="方正姚体" pitchFamily="2" charset="-122"/>
              </a:rPr>
              <a:t>引起旳</a:t>
            </a:r>
            <a:endParaRPr lang="en-US" altLang="zh-CN" sz="5600" smtClean="0">
              <a:solidFill>
                <a:srgbClr val="002060"/>
              </a:solidFill>
              <a:latin typeface="方正姚体" pitchFamily="2" charset="-122"/>
              <a:ea typeface="方正姚体" pitchFamily="2" charset="-122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571868" y="3643318"/>
            <a:ext cx="5857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solidFill>
                  <a:srgbClr val="002060"/>
                </a:solidFill>
                <a:latin typeface="楷体" pitchFamily="49" charset="-122"/>
                <a:ea typeface="楷体" pitchFamily="49" charset="-122"/>
              </a:rPr>
              <a:t>——</a:t>
            </a:r>
            <a:r>
              <a:rPr lang="zh-CN" altLang="en-US" sz="2800" b="1" smtClean="0">
                <a:solidFill>
                  <a:srgbClr val="002060"/>
                </a:solidFill>
                <a:latin typeface="楷体" pitchFamily="49" charset="-122"/>
                <a:ea typeface="楷体" pitchFamily="49" charset="-122"/>
              </a:rPr>
              <a:t>含参数旳一元一次不等式</a:t>
            </a:r>
            <a:endParaRPr lang="zh-CN" altLang="en-US" sz="2800" b="1">
              <a:solidFill>
                <a:srgbClr val="002060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4357686" y="2030511"/>
            <a:ext cx="3262433" cy="111274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6000" smtClean="0">
                <a:solidFill>
                  <a:srgbClr val="002060"/>
                </a:solidFill>
                <a:latin typeface="方正姚体" pitchFamily="2" charset="-122"/>
                <a:ea typeface="方正姚体" pitchFamily="2" charset="-122"/>
              </a:rPr>
              <a:t>“</a:t>
            </a:r>
            <a:r>
              <a:rPr lang="zh-CN" altLang="en-US" sz="6000" smtClean="0">
                <a:solidFill>
                  <a:srgbClr val="C00000"/>
                </a:solidFill>
                <a:latin typeface="华文琥珀" panose="02010800040101010101" pitchFamily="2" charset="-122"/>
                <a:ea typeface="华文琥珀" panose="02010800040101010101" pitchFamily="2" charset="-122"/>
              </a:rPr>
              <a:t>思索</a:t>
            </a:r>
            <a:r>
              <a:rPr lang="zh-CN" altLang="en-US" sz="6000" smtClean="0">
                <a:solidFill>
                  <a:srgbClr val="002060"/>
                </a:solidFill>
                <a:latin typeface="方正姚体" pitchFamily="2" charset="-122"/>
                <a:ea typeface="方正姚体" pitchFamily="2" charset="-122"/>
              </a:rPr>
              <a:t>”</a:t>
            </a:r>
            <a:endParaRPr lang="zh-CN" altLang="en-US" sz="6000">
              <a:solidFill>
                <a:srgbClr val="002060"/>
              </a:solidFill>
              <a:latin typeface="方正姚体" pitchFamily="2" charset="-122"/>
              <a:ea typeface="方正姚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1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dur="100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1"/>
      <p:bldP spid="6" grpId="2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71406" y="71418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i="1" smtClean="0">
                <a:gradFill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5400000" scaled="0"/>
                </a:gradFill>
                <a:latin typeface="华文彩云" pitchFamily="2" charset="-122"/>
                <a:ea typeface="华文彩云" pitchFamily="2" charset="-122"/>
              </a:rPr>
              <a:t>自主学习</a:t>
            </a:r>
            <a:endParaRPr lang="zh-CN" altLang="en-US" sz="3200" b="1" i="1">
              <a:gradFill>
                <a:gsLst>
                  <a:gs pos="0">
                    <a:srgbClr val="000082"/>
                  </a:gs>
                  <a:gs pos="30000">
                    <a:srgbClr val="66008F"/>
                  </a:gs>
                  <a:gs pos="64999">
                    <a:srgbClr val="BA0066"/>
                  </a:gs>
                  <a:gs pos="89999">
                    <a:srgbClr val="FF0000"/>
                  </a:gs>
                  <a:gs pos="100000">
                    <a:srgbClr val="FF8200"/>
                  </a:gs>
                </a:gsLst>
                <a:lin ang="5400000" scaled="0"/>
              </a:gradFill>
              <a:latin typeface="华文彩云" pitchFamily="2" charset="-122"/>
              <a:ea typeface="华文彩云" pitchFamily="2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142844" y="928674"/>
            <a:ext cx="7572428" cy="492443"/>
            <a:chOff x="142844" y="928674"/>
            <a:chExt cx="7572428" cy="492443"/>
          </a:xfrm>
        </p:grpSpPr>
        <p:sp>
          <p:nvSpPr>
            <p:cNvPr id="3" name="TextBox 2"/>
            <p:cNvSpPr txBox="1"/>
            <p:nvPr/>
          </p:nvSpPr>
          <p:spPr>
            <a:xfrm>
              <a:off x="142844" y="928674"/>
              <a:ext cx="7572428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1.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 不等式               旳解集为</a:t>
              </a:r>
              <a:r>
                <a:rPr lang="zh-CN" altLang="en-US" sz="2600" b="1" u="sng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            </a:t>
              </a:r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.</a:t>
              </a:r>
              <a:endParaRPr lang="zh-CN" altLang="en-US" sz="2600" b="1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endParaRPr>
            </a:p>
          </p:txBody>
        </p:sp>
        <p:graphicFrame>
          <p:nvGraphicFramePr>
            <p:cNvPr id="4" name="对象 3"/>
            <p:cNvGraphicFramePr>
              <a:graphicFrameLocks noChangeAspect="1"/>
            </p:cNvGraphicFramePr>
            <p:nvPr/>
          </p:nvGraphicFramePr>
          <p:xfrm>
            <a:off x="1807989" y="959168"/>
            <a:ext cx="2035983" cy="42862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8" name="Equation" r:id="rId3" progId="Equation.DSMT4">
                    <p:embed/>
                  </p:oleObj>
                </mc:Choice>
                <mc:Fallback>
                  <p:oleObj name="Equation" r:id="rId3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1807989" y="959168"/>
                          <a:ext cx="2035983" cy="428628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graphicFrame>
        <p:nvGraphicFramePr>
          <p:cNvPr id="6" name="对象 5"/>
          <p:cNvGraphicFramePr>
            <a:graphicFrameLocks noChangeAspect="1"/>
          </p:cNvGraphicFramePr>
          <p:nvPr/>
        </p:nvGraphicFramePr>
        <p:xfrm>
          <a:off x="5564188" y="889000"/>
          <a:ext cx="969962" cy="4683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Equation" r:id="rId5" progId="Equation.DSMT4">
                  <p:embed/>
                </p:oleObj>
              </mc:Choice>
              <mc:Fallback>
                <p:oleObj name="Equation" r:id="rId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564188" y="889000"/>
                        <a:ext cx="969962" cy="46831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TextBox 15"/>
          <p:cNvSpPr txBox="1"/>
          <p:nvPr/>
        </p:nvSpPr>
        <p:spPr>
          <a:xfrm>
            <a:off x="170140" y="3952224"/>
            <a:ext cx="757242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00" b="1" smtClean="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rPr>
              <a:t>3.</a:t>
            </a:r>
            <a:r>
              <a:rPr lang="zh-CN" altLang="en-US" sz="2600" b="1" smtClean="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rPr>
              <a:t> 问题</a:t>
            </a:r>
            <a:r>
              <a:rPr lang="en-US" altLang="zh-CN" sz="2600" b="1" smtClean="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rPr>
              <a:t>1</a:t>
            </a:r>
            <a:r>
              <a:rPr lang="zh-CN" altLang="en-US" sz="2600" b="1" smtClean="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rPr>
              <a:t>中不等式非负旳整数解为</a:t>
            </a:r>
            <a:r>
              <a:rPr lang="zh-CN" altLang="en-US" sz="2600" b="1" u="sng" smtClean="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rPr>
              <a:t>            </a:t>
            </a:r>
            <a:r>
              <a:rPr lang="en-US" altLang="zh-CN" sz="2600" b="1" smtClean="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rPr>
              <a:t>.</a:t>
            </a:r>
            <a:endParaRPr lang="zh-CN" altLang="en-US" sz="2600" b="1">
              <a:solidFill>
                <a:srgbClr val="002060"/>
              </a:solidFill>
              <a:latin typeface="Comic Sans MS" pitchFamily="66" charset="0"/>
              <a:ea typeface="楷体" pitchFamily="49" charset="-122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5572132" y="3929070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solidFill>
                  <a:srgbClr val="FF0000"/>
                </a:solidFill>
                <a:latin typeface="Comic Sans MS" pitchFamily="66" charset="0"/>
                <a:ea typeface="楷体" pitchFamily="49" charset="-122"/>
              </a:rPr>
              <a:t>0</a:t>
            </a:r>
            <a:r>
              <a:rPr lang="zh-CN" altLang="en-US" sz="2800" b="1" smtClean="0">
                <a:solidFill>
                  <a:srgbClr val="FF0000"/>
                </a:solidFill>
                <a:latin typeface="Comic Sans MS" pitchFamily="66" charset="0"/>
                <a:ea typeface="楷体" pitchFamily="49" charset="-122"/>
              </a:rPr>
              <a:t>，</a:t>
            </a:r>
            <a:r>
              <a:rPr lang="en-US" altLang="zh-CN" sz="2800" b="1" smtClean="0">
                <a:solidFill>
                  <a:srgbClr val="FF0000"/>
                </a:solidFill>
                <a:latin typeface="Comic Sans MS" pitchFamily="66" charset="0"/>
                <a:ea typeface="楷体" pitchFamily="49" charset="-122"/>
              </a:rPr>
              <a:t>1</a:t>
            </a:r>
            <a:endParaRPr lang="zh-CN" altLang="en-US" sz="2800" b="1">
              <a:solidFill>
                <a:srgbClr val="FF0000"/>
              </a:solidFill>
              <a:latin typeface="Comic Sans MS" pitchFamily="66" charset="0"/>
              <a:ea typeface="楷体" pitchFamily="49" charset="-122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42844" y="1785930"/>
            <a:ext cx="857256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00" b="1" smtClean="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rPr>
              <a:t>2.</a:t>
            </a:r>
            <a:r>
              <a:rPr lang="zh-CN" altLang="en-US" sz="2600" b="1" smtClean="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rPr>
              <a:t> 问题</a:t>
            </a:r>
            <a:r>
              <a:rPr lang="en-US" altLang="zh-CN" sz="2600" b="1" smtClean="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rPr>
              <a:t>1</a:t>
            </a:r>
            <a:r>
              <a:rPr lang="zh-CN" altLang="en-US" sz="2600" b="1" smtClean="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rPr>
              <a:t>中不等式旳解集表达在数轴上为（     ）</a:t>
            </a:r>
            <a:endParaRPr lang="zh-CN" altLang="en-US" sz="2600" b="1">
              <a:solidFill>
                <a:srgbClr val="002060"/>
              </a:solidFill>
              <a:latin typeface="Comic Sans MS" pitchFamily="66" charset="0"/>
              <a:ea typeface="楷体" pitchFamily="49" charset="-122"/>
            </a:endParaRPr>
          </a:p>
        </p:txBody>
      </p:sp>
      <p:pic>
        <p:nvPicPr>
          <p:cNvPr id="10248" name="Picture 8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-30" y="2504104"/>
            <a:ext cx="2011905" cy="78284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  <p:pic>
        <p:nvPicPr>
          <p:cNvPr id="10249" name="Picture 9"/>
          <p:cNvPicPr>
            <a:picLocks noChangeAspect="1" noChangeArrowheads="1"/>
          </p:cNvPicPr>
          <p:nvPr/>
        </p:nvPicPr>
        <p:blipFill>
          <a:blip r:embed="rId8"/>
          <a:stretch>
            <a:fillRect/>
          </a:stretch>
        </p:blipFill>
        <p:spPr bwMode="auto">
          <a:xfrm>
            <a:off x="2280302" y="2543668"/>
            <a:ext cx="2019892" cy="7236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  <p:pic>
        <p:nvPicPr>
          <p:cNvPr id="10250" name="Picture 10"/>
          <p:cNvPicPr>
            <a:picLocks noChangeAspect="1" noChangeArrowheads="1"/>
          </p:cNvPicPr>
          <p:nvPr/>
        </p:nvPicPr>
        <p:blipFill>
          <a:blip r:embed="rId9"/>
          <a:stretch>
            <a:fillRect/>
          </a:stretch>
        </p:blipFill>
        <p:spPr bwMode="auto">
          <a:xfrm>
            <a:off x="4498718" y="2559396"/>
            <a:ext cx="2162060" cy="71802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  <p:pic>
        <p:nvPicPr>
          <p:cNvPr id="10251" name="Picture 11"/>
          <p:cNvPicPr>
            <a:picLocks noChangeAspect="1" noChangeArrowheads="1"/>
          </p:cNvPicPr>
          <p:nvPr/>
        </p:nvPicPr>
        <p:blipFill>
          <a:blip r:embed="rId10"/>
          <a:stretch>
            <a:fillRect/>
          </a:stretch>
        </p:blipFill>
        <p:spPr bwMode="auto">
          <a:xfrm>
            <a:off x="6858016" y="2571748"/>
            <a:ext cx="2176277" cy="70151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  <p:sp>
        <p:nvSpPr>
          <p:cNvPr id="24" name="TextBox 23"/>
          <p:cNvSpPr txBox="1"/>
          <p:nvPr/>
        </p:nvSpPr>
        <p:spPr>
          <a:xfrm>
            <a:off x="857224" y="3214690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smtClean="0">
                <a:solidFill>
                  <a:srgbClr val="002060"/>
                </a:solidFill>
                <a:latin typeface="Comic Sans MS" pitchFamily="66" charset="0"/>
              </a:rPr>
              <a:t>A</a:t>
            </a:r>
            <a:endParaRPr lang="zh-CN" altLang="en-US" sz="2400" b="1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3071802" y="3214690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smtClean="0">
                <a:solidFill>
                  <a:srgbClr val="002060"/>
                </a:solidFill>
                <a:latin typeface="Comic Sans MS" pitchFamily="66" charset="0"/>
              </a:rPr>
              <a:t>B</a:t>
            </a:r>
            <a:endParaRPr lang="zh-CN" altLang="en-US" sz="2400" b="1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5429256" y="3214690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smtClean="0">
                <a:solidFill>
                  <a:srgbClr val="002060"/>
                </a:solidFill>
                <a:latin typeface="Comic Sans MS" pitchFamily="66" charset="0"/>
              </a:rPr>
              <a:t>C</a:t>
            </a:r>
            <a:endParaRPr lang="zh-CN" altLang="en-US" sz="2400" b="1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7858148" y="3214690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smtClean="0">
                <a:solidFill>
                  <a:srgbClr val="002060"/>
                </a:solidFill>
                <a:latin typeface="Comic Sans MS" pitchFamily="66" charset="0"/>
              </a:rPr>
              <a:t>D</a:t>
            </a:r>
            <a:endParaRPr lang="zh-CN" altLang="en-US" sz="2400" b="1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6786578" y="1812456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smtClean="0">
                <a:solidFill>
                  <a:srgbClr val="FF0000"/>
                </a:solidFill>
                <a:latin typeface="Comic Sans MS" pitchFamily="66" charset="0"/>
              </a:rPr>
              <a:t>B</a:t>
            </a:r>
            <a:endParaRPr lang="zh-CN" altLang="en-US" sz="24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8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5"/>
          <p:cNvGrpSpPr/>
          <p:nvPr/>
        </p:nvGrpSpPr>
        <p:grpSpPr>
          <a:xfrm>
            <a:off x="214282" y="928674"/>
            <a:ext cx="8072494" cy="492443"/>
            <a:chOff x="214282" y="1071550"/>
            <a:chExt cx="8072494" cy="492443"/>
          </a:xfrm>
        </p:grpSpPr>
        <p:sp>
          <p:nvSpPr>
            <p:cNvPr id="4" name="TextBox 3"/>
            <p:cNvSpPr txBox="1"/>
            <p:nvPr/>
          </p:nvSpPr>
          <p:spPr>
            <a:xfrm>
              <a:off x="214282" y="1071550"/>
              <a:ext cx="8072494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问题</a:t>
              </a:r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1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：求有关</a:t>
              </a:r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x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旳一元一次不等式        旳解集</a:t>
              </a:r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.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      </a:t>
              </a:r>
              <a:endParaRPr lang="zh-CN" altLang="en-US" sz="2600" b="1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endParaRPr>
            </a:p>
          </p:txBody>
        </p:sp>
        <p:graphicFrame>
          <p:nvGraphicFramePr>
            <p:cNvPr id="11267" name="Object 3"/>
            <p:cNvGraphicFramePr>
              <a:graphicFrameLocks noChangeAspect="1"/>
            </p:cNvGraphicFramePr>
            <p:nvPr/>
          </p:nvGraphicFramePr>
          <p:xfrm>
            <a:off x="5334000" y="1073151"/>
            <a:ext cx="1231900" cy="45402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0" name="Equation" r:id="rId3" progId="Equation.DSMT4">
                    <p:embed/>
                  </p:oleObj>
                </mc:Choice>
                <mc:Fallback>
                  <p:oleObj name="Equation" r:id="rId3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5334000" y="1073151"/>
                          <a:ext cx="1231900" cy="454025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227930" y="2527949"/>
            <a:ext cx="1200798" cy="46166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分析</a:t>
            </a:r>
            <a:r>
              <a:rPr lang="zh-CN" altLang="en-US" sz="240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：</a:t>
            </a:r>
          </a:p>
        </p:txBody>
      </p:sp>
      <p:grpSp>
        <p:nvGrpSpPr>
          <p:cNvPr id="3" name="组合 13"/>
          <p:cNvGrpSpPr/>
          <p:nvPr/>
        </p:nvGrpSpPr>
        <p:grpSpPr>
          <a:xfrm>
            <a:off x="1285852" y="2281238"/>
            <a:ext cx="4572032" cy="1004887"/>
            <a:chOff x="1285852" y="1781172"/>
            <a:chExt cx="4572032" cy="1004887"/>
          </a:xfrm>
        </p:grpSpPr>
        <p:sp>
          <p:nvSpPr>
            <p:cNvPr id="10" name="Text Box 6"/>
            <p:cNvSpPr txBox="1">
              <a:spLocks noChangeArrowheads="1"/>
            </p:cNvSpPr>
            <p:nvPr/>
          </p:nvSpPr>
          <p:spPr bwMode="auto">
            <a:xfrm>
              <a:off x="1285852" y="2027883"/>
              <a:ext cx="4572032" cy="461665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400" b="1" smtClean="0">
                  <a:solidFill>
                    <a:srgbClr val="FF0000"/>
                  </a:solidFill>
                  <a:latin typeface="楷体" pitchFamily="49" charset="-122"/>
                  <a:ea typeface="楷体" pitchFamily="49" charset="-122"/>
                </a:rPr>
                <a:t>（</a:t>
              </a:r>
              <a:r>
                <a:rPr lang="en-US" altLang="zh-CN" sz="2400" b="1" smtClean="0">
                  <a:solidFill>
                    <a:srgbClr val="FF0000"/>
                  </a:solidFill>
                  <a:latin typeface="楷体" pitchFamily="49" charset="-122"/>
                  <a:ea typeface="楷体" pitchFamily="49" charset="-122"/>
                </a:rPr>
                <a:t>1</a:t>
              </a:r>
              <a:r>
                <a:rPr lang="zh-CN" altLang="en-US" sz="2400" b="1" smtClean="0">
                  <a:solidFill>
                    <a:srgbClr val="FF0000"/>
                  </a:solidFill>
                  <a:latin typeface="楷体" pitchFamily="49" charset="-122"/>
                  <a:ea typeface="楷体" pitchFamily="49" charset="-122"/>
                </a:rPr>
                <a:t>）假如      ，那么</a:t>
              </a:r>
              <a:endParaRPr lang="zh-CN" altLang="en-US" sz="2400">
                <a:solidFill>
                  <a:srgbClr val="FF0000"/>
                </a:solidFill>
                <a:latin typeface="楷体" pitchFamily="49" charset="-122"/>
                <a:ea typeface="楷体" pitchFamily="49" charset="-122"/>
              </a:endParaRPr>
            </a:p>
          </p:txBody>
        </p:sp>
        <p:graphicFrame>
          <p:nvGraphicFramePr>
            <p:cNvPr id="11" name="Object 3"/>
            <p:cNvGraphicFramePr>
              <a:graphicFrameLocks noChangeAspect="1"/>
            </p:cNvGraphicFramePr>
            <p:nvPr/>
          </p:nvGraphicFramePr>
          <p:xfrm>
            <a:off x="2738740" y="2043109"/>
            <a:ext cx="1003300" cy="45402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1" name="Equation" r:id="rId5" progId="Equation.DSMT4">
                    <p:embed/>
                  </p:oleObj>
                </mc:Choice>
                <mc:Fallback>
                  <p:oleObj name="Equation" r:id="rId5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6"/>
                        <a:stretch>
                          <a:fillRect/>
                        </a:stretch>
                      </p:blipFill>
                      <p:spPr>
                        <a:xfrm>
                          <a:off x="2738740" y="2043109"/>
                          <a:ext cx="1003300" cy="454025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2" name="Object 3"/>
            <p:cNvGraphicFramePr>
              <a:graphicFrameLocks noChangeAspect="1"/>
            </p:cNvGraphicFramePr>
            <p:nvPr/>
          </p:nvGraphicFramePr>
          <p:xfrm>
            <a:off x="4583120" y="1781172"/>
            <a:ext cx="1131888" cy="100488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2" name="Equation" r:id="rId7" progId="Equation.DSMT4">
                    <p:embed/>
                  </p:oleObj>
                </mc:Choice>
                <mc:Fallback>
                  <p:oleObj name="Equation" r:id="rId7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8"/>
                        <a:stretch>
                          <a:fillRect/>
                        </a:stretch>
                      </p:blipFill>
                      <p:spPr>
                        <a:xfrm>
                          <a:off x="4583120" y="1781172"/>
                          <a:ext cx="1131888" cy="1004887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5" name="组合 14"/>
          <p:cNvGrpSpPr/>
          <p:nvPr/>
        </p:nvGrpSpPr>
        <p:grpSpPr>
          <a:xfrm>
            <a:off x="1285852" y="3360738"/>
            <a:ext cx="4572032" cy="1004887"/>
            <a:chOff x="1285852" y="1781479"/>
            <a:chExt cx="4572032" cy="1004887"/>
          </a:xfrm>
        </p:grpSpPr>
        <p:sp>
          <p:nvSpPr>
            <p:cNvPr id="16" name="Text Box 6"/>
            <p:cNvSpPr txBox="1">
              <a:spLocks noChangeArrowheads="1"/>
            </p:cNvSpPr>
            <p:nvPr/>
          </p:nvSpPr>
          <p:spPr bwMode="auto">
            <a:xfrm>
              <a:off x="1285852" y="2027883"/>
              <a:ext cx="4572032" cy="461665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400" b="1" smtClean="0">
                  <a:solidFill>
                    <a:srgbClr val="FF0000"/>
                  </a:solidFill>
                  <a:latin typeface="楷体" pitchFamily="49" charset="-122"/>
                  <a:ea typeface="楷体" pitchFamily="49" charset="-122"/>
                </a:rPr>
                <a:t>（</a:t>
              </a:r>
              <a:r>
                <a:rPr lang="en-US" altLang="zh-CN" sz="2400" b="1" smtClean="0">
                  <a:solidFill>
                    <a:srgbClr val="FF0000"/>
                  </a:solidFill>
                  <a:latin typeface="楷体" pitchFamily="49" charset="-122"/>
                  <a:ea typeface="楷体" pitchFamily="49" charset="-122"/>
                </a:rPr>
                <a:t>2</a:t>
              </a:r>
              <a:r>
                <a:rPr lang="zh-CN" altLang="en-US" sz="2400" b="1" smtClean="0">
                  <a:solidFill>
                    <a:srgbClr val="FF0000"/>
                  </a:solidFill>
                  <a:latin typeface="楷体" pitchFamily="49" charset="-122"/>
                  <a:ea typeface="楷体" pitchFamily="49" charset="-122"/>
                </a:rPr>
                <a:t>）假如      ，那么</a:t>
              </a:r>
              <a:endParaRPr lang="zh-CN" altLang="en-US" sz="2400">
                <a:solidFill>
                  <a:srgbClr val="FF0000"/>
                </a:solidFill>
                <a:latin typeface="楷体" pitchFamily="49" charset="-122"/>
                <a:ea typeface="楷体" pitchFamily="49" charset="-122"/>
              </a:endParaRPr>
            </a:p>
          </p:txBody>
        </p:sp>
        <p:graphicFrame>
          <p:nvGraphicFramePr>
            <p:cNvPr id="17" name="Object 3"/>
            <p:cNvGraphicFramePr>
              <a:graphicFrameLocks noChangeAspect="1"/>
            </p:cNvGraphicFramePr>
            <p:nvPr/>
          </p:nvGraphicFramePr>
          <p:xfrm>
            <a:off x="2760663" y="2043416"/>
            <a:ext cx="1003300" cy="45402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3" name="Equation" r:id="rId9" progId="Equation.DSMT4">
                    <p:embed/>
                  </p:oleObj>
                </mc:Choice>
                <mc:Fallback>
                  <p:oleObj name="Equation" r:id="rId9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0"/>
                        <a:stretch>
                          <a:fillRect/>
                        </a:stretch>
                      </p:blipFill>
                      <p:spPr>
                        <a:xfrm>
                          <a:off x="2760663" y="2043416"/>
                          <a:ext cx="1003300" cy="454025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8" name="Object 3"/>
            <p:cNvGraphicFramePr>
              <a:graphicFrameLocks noChangeAspect="1"/>
            </p:cNvGraphicFramePr>
            <p:nvPr/>
          </p:nvGraphicFramePr>
          <p:xfrm>
            <a:off x="4575175" y="1781479"/>
            <a:ext cx="1133475" cy="100488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4" name="Equation" r:id="rId11" progId="Equation.DSMT4">
                    <p:embed/>
                  </p:oleObj>
                </mc:Choice>
                <mc:Fallback>
                  <p:oleObj name="Equation" r:id="rId11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2"/>
                        <a:stretch>
                          <a:fillRect/>
                        </a:stretch>
                      </p:blipFill>
                      <p:spPr>
                        <a:xfrm>
                          <a:off x="4575175" y="1781479"/>
                          <a:ext cx="1133475" cy="1004887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23" name="TextBox 22"/>
          <p:cNvSpPr txBox="1"/>
          <p:nvPr/>
        </p:nvSpPr>
        <p:spPr>
          <a:xfrm>
            <a:off x="71406" y="58147"/>
            <a:ext cx="7072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i="1" smtClean="0">
                <a:gradFill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5400000" scaled="0"/>
                </a:gradFill>
                <a:latin typeface="微软雅黑" pitchFamily="34" charset="-122"/>
                <a:ea typeface="微软雅黑" pitchFamily="34" charset="-122"/>
              </a:rPr>
              <a:t>类型</a:t>
            </a:r>
            <a:r>
              <a:rPr lang="en-US" altLang="zh-CN" sz="2800" b="1" i="1" smtClean="0">
                <a:gradFill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5400000" scaled="0"/>
                </a:gradFill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800" b="1" i="1" smtClean="0">
                <a:gradFill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5400000" scaled="0"/>
                </a:gradFill>
                <a:latin typeface="微软雅黑" pitchFamily="34" charset="-122"/>
                <a:ea typeface="微软雅黑" pitchFamily="34" charset="-122"/>
              </a:rPr>
              <a:t>：系数含参数旳一元一次不等式</a:t>
            </a:r>
          </a:p>
        </p:txBody>
      </p:sp>
      <p:grpSp>
        <p:nvGrpSpPr>
          <p:cNvPr id="19" name="组合 18"/>
          <p:cNvGrpSpPr/>
          <p:nvPr/>
        </p:nvGrpSpPr>
        <p:grpSpPr>
          <a:xfrm>
            <a:off x="2357422" y="1500178"/>
            <a:ext cx="1571636" cy="630942"/>
            <a:chOff x="4143372" y="893049"/>
            <a:chExt cx="1571636" cy="630942"/>
          </a:xfrm>
        </p:grpSpPr>
        <p:sp>
          <p:nvSpPr>
            <p:cNvPr id="22" name="TextBox 21"/>
            <p:cNvSpPr txBox="1"/>
            <p:nvPr/>
          </p:nvSpPr>
          <p:spPr>
            <a:xfrm>
              <a:off x="4143372" y="893049"/>
              <a:ext cx="1571636" cy="6309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400" smtClean="0">
                  <a:solidFill>
                    <a:srgbClr val="002060"/>
                  </a:solidFill>
                  <a:latin typeface="华文琥珀" panose="02010800040101010101" pitchFamily="2" charset="-122"/>
                  <a:ea typeface="华文琥珀" panose="02010800040101010101" pitchFamily="2" charset="-122"/>
                </a:rPr>
                <a:t>不等式</a:t>
              </a:r>
              <a:endParaRPr lang="zh-CN" altLang="en-US" sz="3400">
                <a:solidFill>
                  <a:srgbClr val="002060"/>
                </a:solidFill>
                <a:latin typeface="华文琥珀" panose="02010800040101010101" pitchFamily="2" charset="-122"/>
                <a:ea typeface="华文琥珀" panose="02010800040101010101" pitchFamily="2" charset="-122"/>
              </a:endParaRPr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4143372" y="928674"/>
              <a:ext cx="157163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smtClean="0">
                  <a:solidFill>
                    <a:srgbClr val="FFFF00"/>
                  </a:solidFill>
                  <a:latin typeface="华文琥珀" panose="02010800040101010101" pitchFamily="2" charset="-122"/>
                  <a:ea typeface="华文琥珀" panose="02010800040101010101" pitchFamily="2" charset="-122"/>
                </a:rPr>
                <a:t>不等式</a:t>
              </a:r>
              <a:endParaRPr lang="zh-CN" altLang="en-US" sz="3200">
                <a:solidFill>
                  <a:srgbClr val="FFFF00"/>
                </a:solidFill>
                <a:latin typeface="华文琥珀" panose="02010800040101010101" pitchFamily="2" charset="-122"/>
                <a:ea typeface="华文琥珀" panose="02010800040101010101" pitchFamily="2" charset="-122"/>
              </a:endParaRPr>
            </a:p>
          </p:txBody>
        </p:sp>
      </p:grpSp>
      <p:sp>
        <p:nvSpPr>
          <p:cNvPr id="25" name="右箭头 24"/>
          <p:cNvSpPr/>
          <p:nvPr/>
        </p:nvSpPr>
        <p:spPr>
          <a:xfrm>
            <a:off x="3903081" y="1773867"/>
            <a:ext cx="571504" cy="142876"/>
          </a:xfrm>
          <a:prstGeom prst="rightArrow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26" name="对象 25"/>
          <p:cNvGraphicFramePr>
            <a:graphicFrameLocks noChangeAspect="1"/>
          </p:cNvGraphicFramePr>
          <p:nvPr/>
        </p:nvGraphicFramePr>
        <p:xfrm>
          <a:off x="4492639" y="1597729"/>
          <a:ext cx="2079625" cy="5191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Equation" r:id="rId13" progId="Equation.DSMT4">
                  <p:embed/>
                </p:oleObj>
              </mc:Choice>
              <mc:Fallback>
                <p:oleObj name="Equation" r:id="rId13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4492639" y="1597729"/>
                        <a:ext cx="2079625" cy="51911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5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71406" y="71418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i="1" smtClean="0">
                <a:gradFill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5400000" scaled="0"/>
                </a:gradFill>
                <a:latin typeface="华文彩云" pitchFamily="2" charset="-122"/>
                <a:ea typeface="华文彩云" pitchFamily="2" charset="-122"/>
              </a:rPr>
              <a:t>练习</a:t>
            </a:r>
            <a:endParaRPr lang="zh-CN" altLang="en-US" sz="3200" b="1" i="1">
              <a:gradFill>
                <a:gsLst>
                  <a:gs pos="0">
                    <a:srgbClr val="000082"/>
                  </a:gs>
                  <a:gs pos="30000">
                    <a:srgbClr val="66008F"/>
                  </a:gs>
                  <a:gs pos="64999">
                    <a:srgbClr val="BA0066"/>
                  </a:gs>
                  <a:gs pos="89999">
                    <a:srgbClr val="FF0000"/>
                  </a:gs>
                  <a:gs pos="100000">
                    <a:srgbClr val="FF8200"/>
                  </a:gs>
                </a:gsLst>
                <a:lin ang="5400000" scaled="0"/>
              </a:gradFill>
              <a:latin typeface="华文彩云" pitchFamily="2" charset="-122"/>
              <a:ea typeface="华文彩云" pitchFamily="2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214282" y="974710"/>
            <a:ext cx="8072494" cy="492443"/>
            <a:chOff x="214282" y="1071550"/>
            <a:chExt cx="8072494" cy="492443"/>
          </a:xfrm>
        </p:grpSpPr>
        <p:sp>
          <p:nvSpPr>
            <p:cNvPr id="4" name="TextBox 3"/>
            <p:cNvSpPr txBox="1"/>
            <p:nvPr/>
          </p:nvSpPr>
          <p:spPr>
            <a:xfrm>
              <a:off x="214282" y="1071550"/>
              <a:ext cx="8072494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1.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已知      ，求不等式                旳解集</a:t>
              </a:r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.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      </a:t>
              </a:r>
              <a:endParaRPr lang="zh-CN" altLang="en-US" sz="2600" b="1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endParaRPr>
            </a:p>
          </p:txBody>
        </p:sp>
        <p:graphicFrame>
          <p:nvGraphicFramePr>
            <p:cNvPr id="5" name="Object 3"/>
            <p:cNvGraphicFramePr>
              <a:graphicFrameLocks noChangeAspect="1"/>
            </p:cNvGraphicFramePr>
            <p:nvPr/>
          </p:nvGraphicFramePr>
          <p:xfrm>
            <a:off x="3857621" y="1106248"/>
            <a:ext cx="2286015" cy="43298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6" name="Equation" r:id="rId3" progId="Equation.DSMT4">
                    <p:embed/>
                  </p:oleObj>
                </mc:Choice>
                <mc:Fallback>
                  <p:oleObj name="Equation" r:id="rId3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3857621" y="1106248"/>
                          <a:ext cx="2286015" cy="432980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graphicFrame>
        <p:nvGraphicFramePr>
          <p:cNvPr id="6" name="Object 3"/>
          <p:cNvGraphicFramePr>
            <a:graphicFrameLocks noChangeAspect="1"/>
          </p:cNvGraphicFramePr>
          <p:nvPr/>
        </p:nvGraphicFramePr>
        <p:xfrm>
          <a:off x="1285852" y="971550"/>
          <a:ext cx="873125" cy="4540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Equation" r:id="rId5" progId="Equation.DSMT4">
                  <p:embed/>
                </p:oleObj>
              </mc:Choice>
              <mc:Fallback>
                <p:oleObj name="Equation" r:id="rId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285852" y="971550"/>
                        <a:ext cx="873125" cy="45402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对象 6"/>
          <p:cNvGraphicFramePr>
            <a:graphicFrameLocks noChangeAspect="1"/>
          </p:cNvGraphicFramePr>
          <p:nvPr/>
        </p:nvGraphicFramePr>
        <p:xfrm>
          <a:off x="7358082" y="785798"/>
          <a:ext cx="1327149" cy="85725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Equation" r:id="rId7" progId="Equation.DSMT4">
                  <p:embed/>
                </p:oleObj>
              </mc:Choice>
              <mc:Fallback>
                <p:oleObj name="Equation" r:id="rId7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7358082" y="785798"/>
                        <a:ext cx="1327149" cy="85725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内容占位符 2"/>
          <p:cNvSpPr txBox="1"/>
          <p:nvPr/>
        </p:nvSpPr>
        <p:spPr bwMode="auto">
          <a:xfrm>
            <a:off x="214282" y="4000508"/>
            <a:ext cx="8643998" cy="1285884"/>
          </a:xfrm>
          <a:prstGeom prst="rect">
            <a:avLst/>
          </a:prstGeom>
          <a:solidFill>
            <a:srgbClr val="00B050"/>
          </a:solidFill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93775" indent="-993775" fontAlgn="base">
              <a:spcBef>
                <a:spcPct val="20000"/>
              </a:spcBef>
              <a:spcAft>
                <a:spcPct val="0"/>
              </a:spcAft>
              <a:defRPr/>
            </a:pPr>
            <a:r>
              <a:rPr kumimoji="0" lang="zh-CN" altLang="en-US" sz="2600" b="1" u="none" strike="noStrike" kern="1200" cap="none" spc="0" normalizeH="0" baseline="0" noProof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楷体" pitchFamily="49" charset="-122"/>
                <a:ea typeface="楷体" pitchFamily="49" charset="-122"/>
              </a:rPr>
              <a:t>小结：</a:t>
            </a:r>
            <a:r>
              <a:rPr lang="zh-CN" altLang="en-US" sz="2400" b="1" smtClean="0">
                <a:solidFill>
                  <a:srgbClr val="FFFF00"/>
                </a:solidFill>
                <a:latin typeface="楷体" pitchFamily="49" charset="-122"/>
                <a:ea typeface="楷体" pitchFamily="49" charset="-122"/>
              </a:rPr>
              <a:t>系数含参数旳一元一次不等式，</a:t>
            </a:r>
            <a:r>
              <a:rPr kumimoji="0" lang="zh-CN" altLang="en-US" sz="2600" b="1" u="none" strike="noStrike" kern="1200" cap="none" spc="0" normalizeH="0" baseline="0" noProof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楷体" pitchFamily="49" charset="-122"/>
                <a:ea typeface="楷体" pitchFamily="49" charset="-122"/>
              </a:rPr>
              <a:t>在系数化</a:t>
            </a:r>
            <a:r>
              <a:rPr kumimoji="0" lang="en-US" altLang="zh-CN" sz="2600" b="1" u="none" strike="noStrike" kern="1200" cap="none" spc="0" normalizeH="0" baseline="0" noProof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楷体" pitchFamily="49" charset="-122"/>
                <a:ea typeface="楷体" pitchFamily="49" charset="-122"/>
              </a:rPr>
              <a:t>1</a:t>
            </a:r>
            <a:r>
              <a:rPr kumimoji="0" lang="zh-CN" altLang="en-US" sz="2600" b="1" u="none" strike="noStrike" kern="1200" cap="none" spc="0" normalizeH="0" baseline="0" noProof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楷体" pitchFamily="49" charset="-122"/>
                <a:ea typeface="楷体" pitchFamily="49" charset="-122"/>
              </a:rPr>
              <a:t>时，先判断系数旳正负</a:t>
            </a:r>
            <a:r>
              <a:rPr kumimoji="0" lang="en-US" altLang="zh-CN" sz="2600" b="1" u="none" strike="noStrike" kern="1200" cap="none" spc="0" normalizeH="0" baseline="0" noProof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楷体" pitchFamily="49" charset="-122"/>
                <a:ea typeface="楷体" pitchFamily="49" charset="-122"/>
              </a:rPr>
              <a:t>. </a:t>
            </a:r>
            <a:r>
              <a:rPr kumimoji="0" lang="zh-CN" altLang="en-US" sz="2600" b="1" u="none" strike="noStrike" kern="1200" cap="none" spc="0" normalizeH="0" baseline="0" noProof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楷体" pitchFamily="49" charset="-122"/>
                <a:ea typeface="楷体" pitchFamily="49" charset="-122"/>
              </a:rPr>
              <a:t>从而根据不等式旳性质求出解集</a:t>
            </a:r>
            <a:r>
              <a:rPr kumimoji="0" lang="en-US" altLang="zh-CN" sz="2600" b="1" u="none" strike="noStrike" kern="1200" cap="none" spc="0" normalizeH="0" baseline="0" noProof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楷体" pitchFamily="49" charset="-122"/>
                <a:ea typeface="楷体" pitchFamily="49" charset="-122"/>
              </a:rPr>
              <a:t>.</a:t>
            </a:r>
            <a:endParaRPr kumimoji="0" lang="zh-CN" altLang="en-US" sz="2600" b="1" u="none" strike="noStrike" kern="1200" cap="none" spc="0" normalizeH="0" baseline="0" noProof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1406" y="2000244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i="1" smtClean="0">
                <a:gradFill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5400000" scaled="0"/>
                </a:gradFill>
                <a:latin typeface="华文彩云" pitchFamily="2" charset="-122"/>
                <a:ea typeface="华文彩云" pitchFamily="2" charset="-122"/>
              </a:rPr>
              <a:t>变式</a:t>
            </a:r>
            <a:endParaRPr lang="zh-CN" altLang="en-US" sz="3200" b="1" i="1">
              <a:gradFill>
                <a:gsLst>
                  <a:gs pos="0">
                    <a:srgbClr val="000082"/>
                  </a:gs>
                  <a:gs pos="30000">
                    <a:srgbClr val="66008F"/>
                  </a:gs>
                  <a:gs pos="64999">
                    <a:srgbClr val="BA0066"/>
                  </a:gs>
                  <a:gs pos="89999">
                    <a:srgbClr val="FF0000"/>
                  </a:gs>
                  <a:gs pos="100000">
                    <a:srgbClr val="FF8200"/>
                  </a:gs>
                </a:gsLst>
                <a:lin ang="5400000" scaled="0"/>
              </a:gradFill>
              <a:latin typeface="华文彩云" pitchFamily="2" charset="-122"/>
              <a:ea typeface="华文彩云" pitchFamily="2" charset="-122"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214314" y="2571748"/>
            <a:ext cx="8929718" cy="1118272"/>
            <a:chOff x="214282" y="845830"/>
            <a:chExt cx="8929718" cy="1118272"/>
          </a:xfrm>
        </p:grpSpPr>
        <p:sp>
          <p:nvSpPr>
            <p:cNvPr id="11" name="TextBox 10"/>
            <p:cNvSpPr txBox="1"/>
            <p:nvPr/>
          </p:nvSpPr>
          <p:spPr>
            <a:xfrm>
              <a:off x="214282" y="1071550"/>
              <a:ext cx="8929718" cy="8925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1.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有关</a:t>
              </a:r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x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旳不等式             旳解集为          ，</a:t>
              </a:r>
              <a:endParaRPr lang="en-US" altLang="zh-CN" sz="2600" b="1" smtClean="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endParaRPr>
            </a:p>
            <a:p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  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求</a:t>
              </a:r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a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旳范围</a:t>
              </a:r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.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      </a:t>
              </a:r>
              <a:endParaRPr lang="zh-CN" altLang="en-US" sz="2600" b="1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endParaRPr>
            </a:p>
          </p:txBody>
        </p:sp>
        <p:graphicFrame>
          <p:nvGraphicFramePr>
            <p:cNvPr id="12" name="Object 3"/>
            <p:cNvGraphicFramePr>
              <a:graphicFrameLocks noChangeAspect="1"/>
            </p:cNvGraphicFramePr>
            <p:nvPr/>
          </p:nvGraphicFramePr>
          <p:xfrm>
            <a:off x="2857488" y="1094876"/>
            <a:ext cx="1785950" cy="47674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9" name="Equation" r:id="rId9" progId="Equation.DSMT4">
                    <p:embed/>
                  </p:oleObj>
                </mc:Choice>
                <mc:Fallback>
                  <p:oleObj name="Equation" r:id="rId9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0"/>
                        <a:stretch>
                          <a:fillRect/>
                        </a:stretch>
                      </p:blipFill>
                      <p:spPr>
                        <a:xfrm>
                          <a:off x="2857488" y="1094876"/>
                          <a:ext cx="1785950" cy="476740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3" name="Object 3"/>
            <p:cNvGraphicFramePr>
              <a:graphicFrameLocks noChangeAspect="1"/>
            </p:cNvGraphicFramePr>
            <p:nvPr/>
          </p:nvGraphicFramePr>
          <p:xfrm>
            <a:off x="6000728" y="845830"/>
            <a:ext cx="1398588" cy="92233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0" name="Equation" r:id="rId11" progId="Equation.DSMT4">
                    <p:embed/>
                  </p:oleObj>
                </mc:Choice>
                <mc:Fallback>
                  <p:oleObj name="Equation" r:id="rId11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2"/>
                        <a:stretch>
                          <a:fillRect/>
                        </a:stretch>
                      </p:blipFill>
                      <p:spPr>
                        <a:xfrm>
                          <a:off x="6000728" y="845830"/>
                          <a:ext cx="1398588" cy="922337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graphicFrame>
        <p:nvGraphicFramePr>
          <p:cNvPr id="3079" name="Object 6"/>
          <p:cNvGraphicFramePr>
            <a:graphicFrameLocks noChangeAspect="1"/>
          </p:cNvGraphicFramePr>
          <p:nvPr/>
        </p:nvGraphicFramePr>
        <p:xfrm>
          <a:off x="7715272" y="2786062"/>
          <a:ext cx="903288" cy="4683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name="Equation" r:id="rId13" progId="Equation.DSMT4">
                  <p:embed/>
                </p:oleObj>
              </mc:Choice>
              <mc:Fallback>
                <p:oleObj name="Equation" r:id="rId13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7715272" y="2786062"/>
                        <a:ext cx="903288" cy="46831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"/>
          <p:cNvSpPr txBox="1"/>
          <p:nvPr/>
        </p:nvSpPr>
        <p:spPr>
          <a:xfrm>
            <a:off x="71406" y="58147"/>
            <a:ext cx="907259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b="1" i="1" smtClean="0">
                <a:gradFill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5400000" scaled="0"/>
                </a:gradFill>
                <a:latin typeface="微软雅黑" pitchFamily="34" charset="-122"/>
                <a:ea typeface="微软雅黑" pitchFamily="34" charset="-122"/>
              </a:rPr>
              <a:t>类型</a:t>
            </a:r>
            <a:r>
              <a:rPr lang="en-US" altLang="zh-CN" sz="2600" b="1" i="1" smtClean="0">
                <a:gradFill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5400000" scaled="0"/>
                </a:gradFill>
                <a:latin typeface="微软雅黑" pitchFamily="34" charset="-122"/>
                <a:ea typeface="微软雅黑" pitchFamily="34" charset="-122"/>
              </a:rPr>
              <a:t>2.1</a:t>
            </a:r>
            <a:r>
              <a:rPr lang="zh-CN" altLang="en-US" sz="2600" b="1" i="1" smtClean="0">
                <a:gradFill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5400000" scaled="0"/>
                </a:gradFill>
                <a:latin typeface="微软雅黑" pitchFamily="34" charset="-122"/>
                <a:ea typeface="微软雅黑" pitchFamily="34" charset="-122"/>
              </a:rPr>
              <a:t>：常数项含参数，已知不等式旳解集，拟定参数旳值</a:t>
            </a:r>
          </a:p>
        </p:txBody>
      </p:sp>
      <p:grpSp>
        <p:nvGrpSpPr>
          <p:cNvPr id="6" name="组合 7"/>
          <p:cNvGrpSpPr/>
          <p:nvPr/>
        </p:nvGrpSpPr>
        <p:grpSpPr>
          <a:xfrm>
            <a:off x="214282" y="785798"/>
            <a:ext cx="8929718" cy="892552"/>
            <a:chOff x="214282" y="1071550"/>
            <a:chExt cx="8929718" cy="892552"/>
          </a:xfrm>
        </p:grpSpPr>
        <p:sp>
          <p:nvSpPr>
            <p:cNvPr id="9" name="TextBox 8"/>
            <p:cNvSpPr txBox="1"/>
            <p:nvPr/>
          </p:nvSpPr>
          <p:spPr>
            <a:xfrm>
              <a:off x="214282" y="1071550"/>
              <a:ext cx="8929718" cy="8925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问题</a:t>
              </a:r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2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：有关</a:t>
              </a:r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x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旳不等式               旳解集为      ，</a:t>
              </a:r>
              <a:endParaRPr lang="en-US" altLang="zh-CN" sz="2600" b="1" smtClean="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endParaRPr>
            </a:p>
            <a:p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         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求</a:t>
              </a:r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m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旳值</a:t>
              </a:r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.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      </a:t>
              </a:r>
              <a:endParaRPr lang="zh-CN" altLang="en-US" sz="2600" b="1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endParaRPr>
            </a:p>
          </p:txBody>
        </p:sp>
        <p:graphicFrame>
          <p:nvGraphicFramePr>
            <p:cNvPr id="10" name="Object 3"/>
            <p:cNvGraphicFramePr>
              <a:graphicFrameLocks noChangeAspect="1"/>
            </p:cNvGraphicFramePr>
            <p:nvPr/>
          </p:nvGraphicFramePr>
          <p:xfrm>
            <a:off x="3684597" y="1123950"/>
            <a:ext cx="2173287" cy="41751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2" name="Equation" r:id="rId3" progId="Equation.DSMT4">
                    <p:embed/>
                  </p:oleObj>
                </mc:Choice>
                <mc:Fallback>
                  <p:oleObj name="Equation" r:id="rId3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3684597" y="1123950"/>
                          <a:ext cx="2173287" cy="417513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1" name="Object 3"/>
            <p:cNvGraphicFramePr>
              <a:graphicFrameLocks noChangeAspect="1"/>
            </p:cNvGraphicFramePr>
            <p:nvPr/>
          </p:nvGraphicFramePr>
          <p:xfrm>
            <a:off x="7143768" y="1125538"/>
            <a:ext cx="831850" cy="41592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3" name="Equation" r:id="rId5" progId="Equation.DSMT4">
                    <p:embed/>
                  </p:oleObj>
                </mc:Choice>
                <mc:Fallback>
                  <p:oleObj name="Equation" r:id="rId5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6"/>
                        <a:stretch>
                          <a:fillRect/>
                        </a:stretch>
                      </p:blipFill>
                      <p:spPr>
                        <a:xfrm>
                          <a:off x="7143768" y="1125538"/>
                          <a:ext cx="831850" cy="415925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graphicFrame>
        <p:nvGraphicFramePr>
          <p:cNvPr id="12" name="对象 11"/>
          <p:cNvGraphicFramePr>
            <a:graphicFrameLocks noChangeAspect="1"/>
          </p:cNvGraphicFramePr>
          <p:nvPr/>
        </p:nvGraphicFramePr>
        <p:xfrm>
          <a:off x="1619812" y="1638668"/>
          <a:ext cx="1237676" cy="46831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name="Equation" r:id="rId7" progId="Equation.DSMT4">
                  <p:embed/>
                </p:oleObj>
              </mc:Choice>
              <mc:Fallback>
                <p:oleObj name="Equation" r:id="rId7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1619812" y="1638668"/>
                        <a:ext cx="1237676" cy="46831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TextBox 13"/>
          <p:cNvSpPr txBox="1"/>
          <p:nvPr/>
        </p:nvSpPr>
        <p:spPr>
          <a:xfrm>
            <a:off x="214282" y="4169643"/>
            <a:ext cx="7358114" cy="830997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0113" indent="-900113"/>
            <a:r>
              <a:rPr lang="zh-CN" altLang="en-US" sz="2400" b="1" smtClean="0">
                <a:solidFill>
                  <a:srgbClr val="FFFF00"/>
                </a:solidFill>
                <a:latin typeface="楷体" pitchFamily="49" charset="-122"/>
                <a:ea typeface="楷体" pitchFamily="49" charset="-122"/>
              </a:rPr>
              <a:t>小结：将不等式中旳字母看做常数，解出不等式旳解集，将解出旳解集和已知条件相相应</a:t>
            </a:r>
            <a:r>
              <a:rPr lang="en-US" altLang="zh-CN" sz="2400" b="1" smtClean="0">
                <a:solidFill>
                  <a:srgbClr val="FFFF00"/>
                </a:solidFill>
                <a:latin typeface="楷体" pitchFamily="49" charset="-122"/>
                <a:ea typeface="楷体" pitchFamily="49" charset="-122"/>
              </a:rPr>
              <a:t>.</a:t>
            </a:r>
            <a:endParaRPr lang="zh-CN" altLang="en-US" sz="2400" b="1">
              <a:solidFill>
                <a:srgbClr val="FFFF00"/>
              </a:solidFill>
              <a:latin typeface="楷体" pitchFamily="49" charset="-122"/>
              <a:ea typeface="楷体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11"/>
          <p:cNvGrpSpPr/>
          <p:nvPr/>
        </p:nvGrpSpPr>
        <p:grpSpPr>
          <a:xfrm>
            <a:off x="214282" y="785798"/>
            <a:ext cx="8358246" cy="1428760"/>
            <a:chOff x="214282" y="850458"/>
            <a:chExt cx="8358246" cy="1428760"/>
          </a:xfrm>
        </p:grpSpPr>
        <p:grpSp>
          <p:nvGrpSpPr>
            <p:cNvPr id="5" name="组合 10"/>
            <p:cNvGrpSpPr/>
            <p:nvPr/>
          </p:nvGrpSpPr>
          <p:grpSpPr>
            <a:xfrm>
              <a:off x="214282" y="850458"/>
              <a:ext cx="8358246" cy="1404760"/>
              <a:chOff x="214282" y="850458"/>
              <a:chExt cx="8358246" cy="1404760"/>
            </a:xfrm>
          </p:grpSpPr>
          <p:grpSp>
            <p:nvGrpSpPr>
              <p:cNvPr id="6" name="组合 6"/>
              <p:cNvGrpSpPr/>
              <p:nvPr/>
            </p:nvGrpSpPr>
            <p:grpSpPr>
              <a:xfrm>
                <a:off x="214282" y="850458"/>
                <a:ext cx="8358246" cy="1200329"/>
                <a:chOff x="285720" y="2571748"/>
                <a:chExt cx="8358246" cy="1200329"/>
              </a:xfrm>
            </p:grpSpPr>
            <p:sp>
              <p:nvSpPr>
                <p:cNvPr id="24578" name="Rectangle 2"/>
                <p:cNvSpPr>
                  <a:spLocks noChangeArrowheads="1"/>
                </p:cNvSpPr>
                <p:nvPr/>
              </p:nvSpPr>
              <p:spPr bwMode="auto">
                <a:xfrm>
                  <a:off x="285720" y="2571748"/>
                  <a:ext cx="8358246" cy="1200329"/>
                </a:xfrm>
                <a:prstGeom prst="rect">
                  <a:avLst/>
                </a:prstGeom>
                <a:noFill/>
                <a:ln w="9525">
                  <a:noFill/>
                  <a:miter lim="800000"/>
                </a:ln>
                <a:effectLst/>
              </p:spPr>
              <p:txBody>
                <a:bodyPr vert="horz" wrap="square" lIns="91440" tIns="45720" rIns="91440" bIns="45720" numCol="1" anchor="ctr" anchorCtr="0" compatLnSpc="1">
                  <a:prstTxWarp prst="textNoShape">
                    <a:avLst/>
                  </a:prstTxWarp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r>
                    <a:rPr kumimoji="0" lang="en-US" altLang="zh-CN" sz="2400" b="1" u="none" strike="noStrike" cap="none" normalizeH="0" baseline="0" smtClean="0">
                      <a:ln>
                        <a:noFill/>
                      </a:ln>
                      <a:solidFill>
                        <a:srgbClr val="002060"/>
                      </a:solidFill>
                      <a:effectLst/>
                      <a:latin typeface="Comic Sans MS" pitchFamily="66" charset="0"/>
                      <a:ea typeface="楷体" pitchFamily="49" charset="-122"/>
                      <a:cs typeface="Times New Roman" panose="02020603050405020304" pitchFamily="18" charset="0"/>
                    </a:rPr>
                    <a:t>1.</a:t>
                  </a:r>
                  <a:r>
                    <a:rPr kumimoji="0" lang="zh-CN" altLang="en-US" sz="2400" b="1" u="none" strike="noStrike" cap="none" normalizeH="0" baseline="0" smtClean="0">
                      <a:ln>
                        <a:noFill/>
                      </a:ln>
                      <a:solidFill>
                        <a:srgbClr val="002060"/>
                      </a:solidFill>
                      <a:effectLst/>
                      <a:latin typeface="Comic Sans MS" pitchFamily="66" charset="0"/>
                      <a:ea typeface="楷体" pitchFamily="49" charset="-122"/>
                      <a:cs typeface="Times New Roman" panose="02020603050405020304" pitchFamily="18" charset="0"/>
                    </a:rPr>
                    <a:t>已知有关</a:t>
                  </a:r>
                  <a:r>
                    <a:rPr kumimoji="0" lang="en-US" altLang="zh-CN" sz="2400" b="1" u="none" strike="noStrike" cap="none" normalizeH="0" baseline="0" smtClean="0">
                      <a:ln>
                        <a:noFill/>
                      </a:ln>
                      <a:solidFill>
                        <a:srgbClr val="002060"/>
                      </a:solidFill>
                      <a:effectLst/>
                      <a:latin typeface="Comic Sans MS" pitchFamily="66" charset="0"/>
                      <a:ea typeface="楷体" pitchFamily="49" charset="-122"/>
                      <a:cs typeface="Times New Roman" panose="02020603050405020304" pitchFamily="18" charset="0"/>
                    </a:rPr>
                    <a:t>x</a:t>
                  </a:r>
                  <a:r>
                    <a:rPr kumimoji="0" lang="zh-CN" altLang="en-US" sz="2400" b="1" u="none" strike="noStrike" cap="none" normalizeH="0" baseline="0" smtClean="0">
                      <a:ln>
                        <a:noFill/>
                      </a:ln>
                      <a:solidFill>
                        <a:srgbClr val="002060"/>
                      </a:solidFill>
                      <a:effectLst/>
                      <a:latin typeface="Comic Sans MS" pitchFamily="66" charset="0"/>
                      <a:ea typeface="楷体" pitchFamily="49" charset="-122"/>
                      <a:cs typeface="Times New Roman" panose="02020603050405020304" pitchFamily="18" charset="0"/>
                    </a:rPr>
                    <a:t>旳不等式            </a:t>
                  </a:r>
                  <a:r>
                    <a:rPr lang="zh-CN" altLang="en-US" sz="2400" b="1" smtClean="0">
                      <a:solidFill>
                        <a:srgbClr val="002060"/>
                      </a:solidFill>
                      <a:latin typeface="Comic Sans MS" pitchFamily="66" charset="0"/>
                      <a:ea typeface="楷体" pitchFamily="49" charset="-122"/>
                      <a:cs typeface="Times New Roman" panose="02020603050405020304" pitchFamily="18" charset="0"/>
                    </a:rPr>
                    <a:t>旳解集如图所示，则</a:t>
                  </a:r>
                  <a:r>
                    <a:rPr lang="en-US" altLang="zh-CN" sz="2400" b="1" smtClean="0">
                      <a:solidFill>
                        <a:srgbClr val="002060"/>
                      </a:solidFill>
                      <a:latin typeface="Comic Sans MS" pitchFamily="66" charset="0"/>
                      <a:ea typeface="楷体" pitchFamily="49" charset="-122"/>
                      <a:cs typeface="Times New Roman" panose="02020603050405020304" pitchFamily="18" charset="0"/>
                    </a:rPr>
                    <a:t>a</a:t>
                  </a:r>
                  <a:r>
                    <a:rPr lang="zh-CN" altLang="en-US" sz="2400" b="1" smtClean="0">
                      <a:solidFill>
                        <a:srgbClr val="002060"/>
                      </a:solidFill>
                      <a:latin typeface="Comic Sans MS" pitchFamily="66" charset="0"/>
                      <a:ea typeface="楷体" pitchFamily="49" charset="-122"/>
                      <a:cs typeface="Times New Roman" panose="02020603050405020304" pitchFamily="18" charset="0"/>
                    </a:rPr>
                    <a:t>旳取值等于（    ）</a:t>
                  </a:r>
                  <a:endParaRPr lang="zh-CN" altLang="en-US" sz="2400" b="1" smtClean="0">
                    <a:solidFill>
                      <a:srgbClr val="002060"/>
                    </a:solidFill>
                    <a:latin typeface="Comic Sans MS" pitchFamily="66" charset="0"/>
                    <a:ea typeface="楷体" pitchFamily="49" charset="-122"/>
                    <a:cs typeface="宋体" pitchFamily="2" charset="-122"/>
                  </a:endParaRPr>
                </a:p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</a:pPr>
                  <a:endParaRPr kumimoji="0" lang="zh-CN" altLang="en-US" sz="2400" b="1" u="none" strike="noStrike" cap="none" normalizeH="0" baseline="0" smtClean="0">
                    <a:ln>
                      <a:noFill/>
                    </a:ln>
                    <a:solidFill>
                      <a:srgbClr val="002060"/>
                    </a:solidFill>
                    <a:effectLst/>
                    <a:latin typeface="Comic Sans MS" pitchFamily="66" charset="0"/>
                    <a:ea typeface="楷体" pitchFamily="49" charset="-122"/>
                    <a:cs typeface="宋体" pitchFamily="2" charset="-122"/>
                  </a:endParaRPr>
                </a:p>
              </p:txBody>
            </p:sp>
            <p:graphicFrame>
              <p:nvGraphicFramePr>
                <p:cNvPr id="24577" name="Object 1"/>
                <p:cNvGraphicFramePr>
                  <a:graphicFrameLocks noChangeAspect="1"/>
                </p:cNvGraphicFramePr>
                <p:nvPr/>
              </p:nvGraphicFramePr>
              <p:xfrm>
                <a:off x="3340708" y="2629538"/>
                <a:ext cx="1571636" cy="378707"/>
              </p:xfrm>
              <a:graphic>
                <a:graphicData uri="http://schemas.openxmlformats.org/presentationml/2006/ole">
                  <mc:AlternateContent>
                    <mc:Choice xmlns:v="urn:schemas-microsoft-com:vml" Requires="v">
                      <p:oleObj spid="_x0000_s1055" name="Equation" r:id="rId3" progId="Equation.DSMT4">
                        <p:embed/>
                      </p:oleObj>
                    </mc:Choice>
                    <mc:Fallback>
                      <p:oleObj name="Equation" r:id="rId3" progId="Equation.DSMT4">
                        <p:embed/>
                        <p:pic>
                          <p:nvPicPr>
                            <p:cNvPr id="0" name="OLE substitute image"/>
                            <p:cNvPicPr/>
                            <p:nvPr/>
                          </p:nvPicPr>
                          <p:blipFill>
                            <a:blip r:embed="rId4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3340708" y="2629538"/>
                              <a:ext cx="1571636" cy="378707"/>
                            </a:xfrm>
                            <a:prstGeom prst="rect">
                              <a:avLst/>
                            </a:prstGeom>
                            <a:noFill/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</p:grpSp>
          <p:sp>
            <p:nvSpPr>
              <p:cNvPr id="24579" name="Rectangle 3"/>
              <p:cNvSpPr>
                <a:spLocks noChangeArrowheads="1"/>
              </p:cNvSpPr>
              <p:nvPr/>
            </p:nvSpPr>
            <p:spPr bwMode="auto">
              <a:xfrm>
                <a:off x="214282" y="1793553"/>
                <a:ext cx="6000792" cy="461665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  <a:effectLst/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en-US" altLang="zh-CN" sz="2400" b="1" i="0" u="none" strike="noStrike" cap="none" normalizeH="0" baseline="0" smtClean="0">
                    <a:ln>
                      <a:noFill/>
                    </a:ln>
                    <a:solidFill>
                      <a:srgbClr val="002060"/>
                    </a:solidFill>
                    <a:effectLst/>
                    <a:latin typeface="Comic Sans MS" pitchFamily="66" charset="0"/>
                    <a:ea typeface="楷体" pitchFamily="49" charset="-122"/>
                    <a:cs typeface="Times New Roman" panose="02020603050405020304" pitchFamily="18" charset="0"/>
                  </a:rPr>
                  <a:t>A.0       B.1        C.-1        D.2</a:t>
                </a:r>
                <a:endParaRPr kumimoji="0" lang="en-US" altLang="zh-CN" sz="2400" b="1" i="0" u="none" strike="noStrike" cap="none" normalizeH="0" baseline="0" smtClean="0">
                  <a:ln>
                    <a:noFill/>
                  </a:ln>
                  <a:solidFill>
                    <a:srgbClr val="002060"/>
                  </a:solidFill>
                  <a:effectLst/>
                  <a:latin typeface="Comic Sans MS" pitchFamily="66" charset="0"/>
                  <a:ea typeface="楷体" pitchFamily="49" charset="-122"/>
                  <a:cs typeface="宋体" pitchFamily="2" charset="-122"/>
                </a:endParaRPr>
              </a:p>
            </p:txBody>
          </p:sp>
        </p:grpSp>
        <p:pic>
          <p:nvPicPr>
            <p:cNvPr id="24580" name="Picture 4"/>
            <p:cNvPicPr>
              <a:picLocks noChangeAspect="1" noChangeArrowheads="1"/>
            </p:cNvPicPr>
            <p:nvPr/>
          </p:nvPicPr>
          <p:blipFill>
            <a:blip r:embed="rId5"/>
            <a:stretch>
              <a:fillRect/>
            </a:stretch>
          </p:blipFill>
          <p:spPr bwMode="auto">
            <a:xfrm>
              <a:off x="6510365" y="1431493"/>
              <a:ext cx="1990725" cy="847725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</p:pic>
      </p:grpSp>
      <p:sp>
        <p:nvSpPr>
          <p:cNvPr id="2" name="TextBox 1"/>
          <p:cNvSpPr txBox="1"/>
          <p:nvPr/>
        </p:nvSpPr>
        <p:spPr>
          <a:xfrm>
            <a:off x="71406" y="71418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i="1" smtClean="0">
                <a:gradFill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5400000" scaled="0"/>
                </a:gradFill>
                <a:latin typeface="华文琥珀" panose="02010800040101010101" pitchFamily="2" charset="-122"/>
                <a:ea typeface="华文琥珀" panose="02010800040101010101" pitchFamily="2" charset="-122"/>
              </a:rPr>
              <a:t>练习</a:t>
            </a:r>
            <a:endParaRPr lang="zh-CN" altLang="en-US" sz="3200" b="1" i="1">
              <a:gradFill>
                <a:gsLst>
                  <a:gs pos="0">
                    <a:srgbClr val="000082"/>
                  </a:gs>
                  <a:gs pos="30000">
                    <a:srgbClr val="66008F"/>
                  </a:gs>
                  <a:gs pos="64999">
                    <a:srgbClr val="BA0066"/>
                  </a:gs>
                  <a:gs pos="89999">
                    <a:srgbClr val="FF0000"/>
                  </a:gs>
                  <a:gs pos="100000">
                    <a:srgbClr val="FF8200"/>
                  </a:gs>
                </a:gsLst>
                <a:lin ang="5400000" scaled="0"/>
              </a:gradFill>
              <a:latin typeface="华文琥珀" panose="02010800040101010101" pitchFamily="2" charset="-122"/>
              <a:ea typeface="华文琥珀" panose="02010800040101010101" pitchFamily="2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1605572" y="1142988"/>
            <a:ext cx="394660" cy="4924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00" b="1" smtClean="0">
                <a:solidFill>
                  <a:srgbClr val="FF0000"/>
                </a:solidFill>
                <a:latin typeface="Comic Sans MS" pitchFamily="66" charset="0"/>
                <a:ea typeface="楷体" pitchFamily="49" charset="-122"/>
                <a:cs typeface="Times New Roman" panose="02020603050405020304" pitchFamily="18" charset="0"/>
              </a:rPr>
              <a:t>B</a:t>
            </a:r>
            <a:endParaRPr lang="zh-CN" altLang="en-US" sz="2600">
              <a:solidFill>
                <a:srgbClr val="FF0000"/>
              </a:solidFill>
            </a:endParaRPr>
          </a:p>
        </p:txBody>
      </p:sp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214346" y="2571748"/>
            <a:ext cx="8501058" cy="120032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400" b="1" i="0" u="none" strike="noStrike" cap="none" normalizeH="0" baseline="0" smtClean="0">
                <a:ln>
                  <a:noFill/>
                </a:ln>
                <a:solidFill>
                  <a:srgbClr val="002060"/>
                </a:solidFill>
                <a:effectLst/>
                <a:latin typeface="Comic Sans MS" pitchFamily="66" charset="0"/>
                <a:ea typeface="楷体" pitchFamily="49" charset="-122"/>
                <a:cs typeface="Times New Roman" panose="02020603050405020304" pitchFamily="18" charset="0"/>
              </a:rPr>
              <a:t>2.</a:t>
            </a:r>
            <a:r>
              <a:rPr kumimoji="0" lang="zh-CN" altLang="en-US" sz="2400" b="1" i="0" u="none" strike="noStrike" cap="none" normalizeH="0" baseline="0" smtClean="0">
                <a:ln>
                  <a:noFill/>
                </a:ln>
                <a:solidFill>
                  <a:srgbClr val="002060"/>
                </a:solidFill>
                <a:effectLst/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假如有关</a:t>
            </a:r>
            <a:r>
              <a:rPr kumimoji="0" lang="en-US" altLang="zh-CN" sz="2400" b="1" i="0" u="none" strike="noStrike" cap="none" normalizeH="0" baseline="0" smtClean="0">
                <a:ln>
                  <a:noFill/>
                </a:ln>
                <a:solidFill>
                  <a:srgbClr val="002060"/>
                </a:solidFill>
                <a:effectLst/>
                <a:latin typeface="Comic Sans MS" pitchFamily="66" charset="0"/>
                <a:ea typeface="楷体" pitchFamily="49" charset="-122"/>
                <a:cs typeface="Times New Roman" panose="02020603050405020304" pitchFamily="18" charset="0"/>
              </a:rPr>
              <a:t>x</a:t>
            </a:r>
            <a:r>
              <a:rPr kumimoji="0" lang="zh-CN" altLang="en-US" sz="2400" b="1" i="0" u="none" strike="noStrike" cap="none" normalizeH="0" baseline="0" smtClean="0">
                <a:ln>
                  <a:noFill/>
                </a:ln>
                <a:solidFill>
                  <a:srgbClr val="002060"/>
                </a:solidFill>
                <a:effectLst/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旳不等式</a:t>
            </a:r>
            <a:r>
              <a:rPr kumimoji="0" lang="en-US" altLang="zh-CN" sz="2400" b="1" i="0" u="none" strike="noStrike" cap="none" normalizeH="0" baseline="0" smtClean="0">
                <a:ln>
                  <a:noFill/>
                </a:ln>
                <a:solidFill>
                  <a:srgbClr val="002060"/>
                </a:solidFill>
                <a:effectLst/>
                <a:latin typeface="Comic Sans MS" pitchFamily="66" charset="0"/>
                <a:ea typeface="楷体" pitchFamily="49" charset="-122"/>
                <a:cs typeface="Times New Roman" panose="02020603050405020304" pitchFamily="18" charset="0"/>
              </a:rPr>
              <a:t>(a+1)x&gt;a+1</a:t>
            </a:r>
            <a:r>
              <a:rPr kumimoji="0" lang="zh-CN" altLang="en-US" sz="2400" b="1" i="0" u="none" strike="noStrike" cap="none" normalizeH="0" baseline="0" smtClean="0">
                <a:ln>
                  <a:noFill/>
                </a:ln>
                <a:solidFill>
                  <a:srgbClr val="002060"/>
                </a:solidFill>
                <a:effectLst/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旳解集为</a:t>
            </a:r>
            <a:r>
              <a:rPr kumimoji="0" lang="en-US" altLang="zh-CN" sz="2400" b="1" i="0" u="none" strike="noStrike" cap="none" normalizeH="0" baseline="0" smtClean="0">
                <a:ln>
                  <a:noFill/>
                </a:ln>
                <a:solidFill>
                  <a:srgbClr val="002060"/>
                </a:solidFill>
                <a:effectLst/>
                <a:latin typeface="Comic Sans MS" pitchFamily="66" charset="0"/>
                <a:ea typeface="楷体" pitchFamily="49" charset="-122"/>
                <a:cs typeface="Times New Roman" panose="02020603050405020304" pitchFamily="18" charset="0"/>
              </a:rPr>
              <a:t>x&lt;1,</a:t>
            </a:r>
            <a:r>
              <a:rPr kumimoji="0" lang="zh-CN" altLang="en-US" sz="2400" b="1" i="0" u="none" strike="noStrike" cap="none" normalizeH="0" baseline="0" smtClean="0">
                <a:ln>
                  <a:noFill/>
                </a:ln>
                <a:solidFill>
                  <a:srgbClr val="002060"/>
                </a:solidFill>
                <a:effectLst/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那么</a:t>
            </a:r>
            <a:r>
              <a:rPr kumimoji="0" lang="en-US" altLang="zh-CN" sz="2400" b="1" i="0" u="none" strike="noStrike" cap="none" normalizeH="0" baseline="0" smtClean="0">
                <a:ln>
                  <a:noFill/>
                </a:ln>
                <a:solidFill>
                  <a:srgbClr val="002060"/>
                </a:solidFill>
                <a:effectLst/>
                <a:latin typeface="Comic Sans MS" pitchFamily="66" charset="0"/>
                <a:ea typeface="楷体" pitchFamily="49" charset="-122"/>
                <a:cs typeface="Times New Roman" panose="02020603050405020304" pitchFamily="18" charset="0"/>
              </a:rPr>
              <a:t>a</a:t>
            </a:r>
            <a:r>
              <a:rPr kumimoji="0" lang="zh-CN" altLang="en-US" sz="2400" b="1" i="0" u="none" strike="noStrike" cap="none" normalizeH="0" baseline="0" smtClean="0">
                <a:ln>
                  <a:noFill/>
                </a:ln>
                <a:solidFill>
                  <a:srgbClr val="002060"/>
                </a:solidFill>
                <a:effectLst/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旳范围是</a:t>
            </a:r>
            <a:r>
              <a:rPr kumimoji="0" lang="zh-CN" altLang="en-US" sz="2400" b="1" i="0" u="none" strike="noStrike" cap="none" normalizeH="0" baseline="0" smtClean="0">
                <a:ln>
                  <a:noFill/>
                </a:ln>
                <a:solidFill>
                  <a:srgbClr val="002060"/>
                </a:solidFill>
                <a:effectLst/>
                <a:latin typeface="Comic Sans MS" pitchFamily="66" charset="0"/>
                <a:ea typeface="楷体" pitchFamily="49" charset="-122"/>
                <a:cs typeface="Times New Roman" panose="02020603050405020304" pitchFamily="18" charset="0"/>
              </a:rPr>
              <a:t> </a:t>
            </a:r>
            <a:r>
              <a:rPr kumimoji="0" lang="en-US" altLang="zh-CN" sz="2400" b="1" i="0" u="none" strike="noStrike" cap="none" normalizeH="0" baseline="0" smtClean="0">
                <a:ln>
                  <a:noFill/>
                </a:ln>
                <a:solidFill>
                  <a:srgbClr val="002060"/>
                </a:solidFill>
                <a:effectLst/>
                <a:latin typeface="Comic Sans MS" pitchFamily="66" charset="0"/>
                <a:ea typeface="楷体" pitchFamily="49" charset="-122"/>
                <a:cs typeface="Times New Roman" panose="02020603050405020304" pitchFamily="18" charset="0"/>
              </a:rPr>
              <a:t>(    ) </a:t>
            </a:r>
            <a:endParaRPr kumimoji="0" lang="en-US" altLang="zh-CN" sz="2400" b="1" i="0" u="none" strike="noStrike" cap="none" normalizeH="0" baseline="0" smtClean="0">
              <a:ln>
                <a:noFill/>
              </a:ln>
              <a:solidFill>
                <a:srgbClr val="002060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400" b="1" i="0" u="none" strike="noStrike" cap="none" normalizeH="0" baseline="0" err="1" smtClean="0">
                <a:ln>
                  <a:noFill/>
                </a:ln>
                <a:solidFill>
                  <a:srgbClr val="002060"/>
                </a:solidFill>
                <a:effectLst/>
                <a:latin typeface="Comic Sans MS" pitchFamily="66" charset="0"/>
                <a:ea typeface="楷体" pitchFamily="49" charset="-122"/>
                <a:cs typeface="Times New Roman" panose="02020603050405020304" pitchFamily="18" charset="0"/>
              </a:rPr>
              <a:t>A.a&gt;0         B.a&lt;0        C. a&gt;-1         D.a&lt;-1</a:t>
            </a:r>
            <a:endParaRPr kumimoji="0" lang="en-US" altLang="zh-CN" sz="2400" b="1" i="0" u="none" strike="noStrike" cap="none" normalizeH="0" baseline="0" smtClean="0">
              <a:ln>
                <a:noFill/>
              </a:ln>
              <a:solidFill>
                <a:srgbClr val="002060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917131" y="2953407"/>
            <a:ext cx="569387" cy="4924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00" b="1" smtClean="0">
                <a:solidFill>
                  <a:srgbClr val="FF0000"/>
                </a:solidFill>
                <a:latin typeface="Comic Sans MS" pitchFamily="66" charset="0"/>
                <a:ea typeface="楷体" pitchFamily="49" charset="-122"/>
                <a:cs typeface="Times New Roman" panose="02020603050405020304" pitchFamily="18" charset="0"/>
              </a:rPr>
              <a:t>D </a:t>
            </a:r>
            <a:endParaRPr lang="zh-CN" altLang="en-US" sz="26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3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3"/>
          <p:cNvGrpSpPr/>
          <p:nvPr/>
        </p:nvGrpSpPr>
        <p:grpSpPr>
          <a:xfrm>
            <a:off x="214282" y="821940"/>
            <a:ext cx="8929718" cy="892552"/>
            <a:chOff x="214282" y="1071550"/>
            <a:chExt cx="8929718" cy="892552"/>
          </a:xfrm>
        </p:grpSpPr>
        <p:sp>
          <p:nvSpPr>
            <p:cNvPr id="5" name="TextBox 4"/>
            <p:cNvSpPr txBox="1"/>
            <p:nvPr/>
          </p:nvSpPr>
          <p:spPr>
            <a:xfrm>
              <a:off x="214282" y="1071550"/>
              <a:ext cx="8929718" cy="8925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问题</a:t>
              </a:r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1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：有关</a:t>
              </a:r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x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旳不等式            旳正整数解为</a:t>
              </a:r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1,2,3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，</a:t>
              </a:r>
              <a:endParaRPr lang="en-US" altLang="zh-CN" sz="2600" b="1" smtClean="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endParaRPr>
            </a:p>
            <a:p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         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求</a:t>
              </a:r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m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旳取值范围</a:t>
              </a:r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.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      </a:t>
              </a:r>
              <a:endParaRPr lang="zh-CN" altLang="en-US" sz="2600" b="1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endParaRPr>
            </a:p>
          </p:txBody>
        </p:sp>
        <p:graphicFrame>
          <p:nvGraphicFramePr>
            <p:cNvPr id="6" name="Object 3"/>
            <p:cNvGraphicFramePr>
              <a:graphicFrameLocks noChangeAspect="1"/>
            </p:cNvGraphicFramePr>
            <p:nvPr/>
          </p:nvGraphicFramePr>
          <p:xfrm>
            <a:off x="3792543" y="1124323"/>
            <a:ext cx="1636713" cy="417512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6" name="Equation" r:id="rId3" progId="Equation.DSMT4">
                    <p:embed/>
                  </p:oleObj>
                </mc:Choice>
                <mc:Fallback>
                  <p:oleObj name="Equation" r:id="rId3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3792543" y="1124323"/>
                          <a:ext cx="1636713" cy="417512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357158" y="1832610"/>
            <a:ext cx="1200798" cy="46166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分析</a:t>
            </a:r>
            <a:r>
              <a:rPr lang="zh-CN" altLang="en-US" sz="240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：</a:t>
            </a:r>
          </a:p>
        </p:txBody>
      </p:sp>
      <p:grpSp>
        <p:nvGrpSpPr>
          <p:cNvPr id="4" name="组合 12"/>
          <p:cNvGrpSpPr/>
          <p:nvPr/>
        </p:nvGrpSpPr>
        <p:grpSpPr>
          <a:xfrm>
            <a:off x="1428728" y="1646236"/>
            <a:ext cx="3500462" cy="854074"/>
            <a:chOff x="1428728" y="1703388"/>
            <a:chExt cx="3500462" cy="854074"/>
          </a:xfrm>
        </p:grpSpPr>
        <p:sp>
          <p:nvSpPr>
            <p:cNvPr id="11" name="Text Box 6"/>
            <p:cNvSpPr txBox="1">
              <a:spLocks noChangeArrowheads="1"/>
            </p:cNvSpPr>
            <p:nvPr/>
          </p:nvSpPr>
          <p:spPr bwMode="auto">
            <a:xfrm>
              <a:off x="1428728" y="1898312"/>
              <a:ext cx="3500462" cy="461665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400" b="1" smtClean="0">
                  <a:solidFill>
                    <a:srgbClr val="FF0000"/>
                  </a:solidFill>
                  <a:latin typeface="楷体" pitchFamily="49" charset="-122"/>
                  <a:ea typeface="楷体" pitchFamily="49" charset="-122"/>
                </a:rPr>
                <a:t>①解不等式得，</a:t>
              </a:r>
              <a:endParaRPr lang="zh-CN" altLang="en-US" sz="2400">
                <a:solidFill>
                  <a:srgbClr val="FF0000"/>
                </a:solidFill>
                <a:latin typeface="楷体" pitchFamily="49" charset="-122"/>
                <a:ea typeface="楷体" pitchFamily="49" charset="-122"/>
              </a:endParaRPr>
            </a:p>
          </p:txBody>
        </p:sp>
        <p:graphicFrame>
          <p:nvGraphicFramePr>
            <p:cNvPr id="12" name="Object 3"/>
            <p:cNvGraphicFramePr>
              <a:graphicFrameLocks noChangeAspect="1"/>
            </p:cNvGraphicFramePr>
            <p:nvPr/>
          </p:nvGraphicFramePr>
          <p:xfrm>
            <a:off x="3571868" y="1703388"/>
            <a:ext cx="961017" cy="854074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7" name="Equation" r:id="rId5" progId="Equation.DSMT4">
                    <p:embed/>
                  </p:oleObj>
                </mc:Choice>
                <mc:Fallback>
                  <p:oleObj name="Equation" r:id="rId5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6"/>
                        <a:stretch>
                          <a:fillRect/>
                        </a:stretch>
                      </p:blipFill>
                      <p:spPr>
                        <a:xfrm>
                          <a:off x="3571868" y="1703388"/>
                          <a:ext cx="961017" cy="854074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4" name="Text Box 6">
            <a:hlinkClick r:id="rId7" action="ppaction://hlinkfile"/>
          </p:cNvPr>
          <p:cNvSpPr txBox="1">
            <a:spLocks noChangeArrowheads="1"/>
          </p:cNvSpPr>
          <p:nvPr/>
        </p:nvSpPr>
        <p:spPr bwMode="auto">
          <a:xfrm>
            <a:off x="1428728" y="2500310"/>
            <a:ext cx="7215238" cy="46166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②拟定大致范围，</a:t>
            </a:r>
            <a:r>
              <a:rPr lang="zh-CN" altLang="en-US" sz="2400" b="1" smtClean="0">
                <a:solidFill>
                  <a:srgbClr val="002060"/>
                </a:solidFill>
                <a:latin typeface="楷体" pitchFamily="49" charset="-122"/>
                <a:ea typeface="楷体" pitchFamily="49" charset="-122"/>
              </a:rPr>
              <a:t>利用数轴表达不等式旳解集</a:t>
            </a:r>
            <a:endParaRPr lang="zh-CN" altLang="en-US" sz="2400">
              <a:solidFill>
                <a:srgbClr val="002060"/>
              </a:solidFill>
              <a:latin typeface="楷体" pitchFamily="49" charset="-122"/>
              <a:ea typeface="楷体" pitchFamily="49" charset="-122"/>
            </a:endParaRPr>
          </a:p>
        </p:txBody>
      </p:sp>
      <p:pic>
        <p:nvPicPr>
          <p:cNvPr id="15366" name="Picture 6"/>
          <p:cNvPicPr>
            <a:picLocks noChangeAspect="1" noChangeArrowheads="1"/>
          </p:cNvPicPr>
          <p:nvPr/>
        </p:nvPicPr>
        <p:blipFill>
          <a:blip r:embed="rId8"/>
          <a:stretch>
            <a:fillRect/>
          </a:stretch>
        </p:blipFill>
        <p:spPr bwMode="auto">
          <a:xfrm>
            <a:off x="1728802" y="2928938"/>
            <a:ext cx="4093529" cy="113444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  <p:grpSp>
        <p:nvGrpSpPr>
          <p:cNvPr id="7" name="组合 18"/>
          <p:cNvGrpSpPr/>
          <p:nvPr/>
        </p:nvGrpSpPr>
        <p:grpSpPr>
          <a:xfrm>
            <a:off x="1785918" y="4000508"/>
            <a:ext cx="7215238" cy="806387"/>
            <a:chOff x="1785918" y="4510311"/>
            <a:chExt cx="7215238" cy="806387"/>
          </a:xfrm>
        </p:grpSpPr>
        <p:sp>
          <p:nvSpPr>
            <p:cNvPr id="17" name="Text Box 6"/>
            <p:cNvSpPr txBox="1">
              <a:spLocks noChangeArrowheads="1"/>
            </p:cNvSpPr>
            <p:nvPr/>
          </p:nvSpPr>
          <p:spPr bwMode="auto">
            <a:xfrm>
              <a:off x="1785918" y="4651073"/>
              <a:ext cx="7215238" cy="461665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400" b="1" smtClean="0">
                  <a:solidFill>
                    <a:srgbClr val="002060"/>
                  </a:solidFill>
                  <a:latin typeface="楷体" pitchFamily="49" charset="-122"/>
                  <a:ea typeface="楷体" pitchFamily="49" charset="-122"/>
                </a:rPr>
                <a:t>由数轴可得</a:t>
              </a:r>
              <a:r>
                <a:rPr lang="zh-CN" altLang="en-US" sz="2400" b="1" smtClean="0">
                  <a:solidFill>
                    <a:srgbClr val="00B050"/>
                  </a:solidFill>
                  <a:latin typeface="楷体" pitchFamily="49" charset="-122"/>
                  <a:ea typeface="楷体" pitchFamily="49" charset="-122"/>
                </a:rPr>
                <a:t>大致</a:t>
              </a:r>
              <a:r>
                <a:rPr lang="zh-CN" altLang="en-US" sz="2400" b="1" smtClean="0">
                  <a:solidFill>
                    <a:srgbClr val="002060"/>
                  </a:solidFill>
                  <a:latin typeface="楷体" pitchFamily="49" charset="-122"/>
                  <a:ea typeface="楷体" pitchFamily="49" charset="-122"/>
                </a:rPr>
                <a:t>范围</a:t>
              </a:r>
              <a:endParaRPr lang="zh-CN" altLang="en-US" sz="2400">
                <a:solidFill>
                  <a:srgbClr val="002060"/>
                </a:solidFill>
                <a:latin typeface="楷体" pitchFamily="49" charset="-122"/>
                <a:ea typeface="楷体" pitchFamily="49" charset="-122"/>
              </a:endParaRPr>
            </a:p>
          </p:txBody>
        </p:sp>
        <p:graphicFrame>
          <p:nvGraphicFramePr>
            <p:cNvPr id="18" name="Object 3"/>
            <p:cNvGraphicFramePr>
              <a:graphicFrameLocks noChangeAspect="1"/>
            </p:cNvGraphicFramePr>
            <p:nvPr/>
          </p:nvGraphicFramePr>
          <p:xfrm>
            <a:off x="4704733" y="4510311"/>
            <a:ext cx="1296027" cy="80638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8" name="Equation" r:id="rId9" progId="Equation.DSMT4">
                    <p:embed/>
                  </p:oleObj>
                </mc:Choice>
                <mc:Fallback>
                  <p:oleObj name="Equation" r:id="rId9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0"/>
                        <a:stretch>
                          <a:fillRect/>
                        </a:stretch>
                      </p:blipFill>
                      <p:spPr>
                        <a:xfrm>
                          <a:off x="4704733" y="4510311"/>
                          <a:ext cx="1296027" cy="806387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8" name="组合 19"/>
          <p:cNvGrpSpPr/>
          <p:nvPr/>
        </p:nvGrpSpPr>
        <p:grpSpPr>
          <a:xfrm>
            <a:off x="1785918" y="4857764"/>
            <a:ext cx="7215238" cy="461665"/>
            <a:chOff x="1785918" y="4651073"/>
            <a:chExt cx="7215238" cy="461665"/>
          </a:xfrm>
        </p:grpSpPr>
        <p:sp>
          <p:nvSpPr>
            <p:cNvPr id="21" name="Text Box 6"/>
            <p:cNvSpPr txBox="1">
              <a:spLocks noChangeArrowheads="1"/>
            </p:cNvSpPr>
            <p:nvPr/>
          </p:nvSpPr>
          <p:spPr bwMode="auto">
            <a:xfrm>
              <a:off x="1785918" y="4651073"/>
              <a:ext cx="7215238" cy="461665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4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∴</a:t>
              </a:r>
              <a:r>
                <a:rPr lang="en-US" altLang="zh-CN" sz="24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m</a:t>
              </a:r>
              <a:r>
                <a:rPr lang="zh-CN" altLang="en-US" sz="24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旳</a:t>
              </a:r>
              <a:r>
                <a:rPr lang="zh-CN" altLang="en-US" sz="2400" b="1" smtClean="0">
                  <a:solidFill>
                    <a:srgbClr val="00B050"/>
                  </a:solidFill>
                  <a:latin typeface="Comic Sans MS" pitchFamily="66" charset="0"/>
                  <a:ea typeface="楷体" pitchFamily="49" charset="-122"/>
                </a:rPr>
                <a:t>大致</a:t>
              </a:r>
              <a:r>
                <a:rPr lang="zh-CN" altLang="en-US" sz="24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范围是</a:t>
              </a:r>
              <a:endParaRPr lang="zh-CN" altLang="en-US" sz="240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endParaRPr>
            </a:p>
          </p:txBody>
        </p:sp>
        <p:graphicFrame>
          <p:nvGraphicFramePr>
            <p:cNvPr id="22" name="Object 3"/>
            <p:cNvGraphicFramePr>
              <a:graphicFrameLocks noChangeAspect="1"/>
            </p:cNvGraphicFramePr>
            <p:nvPr/>
          </p:nvGraphicFramePr>
          <p:xfrm>
            <a:off x="4358326" y="4693062"/>
            <a:ext cx="1499558" cy="38970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9" name="Equation" r:id="rId11" progId="Equation.DSMT4">
                    <p:embed/>
                  </p:oleObj>
                </mc:Choice>
                <mc:Fallback>
                  <p:oleObj name="Equation" r:id="rId11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2"/>
                        <a:stretch>
                          <a:fillRect/>
                        </a:stretch>
                      </p:blipFill>
                      <p:spPr>
                        <a:xfrm>
                          <a:off x="4358326" y="4693062"/>
                          <a:ext cx="1499558" cy="389707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9" name="TextBox 18"/>
          <p:cNvSpPr txBox="1"/>
          <p:nvPr/>
        </p:nvSpPr>
        <p:spPr>
          <a:xfrm>
            <a:off x="71438" y="58147"/>
            <a:ext cx="907259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i="1" smtClean="0">
                <a:gradFill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5400000" scaled="0"/>
                </a:gradFill>
                <a:latin typeface="微软雅黑" pitchFamily="34" charset="-122"/>
                <a:ea typeface="微软雅黑" pitchFamily="34" charset="-122"/>
              </a:rPr>
              <a:t>类型</a:t>
            </a:r>
            <a:r>
              <a:rPr lang="en-US" altLang="zh-CN" sz="2200" b="1" i="1" smtClean="0">
                <a:gradFill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5400000" scaled="0"/>
                </a:gradFill>
                <a:latin typeface="微软雅黑" pitchFamily="34" charset="-122"/>
                <a:ea typeface="微软雅黑" pitchFamily="34" charset="-122"/>
              </a:rPr>
              <a:t>2.2</a:t>
            </a:r>
            <a:r>
              <a:rPr lang="zh-CN" altLang="en-US" sz="2200" b="1" i="1" smtClean="0">
                <a:gradFill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5400000" scaled="0"/>
                </a:gradFill>
                <a:latin typeface="微软雅黑" pitchFamily="34" charset="-122"/>
                <a:ea typeface="微软雅黑" pitchFamily="34" charset="-122"/>
              </a:rPr>
              <a:t>：常数项含参数，已知不等式旳特殊解，拟定参数旳取值范围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4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3"/>
          <p:cNvGrpSpPr/>
          <p:nvPr/>
        </p:nvGrpSpPr>
        <p:grpSpPr>
          <a:xfrm>
            <a:off x="214282" y="821940"/>
            <a:ext cx="8929718" cy="892552"/>
            <a:chOff x="214282" y="1071550"/>
            <a:chExt cx="8929718" cy="892552"/>
          </a:xfrm>
        </p:grpSpPr>
        <p:sp>
          <p:nvSpPr>
            <p:cNvPr id="5" name="TextBox 4"/>
            <p:cNvSpPr txBox="1"/>
            <p:nvPr/>
          </p:nvSpPr>
          <p:spPr>
            <a:xfrm>
              <a:off x="214282" y="1071550"/>
              <a:ext cx="8929718" cy="8925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问题</a:t>
              </a:r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1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：有关</a:t>
              </a:r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x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旳不等式            旳正整数解为</a:t>
              </a:r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1,2,3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，</a:t>
              </a:r>
              <a:endParaRPr lang="en-US" altLang="zh-CN" sz="2600" b="1" smtClean="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endParaRPr>
            </a:p>
            <a:p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         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求</a:t>
              </a:r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m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旳取值范围</a:t>
              </a:r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.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      </a:t>
              </a:r>
              <a:endParaRPr lang="zh-CN" altLang="en-US" sz="2600" b="1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endParaRPr>
            </a:p>
          </p:txBody>
        </p:sp>
        <p:graphicFrame>
          <p:nvGraphicFramePr>
            <p:cNvPr id="6" name="Object 3"/>
            <p:cNvGraphicFramePr>
              <a:graphicFrameLocks noChangeAspect="1"/>
            </p:cNvGraphicFramePr>
            <p:nvPr/>
          </p:nvGraphicFramePr>
          <p:xfrm>
            <a:off x="3792543" y="1124323"/>
            <a:ext cx="1636713" cy="417512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0" name="Equation" r:id="rId3" progId="Equation.DSMT4">
                    <p:embed/>
                  </p:oleObj>
                </mc:Choice>
                <mc:Fallback>
                  <p:oleObj name="Equation" r:id="rId3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3792543" y="1124323"/>
                          <a:ext cx="1636713" cy="417512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357158" y="1832610"/>
            <a:ext cx="1200798" cy="46166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分析</a:t>
            </a:r>
            <a:r>
              <a:rPr lang="zh-CN" altLang="en-US" sz="240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：</a:t>
            </a:r>
          </a:p>
        </p:txBody>
      </p: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428728" y="1841160"/>
            <a:ext cx="3500462" cy="46166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③验证端点值</a:t>
            </a:r>
            <a:endParaRPr lang="zh-CN" altLang="en-US" sz="2400">
              <a:solidFill>
                <a:srgbClr val="FF0000"/>
              </a:solidFill>
              <a:latin typeface="楷体" pitchFamily="49" charset="-122"/>
              <a:ea typeface="楷体" pitchFamily="49" charset="-122"/>
            </a:endParaRPr>
          </a:p>
        </p:txBody>
      </p:sp>
      <p:pic>
        <p:nvPicPr>
          <p:cNvPr id="11" name="Picture 6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4000496" y="1602167"/>
            <a:ext cx="3638275" cy="100828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  <p:grpSp>
        <p:nvGrpSpPr>
          <p:cNvPr id="4" name="组合 11"/>
          <p:cNvGrpSpPr/>
          <p:nvPr/>
        </p:nvGrpSpPr>
        <p:grpSpPr>
          <a:xfrm>
            <a:off x="1714480" y="2681990"/>
            <a:ext cx="5643602" cy="747014"/>
            <a:chOff x="1428728" y="1774636"/>
            <a:chExt cx="5643602" cy="747014"/>
          </a:xfrm>
        </p:grpSpPr>
        <p:sp>
          <p:nvSpPr>
            <p:cNvPr id="13" name="Text Box 6"/>
            <p:cNvSpPr txBox="1">
              <a:spLocks noChangeArrowheads="1"/>
            </p:cNvSpPr>
            <p:nvPr/>
          </p:nvSpPr>
          <p:spPr bwMode="auto">
            <a:xfrm>
              <a:off x="1428728" y="1898312"/>
              <a:ext cx="5643602" cy="461665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4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当      ，即</a:t>
              </a:r>
              <a:r>
                <a:rPr lang="en-US" altLang="zh-CN" sz="24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m=9</a:t>
              </a:r>
              <a:r>
                <a:rPr lang="zh-CN" altLang="en-US" sz="24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时，整数解为</a:t>
              </a:r>
              <a:r>
                <a:rPr lang="en-US" altLang="zh-CN" sz="24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1,2,3</a:t>
              </a:r>
              <a:endParaRPr lang="zh-CN" altLang="en-US" sz="2400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endParaRPr>
            </a:p>
          </p:txBody>
        </p:sp>
        <p:graphicFrame>
          <p:nvGraphicFramePr>
            <p:cNvPr id="14" name="Object 3"/>
            <p:cNvGraphicFramePr>
              <a:graphicFrameLocks noChangeAspect="1"/>
            </p:cNvGraphicFramePr>
            <p:nvPr/>
          </p:nvGraphicFramePr>
          <p:xfrm>
            <a:off x="1812926" y="1774636"/>
            <a:ext cx="791446" cy="747014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1" name="Equation" r:id="rId6" progId="Equation.DSMT4">
                    <p:embed/>
                  </p:oleObj>
                </mc:Choice>
                <mc:Fallback>
                  <p:oleObj name="Equation" r:id="rId6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/>
                        <a:stretch>
                          <a:fillRect/>
                        </a:stretch>
                      </p:blipFill>
                      <p:spPr>
                        <a:xfrm>
                          <a:off x="1812926" y="1774636"/>
                          <a:ext cx="791446" cy="747014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8" name="组合 14"/>
          <p:cNvGrpSpPr/>
          <p:nvPr/>
        </p:nvGrpSpPr>
        <p:grpSpPr>
          <a:xfrm>
            <a:off x="1714480" y="3500442"/>
            <a:ext cx="7072362" cy="747713"/>
            <a:chOff x="1428728" y="1774632"/>
            <a:chExt cx="7072362" cy="747713"/>
          </a:xfrm>
        </p:grpSpPr>
        <p:sp>
          <p:nvSpPr>
            <p:cNvPr id="16" name="Text Box 6"/>
            <p:cNvSpPr txBox="1">
              <a:spLocks noChangeArrowheads="1"/>
            </p:cNvSpPr>
            <p:nvPr/>
          </p:nvSpPr>
          <p:spPr bwMode="auto">
            <a:xfrm>
              <a:off x="1428728" y="1898312"/>
              <a:ext cx="7072362" cy="461665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4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当      ，即</a:t>
              </a:r>
              <a:r>
                <a:rPr lang="en-US" altLang="zh-CN" sz="24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m=12</a:t>
              </a:r>
              <a:r>
                <a:rPr lang="zh-CN" altLang="en-US" sz="24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时，整数解为</a:t>
              </a:r>
              <a:r>
                <a:rPr lang="en-US" altLang="zh-CN" sz="24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1,2,3,4 </a:t>
              </a:r>
              <a:r>
                <a:rPr lang="zh-CN" altLang="en-US" sz="2400" b="1" smtClean="0">
                  <a:solidFill>
                    <a:srgbClr val="FF0000"/>
                  </a:solidFill>
                  <a:latin typeface="Comic Sans MS" pitchFamily="66" charset="0"/>
                  <a:ea typeface="楷体" pitchFamily="49" charset="-122"/>
                </a:rPr>
                <a:t>（舍去）</a:t>
              </a:r>
              <a:endParaRPr lang="zh-CN" altLang="en-US" sz="2400">
                <a:solidFill>
                  <a:srgbClr val="FF0000"/>
                </a:solidFill>
                <a:latin typeface="Comic Sans MS" pitchFamily="66" charset="0"/>
                <a:ea typeface="楷体" pitchFamily="49" charset="-122"/>
              </a:endParaRPr>
            </a:p>
          </p:txBody>
        </p:sp>
        <p:graphicFrame>
          <p:nvGraphicFramePr>
            <p:cNvPr id="17" name="Object 3"/>
            <p:cNvGraphicFramePr>
              <a:graphicFrameLocks noChangeAspect="1"/>
            </p:cNvGraphicFramePr>
            <p:nvPr/>
          </p:nvGraphicFramePr>
          <p:xfrm>
            <a:off x="1801811" y="1774632"/>
            <a:ext cx="815975" cy="74771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2" name="Equation" r:id="rId8" progId="Equation.DSMT4">
                    <p:embed/>
                  </p:oleObj>
                </mc:Choice>
                <mc:Fallback>
                  <p:oleObj name="Equation" r:id="rId8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9"/>
                        <a:stretch>
                          <a:fillRect/>
                        </a:stretch>
                      </p:blipFill>
                      <p:spPr>
                        <a:xfrm>
                          <a:off x="1801811" y="1774632"/>
                          <a:ext cx="815975" cy="747713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10" name="组合 19"/>
          <p:cNvGrpSpPr/>
          <p:nvPr/>
        </p:nvGrpSpPr>
        <p:grpSpPr>
          <a:xfrm>
            <a:off x="1512041" y="4429136"/>
            <a:ext cx="4703033" cy="461665"/>
            <a:chOff x="1512041" y="4429136"/>
            <a:chExt cx="4703033" cy="461665"/>
          </a:xfrm>
        </p:grpSpPr>
        <p:sp>
          <p:nvSpPr>
            <p:cNvPr id="18" name="Text Box 6"/>
            <p:cNvSpPr txBox="1">
              <a:spLocks noChangeArrowheads="1"/>
            </p:cNvSpPr>
            <p:nvPr/>
          </p:nvSpPr>
          <p:spPr bwMode="auto">
            <a:xfrm>
              <a:off x="1512041" y="4429136"/>
              <a:ext cx="4572032" cy="461665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4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综上，</a:t>
              </a:r>
              <a:r>
                <a:rPr lang="en-US" altLang="zh-CN" sz="24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m</a:t>
              </a:r>
              <a:r>
                <a:rPr lang="zh-CN" altLang="en-US" sz="24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旳取值范围是</a:t>
              </a:r>
              <a:endParaRPr lang="zh-CN" altLang="en-US" sz="2400" b="1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endParaRPr>
            </a:p>
          </p:txBody>
        </p:sp>
        <p:graphicFrame>
          <p:nvGraphicFramePr>
            <p:cNvPr id="19" name="Object 3"/>
            <p:cNvGraphicFramePr>
              <a:graphicFrameLocks noChangeAspect="1"/>
            </p:cNvGraphicFramePr>
            <p:nvPr/>
          </p:nvGraphicFramePr>
          <p:xfrm>
            <a:off x="4715516" y="4479932"/>
            <a:ext cx="1499558" cy="38970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3" name="Equation" r:id="rId10" progId="Equation.DSMT4">
                    <p:embed/>
                  </p:oleObj>
                </mc:Choice>
                <mc:Fallback>
                  <p:oleObj name="Equation" r:id="rId1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1"/>
                        <a:stretch>
                          <a:fillRect/>
                        </a:stretch>
                      </p:blipFill>
                      <p:spPr>
                        <a:xfrm>
                          <a:off x="4715516" y="4479932"/>
                          <a:ext cx="1499558" cy="389707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graphicFrame>
        <p:nvGraphicFramePr>
          <p:cNvPr id="21" name="Object 3"/>
          <p:cNvGraphicFramePr>
            <a:graphicFrameLocks noChangeAspect="1"/>
          </p:cNvGraphicFramePr>
          <p:nvPr/>
        </p:nvGraphicFramePr>
        <p:xfrm>
          <a:off x="7715272" y="1785930"/>
          <a:ext cx="1148153" cy="71438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4" name="Equation" r:id="rId12" progId="Equation.DSMT4">
                  <p:embed/>
                </p:oleObj>
              </mc:Choice>
              <mc:Fallback>
                <p:oleObj name="Equation" r:id="rId12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7715272" y="1785930"/>
                        <a:ext cx="1148153" cy="71438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Object 3"/>
          <p:cNvGraphicFramePr>
            <a:graphicFrameLocks noChangeAspect="1"/>
          </p:cNvGraphicFramePr>
          <p:nvPr/>
        </p:nvGraphicFramePr>
        <p:xfrm>
          <a:off x="5647027" y="1500178"/>
          <a:ext cx="639485" cy="56832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5" name="Equation" r:id="rId14" progId="Equation.DSMT4">
                  <p:embed/>
                </p:oleObj>
              </mc:Choice>
              <mc:Fallback>
                <p:oleObj name="Equation" r:id="rId14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5647027" y="1500178"/>
                        <a:ext cx="639485" cy="56832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" name="圆角矩形 21"/>
          <p:cNvSpPr/>
          <p:nvPr/>
        </p:nvSpPr>
        <p:spPr>
          <a:xfrm>
            <a:off x="214282" y="2786062"/>
            <a:ext cx="8715436" cy="2520000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矩形 22"/>
          <p:cNvSpPr/>
          <p:nvPr/>
        </p:nvSpPr>
        <p:spPr>
          <a:xfrm>
            <a:off x="500034" y="2887148"/>
            <a:ext cx="8215370" cy="56393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rgbClr val="FFFF00"/>
                </a:solidFill>
                <a:latin typeface="方正姚体" pitchFamily="2" charset="-122"/>
                <a:ea typeface="方正姚体" pitchFamily="2" charset="-122"/>
                <a:cs typeface="宋体" pitchFamily="2" charset="-122"/>
              </a:rPr>
              <a:t>1.</a:t>
            </a:r>
            <a:r>
              <a:rPr lang="zh-CN" altLang="en-US" sz="2400" b="1" smtClean="0">
                <a:solidFill>
                  <a:srgbClr val="FFFF00"/>
                </a:solidFill>
                <a:latin typeface="方正姚体" pitchFamily="2" charset="-122"/>
                <a:ea typeface="方正姚体" pitchFamily="2" charset="-122"/>
                <a:cs typeface="宋体" pitchFamily="2" charset="-122"/>
              </a:rPr>
              <a:t>解不等式求解集</a:t>
            </a:r>
            <a:r>
              <a:rPr lang="zh-CN" altLang="en-US" b="1" smtClean="0">
                <a:solidFill>
                  <a:schemeClr val="bg1"/>
                </a:solidFill>
                <a:latin typeface="Comic Sans MS" pitchFamily="66" charset="0"/>
                <a:ea typeface="楷体" pitchFamily="49" charset="-122"/>
                <a:cs typeface="宋体" pitchFamily="2" charset="-122"/>
              </a:rPr>
              <a:t>（将字母看成常数进行计算，求解不等式旳解集）；</a:t>
            </a:r>
            <a:endParaRPr lang="zh-CN" altLang="en-US" sz="2000" b="1" smtClean="0">
              <a:solidFill>
                <a:schemeClr val="bg1"/>
              </a:solidFill>
              <a:latin typeface="Comic Sans MS" pitchFamily="66" charset="0"/>
              <a:ea typeface="楷体" pitchFamily="49" charset="-122"/>
              <a:cs typeface="宋体" pitchFamily="2" charset="-122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500066" y="3604917"/>
            <a:ext cx="8143900" cy="10618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rgbClr val="FFFF00"/>
                </a:solidFill>
                <a:latin typeface="方正姚体" pitchFamily="2" charset="-122"/>
                <a:ea typeface="方正姚体" pitchFamily="2" charset="-122"/>
                <a:cs typeface="宋体" pitchFamily="2" charset="-122"/>
              </a:rPr>
              <a:t>2.</a:t>
            </a:r>
            <a:r>
              <a:rPr lang="zh-CN" altLang="en-US" sz="2400" b="1" smtClean="0">
                <a:solidFill>
                  <a:srgbClr val="FFFF00"/>
                </a:solidFill>
                <a:latin typeface="方正姚体" pitchFamily="2" charset="-122"/>
                <a:ea typeface="方正姚体" pitchFamily="2" charset="-122"/>
                <a:cs typeface="宋体" pitchFamily="2" charset="-122"/>
              </a:rPr>
              <a:t>拟定大致范围</a:t>
            </a:r>
            <a:r>
              <a:rPr lang="zh-CN" altLang="en-US" b="1" smtClean="0">
                <a:solidFill>
                  <a:schemeClr val="bg1"/>
                </a:solidFill>
                <a:latin typeface="Comic Sans MS" pitchFamily="66" charset="0"/>
                <a:ea typeface="楷体" pitchFamily="49" charset="-122"/>
                <a:cs typeface="宋体" pitchFamily="2" charset="-122"/>
              </a:rPr>
              <a:t>（根据题意拟定不等式解集旳范围，即拟定用字母表达旳点旳位置范围）；</a:t>
            </a:r>
            <a:endParaRPr lang="zh-CN" altLang="en-US" sz="2000" b="1" smtClean="0">
              <a:solidFill>
                <a:schemeClr val="bg1"/>
              </a:solidFill>
              <a:latin typeface="Comic Sans MS" pitchFamily="66" charset="0"/>
              <a:ea typeface="楷体" pitchFamily="49" charset="-122"/>
              <a:cs typeface="宋体" pitchFamily="2" charset="-122"/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500066" y="4673098"/>
            <a:ext cx="8143900" cy="56393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rgbClr val="FFFF00"/>
                </a:solidFill>
                <a:latin typeface="方正姚体" pitchFamily="2" charset="-122"/>
                <a:ea typeface="方正姚体" pitchFamily="2" charset="-122"/>
                <a:cs typeface="宋体" pitchFamily="2" charset="-122"/>
              </a:rPr>
              <a:t>3.</a:t>
            </a:r>
            <a:r>
              <a:rPr lang="zh-CN" altLang="en-US" sz="2400" b="1" smtClean="0">
                <a:solidFill>
                  <a:srgbClr val="FFFF00"/>
                </a:solidFill>
                <a:latin typeface="方正姚体" pitchFamily="2" charset="-122"/>
                <a:ea typeface="方正姚体" pitchFamily="2" charset="-122"/>
                <a:cs typeface="宋体" pitchFamily="2" charset="-122"/>
              </a:rPr>
              <a:t>验证端点值</a:t>
            </a:r>
            <a:r>
              <a:rPr lang="zh-CN" altLang="en-US" b="1" smtClean="0">
                <a:solidFill>
                  <a:schemeClr val="bg1"/>
                </a:solidFill>
                <a:latin typeface="Comic Sans MS" pitchFamily="66" charset="0"/>
                <a:ea typeface="楷体" pitchFamily="49" charset="-122"/>
                <a:cs typeface="宋体" pitchFamily="2" charset="-122"/>
              </a:rPr>
              <a:t>（对范围旳端点进行代入验证，得到符合题意旳成果）</a:t>
            </a:r>
            <a:endParaRPr lang="zh-CN" altLang="en-US" sz="2000" b="1" smtClean="0">
              <a:solidFill>
                <a:schemeClr val="bg1"/>
              </a:solidFill>
              <a:latin typeface="Comic Sans MS" pitchFamily="66" charset="0"/>
              <a:ea typeface="楷体" pitchFamily="49" charset="-122"/>
              <a:cs typeface="宋体" pitchFamily="2" charset="-122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71438" y="58147"/>
            <a:ext cx="907259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i="1" smtClean="0">
                <a:gradFill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5400000" scaled="0"/>
                </a:gradFill>
                <a:latin typeface="微软雅黑" pitchFamily="34" charset="-122"/>
                <a:ea typeface="微软雅黑" pitchFamily="34" charset="-122"/>
              </a:rPr>
              <a:t>类型</a:t>
            </a:r>
            <a:r>
              <a:rPr lang="en-US" altLang="zh-CN" sz="2200" b="1" i="1" smtClean="0">
                <a:gradFill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5400000" scaled="0"/>
                </a:gradFill>
                <a:latin typeface="微软雅黑" pitchFamily="34" charset="-122"/>
                <a:ea typeface="微软雅黑" pitchFamily="34" charset="-122"/>
              </a:rPr>
              <a:t>2.2</a:t>
            </a:r>
            <a:r>
              <a:rPr lang="zh-CN" altLang="en-US" sz="2200" b="1" i="1" smtClean="0">
                <a:gradFill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5400000" scaled="0"/>
                </a:gradFill>
                <a:latin typeface="微软雅黑" pitchFamily="34" charset="-122"/>
                <a:ea typeface="微软雅黑" pitchFamily="34" charset="-122"/>
              </a:rPr>
              <a:t>：常数项含参数，已知不等式旳特殊解，拟定参数旳取值范围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2" grpId="1"/>
      <p:bldP spid="23" grpId="2"/>
      <p:bldP spid="24" grpId="3"/>
      <p:bldP spid="25" grpId="4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/>
          <p:cNvSpPr txBox="1"/>
          <p:nvPr/>
        </p:nvSpPr>
        <p:spPr>
          <a:xfrm>
            <a:off x="71406" y="71418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i="1" smtClean="0">
                <a:gradFill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5400000" scaled="0"/>
                </a:gradFill>
                <a:latin typeface="华文彩云" pitchFamily="2" charset="-122"/>
                <a:ea typeface="华文彩云" pitchFamily="2" charset="-122"/>
              </a:rPr>
              <a:t>练习</a:t>
            </a:r>
            <a:endParaRPr lang="zh-CN" altLang="en-US" sz="3200" b="1" i="1">
              <a:gradFill>
                <a:gsLst>
                  <a:gs pos="0">
                    <a:srgbClr val="000082"/>
                  </a:gs>
                  <a:gs pos="30000">
                    <a:srgbClr val="66008F"/>
                  </a:gs>
                  <a:gs pos="64999">
                    <a:srgbClr val="BA0066"/>
                  </a:gs>
                  <a:gs pos="89999">
                    <a:srgbClr val="FF0000"/>
                  </a:gs>
                  <a:gs pos="100000">
                    <a:srgbClr val="FF8200"/>
                  </a:gs>
                </a:gsLst>
                <a:lin ang="5400000" scaled="0"/>
              </a:gradFill>
              <a:latin typeface="华文彩云" pitchFamily="2" charset="-122"/>
              <a:ea typeface="华文彩云" pitchFamily="2" charset="-122"/>
            </a:endParaRPr>
          </a:p>
        </p:txBody>
      </p:sp>
      <p:grpSp>
        <p:nvGrpSpPr>
          <p:cNvPr id="2" name="组合 4"/>
          <p:cNvGrpSpPr/>
          <p:nvPr/>
        </p:nvGrpSpPr>
        <p:grpSpPr>
          <a:xfrm>
            <a:off x="142844" y="821940"/>
            <a:ext cx="8929718" cy="492443"/>
            <a:chOff x="142844" y="1071550"/>
            <a:chExt cx="8929718" cy="492443"/>
          </a:xfrm>
        </p:grpSpPr>
        <p:sp>
          <p:nvSpPr>
            <p:cNvPr id="6" name="TextBox 5"/>
            <p:cNvSpPr txBox="1"/>
            <p:nvPr/>
          </p:nvSpPr>
          <p:spPr>
            <a:xfrm>
              <a:off x="142844" y="1071550"/>
              <a:ext cx="8929718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有关</a:t>
              </a:r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x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旳不等式       只有</a:t>
              </a:r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4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个正整数解，求</a:t>
              </a:r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a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旳取值范围</a:t>
              </a:r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.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      </a:t>
              </a:r>
              <a:endParaRPr lang="zh-CN" altLang="en-US" sz="2600" b="1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endParaRPr>
            </a:p>
          </p:txBody>
        </p:sp>
        <p:graphicFrame>
          <p:nvGraphicFramePr>
            <p:cNvPr id="7" name="Object 3"/>
            <p:cNvGraphicFramePr>
              <a:graphicFrameLocks noChangeAspect="1"/>
            </p:cNvGraphicFramePr>
            <p:nvPr/>
          </p:nvGraphicFramePr>
          <p:xfrm>
            <a:off x="2510800" y="1182421"/>
            <a:ext cx="863600" cy="328612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6" name="Equation" r:id="rId3" progId="Equation.DSMT4">
                    <p:embed/>
                  </p:oleObj>
                </mc:Choice>
                <mc:Fallback>
                  <p:oleObj name="Equation" r:id="rId3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2510800" y="1182421"/>
                          <a:ext cx="863600" cy="328612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graphicFrame>
        <p:nvGraphicFramePr>
          <p:cNvPr id="8" name="对象 7"/>
          <p:cNvGraphicFramePr>
            <a:graphicFrameLocks noChangeAspect="1"/>
          </p:cNvGraphicFramePr>
          <p:nvPr/>
        </p:nvGraphicFramePr>
        <p:xfrm>
          <a:off x="6357950" y="1285864"/>
          <a:ext cx="1505282" cy="46831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7" name="Equation" r:id="rId5" progId="Equation.DSMT4">
                  <p:embed/>
                </p:oleObj>
              </mc:Choice>
              <mc:Fallback>
                <p:oleObj name="Equation" r:id="rId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6357950" y="1285864"/>
                        <a:ext cx="1505282" cy="46831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/>
        </p:nvSpPr>
        <p:spPr>
          <a:xfrm>
            <a:off x="71406" y="71418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i="1" smtClean="0">
                <a:gradFill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5400000" scaled="0"/>
                </a:gradFill>
                <a:latin typeface="华文彩云" pitchFamily="2" charset="-122"/>
                <a:ea typeface="华文彩云" pitchFamily="2" charset="-122"/>
              </a:rPr>
              <a:t>思索</a:t>
            </a:r>
            <a:endParaRPr lang="zh-CN" altLang="en-US" sz="3200" b="1" i="1">
              <a:gradFill>
                <a:gsLst>
                  <a:gs pos="0">
                    <a:srgbClr val="000082"/>
                  </a:gs>
                  <a:gs pos="30000">
                    <a:srgbClr val="66008F"/>
                  </a:gs>
                  <a:gs pos="64999">
                    <a:srgbClr val="BA0066"/>
                  </a:gs>
                  <a:gs pos="89999">
                    <a:srgbClr val="FF0000"/>
                  </a:gs>
                  <a:gs pos="100000">
                    <a:srgbClr val="FF8200"/>
                  </a:gs>
                </a:gsLst>
                <a:lin ang="5400000" scaled="0"/>
              </a:gradFill>
              <a:latin typeface="华文彩云" pitchFamily="2" charset="-122"/>
              <a:ea typeface="华文彩云" pitchFamily="2" charset="-122"/>
            </a:endParaRPr>
          </a:p>
        </p:txBody>
      </p:sp>
      <p:grpSp>
        <p:nvGrpSpPr>
          <p:cNvPr id="2" name="组合 3"/>
          <p:cNvGrpSpPr/>
          <p:nvPr/>
        </p:nvGrpSpPr>
        <p:grpSpPr>
          <a:xfrm>
            <a:off x="71406" y="714360"/>
            <a:ext cx="8929718" cy="1292662"/>
            <a:chOff x="214282" y="1071550"/>
            <a:chExt cx="8929718" cy="1292662"/>
          </a:xfrm>
        </p:grpSpPr>
        <p:sp>
          <p:nvSpPr>
            <p:cNvPr id="5" name="TextBox 4"/>
            <p:cNvSpPr txBox="1"/>
            <p:nvPr/>
          </p:nvSpPr>
          <p:spPr>
            <a:xfrm>
              <a:off x="214282" y="1071550"/>
              <a:ext cx="8929718" cy="12926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问题：有关</a:t>
              </a:r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x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旳不等式                 旳解集</a:t>
              </a:r>
              <a:r>
                <a:rPr lang="zh-CN" altLang="en-US" sz="2600" b="1" smtClean="0">
                  <a:solidFill>
                    <a:srgbClr val="FF0000"/>
                  </a:solidFill>
                  <a:latin typeface="Comic Sans MS" pitchFamily="66" charset="0"/>
                  <a:ea typeface="楷体" pitchFamily="49" charset="-122"/>
                </a:rPr>
                <a:t>由正数构成</a:t>
              </a:r>
              <a:endParaRPr lang="en-US" altLang="zh-CN" sz="2600" b="1" smtClean="0">
                <a:solidFill>
                  <a:srgbClr val="FF0000"/>
                </a:solidFill>
                <a:latin typeface="Comic Sans MS" pitchFamily="66" charset="0"/>
                <a:ea typeface="楷体" pitchFamily="49" charset="-122"/>
              </a:endParaRPr>
            </a:p>
            <a:p>
              <a:pPr>
                <a:lnSpc>
                  <a:spcPct val="150000"/>
                </a:lnSpc>
              </a:pPr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       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求</a:t>
              </a:r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m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旳取值范围</a:t>
              </a:r>
              <a:r>
                <a:rPr lang="en-US" altLang="zh-CN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.</a:t>
              </a:r>
              <a:r>
                <a:rPr lang="zh-CN" altLang="en-US" sz="2600" b="1" smtClean="0">
                  <a:solidFill>
                    <a:srgbClr val="002060"/>
                  </a:solidFill>
                  <a:latin typeface="Comic Sans MS" pitchFamily="66" charset="0"/>
                  <a:ea typeface="楷体" pitchFamily="49" charset="-122"/>
                </a:rPr>
                <a:t>      </a:t>
              </a:r>
              <a:endParaRPr lang="zh-CN" altLang="en-US" sz="2600" b="1">
                <a:solidFill>
                  <a:srgbClr val="002060"/>
                </a:solidFill>
                <a:latin typeface="Comic Sans MS" pitchFamily="66" charset="0"/>
                <a:ea typeface="楷体" pitchFamily="49" charset="-122"/>
              </a:endParaRPr>
            </a:p>
          </p:txBody>
        </p:sp>
        <p:graphicFrame>
          <p:nvGraphicFramePr>
            <p:cNvPr id="6" name="Object 3"/>
            <p:cNvGraphicFramePr>
              <a:graphicFrameLocks noChangeAspect="1"/>
            </p:cNvGraphicFramePr>
            <p:nvPr/>
          </p:nvGraphicFramePr>
          <p:xfrm>
            <a:off x="3500430" y="1255856"/>
            <a:ext cx="2428892" cy="446761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8" name="Equation" r:id="rId3" progId="Equation.DSMT4">
                    <p:embed/>
                  </p:oleObj>
                </mc:Choice>
                <mc:Fallback>
                  <p:oleObj name="Equation" r:id="rId3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3500430" y="1255856"/>
                          <a:ext cx="2428892" cy="446761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142844" y="2043742"/>
            <a:ext cx="1200798" cy="46166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分析</a:t>
            </a:r>
            <a:r>
              <a:rPr lang="zh-CN" altLang="en-US" sz="240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：</a:t>
            </a:r>
          </a:p>
        </p:txBody>
      </p:sp>
      <p:grpSp>
        <p:nvGrpSpPr>
          <p:cNvPr id="4" name="组合 7"/>
          <p:cNvGrpSpPr/>
          <p:nvPr/>
        </p:nvGrpSpPr>
        <p:grpSpPr>
          <a:xfrm>
            <a:off x="1214414" y="1893181"/>
            <a:ext cx="3656804" cy="785818"/>
            <a:chOff x="1428728" y="1739201"/>
            <a:chExt cx="3656804" cy="785818"/>
          </a:xfrm>
        </p:grpSpPr>
        <p:sp>
          <p:nvSpPr>
            <p:cNvPr id="9" name="Text Box 6"/>
            <p:cNvSpPr txBox="1">
              <a:spLocks noChangeArrowheads="1"/>
            </p:cNvSpPr>
            <p:nvPr/>
          </p:nvSpPr>
          <p:spPr bwMode="auto">
            <a:xfrm>
              <a:off x="1428728" y="1898312"/>
              <a:ext cx="3500462" cy="461665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400" b="1" smtClean="0">
                  <a:solidFill>
                    <a:srgbClr val="FF0000"/>
                  </a:solidFill>
                  <a:latin typeface="楷体" pitchFamily="49" charset="-122"/>
                  <a:ea typeface="楷体" pitchFamily="49" charset="-122"/>
                </a:rPr>
                <a:t>①解不等式得，</a:t>
              </a:r>
              <a:endParaRPr lang="zh-CN" altLang="en-US" sz="2400">
                <a:solidFill>
                  <a:srgbClr val="FF0000"/>
                </a:solidFill>
                <a:latin typeface="楷体" pitchFamily="49" charset="-122"/>
                <a:ea typeface="楷体" pitchFamily="49" charset="-122"/>
              </a:endParaRPr>
            </a:p>
          </p:txBody>
        </p:sp>
        <p:graphicFrame>
          <p:nvGraphicFramePr>
            <p:cNvPr id="10" name="Object 3"/>
            <p:cNvGraphicFramePr>
              <a:graphicFrameLocks noChangeAspect="1"/>
            </p:cNvGraphicFramePr>
            <p:nvPr/>
          </p:nvGraphicFramePr>
          <p:xfrm>
            <a:off x="3595692" y="1739201"/>
            <a:ext cx="1489840" cy="78581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9" name="Equation" r:id="rId5" progId="Equation.DSMT4">
                    <p:embed/>
                  </p:oleObj>
                </mc:Choice>
                <mc:Fallback>
                  <p:oleObj name="Equation" r:id="rId5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6"/>
                        <a:stretch>
                          <a:fillRect/>
                        </a:stretch>
                      </p:blipFill>
                      <p:spPr>
                        <a:xfrm>
                          <a:off x="3595692" y="1739201"/>
                          <a:ext cx="1489840" cy="785818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1" name="Text Box 6"/>
          <p:cNvSpPr txBox="1">
            <a:spLocks noChangeArrowheads="1"/>
          </p:cNvSpPr>
          <p:nvPr/>
        </p:nvSpPr>
        <p:spPr bwMode="auto">
          <a:xfrm>
            <a:off x="1214414" y="2711442"/>
            <a:ext cx="7215238" cy="46166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②拟定大致范围，</a:t>
            </a:r>
            <a:r>
              <a:rPr lang="zh-CN" altLang="en-US" sz="2400" b="1" smtClean="0">
                <a:solidFill>
                  <a:srgbClr val="002060"/>
                </a:solidFill>
                <a:latin typeface="楷体" pitchFamily="49" charset="-122"/>
                <a:ea typeface="楷体" pitchFamily="49" charset="-122"/>
              </a:rPr>
              <a:t>利用数轴表达不等式旳解集</a:t>
            </a:r>
            <a:endParaRPr lang="zh-CN" altLang="en-US" sz="2400">
              <a:solidFill>
                <a:srgbClr val="002060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12" name="Text Box 6"/>
          <p:cNvSpPr txBox="1">
            <a:spLocks noChangeArrowheads="1"/>
          </p:cNvSpPr>
          <p:nvPr/>
        </p:nvSpPr>
        <p:spPr bwMode="auto">
          <a:xfrm>
            <a:off x="1226289" y="4538975"/>
            <a:ext cx="3500462" cy="46166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③验证端点值</a:t>
            </a:r>
            <a:endParaRPr lang="zh-CN" altLang="en-US" sz="2400">
              <a:solidFill>
                <a:srgbClr val="FF0000"/>
              </a:solidFill>
              <a:latin typeface="楷体" pitchFamily="49" charset="-122"/>
              <a:ea typeface="楷体" pitchFamily="49" charset="-122"/>
            </a:endParaRPr>
          </a:p>
        </p:txBody>
      </p:sp>
      <p:graphicFrame>
        <p:nvGraphicFramePr>
          <p:cNvPr id="14" name="Object 3"/>
          <p:cNvGraphicFramePr>
            <a:graphicFrameLocks noChangeAspect="1"/>
          </p:cNvGraphicFramePr>
          <p:nvPr/>
        </p:nvGraphicFramePr>
        <p:xfrm>
          <a:off x="5214942" y="3429001"/>
          <a:ext cx="2751138" cy="7858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0" name="Equation" r:id="rId7" progId="Equation.DSMT4">
                  <p:embed/>
                </p:oleObj>
              </mc:Choice>
              <mc:Fallback>
                <p:oleObj name="Equation" r:id="rId7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214942" y="3429001"/>
                        <a:ext cx="2751138" cy="78581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437" name="Object 2"/>
          <p:cNvGraphicFramePr>
            <a:graphicFrameLocks noChangeAspect="1"/>
          </p:cNvGraphicFramePr>
          <p:nvPr/>
        </p:nvGraphicFramePr>
        <p:xfrm>
          <a:off x="3255960" y="4610402"/>
          <a:ext cx="958850" cy="355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1" name="Equation" r:id="rId9" progId="Equation.DSMT4">
                  <p:embed/>
                </p:oleObj>
              </mc:Choice>
              <mc:Fallback>
                <p:oleObj name="Equation" r:id="rId9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3255960" y="4610402"/>
                        <a:ext cx="958850" cy="355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8438" name="Picture 6"/>
          <p:cNvPicPr>
            <a:picLocks noChangeAspect="1" noChangeArrowheads="1"/>
          </p:cNvPicPr>
          <p:nvPr/>
        </p:nvPicPr>
        <p:blipFill>
          <a:blip r:embed="rId11"/>
          <a:stretch>
            <a:fillRect/>
          </a:stretch>
        </p:blipFill>
        <p:spPr bwMode="auto">
          <a:xfrm>
            <a:off x="1500166" y="3286128"/>
            <a:ext cx="3485310" cy="109002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1"/>
      <p:bldP spid="12" grpId="2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4445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https://d.book118.com/445301233101011121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1母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11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3">
      <vt:lpstr>Arial</vt:lpstr>
      <vt:lpstr>Calibri</vt:lpstr>
      <vt:lpstr>宋体</vt:lpstr>
      <vt:lpstr>Comic Sans MS</vt:lpstr>
      <vt:lpstr>楷体</vt:lpstr>
      <vt:lpstr>方正姚体</vt:lpstr>
      <vt:lpstr>华文彩云</vt:lpstr>
      <vt:lpstr>华文琥珀</vt:lpstr>
      <vt:lpstr>微软雅黑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2024-09-24T04:17:54.935</cp:lastPrinted>
  <dcterms:created xsi:type="dcterms:W3CDTF">2024-09-23T20:17:54Z</dcterms:created>
  <dcterms:modified xsi:type="dcterms:W3CDTF">2024-09-23T20:17:56Z</dcterms:modified>
</cp:coreProperties>
</file>