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4"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 Target="slides/slide1.xml" /><Relationship Id="rId30"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8C30B2-F077-4320-994C-1D51E8C992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4A38B1-006F-49C7-AF3D-FABE0793E7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21FB8ED-AFD7-47A8-8509-D0BDC0D55F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06714F-B624-4CBF-8F74-6D20921D41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7EC901-7BA1-4D54-84A9-C792CE6C9BE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E845016-37AE-42AC-A75D-DDF0FBAE2C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EFCAC8-1AAA-4825-9AB6-655726F23D7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814562-61AE-4F1F-9988-D4FED7BC68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925B11-39F3-4832-88FF-6C5F6A6C2B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DDAD77-9AE3-46A4-A79D-247F699660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0D344D-137C-4202-AF16-2484D3D357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hasCustomPrompt="1"/>
          </p:nvPr>
        </p:nvSpPr>
        <p:spPr>
          <a:xfrm>
            <a:off x="1524000" y="1322962"/>
            <a:ext cx="9144000" cy="2187001"/>
          </a:xfrm>
        </p:spPr>
        <p:txBody>
          <a:bodyPr anchor="b">
            <a:normAutofit/>
          </a:bodyPr>
          <a:lstStyle>
            <a:lvl1pPr algn="ctr">
              <a:lnSpc>
                <a:spcPct val="130000"/>
              </a:lnSpc>
              <a:defRPr sz="6000">
                <a:effectLst>
                  <a:outerShdw blurRad="38100" dist="38100" dir="2700000" algn="tl">
                    <a:srgbClr val="000000">
                      <a:alpha val="43137"/>
                    </a:srgbClr>
                  </a:outerShdw>
                </a:effectLst>
              </a:defRPr>
            </a:lvl1pPr>
          </a:lstStyle>
          <a:p>
            <a:r>
              <a:rPr lang="zh-CN" altLang="en-US"/>
              <a:t>单击此处添加标题</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
        <p:nvSpPr>
          <p:cNvPr id="3" name="副标题 2"/>
          <p:cNvSpPr>
            <a:spLocks noGrp="1"/>
          </p:cNvSpPr>
          <p:nvPr>
            <p:ph type="subTitle" idx="1" hasCustomPrompt="1"/>
          </p:nvPr>
        </p:nvSpPr>
        <p:spPr>
          <a:xfrm>
            <a:off x="1524000" y="3602038"/>
            <a:ext cx="9144000" cy="1655762"/>
          </a:xfrm>
        </p:spPr>
        <p:txBody>
          <a:bodyPr>
            <a:normAutofit/>
          </a:bodyPr>
          <a:lstStyle>
            <a:lvl1pPr marL="0" indent="0" algn="ctr">
              <a:buNone/>
              <a:defRPr sz="1800">
                <a:solidFill>
                  <a:schemeClr val="tx1">
                    <a:lumMod val="75000"/>
                    <a:lumOff val="25000"/>
                  </a:schemeClr>
                </a:solidFill>
                <a:effectLst/>
                <a:latin typeface="+mj-lt"/>
                <a:ea typeface="+mj-ea"/>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单击此处添加副标题</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a:xfrm>
            <a:off x="647700" y="258445"/>
            <a:ext cx="10515600" cy="1325563"/>
          </a:xfrm>
        </p:spPr>
        <p:txBody>
          <a:bodyPr anchor="ctr" anchorCtr="0">
            <a:normAutofit/>
          </a:bodyPr>
          <a:lstStyle>
            <a:lvl1pPr>
              <a:defRPr sz="2400" b="1">
                <a:effectLst>
                  <a:outerShdw blurRad="38100" dist="38100" dir="2700000" algn="tl">
                    <a:srgbClr val="000000">
                      <a:alpha val="43137"/>
                    </a:srgbClr>
                  </a:outerShdw>
                </a:effectLst>
              </a:defRPr>
            </a:lvl1pPr>
          </a:lstStyle>
          <a:p>
            <a:r>
              <a:rPr lang="zh-CN" altLang="en-US"/>
              <a:t>单击此处编辑母版标题样式</a:t>
            </a:r>
            <a:endParaRPr lang="zh-CN" altLang="en-US"/>
          </a:p>
        </p:txBody>
      </p:sp>
      <p:sp>
        <p:nvSpPr>
          <p:cNvPr id="3" name="内容占位符 2"/>
          <p:cNvSpPr>
            <a:spLocks noGrp="1"/>
          </p:cNvSpPr>
          <p:nvPr>
            <p:ph idx="1"/>
          </p:nvPr>
        </p:nvSpPr>
        <p:spPr>
          <a:xfrm>
            <a:off x="647700" y="1825625"/>
            <a:ext cx="10515600" cy="4351338"/>
          </a:xfrm>
        </p:spPr>
        <p:txBody>
          <a:bodyPr>
            <a:normAutofit/>
          </a:bodyPr>
          <a:lstStyle>
            <a:lvl1pPr>
              <a:defRPr sz="2000">
                <a:solidFill>
                  <a:schemeClr val="tx1">
                    <a:lumMod val="75000"/>
                    <a:lumOff val="25000"/>
                  </a:schemeClr>
                </a:solidFill>
              </a:defRPr>
            </a:lvl1pPr>
            <a:lvl2pPr>
              <a:defRPr sz="1800">
                <a:solidFill>
                  <a:schemeClr val="tx1">
                    <a:lumMod val="75000"/>
                    <a:lumOff val="25000"/>
                  </a:schemeClr>
                </a:solidFill>
              </a:defRPr>
            </a:lvl2pPr>
            <a:lvl3pPr>
              <a:defRPr sz="1600">
                <a:solidFill>
                  <a:schemeClr val="tx1">
                    <a:lumMod val="75000"/>
                    <a:lumOff val="25000"/>
                  </a:schemeClr>
                </a:solidFill>
              </a:defRPr>
            </a:lvl3pPr>
            <a:lvl4pPr>
              <a:defRPr sz="1600">
                <a:solidFill>
                  <a:schemeClr val="tx1">
                    <a:lumMod val="75000"/>
                    <a:lumOff val="25000"/>
                  </a:schemeClr>
                </a:solidFill>
              </a:defRPr>
            </a:lvl4pPr>
            <a:lvl5pPr>
              <a:defRPr sz="16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3751117"/>
            <a:ext cx="7321550" cy="811357"/>
          </a:xfrm>
        </p:spPr>
        <p:txBody>
          <a:bodyPr anchor="b">
            <a:normAutofit/>
          </a:bodyPr>
          <a:lstStyle>
            <a:lvl1pPr>
              <a:defRPr sz="4000">
                <a:effectLst>
                  <a:outerShdw blurRad="38100" dist="38100" dir="2700000" algn="tl">
                    <a:srgbClr val="000000">
                      <a:alpha val="43137"/>
                    </a:srgbClr>
                  </a:outerShdw>
                </a:effectLst>
              </a:defRPr>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610028"/>
            <a:ext cx="7321550" cy="647555"/>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a:xfrm>
            <a:off x="647700" y="258445"/>
            <a:ext cx="10515600" cy="1325563"/>
          </a:xfrm>
        </p:spPr>
        <p:txBody>
          <a:bodyPr>
            <a:normAutofit/>
          </a:bodyPr>
          <a:lstStyle>
            <a:lvl1pPr>
              <a:defRPr sz="2400" b="1" i="0">
                <a:effectLst>
                  <a:outerShdw blurRad="38100" dist="38100" dir="2700000" algn="tl">
                    <a:srgbClr val="000000">
                      <a:alpha val="43137"/>
                    </a:srgbClr>
                  </a:outerShdw>
                </a:effectLst>
              </a:defRPr>
            </a:lvl1pPr>
          </a:lstStyle>
          <a:p>
            <a:r>
              <a:rPr lang="zh-CN" altLang="en-US"/>
              <a:t>单击此处编辑母版标题样式</a:t>
            </a:r>
            <a:endParaRPr lang="zh-CN" altLang="en-US"/>
          </a:p>
        </p:txBody>
      </p:sp>
      <p:sp>
        <p:nvSpPr>
          <p:cNvPr id="3" name="内容占位符 2"/>
          <p:cNvSpPr>
            <a:spLocks noGrp="1"/>
          </p:cNvSpPr>
          <p:nvPr>
            <p:ph sz="half" idx="1"/>
          </p:nvPr>
        </p:nvSpPr>
        <p:spPr>
          <a:xfrm>
            <a:off x="647700" y="1825625"/>
            <a:ext cx="5181600" cy="4351338"/>
          </a:xfrm>
        </p:spPr>
        <p:txBody>
          <a:bodyPr>
            <a:normAutofit/>
          </a:bodyPr>
          <a:lstStyle>
            <a:lvl1pPr>
              <a:lnSpc>
                <a:spcPct val="150000"/>
              </a:lnSpc>
              <a:defRPr sz="2000">
                <a:solidFill>
                  <a:schemeClr val="tx1">
                    <a:lumMod val="75000"/>
                    <a:lumOff val="25000"/>
                  </a:schemeClr>
                </a:solidFill>
              </a:defRPr>
            </a:lvl1pPr>
            <a:lvl2pPr>
              <a:lnSpc>
                <a:spcPct val="150000"/>
              </a:lnSpc>
              <a:defRPr sz="1800">
                <a:solidFill>
                  <a:schemeClr val="tx1">
                    <a:lumMod val="75000"/>
                    <a:lumOff val="25000"/>
                  </a:schemeClr>
                </a:solidFill>
              </a:defRPr>
            </a:lvl2pPr>
            <a:lvl3pPr>
              <a:lnSpc>
                <a:spcPct val="150000"/>
              </a:lnSpc>
              <a:defRPr sz="1600">
                <a:solidFill>
                  <a:schemeClr val="tx1">
                    <a:lumMod val="75000"/>
                    <a:lumOff val="25000"/>
                  </a:schemeClr>
                </a:solidFill>
              </a:defRPr>
            </a:lvl3pPr>
            <a:lvl4pPr>
              <a:lnSpc>
                <a:spcPct val="150000"/>
              </a:lnSpc>
              <a:defRPr sz="1600">
                <a:solidFill>
                  <a:schemeClr val="tx1">
                    <a:lumMod val="75000"/>
                    <a:lumOff val="25000"/>
                  </a:schemeClr>
                </a:solidFill>
              </a:defRPr>
            </a:lvl4pPr>
            <a:lvl5pPr>
              <a:lnSpc>
                <a:spcPct val="150000"/>
              </a:lnSpc>
              <a:defRPr sz="16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5981700" y="1825625"/>
            <a:ext cx="5181600" cy="4351338"/>
          </a:xfrm>
        </p:spPr>
        <p:txBody>
          <a:bodyPr>
            <a:normAutofit/>
          </a:bodyPr>
          <a:lstStyle>
            <a:lvl1pPr>
              <a:lnSpc>
                <a:spcPct val="150000"/>
              </a:lnSpc>
              <a:defRPr sz="2000">
                <a:solidFill>
                  <a:schemeClr val="tx1">
                    <a:lumMod val="75000"/>
                    <a:lumOff val="25000"/>
                  </a:schemeClr>
                </a:solidFill>
              </a:defRPr>
            </a:lvl1pPr>
            <a:lvl2pPr>
              <a:lnSpc>
                <a:spcPct val="150000"/>
              </a:lnSpc>
              <a:defRPr sz="1800">
                <a:solidFill>
                  <a:schemeClr val="tx1">
                    <a:lumMod val="75000"/>
                    <a:lumOff val="25000"/>
                  </a:schemeClr>
                </a:solidFill>
              </a:defRPr>
            </a:lvl2pPr>
            <a:lvl3pPr>
              <a:lnSpc>
                <a:spcPct val="150000"/>
              </a:lnSpc>
              <a:defRPr sz="1600">
                <a:solidFill>
                  <a:schemeClr val="tx1">
                    <a:lumMod val="75000"/>
                    <a:lumOff val="25000"/>
                  </a:schemeClr>
                </a:solidFill>
              </a:defRPr>
            </a:lvl3pPr>
            <a:lvl4pPr>
              <a:lnSpc>
                <a:spcPct val="150000"/>
              </a:lnSpc>
              <a:defRPr sz="1600">
                <a:solidFill>
                  <a:schemeClr val="tx1">
                    <a:lumMod val="75000"/>
                    <a:lumOff val="25000"/>
                  </a:schemeClr>
                </a:solidFill>
              </a:defRPr>
            </a:lvl4pPr>
            <a:lvl5pPr>
              <a:lnSpc>
                <a:spcPct val="150000"/>
              </a:lnSpc>
              <a:defRPr sz="1600">
                <a:solidFill>
                  <a:schemeClr val="tx1">
                    <a:lumMod val="75000"/>
                    <a:lumOff val="25000"/>
                  </a:schemeClr>
                </a:solidFill>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744961"/>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615609"/>
            <a:ext cx="5157787" cy="3574054"/>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744961"/>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615609"/>
            <a:ext cx="5183188" cy="3574054"/>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a:xfrm>
            <a:off x="838200" y="2766219"/>
            <a:ext cx="10515600" cy="1325563"/>
          </a:xfrm>
        </p:spPr>
        <p:txBody>
          <a:bodyPr>
            <a:normAutofit/>
          </a:bodyPr>
          <a:lstStyle>
            <a:lvl1pPr algn="ctr">
              <a:defRPr sz="4800" b="0">
                <a:effectLst>
                  <a:outerShdw blurRad="38100" dist="38100" dir="2700000" algn="tl">
                    <a:srgbClr val="000000">
                      <a:alpha val="43137"/>
                    </a:srgbClr>
                  </a:outerShdw>
                </a:effectLst>
              </a:defRPr>
            </a:lvl1p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hasCustomPrompt="1"/>
          </p:nvPr>
        </p:nvSpPr>
        <p:spPr>
          <a:xfrm>
            <a:off x="646747" y="127000"/>
            <a:ext cx="4165200" cy="1600200"/>
          </a:xfrm>
        </p:spPr>
        <p:txBody>
          <a:bodyPr anchor="ctr" anchorCtr="0">
            <a:normAutofit/>
          </a:bodyPr>
          <a:lstStyle>
            <a:lvl1pPr>
              <a:defRPr sz="2400" b="1">
                <a:effectLst>
                  <a:outerShdw blurRad="38100" dist="38100" dir="2700000" algn="tl">
                    <a:srgbClr val="000000">
                      <a:alpha val="43137"/>
                    </a:srgbClr>
                  </a:outerShdw>
                </a:effectLst>
              </a:defRPr>
            </a:lvl1pPr>
          </a:lstStyle>
          <a:p>
            <a:r>
              <a:rPr lang="zh-CN" altLang="en-US"/>
              <a:t>单击此处编辑标题</a:t>
            </a:r>
            <a:endParaRPr lang="zh-CN" altLang="en-US"/>
          </a:p>
        </p:txBody>
      </p:sp>
      <p:sp>
        <p:nvSpPr>
          <p:cNvPr id="3" name="图片占位符 2"/>
          <p:cNvSpPr>
            <a:spLocks noGrp="1" noChangeAspect="1"/>
          </p:cNvSpPr>
          <p:nvPr>
            <p:ph type="pic" idx="1"/>
          </p:nvPr>
        </p:nvSpPr>
        <p:spPr>
          <a:xfrm>
            <a:off x="5184000" y="766354"/>
            <a:ext cx="5817375" cy="50944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651827" y="2057400"/>
            <a:ext cx="4165200" cy="3811588"/>
          </a:xfrm>
        </p:spPr>
        <p:txBody>
          <a:bodyPr>
            <a:normAutofit/>
          </a:bodyPr>
          <a:lstStyle>
            <a:lvl1pPr marL="0" indent="0">
              <a:lnSpc>
                <a:spcPct val="150000"/>
              </a:lnSpc>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spTree>
      <p:nvGrpSpPr>
        <p:cNvPr id="1" name=""/>
        <p:cNvGrpSpPr/>
        <p:nvPr/>
      </p:nvGrpSpPr>
      <p:grpSpPr>
        <a:xfrm>
          <a:off x="0" y="0"/>
          <a:ext cx="0" cy="0"/>
        </a:xfrm>
      </p:grpSpPr>
      <p:sp>
        <p:nvSpPr>
          <p:cNvPr id="2" name="竖排标题 1"/>
          <p:cNvSpPr>
            <a:spLocks noGrp="1"/>
          </p:cNvSpPr>
          <p:nvPr>
            <p:ph type="title" orient="vert"/>
          </p:nvPr>
        </p:nvSpPr>
        <p:spPr>
          <a:xfrm>
            <a:off x="9824484" y="365125"/>
            <a:ext cx="1529316" cy="5811838"/>
          </a:xfrm>
        </p:spPr>
        <p:txBody>
          <a:bodyPr vert="eaVert">
            <a:normAutofit/>
          </a:bodyPr>
          <a:lstStyle>
            <a:lvl1pPr>
              <a:defRPr sz="3600"/>
            </a:lvl1pPr>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8879958"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spTree>
      <p:nvGrpSpPr>
        <p:cNvPr id="1" name=""/>
        <p:cNvGrpSpPr/>
        <p:nvPr/>
      </p:nvGrpSpPr>
      <p:grpSpPr>
        <a:xfrm>
          <a:off x="0" y="0"/>
          <a:ext cx="0" cy="0"/>
        </a:xfrm>
      </p:grpSpPr>
      <p:sp>
        <p:nvSpPr>
          <p:cNvPr id="3" name="日期占位符 2"/>
          <p:cNvSpPr>
            <a:spLocks noGrp="1"/>
          </p:cNvSpPr>
          <p:nvPr>
            <p:ph type="dt" sz="half" idx="10"/>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nvPr>
        </p:nvSpPr>
        <p:spPr>
          <a:xfrm>
            <a:off x="838200" y="551543"/>
            <a:ext cx="10515600" cy="5558971"/>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image" Target="file:///D:\qq&#25991;&#20214;\712321467\Image\C2C\Image2\%7b75232B38-A165-1FB7-499C-2E1C792CACB5%7d.png" TargetMode="External" /><Relationship Id="rId12" Type="http://schemas.openxmlformats.org/officeDocument/2006/relationships/image" Target="../media/image1.pn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pic>
        <p:nvPicPr>
          <p:cNvPr id="7" name="图片 1073743875" descr="学科网 zxxk.com" title=""/>
          <p:cNvPicPr>
            <a:picLocks noChangeAspect="1"/>
          </p:cNvPicPr>
          <p:nvPr/>
        </p:nvPicPr>
        <p:blipFill>
          <a:blip r:embed="rId12" r:link="rId11"/>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timing/>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5312233220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120650" y="0"/>
            <a:ext cx="11977370" cy="6765290"/>
          </a:xfrm>
        </p:spPr>
        <p:txBody>
          <a:bodyPr>
            <a:noAutofit/>
          </a:bodyPr>
          <a:lstStyle/>
          <a:p>
            <a:r>
              <a:rPr lang="zh-CN" altLang="en-US" sz="2300" b="1"/>
              <a:t>湖北扼守长江中游，坐拥长江干线最长径流里程，被称作“长江之腰”，生态区位十分重要。</a:t>
            </a:r>
            <a:endParaRPr lang="zh-CN" altLang="en-US" sz="2300" b="1"/>
          </a:p>
          <a:p>
            <a:pPr marL="0" indent="0">
              <a:buNone/>
            </a:pPr>
            <a:r>
              <a:rPr lang="en-US" altLang="zh-CN" sz="2300" b="1"/>
              <a:t> </a:t>
            </a:r>
            <a:r>
              <a:rPr lang="zh-CN" altLang="en-US" sz="2300" b="1"/>
              <a:t>近年来，湖北省深入学习贯彻习近平法治思想，把修复长江生态环境摆在压倒性位置，坚定不移走生态优先绿色发展之路，运用法治思维和法治方式扛牢“一江清水东流”“一库净水北送”政治责任。</a:t>
            </a:r>
            <a:endParaRPr lang="zh-CN" altLang="en-US" sz="2300" b="1"/>
          </a:p>
          <a:p>
            <a:r>
              <a:rPr lang="zh-CN" altLang="en-US" sz="2300" b="1"/>
              <a:t>坚持立法撑腰。先后出台《湖北省汉江流域水环境保护条例》《湖北省人民代表大会常务委员会关于长江汉江湖北段实施禁捕的决定》等法规和规范性文件，据统计，湖北省本级现行有效生态环境保护地方性法规和法规性决定达50余件，涉及水、土、气、林、湖等方面，长江生态保护法规制度体系已基本形成。</a:t>
            </a:r>
            <a:endParaRPr lang="zh-CN" altLang="en-US" sz="2300" b="1"/>
          </a:p>
          <a:p>
            <a:r>
              <a:rPr lang="zh-CN" altLang="en-US" sz="2300" b="1"/>
              <a:t>坚持打治并举。湖北公安机关将依法打击涉江违法犯罪行为与扫黑除恶、“昆仑”行动、“雷火”行动、长江干线水域突出治安问题综合整治相结合，做实“情报、指挥、行动”一体化作战体系，对各类涉江涉河涉湖违法犯罪“零容忍”，全力守护一方净土碧水蓝天。湖北检察机关依法能动履职，与相关行政单位协作配合，持续深化长江流域生态保护公益诉讼专项监督活动，完善长江、汉江、清江等重点流域跨区域生态环境案件办理机制。</a:t>
            </a:r>
            <a:endParaRPr lang="zh-CN" altLang="en-US" sz="2300" b="1"/>
          </a:p>
          <a:p>
            <a:r>
              <a:rPr lang="zh-CN" altLang="en-US" sz="2300" b="1"/>
              <a:t>坚持人民参与。充分激发广大群众“主人翁”意识，主动参与小流域综合治理，实现共建共治共享。</a:t>
            </a:r>
            <a:endParaRPr lang="zh-CN" altLang="en-US" sz="2300" b="1"/>
          </a:p>
          <a:p>
            <a:r>
              <a:rPr lang="zh-CN" altLang="en-US" sz="2300" b="1"/>
              <a:t>结合材料，运用全面依法治国的知识，分析湖北省是如何以法治力量推动长江生态环境保护的。(12分)</a:t>
            </a:r>
            <a:endParaRPr lang="zh-CN" altLang="en-US" sz="2300" b="1"/>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376555" y="618490"/>
            <a:ext cx="10786745" cy="5558790"/>
          </a:xfrm>
        </p:spPr>
        <p:txBody>
          <a:bodyPr/>
          <a:lstStyle/>
          <a:p>
            <a:r>
              <a:rPr lang="zh-CN" altLang="en-US" sz="3600" b="1"/>
              <a:t>①保障长江生态环境要做到科学立法、严格执法、公正司法、全民守法。（2分）②坚持科学立法，制定出台相关法律，为保护长江生态提供法律依据和保障。（3分）③严格执法，公正司法，协同发挥治理合力，实现法律效果、社会效果、生态效果有机统一。（4分）④公民要树立保护长江生态环境的环保意识，发挥主人翁作用，主动参与生态环境治理。（3分）</a:t>
            </a:r>
            <a:endParaRPr lang="zh-CN" altLang="en-US" sz="3600" b="1"/>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301625" y="512445"/>
            <a:ext cx="11586210" cy="5966460"/>
          </a:xfrm>
        </p:spPr>
        <p:txBody>
          <a:bodyPr>
            <a:noAutofit/>
          </a:bodyPr>
          <a:lstStyle/>
          <a:p>
            <a:r>
              <a:rPr lang="zh-CN" altLang="en-US" sz="2800" b="1"/>
              <a:t>党的二十大对深化党和国家机构改革作出重要部署。党的二十届二中全会审议通过了在广泛征求意见的基础上提出的《党和国家机构改革方案》，同意将其中涉及国务院机构改革的内容提交十四届全国人欠一次会议审议。2023年3月10日，十四届全国人大一次会议表决通过了关于国务院机构改革方案的决定，批准了这个方案。该方案对科学技术、知识产权等重点领域的机构职责进行了优化和调整，如重新组建了科学技术部，将涉及农业科技、工业科技、医疗科技等方面的具体职责划入农业农村部、工业和信息化部以及国家卫健委等，从而使重组后的科技部更加聚焦于科技发展顶层设计、科技研发等宏观管理职能和科技专业职能，更好地为实现科技自立自强服务。新一轮机构改革紧扣实现中国式现代化，必将加快国家治理现代化的步伐。</a:t>
            </a:r>
            <a:endParaRPr lang="zh-CN" altLang="en-US" sz="2800" b="1"/>
          </a:p>
          <a:p>
            <a:endParaRPr lang="zh-CN" altLang="en-US" sz="2800" b="1"/>
          </a:p>
          <a:p>
            <a:r>
              <a:rPr lang="zh-CN" altLang="en-US" sz="2800" b="1"/>
              <a:t>国务院机构改革充分彰显了中国特色社会主义民主的特点与优势。结合材料并运用《政治与法治》的知识对此加以说明。</a:t>
            </a:r>
            <a:endParaRPr lang="zh-CN" altLang="en-US" sz="2800" b="1"/>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647700" y="1583690"/>
            <a:ext cx="10515600" cy="4593590"/>
          </a:xfrm>
        </p:spPr>
        <p:txBody>
          <a:bodyPr/>
          <a:lstStyle/>
          <a:p>
            <a:r>
              <a:rPr lang="zh-CN" altLang="en-US" sz="4000"/>
              <a:t>中国共产党对党和国家机构改革作出部署并提出改革方案，体现了党的领导是中国特色社会主义民主的根本政治保证。全国人大按照民主集中制原则，审议通过国务院机构改革方案，保障了人民当家作主；该方案调整和优化国家机构职责，有助于实现各部门协调运转，推进国家治理现代化，彰显了中国特色社会主义民主的制度优势。</a:t>
            </a:r>
            <a:endParaRPr lang="zh-CN" altLang="en-US" sz="40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title=""/>
          <p:cNvSpPr>
            <a:spLocks noGrp="1"/>
          </p:cNvSpPr>
          <p:nvPr>
            <p:ph type="title"/>
          </p:nvPr>
        </p:nvSpPr>
        <p:spPr/>
        <p:txBody>
          <a:bodyPr/>
          <a:lstStyle/>
          <a:p>
            <a:endParaRPr lang="zh-CN" altLang="en-US"/>
          </a:p>
        </p:txBody>
      </p:sp>
      <p:sp>
        <p:nvSpPr>
          <p:cNvPr id="3" name="内容占位符 2" title=""/>
          <p:cNvSpPr>
            <a:spLocks noGrp="1"/>
          </p:cNvSpPr>
          <p:nvPr>
            <p:ph idx="1"/>
          </p:nvPr>
        </p:nvSpPr>
        <p:spPr>
          <a:xfrm>
            <a:off x="225425" y="150495"/>
            <a:ext cx="11751945" cy="6312535"/>
          </a:xfrm>
        </p:spPr>
        <p:txBody>
          <a:bodyPr>
            <a:noAutofit/>
          </a:bodyPr>
          <a:lstStyle/>
          <a:p>
            <a:r>
              <a:rPr lang="zh-CN" altLang="en-US" sz="3600"/>
              <a:t>2023年3月5日至3月13日，中华人民共和国第十四届全国人民代表大会第一次会议 在北京召开。会议审议表决通过了政府工作报告、最高人民法院工作报告和最高人民检察院工作报告，表决通过了关于修改立法法的决定、国务院机构改革方案，选举决定了国家主席、国务院总理等国家机关组成人员。这次大会的召开，必将激励全国人民要自信自强、守正创新，凝心聚力、埋头苦干，为全面建设社会主义现代化国家、全面推进中华民族伟大复兴而团结奋斗。</a:t>
            </a:r>
            <a:endParaRPr lang="zh-CN" altLang="en-US" sz="3600"/>
          </a:p>
          <a:p>
            <a:endParaRPr lang="zh-CN" altLang="en-US" sz="3600"/>
          </a:p>
          <a:p>
            <a:r>
              <a:rPr lang="zh-CN" altLang="en-US" sz="3600"/>
              <a:t>结合材料并运用《政治与法治》中“我国的根本政治制度”的相关知识，说明全国人民代表大会的性质和职权。</a:t>
            </a:r>
            <a:endParaRPr lang="zh-CN" altLang="en-US" sz="36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p:txBody>
          <a:bodyPr/>
          <a:lstStyle/>
          <a:p>
            <a:r>
              <a:rPr lang="zh-CN" altLang="en-US" sz="3600"/>
              <a:t>性质：全国人民代表大会是我国最高国家权力机关(2分)</a:t>
            </a:r>
            <a:endParaRPr lang="zh-CN" altLang="en-US" sz="3600"/>
          </a:p>
          <a:p>
            <a:endParaRPr lang="zh-CN" altLang="en-US" sz="3600"/>
          </a:p>
          <a:p>
            <a:r>
              <a:rPr lang="zh-CN" altLang="en-US" sz="3600"/>
              <a:t>职权;①全国人大行使最高立法权，为治国理政提供法律保障;(1分)②行使最高决定权，推进国务院机构改革，提高政府服务效能和水平;(1分)③行使最高任免权，为治国理政提供人才支撑:(1分)④行使最高监督权，保障国家政策有效实施。(1分)</a:t>
            </a:r>
            <a:endParaRPr lang="zh-CN" altLang="en-US" sz="3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481965" y="1162050"/>
            <a:ext cx="10681335" cy="5015230"/>
          </a:xfrm>
        </p:spPr>
        <p:txBody>
          <a:bodyPr/>
          <a:lstStyle/>
          <a:p>
            <a:r>
              <a:rPr lang="zh-CN" altLang="en-US" sz="2800"/>
              <a:t>虽然预制菜行业总体向好，但也存在不足，行业发展存在不少痛点。预制莱是新兴产 业，发展速度快，虽然有关部门正在密集出台相关标准，但仍缺乏完善的国家标准及行业标准。同时，行业缺少知识产权保护，中小企业盲目跟风，产品同质化严重。“小作坊、添 加剂”“图不符、缺斤两”是消费者对安签的怀疑、品质的诟病。如何直击预制莱产业痛点，补齐短板，是预制菜产业持续向好发展的重点工作。</a:t>
            </a:r>
            <a:endParaRPr lang="zh-CN" altLang="en-US" sz="2800"/>
          </a:p>
          <a:p>
            <a:endParaRPr lang="zh-CN" altLang="en-US" sz="2800"/>
          </a:p>
          <a:p>
            <a:r>
              <a:rPr lang="zh-CN" altLang="en-US" sz="2800"/>
              <a:t>结合材料，运用政治与法治知识，说明如何推动预制菜行业健康可持续发展。(7 分 )</a:t>
            </a:r>
            <a:endParaRPr lang="zh-CN" altLang="en-US" sz="28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436245" y="1132840"/>
            <a:ext cx="10727055" cy="5044440"/>
          </a:xfrm>
        </p:spPr>
        <p:txBody>
          <a:bodyPr/>
          <a:lstStyle/>
          <a:p>
            <a:r>
              <a:rPr lang="zh-CN" altLang="en-US" sz="4000"/>
              <a:t>国家有关部门要健全法律和制度体系，坚持依法行政、严格执法，规范企业经营行为；（3分）企业要增强法治观念，强化规则意识，坚持守法诚信经营，公平竞争；（2分）消费者要增强权利意识，依法行使监督权，维护自身合法权益。（2分）</a:t>
            </a:r>
            <a:endParaRPr lang="zh-CN" altLang="en-US" sz="40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225425" y="483870"/>
            <a:ext cx="11556365" cy="5693410"/>
          </a:xfrm>
        </p:spPr>
        <p:txBody>
          <a:bodyPr>
            <a:noAutofit/>
          </a:bodyPr>
          <a:lstStyle/>
          <a:p>
            <a:r>
              <a:rPr lang="zh-CN" altLang="en-US" sz="2800"/>
              <a:t>黑土地是地球上珍贵的土壤资源，被誉为“耕地中的大熊猫”。总书记多次  踏访东北的黑土地，要求采取有效措施切实把黑土地保护好、利用好，使之永远造福人民。</a:t>
            </a:r>
            <a:endParaRPr lang="zh-CN" altLang="en-US" sz="2800"/>
          </a:p>
          <a:p>
            <a:r>
              <a:rPr lang="zh-CN" altLang="en-US" sz="2800"/>
              <a:t>辽宁是东北黑土地的重要分布区，辽宁省委、省政府聚焦典型黑土区重点县，严格审 批与黑土地相关的工程项目，采取“源头严控”“过程严管”和“后果严惩”措施严厉打击盗挖黑土等行为。通过采取工程、农机、农艺、生物等多种措施，综合施策、系统治理，着力 实施黑土地保护工程。辽宁省每年安排资金2亿元用于黑土地保护，先后制定印发《辽宁省黑土地保护规划(2021-2030年)》《辽宁省黑土地保护实施方案(2021-2025年)》, 提出落实耕地保护措施等目标任务。随着休耕轮作、减肥控药、农田配套、秸秆还田等一系列兼顾经济效益与生态效益的措施落地，黑土地得到了有效的保护，为巩固粮食安全 “压舱石”地位提供有力保障</a:t>
            </a:r>
            <a:endParaRPr lang="zh-CN" altLang="en-US" sz="2800"/>
          </a:p>
          <a:p>
            <a:r>
              <a:rPr lang="zh-CN" altLang="en-US" sz="2800"/>
              <a:t>结合材料，运用政治与法治知识，阐明辽宁黑土地治理保护的成功经验。(6分)</a:t>
            </a:r>
            <a:endParaRPr lang="zh-CN" altLang="en-US" sz="28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p:txBody>
          <a:bodyPr/>
          <a:lstStyle/>
          <a:p>
            <a:r>
              <a:rPr lang="zh-CN" altLang="en-US" sz="3200"/>
              <a:t>辽宁黑土地治理保护贯彻落实习近平新时代中国特色社会主义思想；（1分）建立健全黑土地保护长效机制，坚持依法行政、严格执法，切实维护群众利益，保障粮食安全；（4分）实现了党的领导、以人民为中心和依法治国的有机统一。（1分）</a:t>
            </a:r>
            <a:endParaRPr lang="zh-CN" altLang="en-US" sz="32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149225" y="181610"/>
            <a:ext cx="11873865" cy="6433185"/>
          </a:xfrm>
        </p:spPr>
        <p:txBody>
          <a:bodyPr>
            <a:noAutofit/>
          </a:bodyPr>
          <a:lstStyle/>
          <a:p>
            <a:r>
              <a:rPr lang="zh-CN" altLang="en-US" sz="3200"/>
              <a:t>2023年2月13日，中央一号文件《中共中央、国务院关于做好2023年全面推进乡村振兴重点工作的意见》发布，这是二十一世纪以来第二十个聚焦“三农”的中央一号文件。</a:t>
            </a:r>
            <a:endParaRPr lang="zh-CN" altLang="en-US" sz="3200"/>
          </a:p>
          <a:p>
            <a:endParaRPr lang="zh-CN" altLang="en-US" sz="3200"/>
          </a:p>
          <a:p>
            <a:r>
              <a:rPr lang="zh-CN" altLang="en-US" sz="3200"/>
              <a:t>办好农村的事，实现乡村振兴，关键在党。文件指出要坚持和加强党对“三农”工作的全面领导，强化农村基层党组织政治功能和组织功能，发挥农村党员先锋模范作用；党员干部要树牢群众观点，贯彻群众路线，把主要精力放在谋发展、抓治理和为农民群众办实事上；贯彻新发展理念，坚持农业农村优先发展，坚持城乡融合发展，强化科技创新和制度创新，加快建设农业强国，建设宜居宜业和美乡村。</a:t>
            </a:r>
            <a:endParaRPr lang="zh-CN" altLang="en-US" sz="3200"/>
          </a:p>
          <a:p>
            <a:r>
              <a:rPr lang="zh-CN" altLang="en-US" sz="3200"/>
              <a:t>结合材料并运用“中国共产党的领导”的知识，分析2023年中央一号文件提出上述要求的合理性。</a:t>
            </a:r>
            <a:endParaRPr lang="zh-CN" altLang="en-US" sz="32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p:txBody>
          <a:bodyPr/>
          <a:lstStyle/>
          <a:p>
            <a:r>
              <a:rPr lang="zh-CN" altLang="en-US" sz="3200"/>
              <a:t>①中国共产党是中国特色社会主义事业的领导核心，要坚持和加强党对“三农”工作的全面领导；②在乡村振兴中要发挥基层党组织的战斗堡垒和党员的先锋模范作用，推进乡村治理体系和治理能力现代化；③党始终坚持人民立场，党员干部要树牢群众观点，贯彻群众路线，不断满足人民对美好生活的向往；④党坚持科学执政，贯彻新发展理念，坚持农业农村优先发展，坚持城乡融合发展，强化科技创新和制度创新。</a:t>
            </a:r>
            <a:endParaRPr lang="zh-CN" altLang="en-US" sz="32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240030" y="965200"/>
            <a:ext cx="10923270" cy="5212080"/>
          </a:xfrm>
        </p:spPr>
        <p:txBody>
          <a:bodyPr>
            <a:noAutofit/>
          </a:bodyPr>
          <a:lstStyle/>
          <a:p>
            <a:r>
              <a:rPr lang="zh-CN" altLang="en-US" sz="3200"/>
              <a:t>近年来，海南高度重视农村基层党组织建设，以党建为引领探索乡村治理创新。各市县从研究破解基层治理难点问题出发，不断完善基层民主协商“谁牵头、和谁谈、谁来做、怎么谈”机制，完善“民主议事会”“民主恳谈会”“民主听证会”“民主评议会”“民主理财会”等各类形式的基层民主协商机制，做到小事不出村、大事不出镇、矛盾不上交，实现发展惠及人民群众。</a:t>
            </a:r>
            <a:endParaRPr lang="zh-CN" altLang="en-US" sz="3200"/>
          </a:p>
          <a:p>
            <a:endParaRPr lang="zh-CN" altLang="en-US" sz="3200"/>
          </a:p>
          <a:p>
            <a:r>
              <a:rPr lang="zh-CN" altLang="en-US" sz="3200"/>
              <a:t>据此，有人认为，完善基层民主协商机制是推动全过程人民民主在基层落地的关键。结合材料，运用《政治与法治》的知识对上述观点加以辨析。</a:t>
            </a:r>
            <a:endParaRPr lang="zh-CN" altLang="en-US" sz="32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406400" y="454025"/>
            <a:ext cx="11345545" cy="5723255"/>
          </a:xfrm>
        </p:spPr>
        <p:txBody>
          <a:bodyPr>
            <a:noAutofit/>
          </a:bodyPr>
          <a:lstStyle/>
          <a:p>
            <a:r>
              <a:rPr lang="zh-CN" altLang="en-US" sz="3200"/>
              <a:t>①基层民主是全过程人民民主的重要体现。全过程人民民主是最广泛、最真实、最管用(或全链条、全方位、全覆盖)的民主。完善基层民主协商机制，能保证村民在社会治理中享有广泛持续深入参与的民主权利；调动了村民参与社会治理的积极性，增强了村民的获得感、幸福感、安全感，有效保障了人民当家作主，构建共建共治共享的基层社会治理格局。②中国共产党领导是中国特色社会主义最本质的特征，是中国特色社会主义制度的最大优势。只有坚持和加强党的全面领导，才能保证农村社会治理的正确方向，保障农村社会治理有序进行。推动全过程人民民主在基层落地，关键在党。</a:t>
            </a:r>
            <a:endParaRPr lang="zh-CN" altLang="en-US" sz="32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257175" y="228600"/>
            <a:ext cx="11690350" cy="6355715"/>
          </a:xfrm>
        </p:spPr>
        <p:txBody>
          <a:bodyPr>
            <a:normAutofit fontScale="90000"/>
          </a:bodyPr>
          <a:lstStyle/>
          <a:p>
            <a:r>
              <a:rPr lang="zh-CN" altLang="en-US"/>
              <a:t>中共十尤大以来的五年，是极不平凡的五年。五年来，人民政协坚持以习近平新时代中国特色社会主义思想为指导，深入学习贯彻中共十九大和二十大精神，准确把握政协性质定位，紧紧围绕中心服务大局，务实有效深化专门协商机构建设，凝心聚力共襄民族复兴历史伟业。</a:t>
            </a:r>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endParaRPr lang="zh-CN" altLang="en-US"/>
          </a:p>
          <a:p>
            <a:r>
              <a:rPr lang="zh-CN" altLang="en-US"/>
              <a:t>立足新起点，迈向新征程，人民政协必须要始终保持奋发有为的精神状态。切实扛起   责任担当，把人民政协制度坚持好，把人民政协事业发展好，把更多的人团结在党的周围。</a:t>
            </a:r>
            <a:endParaRPr lang="zh-CN" altLang="en-US"/>
          </a:p>
          <a:p>
            <a:endParaRPr lang="zh-CN" altLang="en-US"/>
          </a:p>
          <a:p>
            <a:r>
              <a:rPr lang="zh-CN" altLang="en-US"/>
              <a:t>结合材料，运用《政治与法治》知识，说明如何在新征程中切实扛起政协担当。</a:t>
            </a:r>
            <a:endParaRPr lang="zh-CN" altLang="en-US"/>
          </a:p>
        </p:txBody>
      </p:sp>
      <p:pic>
        <p:nvPicPr>
          <p:cNvPr id="4" name="图片 3" title=""/>
          <p:cNvPicPr>
            <a:picLocks noChangeAspect="1"/>
          </p:cNvPicPr>
          <p:nvPr/>
        </p:nvPicPr>
        <p:blipFill>
          <a:blip r:embed="rId2"/>
          <a:stretch>
            <a:fillRect/>
          </a:stretch>
        </p:blipFill>
        <p:spPr>
          <a:xfrm>
            <a:off x="1818640" y="1698625"/>
            <a:ext cx="10128885" cy="3461385"/>
          </a:xfrm>
          <a:prstGeom prst="rect">
            <a:avLst/>
          </a:prstGeom>
        </p:spPr>
      </p:pic>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346710" y="560705"/>
            <a:ext cx="10816590" cy="5616575"/>
          </a:xfrm>
        </p:spPr>
        <p:txBody>
          <a:bodyPr>
            <a:normAutofit/>
          </a:bodyPr>
          <a:lstStyle/>
          <a:p>
            <a:r>
              <a:rPr lang="zh-CN" altLang="en-US" sz="3200"/>
              <a:t>①人民政协坚持党的领导，充分发挥中国特色政党制度的优势，推进国家治理体系和治理能力现代化。(3分)②人民政协工作要聚焦党和国家中心任务，把协商民主贯穿政治协商、民主监督、参政设政全过程，不断促进决策科学化、民主化，助力民族复兴伟业，(3分)③人民政协进一步发挥爱国统一战线组织的优势和作用，加强人民政协的专门协商机构建设，拓展委员参与、提升履职效率，着力增进共识、促进团结和民主。(3分)④人民政协畅通反映社情民意的渠道，助力发展全过程人民民主，保障人民当家作主。(3分)【任答3点即可得满分)</a:t>
            </a:r>
            <a:endParaRPr lang="zh-CN" altLang="en-US" sz="3200"/>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120650" y="288925"/>
            <a:ext cx="11736070" cy="5888355"/>
          </a:xfrm>
        </p:spPr>
        <p:txBody>
          <a:bodyPr>
            <a:noAutofit/>
          </a:bodyPr>
          <a:lstStyle/>
          <a:p>
            <a:r>
              <a:rPr lang="zh-CN" altLang="en-US" sz="2400"/>
              <a:t>2023年1月4日，中央全面依法治国委员会办公室发布了关于第二批全国法治政府建设示范地区和项目命名的决定。肇庆市上榜全国法治政府建设示范市。</a:t>
            </a:r>
            <a:endParaRPr lang="zh-CN" altLang="en-US" sz="2400"/>
          </a:p>
          <a:p>
            <a:r>
              <a:rPr lang="zh-CN" altLang="en-US" sz="2400"/>
              <a:t>近年来，肇庆坚持以习近平法治思想为统领，健全党领导全面依法治市、法治政府建设的工作体制机制，推进跨领域跨部门联合执法；肇庆全面推行行政审批服务“马上办、网上办、就近办、一次办、自助办”等政务服务改革，在全省率先实现企业开办“1 天办成”、手机微信端一站式申办企业事项；同时，肇庆市在全省率先成立金融纠纷、企业信用纠纷等人民调解委员会，形成市、县、镇（街）、村（社区）四级和各职能部门上下联动、条块结合的化解社会矛盾工作机制。</a:t>
            </a:r>
            <a:endParaRPr lang="zh-CN" altLang="en-US" sz="2400"/>
          </a:p>
          <a:p>
            <a:r>
              <a:rPr lang="zh-CN" altLang="en-US" sz="2400"/>
              <a:t>肇庆市相关负责人表示，下一步将深入总结近年来法治政府建设取得的经验与成就，在新的历史起点进一步，努力把肇庆建成全省最安全稳定、最公平公正、法治环境最好的地区之一。</a:t>
            </a:r>
            <a:endParaRPr lang="zh-CN" altLang="en-US" sz="2400"/>
          </a:p>
          <a:p>
            <a:r>
              <a:rPr lang="zh-CN" altLang="en-US" sz="2400"/>
              <a:t>结合材料，运用《政治与法治》的知识，谈谈肇庆市的经验与成就对法治政府建设的启示。</a:t>
            </a:r>
            <a:endParaRPr lang="zh-CN" altLang="en-US" sz="2400"/>
          </a:p>
        </p:txBody>
      </p:sp>
      <p:pic>
        <p:nvPicPr>
          <p:cNvPr id="2" name="Picture 2"/>
          <p:cNvPicPr>
            <a:picLocks noChangeAspect="1"/>
          </p:cNvPicPr>
          <p:nvPr/>
        </p:nvPicPr>
        <p:blipFill>
          <a:blip r:embed="rId2"/>
          <a:stretch>
            <a:fillRect/>
          </a:stretch>
        </p:blipFill>
        <p:spPr>
          <a:xfrm flipH="1">
            <a:off x="11747500" y="10198100"/>
            <a:ext cx="0" cy="0"/>
          </a:xfrm>
          <a:prstGeom prst="rect">
            <a:avLst/>
          </a:prstGeom>
          <a:ln>
            <a:noFill/>
          </a:ln>
        </p:spPr>
      </p:pic>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p:txBody>
          <a:bodyPr/>
          <a:lstStyle/>
          <a:p>
            <a:r>
              <a:rPr lang="zh-CN" altLang="en-US" sz="3200"/>
              <a:t>①维护党中央权威，坚持党的集中统一领导，确保法治政府建设沿着正确方向开展。②深化行政执法体制机制改革，推动形成联合执法合力，增强法治政府的执行力和公信力。③运用科技手段优化服务流程，打造智能高效的政府，提高法治政府的服务效能。④建立社会多元矛盾化解机制，调解纠纷，化解矛盾，打造人民满意的法治政府。</a:t>
            </a:r>
            <a:endParaRPr lang="zh-CN" altLang="en-US" sz="3200"/>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316865" y="180340"/>
            <a:ext cx="11706225" cy="5996940"/>
          </a:xfrm>
        </p:spPr>
        <p:txBody>
          <a:bodyPr>
            <a:noAutofit/>
          </a:bodyPr>
          <a:lstStyle/>
          <a:p>
            <a:r>
              <a:rPr lang="zh-CN" altLang="en-US" sz="2800"/>
              <a:t>深化党和国家机构改革，是贯彻落实党的二十大精神的重要举措，是推进国家治理体系和治理能力现代化的集中部署。</a:t>
            </a:r>
            <a:endParaRPr lang="zh-CN" altLang="en-US" sz="2800"/>
          </a:p>
          <a:p>
            <a:r>
              <a:rPr lang="zh-CN" altLang="en-US" sz="2800"/>
              <a:t>习近平总书记强调，党和国家机构改革是一项复杂系统工程，不可能一蹴而就，也不会一劳永逸，搞好机构改革的组织实施工作至关重要。一要加大统的力度。在中央政治局常委会领导下，中央全面深化改革委员会牵头抓总、：加强统筹协调，：设立协调机制、“二要坚持稳的基调。这次机构改革涉及部门较多、触及的问题较深，要谋定而后动。中央和地方机构改革在工作部署和组织实施上要有机衔接、有序推进。三要做好人的工作。要引导广大党员、干部讲政治、顾大局、守规矩，正确对待利益格局调整和个人进退留转，积极支持改革，自觉服从组织安排。四要执行严的纪律。涉及机构变动、职责调整的部门，要自觉服从大局，确保机构、职责、人员等按要求及时调整到位。五要做到于法有据。坚持在法治轨道上推进机构改革，立法机构要统筹做好相关立改废释工作。</a:t>
            </a:r>
            <a:endParaRPr lang="zh-CN" altLang="en-US" sz="2800"/>
          </a:p>
          <a:p>
            <a:r>
              <a:rPr lang="zh-CN" altLang="en-US" sz="2800"/>
              <a:t>运用政治与法治的知识，谈谈对习总书记关于深化党和国家机构改革要求的认识。</a:t>
            </a:r>
            <a:endParaRPr lang="zh-CN" altLang="en-US" sz="2800"/>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587375" y="845820"/>
            <a:ext cx="10575925" cy="5331460"/>
          </a:xfrm>
        </p:spPr>
        <p:txBody>
          <a:bodyPr/>
          <a:lstStyle/>
          <a:p>
            <a:r>
              <a:rPr lang="zh-CN" altLang="en-US" sz="2800"/>
              <a:t>①中国共产党领导是中国特色社会主义最本质的特征，是中国特色社会主义制度的最大优势。中国共产党发挥总揽全局、协调各方的领导核心作用。（2分）党和国家机构改革必须坚持党的领导，加强党中央统筹协调。（1分）②民主集中制是党和国家机构的组织活动原则。（2分）正确处理中央和地方的关系,中央和地方机构改革在工作部署和组织实施上要有机衔接、有序推进。（1分）③发挥共产党员的先锋模范作用。（2分）党员要在机构改革中要讲政治、顾大局、守规矩，执行党的纪律。（1分）④依法治国是党领导人民治理国家的基本方式。（2分）机构改革要在法治轨道上推进。（1分）（考生若从其他角度作答，言之有理，可酌情给分。）</a:t>
            </a:r>
            <a:endParaRPr lang="zh-CN" altLang="en-US" sz="2800"/>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120015" y="316865"/>
            <a:ext cx="11812270" cy="5860415"/>
          </a:xfrm>
        </p:spPr>
        <p:txBody>
          <a:bodyPr>
            <a:noAutofit/>
          </a:bodyPr>
          <a:lstStyle/>
          <a:p>
            <a:r>
              <a:rPr lang="zh-CN" altLang="en-US" sz="2400"/>
              <a:t>党的二十大，是党和国家政治生活中的一件大事，自2022年4月15日起，党的二十大相关工作网络征求意见活动正式启动。这是党的历史上第一次将党的全国代表大会相关工作面向全党全社会公开征求意见。</a:t>
            </a:r>
            <a:endParaRPr lang="zh-CN" altLang="en-US" sz="2400"/>
          </a:p>
          <a:p>
            <a:endParaRPr lang="zh-CN" altLang="en-US" sz="2400"/>
          </a:p>
          <a:p>
            <a:r>
              <a:rPr lang="zh-CN" altLang="en-US" sz="2400"/>
              <a:t>中共中央8月31日召开党外人士座谈会，就中共二十大报告征求意见稿听取各民主党派中央、全国工商联负责人和无党派人士代表的意见和建议。习近平强调，今年上半年以来，大家通过多种形式考察调研，形成了一批高质量调研成果，提出了很多有价值的意见建议，我们将认真研究和吸纳。</a:t>
            </a:r>
            <a:endParaRPr lang="zh-CN" altLang="en-US" sz="2400"/>
          </a:p>
          <a:p>
            <a:endParaRPr lang="zh-CN" altLang="en-US" sz="2400"/>
          </a:p>
          <a:p>
            <a:r>
              <a:rPr lang="zh-CN" altLang="en-US" sz="2400"/>
              <a:t>10月22日，2300多名党的二十大代表和特邀代表，以无记名投票方式，选举出由376名中央委员、候补中央委员组成的中国共产党第二十届中央委员会和133名中央纪委委员组成的第二十届中央纪律检查委员会。肩负9600多万名共产党员的殷殷重托，承载14亿多中国人民的热切期盼，新一届中央领导集体必将团结带领全党全国各族人民奋勇前进。</a:t>
            </a:r>
            <a:endParaRPr lang="zh-CN" altLang="en-US" sz="2400"/>
          </a:p>
          <a:p>
            <a:endParaRPr lang="zh-CN" altLang="en-US" sz="2400"/>
          </a:p>
          <a:p>
            <a:r>
              <a:rPr lang="zh-CN" altLang="en-US" sz="2400"/>
              <a:t>（1）中国共产党以自身的生动实践践行全过程人民民主。结合材料，运用《政治与法治》有关知识予以说明。（8分）</a:t>
            </a:r>
            <a:endParaRPr lang="zh-CN" altLang="en-US" sz="2400"/>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title=""/>
          <p:cNvSpPr>
            <a:spLocks noGrp="1"/>
          </p:cNvSpPr>
          <p:nvPr>
            <p:ph idx="1"/>
          </p:nvPr>
        </p:nvSpPr>
        <p:spPr>
          <a:xfrm>
            <a:off x="602615" y="392430"/>
            <a:ext cx="10560685" cy="5784850"/>
          </a:xfrm>
        </p:spPr>
        <p:txBody>
          <a:bodyPr>
            <a:noAutofit/>
          </a:bodyPr>
          <a:lstStyle/>
          <a:p>
            <a:r>
              <a:rPr lang="zh-CN" altLang="en-US" sz="3200"/>
              <a:t>(1)我国是人民民主专政的社会主义国家，我国的民主是全链条、全方位、全覆盖的民主，是维护人民根本利益的最广泛、最真实、最管用的民主。(2分)中国共产党代表最广大人民的根本利益，面向全党全社会公开征求意见，有利于实现人民意志、保障人民权益、激发人民创造活力。(2分)中国共产党发挥协商民主的独特优势，听取各民主党派等多方的意见，有利于增进共识、促进团结，画出最大的同心圆。(2分)中国共产党坚持民主集中制，以无记名投票方式选举产生中央委员和中央纪律委员，为人民当家作主提供了坚强的组织保障。(2分)</a:t>
            </a:r>
            <a:endParaRPr lang="zh-CN" altLang="en-US" sz="3200"/>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https://d.book118.com/445312233220011121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23</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23</vt:i4>
      </vt:variant>
    </vt:vector>
  </HeadingPairs>
  <TitlesOfParts>
    <vt:vector baseType="lpstr" size="29">
      <vt:lpstr>Arial</vt:lpstr>
      <vt:lpstr>Calibri</vt:lpstr>
      <vt:lpstr>Arial Black</vt:lpstr>
      <vt:lpstr>微软雅黑</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2024-09-24T18:43:33.452</cp:lastPrinted>
  <dcterms:created xsi:type="dcterms:W3CDTF">2024-09-24T10:43:33Z</dcterms:created>
  <dcterms:modified xsi:type="dcterms:W3CDTF">2024-09-24T10:43:35Z</dcterms:modified>
</cp:coreProperties>
</file>