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17DEE94-126E-4432-8E2E-967C546CA3DA}" type="doc">
      <dgm:prSet loTypeId="urn:microsoft.com/office/officeart/2005/8/layout/chevron2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zh-CN" altLang="en-US"/>
        </a:p>
      </dgm:t>
    </dgm:pt>
    <dgm:pt modelId="{11016EDB-334C-4B41-A21B-9BADC256F3A3}" type="parTrans" cxnId="{3F5AC4BE-D242-47BA-83B8-16C1F5ADA6ED}">
      <dgm:prSet/>
      <dgm:spPr/>
      <dgm:t>
        <a:bodyPr/>
        <a:lstStyle/>
        <a:p>
          <a:endParaRPr lang="zh-CN" altLang="en-US"/>
        </a:p>
      </dgm:t>
    </dgm:pt>
    <dgm:pt modelId="{3640D694-C175-46CC-8513-009A479B2429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z="2000" b="1" smtClean="0"/>
            <a:t>首先</a:t>
          </a:r>
          <a:endParaRPr lang="zh-CN" altLang="en-US" sz="2000" b="1"/>
        </a:p>
      </dgm:t>
    </dgm:pt>
    <dgm:pt modelId="{FC582151-3BB2-4479-816D-27FBF03DD8ED}" type="parTrans" cxnId="{549E1ADE-D026-4AB3-973C-F2CD9BD124B4}">
      <dgm:prSet/>
      <dgm:spPr/>
      <dgm:t>
        <a:bodyPr/>
        <a:lstStyle/>
        <a:p>
          <a:endParaRPr lang="zh-CN" altLang="en-US"/>
        </a:p>
      </dgm:t>
    </dgm:pt>
    <dgm:pt modelId="{493EE994-D370-4067-8CE7-685291BAC893}">
      <dgm:prSet phldrT="[文本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>
            <a:lnSpc>
              <a:spcPct val="120000"/>
            </a:lnSpc>
          </a:pPr>
          <a:r>
            <a:rPr lang="zh-CN" altLang="en-US" sz="2000" b="1" smtClean="0">
              <a:latin typeface="楷体" panose="02010609060101010101" pitchFamily="49" charset="-122"/>
              <a:ea typeface="楷体" panose="02010609060101010101" pitchFamily="49" charset="-122"/>
            </a:rPr>
            <a:t>利用乘方与开方互为逆运算来确定无理数的整数部分；</a:t>
          </a:r>
          <a:endParaRPr lang="zh-CN" altLang="en-US" sz="2000" b="1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33AFD11E-F7AC-4B06-BFD0-20B5FBBC51D4}" type="sibTrans" cxnId="{549E1ADE-D026-4AB3-973C-F2CD9BD124B4}">
      <dgm:prSet/>
      <dgm:spPr/>
      <dgm:t>
        <a:bodyPr/>
        <a:lstStyle/>
        <a:p>
          <a:endParaRPr lang="zh-CN" altLang="en-US"/>
        </a:p>
      </dgm:t>
    </dgm:pt>
    <dgm:pt modelId="{0228C138-D552-4C82-9555-CFE09D79339F}" type="sibTrans" cxnId="{3F5AC4BE-D242-47BA-83B8-16C1F5ADA6ED}">
      <dgm:prSet/>
      <dgm:spPr/>
      <dgm:t>
        <a:bodyPr/>
        <a:lstStyle/>
        <a:p>
          <a:endParaRPr lang="zh-CN" altLang="en-US"/>
        </a:p>
      </dgm:t>
    </dgm:pt>
    <dgm:pt modelId="{DC348824-17E8-48EC-B3B6-8D0BD21E2C45}" type="parTrans" cxnId="{BB15BBB3-7F57-41A5-AA22-4C047D746BE2}">
      <dgm:prSet/>
      <dgm:spPr/>
      <dgm:t>
        <a:bodyPr/>
        <a:lstStyle/>
        <a:p>
          <a:endParaRPr lang="zh-CN" altLang="en-US"/>
        </a:p>
      </dgm:t>
    </dgm:pt>
    <dgm:pt modelId="{D02F1D5F-CA83-407D-808F-35BAB2DADEF0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z="2000" b="1" smtClean="0"/>
            <a:t>然后</a:t>
          </a:r>
          <a:endParaRPr lang="zh-CN" altLang="en-US" sz="2000" b="1"/>
        </a:p>
      </dgm:t>
    </dgm:pt>
    <dgm:pt modelId="{2ACDD6EB-A736-4623-830D-F1710DA743BE}" type="parTrans" cxnId="{9228DE2C-7961-4549-BE0E-E13EB0B72E2D}">
      <dgm:prSet/>
      <dgm:spPr/>
      <dgm:t>
        <a:bodyPr/>
        <a:lstStyle/>
        <a:p>
          <a:endParaRPr lang="zh-CN" altLang="en-US"/>
        </a:p>
      </dgm:t>
    </dgm:pt>
    <dgm:pt modelId="{DAE6B5BC-AF91-4DBF-A7AC-97A0D77A1FCB}">
      <dgm:prSet phldrT="[文本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>
            <a:lnSpc>
              <a:spcPct val="120000"/>
            </a:lnSpc>
          </a:pPr>
          <a:r>
            <a:rPr lang="zh-CN" altLang="en-US" sz="2000" b="1" smtClean="0">
              <a:latin typeface="楷体" panose="02010609060101010101" pitchFamily="49" charset="-122"/>
              <a:ea typeface="楷体" panose="02010609060101010101" pitchFamily="49" charset="-122"/>
            </a:rPr>
            <a:t>根据所要求的精确度</a:t>
          </a:r>
          <a:r>
            <a:rPr lang="en-US" altLang="zh-CN" sz="2000" b="1" smtClean="0">
              <a:latin typeface="楷体" panose="02010609060101010101" pitchFamily="49" charset="-122"/>
              <a:ea typeface="楷体" panose="02010609060101010101" pitchFamily="49" charset="-122"/>
            </a:rPr>
            <a:t>,</a:t>
          </a:r>
          <a:r>
            <a:rPr lang="zh-CN" altLang="en-US" sz="2000" b="1" smtClean="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rPr>
            <a:t>采用“二分法”，确定真值所在范围</a:t>
          </a:r>
          <a:r>
            <a:rPr lang="en-US" altLang="zh-CN" sz="2000" b="1" smtClean="0">
              <a:latin typeface="楷体" panose="02010609060101010101" pitchFamily="49" charset="-122"/>
              <a:ea typeface="楷体" panose="02010609060101010101" pitchFamily="49" charset="-122"/>
            </a:rPr>
            <a:t>.</a:t>
          </a:r>
          <a:endParaRPr lang="zh-CN" altLang="en-US" sz="2000" b="1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629A6D2A-B73F-4F37-BF14-2F6CDE3ECC3F}" type="sibTrans" cxnId="{9228DE2C-7961-4549-BE0E-E13EB0B72E2D}">
      <dgm:prSet/>
      <dgm:spPr/>
      <dgm:t>
        <a:bodyPr/>
        <a:lstStyle/>
        <a:p>
          <a:endParaRPr lang="zh-CN" altLang="en-US"/>
        </a:p>
      </dgm:t>
    </dgm:pt>
    <dgm:pt modelId="{CE128AD6-B15C-4904-8DD1-7B22D24BE98E}" type="sibTrans" cxnId="{BB15BBB3-7F57-41A5-AA22-4C047D746BE2}">
      <dgm:prSet/>
      <dgm:spPr/>
      <dgm:t>
        <a:bodyPr/>
        <a:lstStyle/>
        <a:p>
          <a:endParaRPr lang="zh-CN" altLang="en-US"/>
        </a:p>
      </dgm:t>
    </dgm:pt>
    <dgm:pt modelId="{C7E23EFF-954E-4FD7-8B21-194A1EE3DD52}" type="pres">
      <dgm:prSet presAssocID="{317DEE94-126E-4432-8E2E-967C546CA3DA}" presName="linearFlow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4BD2D865-1756-41C7-B970-BDEC3CC874F3}" type="pres">
      <dgm:prSet presAssocID="{3640D694-C175-46CC-8513-009A479B2429}" presName="composite"/>
      <dgm:spPr/>
      <dgm:t>
        <a:bodyPr/>
        <a:lstStyle/>
        <a:p>
          <a:endParaRPr/>
        </a:p>
      </dgm:t>
    </dgm:pt>
    <dgm:pt modelId="{90EDE9F3-FBA0-40F2-846D-C3C9D2BF6274}" type="pres">
      <dgm:prSet presAssocID="{3640D694-C175-46CC-8513-009A479B2429}" presName="parentText" presStyleLbl="alignNode1" presStyleCnt="2" custLinFactNeighborY="633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EB4A206-BA19-4833-A226-37C03FAD9D52}" type="pres">
      <dgm:prSet presAssocID="{3640D694-C175-46CC-8513-009A479B2429}" presName="descendantText" presStyleLbl="alignAcc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540A4DA-EE9A-4B83-96B4-9FEBDB09D803}" type="pres">
      <dgm:prSet presAssocID="{0228C138-D552-4C82-9555-CFE09D79339F}" presName="sp"/>
      <dgm:spPr/>
      <dgm:t>
        <a:bodyPr/>
        <a:lstStyle/>
        <a:p>
          <a:endParaRPr/>
        </a:p>
      </dgm:t>
    </dgm:pt>
    <dgm:pt modelId="{EDD0C88E-7466-4E81-B9B8-9E30EC0E2871}" type="pres">
      <dgm:prSet presAssocID="{D02F1D5F-CA83-407D-808F-35BAB2DADEF0}" presName="composite"/>
      <dgm:spPr/>
      <dgm:t>
        <a:bodyPr/>
        <a:lstStyle/>
        <a:p>
          <a:endParaRPr/>
        </a:p>
      </dgm:t>
    </dgm:pt>
    <dgm:pt modelId="{A8E317AC-D351-4E15-9C9D-20698D92BE18}" type="pres">
      <dgm:prSet presAssocID="{D02F1D5F-CA83-407D-808F-35BAB2DADEF0}" presName="parentText" presStyleLbl="alignNode1" presStyleIdx="1" presStyleCnt="2" custLinFactNeighborX="-871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B63292C-0CA9-4885-A9EB-DC69D68254C2}" type="pres">
      <dgm:prSet presAssocID="{D02F1D5F-CA83-407D-808F-35BAB2DADEF0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3F5AC4BE-D242-47BA-83B8-16C1F5ADA6ED}" srcId="{317DEE94-126E-4432-8E2E-967C546CA3DA}" destId="{3640D694-C175-46CC-8513-009A479B2429}" srcOrd="0" destOrd="0" parTransId="{11016EDB-334C-4B41-A21B-9BADC256F3A3}" sibTransId="{0228C138-D552-4C82-9555-CFE09D79339F}"/>
    <dgm:cxn modelId="{549E1ADE-D026-4AB3-973C-F2CD9BD124B4}" srcId="{3640D694-C175-46CC-8513-009A479B2429}" destId="{493EE994-D370-4067-8CE7-685291BAC893}" srcOrd="0" destOrd="0" parTransId="{FC582151-3BB2-4479-816D-27FBF03DD8ED}" sibTransId="{33AFD11E-F7AC-4B06-BFD0-20B5FBBC51D4}"/>
    <dgm:cxn modelId="{BB15BBB3-7F57-41A5-AA22-4C047D746BE2}" srcId="{317DEE94-126E-4432-8E2E-967C546CA3DA}" destId="{D02F1D5F-CA83-407D-808F-35BAB2DADEF0}" srcOrd="1" destOrd="0" parTransId="{DC348824-17E8-48EC-B3B6-8D0BD21E2C45}" sibTransId="{CE128AD6-B15C-4904-8DD1-7B22D24BE98E}"/>
    <dgm:cxn modelId="{9228DE2C-7961-4549-BE0E-E13EB0B72E2D}" srcId="{D02F1D5F-CA83-407D-808F-35BAB2DADEF0}" destId="{DAE6B5BC-AF91-4DBF-A7AC-97A0D77A1FCB}" srcOrd="0" destOrd="0" parTransId="{2ACDD6EB-A736-4623-830D-F1710DA743BE}" sibTransId="{629A6D2A-B73F-4F37-BF14-2F6CDE3ECC3F}"/>
    <dgm:cxn modelId="{AB7DA0BD-3794-4B7D-8713-C51F884288C5}" type="presOf" srcId="{317DEE94-126E-4432-8E2E-967C546CA3DA}" destId="{C7E23EFF-954E-4FD7-8B21-194A1EE3DD52}" srcOrd="0" destOrd="0" presId="urn:microsoft.com/office/officeart/2005/8/layout/chevron2"/>
    <dgm:cxn modelId="{B07D71B2-391D-4242-987A-D32AF01A8024}" type="presParOf" srcId="{C7E23EFF-954E-4FD7-8B21-194A1EE3DD52}" destId="{4BD2D865-1756-41C7-B970-BDEC3CC874F3}" srcOrd="0" destOrd="0" presId="urn:microsoft.com/office/officeart/2005/8/layout/chevron2"/>
    <dgm:cxn modelId="{0FCB4E0A-8C91-4739-A9CE-4B8FBC26BA0F}" type="presParOf" srcId="{4BD2D865-1756-41C7-B970-BDEC3CC874F3}" destId="{90EDE9F3-FBA0-40F2-846D-C3C9D2BF6274}" srcOrd="0" destOrd="0" presId="urn:microsoft.com/office/officeart/2005/8/layout/chevron2"/>
    <dgm:cxn modelId="{5046197A-36EA-4120-8E7B-1C4F79BB0E6A}" type="presOf" srcId="{3640D694-C175-46CC-8513-009A479B2429}" destId="{90EDE9F3-FBA0-40F2-846D-C3C9D2BF6274}" srcOrd="0" destOrd="0" presId="urn:microsoft.com/office/officeart/2005/8/layout/chevron2"/>
    <dgm:cxn modelId="{724BDF3E-C0EB-4D6D-95FE-52F1150206B4}" type="presParOf" srcId="{4BD2D865-1756-41C7-B970-BDEC3CC874F3}" destId="{6EB4A206-BA19-4833-A226-37C03FAD9D52}" srcOrd="1" destOrd="0" presId="urn:microsoft.com/office/officeart/2005/8/layout/chevron2"/>
    <dgm:cxn modelId="{0FC67D12-E407-40E5-833C-7984679C0FFA}" type="presOf" srcId="{493EE994-D370-4067-8CE7-685291BAC893}" destId="{6EB4A206-BA19-4833-A226-37C03FAD9D52}" srcOrd="0" destOrd="0" presId="urn:microsoft.com/office/officeart/2005/8/layout/chevron2"/>
    <dgm:cxn modelId="{57A6DFA5-F11D-40E9-89DB-B32FCD03600B}" type="presParOf" srcId="{C7E23EFF-954E-4FD7-8B21-194A1EE3DD52}" destId="{F540A4DA-EE9A-4B83-96B4-9FEBDB09D803}" srcOrd="1" destOrd="0" presId="urn:microsoft.com/office/officeart/2005/8/layout/chevron2"/>
    <dgm:cxn modelId="{52B47FBB-4C3F-4428-9206-ECD02867AAA5}" type="presParOf" srcId="{C7E23EFF-954E-4FD7-8B21-194A1EE3DD52}" destId="{EDD0C88E-7466-4E81-B9B8-9E30EC0E2871}" srcOrd="2" destOrd="0" presId="urn:microsoft.com/office/officeart/2005/8/layout/chevron2"/>
    <dgm:cxn modelId="{2D6D36F2-0C0A-49ED-BF18-B4FF285425A0}" type="presParOf" srcId="{EDD0C88E-7466-4E81-B9B8-9E30EC0E2871}" destId="{A8E317AC-D351-4E15-9C9D-20698D92BE18}" srcOrd="0" destOrd="0" presId="urn:microsoft.com/office/officeart/2005/8/layout/chevron2"/>
    <dgm:cxn modelId="{A648E9CF-3272-497D-838A-DE2F7E36A586}" type="presOf" srcId="{D02F1D5F-CA83-407D-808F-35BAB2DADEF0}" destId="{A8E317AC-D351-4E15-9C9D-20698D92BE18}" srcOrd="0" destOrd="0" presId="urn:microsoft.com/office/officeart/2005/8/layout/chevron2"/>
    <dgm:cxn modelId="{0A3ED37D-0A2A-40FD-A3C7-6A57BB36C0A3}" type="presParOf" srcId="{EDD0C88E-7466-4E81-B9B8-9E30EC0E2871}" destId="{AB63292C-0CA9-4885-A9EB-DC69D68254C2}" srcOrd="1" destOrd="0" presId="urn:microsoft.com/office/officeart/2005/8/layout/chevron2"/>
    <dgm:cxn modelId="{A2C1EB98-AACC-4341-A591-DC1D89D5978F}" type="presOf" srcId="{DAE6B5BC-AF91-4DBF-A7AC-97A0D77A1FCB}" destId="{AB63292C-0CA9-4885-A9EB-DC69D68254C2}" srcOrd="0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90EDE9F3-FBA0-40F2-846D-C3C9D2BF6274}">
      <dsp:nvSpPr>
        <dsp:cNvPr id="6" name=""/>
        <dsp:cNvSpPr/>
      </dsp:nvSpPr>
      <dsp:spPr>
        <a:xfrm rot="5400000">
          <a:off x="-193640" y="204841"/>
          <a:ext cx="1290935" cy="9036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首先</a:t>
          </a:r>
          <a:endParaRPr lang="zh-CN" altLang="en-US" sz="2000" b="1" kern="1200"/>
        </a:p>
      </dsp:txBody>
      <dsp:txXfrm rot="-5400000">
        <a:off x="0" y="463028"/>
        <a:ext cx="903654" cy="387281"/>
      </dsp:txXfrm>
    </dsp:sp>
    <dsp:sp modelId="{6EB4A206-BA19-4833-A226-37C03FAD9D52}">
      <dsp:nvSpPr>
        <dsp:cNvPr id="7" name=""/>
        <dsp:cNvSpPr/>
      </dsp:nvSpPr>
      <dsp:spPr>
        <a:xfrm rot="5400000">
          <a:off x="2976002" y="-2069317"/>
          <a:ext cx="839549" cy="49842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12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b="1" kern="1200" smtClean="0">
              <a:latin typeface="楷体" panose="02010609060101010101" pitchFamily="49" charset="-122"/>
              <a:ea typeface="楷体" panose="02010609060101010101" pitchFamily="49" charset="-122"/>
            </a:rPr>
            <a:t>利用乘方与开方互为逆运算来确定无理数的整数部分；</a:t>
          </a:r>
          <a:endParaRPr lang="zh-CN" altLang="en-US" sz="2000" b="1" kern="120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 rot="-5400000">
        <a:off x="903655" y="44014"/>
        <a:ext cx="4943261" cy="757582"/>
      </dsp:txXfrm>
    </dsp:sp>
    <dsp:sp modelId="{A8E317AC-D351-4E15-9C9D-20698D92BE18}">
      <dsp:nvSpPr>
        <dsp:cNvPr id="8" name=""/>
        <dsp:cNvSpPr/>
      </dsp:nvSpPr>
      <dsp:spPr>
        <a:xfrm rot="5400000">
          <a:off x="-193640" y="1185012"/>
          <a:ext cx="1290935" cy="9036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然后</a:t>
          </a:r>
          <a:endParaRPr lang="zh-CN" altLang="en-US" sz="2000" b="1" kern="1200"/>
        </a:p>
      </dsp:txBody>
      <dsp:txXfrm rot="-5400000">
        <a:off x="0" y="1443199"/>
        <a:ext cx="903654" cy="387281"/>
      </dsp:txXfrm>
    </dsp:sp>
    <dsp:sp modelId="{AB63292C-0CA9-4885-A9EB-DC69D68254C2}">
      <dsp:nvSpPr>
        <dsp:cNvPr id="9" name=""/>
        <dsp:cNvSpPr/>
      </dsp:nvSpPr>
      <dsp:spPr>
        <a:xfrm rot="5400000">
          <a:off x="2976222" y="-1081196"/>
          <a:ext cx="839108" cy="49842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12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2000" b="1" kern="1200" smtClean="0">
              <a:latin typeface="楷体" panose="02010609060101010101" pitchFamily="49" charset="-122"/>
              <a:ea typeface="楷体" panose="02010609060101010101" pitchFamily="49" charset="-122"/>
            </a:rPr>
            <a:t>根据所要求的精确度</a:t>
          </a:r>
          <a:r>
            <a:rPr lang="en-US" altLang="zh-CN" sz="2000" b="1" kern="1200" smtClean="0">
              <a:latin typeface="楷体" panose="02010609060101010101" pitchFamily="49" charset="-122"/>
              <a:ea typeface="楷体" panose="02010609060101010101" pitchFamily="49" charset="-122"/>
            </a:rPr>
            <a:t>,</a:t>
          </a:r>
          <a:r>
            <a:rPr lang="zh-CN" altLang="en-US" sz="2000" b="1" kern="1200" smtClean="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rPr>
            <a:t>采用“二分法”，确定真值所在范围</a:t>
          </a:r>
          <a:r>
            <a:rPr lang="en-US" altLang="zh-CN" sz="2000" b="1" kern="1200" smtClean="0">
              <a:latin typeface="楷体" panose="02010609060101010101" pitchFamily="49" charset="-122"/>
              <a:ea typeface="楷体" panose="02010609060101010101" pitchFamily="49" charset="-122"/>
            </a:rPr>
            <a:t>.</a:t>
          </a:r>
          <a:endParaRPr lang="zh-CN" altLang="en-US" sz="2000" b="1" kern="120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 rot="-5400000">
        <a:off x="903654" y="1032334"/>
        <a:ext cx="4943282" cy="757184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/>
            <dgm:rule type="primFontSz" val="24"/>
            <dgm:rule type="h" val="110"/>
            <dgm:rule type="primFontSz" val="18"/>
            <dgm:rule type="h" val="INF"/>
            <dgm:rule type="primFontSz" val="5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/>
          </dgm:ruleLst>
        </dgm:layoutNode>
      </dgm:layoutNode>
      <dgm:forEach name="Name10" axis="followSib" ptType="sibTrans" cnt="1">
        <dgm:layoutNode name="sp">
          <dgm:alg type="sp"/>
          <dgm:shape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123E4-41E9-4F49-B5C4-1D86E73F3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D7901-B0A6-40B6-AA1E-5B936CA0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2013A-C454-4E17-9E12-8CED2DD0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05654-E5A3-4D43-955D-3EF6AAC0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572E1-545D-4448-BFBB-F5D1AB8C2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85DD9-5061-480A-8EB6-1925B6E98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61426-39FD-4FEE-A4ED-E0182F4F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74547-15C6-4E81-AF4F-ECD95121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D99D7-158F-4764-B586-2E62D5BB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968F3-C40B-449A-A48A-FFDF28EBD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CEF1B-1F20-4652-A7A6-1EE5B626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3"/>
            <a:ext cx="1971675" cy="435887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43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oleObject" Target="../embeddings/oleObject8.bin" TargetMode="Internal" /><Relationship Id="rId4" Type="http://schemas.openxmlformats.org/officeDocument/2006/relationships/image" Target="../media/image12.emf" /><Relationship Id="rId5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oleObject" Target="../embeddings/oleObject9.bin" TargetMode="Internal" /><Relationship Id="rId6" Type="http://schemas.openxmlformats.org/officeDocument/2006/relationships/image" Target="../media/image12.emf" /><Relationship Id="rId7" Type="http://schemas.openxmlformats.org/officeDocument/2006/relationships/image" Target="../media/image16.png" /><Relationship Id="rId8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301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0" y="668372"/>
            <a:ext cx="914400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32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第二章  实数</a:t>
            </a:r>
            <a:endParaRPr lang="en-US" altLang="zh-CN" sz="32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US" altLang="zh-CN" sz="44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2.4  </a:t>
            </a:r>
            <a:r>
              <a:rPr lang="zh-CN" altLang="en-US" sz="44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估算</a:t>
            </a:r>
            <a:endParaRPr lang="zh-CN" altLang="en-US" sz="44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4164373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80031" y="665186"/>
            <a:ext cx="1528549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学习目标</a:t>
            </a: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03018" y="1323835"/>
            <a:ext cx="7113845" cy="3041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92327" y="1759310"/>
            <a:ext cx="5677466" cy="1043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2200" b="1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能估计一个无理数的大致范围，并能通过估算比较两个无理数的大小；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87778" y="2857847"/>
            <a:ext cx="56820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2200" b="1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掌握估算的方法，形成估算的意识，发展学生的数感</a:t>
            </a:r>
            <a:r>
              <a:rPr lang="en-US" altLang="zh-CN" sz="2200" b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200" b="1">
              <a:solidFill>
                <a:schemeClr val="accent4">
                  <a:lumMod val="60000"/>
                  <a:lumOff val="40000"/>
                </a:schemeClr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81936" y="588986"/>
            <a:ext cx="1528549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构建动场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5437" y="1060886"/>
            <a:ext cx="80794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7030A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活动</a:t>
            </a:r>
            <a:r>
              <a:rPr lang="en-US" altLang="zh-CN" sz="2200" b="1" smtClean="0">
                <a:solidFill>
                  <a:srgbClr val="7030A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200" b="1" smtClean="0">
                <a:solidFill>
                  <a:srgbClr val="7030A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某地开辟了一块长方形的荒地，新建一个以环保为主题的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公园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已知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这块荒地的长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是宽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en-US" altLang="zh-CN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倍，它的面积为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400 000 m</a:t>
            </a:r>
            <a:r>
              <a:rPr lang="en-US" altLang="zh-CN" sz="2200" b="1" baseline="30000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277975" y="2704228"/>
            <a:ext cx="2016000" cy="1008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400 000 </a:t>
            </a:r>
            <a:r>
              <a:rPr lang="en-US" altLang="zh-CN" sz="18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1800" b="1" baseline="30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zh-CN" altLang="en-US" sz="1800"/>
          </a:p>
        </p:txBody>
      </p:sp>
      <p:sp>
        <p:nvSpPr>
          <p:cNvPr id="5" name="TextBox 4"/>
          <p:cNvSpPr txBox="1"/>
          <p:nvPr/>
        </p:nvSpPr>
        <p:spPr>
          <a:xfrm>
            <a:off x="527709" y="2114054"/>
            <a:ext cx="5484130" cy="535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公园的宽大约是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多少？它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有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1000 m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吗？</a:t>
            </a:r>
            <a:endParaRPr lang="en-US" altLang="zh-CN" sz="2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00491" y="2792746"/>
            <a:ext cx="5411347" cy="16158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解：因为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1000×2000=2 000 000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200" b="1" smtClean="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2 000 </a:t>
            </a:r>
            <a:r>
              <a:rPr lang="en-US" altLang="zh-CN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000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400 000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endParaRPr lang="en-US" altLang="zh-CN" sz="2200" b="1" smtClean="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所以公园的宽没有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1000 m.</a:t>
            </a:r>
            <a:endParaRPr lang="en-US" altLang="zh-CN" sz="2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29981" y="2649802"/>
            <a:ext cx="81158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该公园中心有一个圆形花圃，它的面积是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800</a:t>
            </a:r>
            <a:r>
              <a:rPr lang="en-US" altLang="zh-CN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m</a:t>
            </a:r>
            <a:r>
              <a:rPr lang="en-US" altLang="zh-CN" sz="2200" b="1" baseline="300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 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你能估计它的半径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吗？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结果精确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到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en-US" altLang="zh-CN" sz="2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9981" y="423974"/>
            <a:ext cx="754949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如果要求结果精确到</a:t>
            </a:r>
            <a:r>
              <a:rPr lang="en-US" altLang="zh-CN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en-US" altLang="zh-CN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m 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en-US" sz="2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它的宽大约是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多少？</a:t>
            </a:r>
            <a:endParaRPr lang="en-US" altLang="zh-CN" sz="2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mc:AlternateContent>
        <mc:Choice Requires="a14">
          <p:sp>
            <p:nvSpPr>
              <p:cNvPr id="6" name="矩形 5"/>
              <p:cNvSpPr/>
              <p:nvPr/>
            </p:nvSpPr>
            <p:spPr>
              <a:xfrm>
                <a:off x="580018" y="964499"/>
                <a:ext cx="8065839" cy="15983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解：</a:t>
                </a:r>
                <a:r>
                  <a:rPr lang="en-US" altLang="zh-CN" sz="22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(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)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设公园的宽大约是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m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那么它的长为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m.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由题意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，得</a:t>
                </a:r>
                <a:endParaRPr lang="en-US" altLang="zh-CN" sz="22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                      2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x· x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400 000.</a:t>
                </a: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即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=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200 000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解得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</a:t>
                </a:r>
                <a:r>
                  <a:rPr lang="zh-CN" altLang="en-US" sz="2200" b="1">
                    <a:solidFill>
                      <a:srgbClr val="FF0000"/>
                    </a:solidFill>
                  </a:rPr>
                  <a:t> 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𝟐𝟎𝟎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𝟎𝟎𝟎</m:t>
                          </m:r>
                        </m:e>
                      </m:rad>
                    </m:oMath>
                  </m:oMathPara>
                </a14:m>
                <a:endParaRPr lang="en-US" altLang="zh-CN" sz="22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6" name="矩形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018" y="964499"/>
                <a:ext cx="8065839" cy="1598323"/>
              </a:xfrm>
              <a:prstGeom prst="rect">
                <a:avLst/>
              </a:prstGeom>
              <a:blipFill rotWithShape="1">
                <a:blip r:embed="rId2"/>
                <a:stretch>
                  <a:fillRect l="-3" t="-36" r="4" b="3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矩形 6"/>
          <p:cNvSpPr/>
          <p:nvPr/>
        </p:nvSpPr>
        <p:spPr>
          <a:xfrm>
            <a:off x="559549" y="3655438"/>
            <a:ext cx="5950434" cy="6001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解：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US" altLang="zh-CN" sz="2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1)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设圆形花圃的半径是</a:t>
            </a:r>
            <a:r>
              <a:rPr lang="en-US" altLang="zh-CN" sz="22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r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m. 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则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</a:t>
            </a:r>
            <a:r>
              <a:rPr lang="en-US" altLang="zh-CN" sz="22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πr</a:t>
            </a:r>
            <a:r>
              <a:rPr lang="en-US" altLang="zh-CN" sz="22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=800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200" b="1" smtClean="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mc:AlternateContent>
        <mc:Choice Requires="a14">
          <p:sp>
            <p:nvSpPr>
              <p:cNvPr id="9" name="矩形 8"/>
              <p:cNvSpPr/>
              <p:nvPr/>
            </p:nvSpPr>
            <p:spPr>
              <a:xfrm>
                <a:off x="6342794" y="3587198"/>
                <a:ext cx="1685502" cy="78130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得</a:t>
                </a:r>
                <a:r>
                  <a:rPr lang="en-US" altLang="zh-CN" sz="22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r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type m:val="bar"/>
                              <m:ctrlPr>
                                <a:rPr lang="zh-CN" altLang="en-US" sz="2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i"/>
                                </m:rPr>
                                <a:rPr lang="zh-CN" altLang="en-US" sz="2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𝟖𝟎𝟎</m:t>
                              </m:r>
                            </m:num>
                            <m:den>
                              <m:r>
                                <m:rPr>
                                  <m:sty m:val="bi"/>
                                </m:rPr>
                                <a:rPr lang="zh-CN" altLang="en-US" sz="2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𝝅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zh-CN" altLang="en-US" sz="2200" b="1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9" name="矩形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2794" y="3587198"/>
                <a:ext cx="1685502" cy="781304"/>
              </a:xfrm>
              <a:prstGeom prst="rect">
                <a:avLst/>
              </a:prstGeom>
              <a:blipFill rotWithShape="1">
                <a:blip r:embed="rId3"/>
                <a:stretch>
                  <a:fillRect l="-25" t="-11" r="37" b="4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圆角矩形 12"/>
          <p:cNvSpPr/>
          <p:nvPr/>
        </p:nvSpPr>
        <p:spPr>
          <a:xfrm>
            <a:off x="3289110" y="2081284"/>
            <a:ext cx="1385248" cy="416256"/>
          </a:xfrm>
          <a:prstGeom prst="roundRect">
            <a:avLst/>
          </a:prstGeom>
          <a:noFill/>
          <a:ln w="28575">
            <a:solidFill>
              <a:srgbClr val="7030A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5" name="直接箭头连接符 14"/>
          <p:cNvCxnSpPr/>
          <p:nvPr/>
        </p:nvCxnSpPr>
        <p:spPr>
          <a:xfrm flipV="1">
            <a:off x="4674358" y="2110287"/>
            <a:ext cx="695652" cy="105772"/>
          </a:xfrm>
          <a:prstGeom prst="straightConnector1">
            <a:avLst/>
          </a:prstGeom>
          <a:noFill/>
          <a:ln w="28575">
            <a:solidFill>
              <a:srgbClr val="7030A0"/>
            </a:solidFill>
            <a:prstDash val="sysDash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云形标注 16"/>
          <p:cNvSpPr/>
          <p:nvPr/>
        </p:nvSpPr>
        <p:spPr>
          <a:xfrm>
            <a:off x="5602211" y="1615556"/>
            <a:ext cx="1481166" cy="881984"/>
          </a:xfrm>
          <a:prstGeom prst="cloudCallout">
            <a:avLst>
              <a:gd name="adj1" fmla="val -58150"/>
              <a:gd name="adj2" fmla="val 98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</a:rPr>
              <a:t>大约是多少？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圆角矩形 25"/>
          <p:cNvSpPr/>
          <p:nvPr/>
        </p:nvSpPr>
        <p:spPr>
          <a:xfrm>
            <a:off x="3285128" y="4248778"/>
            <a:ext cx="2039200" cy="4640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i="1" smtClean="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r</a:t>
            </a:r>
            <a:r>
              <a:rPr lang="zh-CN" altLang="en-US" sz="20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大约是多少</a:t>
            </a:r>
            <a:r>
              <a:rPr lang="zh-CN" altLang="en-US" sz="20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zh-CN" altLang="en-US" sz="20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7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80031" y="646136"/>
            <a:ext cx="1528549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自主学习</a:t>
            </a:r>
          </a:p>
        </p:txBody>
      </p:sp>
      <mc:AlternateContent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518613" y="1129126"/>
                <a:ext cx="8202306" cy="11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活动</a:t>
                </a:r>
                <a:r>
                  <a:rPr lang="en-US" altLang="zh-CN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zh-CN" altLang="en-US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：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(1)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下列计算结果正确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吗？你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是怎样判断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的？与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同伴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交流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①</a:t>
                </a:r>
                <a:r>
                  <a:rPr lang="zh-CN" altLang="en-US" sz="2200" b="1">
                    <a:solidFill>
                      <a:schemeClr val="tx1"/>
                    </a:solidFill>
                  </a:rPr>
                  <a:t> 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𝟒𝟑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≈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0.066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；    ②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ff"/>
                          <m:ctrl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g>
                        <m:e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𝟗𝟎𝟎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≈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96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；       ③</a:t>
                </a:r>
                <a:r>
                  <a:rPr lang="zh-CN" altLang="en-US" sz="2200" b="1">
                    <a:solidFill>
                      <a:schemeClr val="tx1"/>
                    </a:solidFill>
                  </a:rPr>
                  <a:t> 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𝟓𝟑𝟔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≈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60.4.</a:t>
                </a:r>
                <a:endParaRPr lang="zh-CN" altLang="en-US" sz="2200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613" y="1129126"/>
                <a:ext cx="8202306" cy="1130887"/>
              </a:xfrm>
              <a:prstGeom prst="rect">
                <a:avLst/>
              </a:prstGeom>
              <a:blipFill rotWithShape="1">
                <a:blip r:embed="rId2"/>
                <a:stretch>
                  <a:fillRect l="-6" t="-8" r="6" b="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4" name="矩形 3"/>
              <p:cNvSpPr/>
              <p:nvPr/>
            </p:nvSpPr>
            <p:spPr>
              <a:xfrm>
                <a:off x="580020" y="2486251"/>
                <a:ext cx="7772410" cy="176804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解：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①不正确，因为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(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𝟒𝟑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)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=0.43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0.066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=0.004356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；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②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不正确，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因为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(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ff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g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𝟗𝟎𝟎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)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en-US" altLang="zh-CN" sz="2200" b="1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=900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96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884736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；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③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不正确，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因为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(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𝟓𝟑𝟔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)</a:t>
                </a:r>
                <a:r>
                  <a:rPr lang="en-US" altLang="zh-CN" sz="2200" b="1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=2536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60.4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=3648.16.</a:t>
                </a:r>
                <a:endParaRPr lang="en-US" altLang="zh-CN" sz="22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4" name="矩形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020" y="2486251"/>
                <a:ext cx="7772410" cy="1768048"/>
              </a:xfrm>
              <a:prstGeom prst="rect">
                <a:avLst/>
              </a:prstGeom>
              <a:blipFill rotWithShape="1">
                <a:blip r:embed="rId3"/>
                <a:stretch>
                  <a:fillRect l="-3" t="-1378" r="4" b="2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878005" y="458094"/>
                <a:ext cx="7549494" cy="6512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(2)</a:t>
                </a:r>
                <a:r>
                  <a:rPr lang="zh-CN" altLang="en-US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你能估算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ff"/>
                          <m:ctrlPr>
                            <a:rPr lang="zh-CN" altLang="en-US" sz="2200" b="1" i="1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𝟑</m:t>
                          </m:r>
                        </m:deg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latin typeface="Cambria Math"/>
                            </a:rPr>
                            <m:t>𝟗𝟎𝟎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的大小吗？（结果精确到</a:t>
                </a:r>
                <a:r>
                  <a:rPr lang="en-US" altLang="zh-CN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en-US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）</a:t>
                </a:r>
                <a:endParaRPr lang="en-US" altLang="zh-CN" sz="22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8005" y="458094"/>
                <a:ext cx="7549494" cy="651269"/>
              </a:xfrm>
              <a:prstGeom prst="rect">
                <a:avLst/>
              </a:prstGeom>
              <a:blipFill rotWithShape="1">
                <a:blip r:embed="rId2"/>
                <a:stretch>
                  <a:fillRect l="-6" t="-40" r="5" b="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3" name="矩形 2"/>
              <p:cNvSpPr/>
              <p:nvPr/>
            </p:nvSpPr>
            <p:spPr>
              <a:xfrm>
                <a:off x="1003108" y="1503595"/>
                <a:ext cx="6284796" cy="273369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解：因为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=729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10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=1000 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 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729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900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1000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</a:t>
                </a:r>
                <a:r>
                  <a:rPr lang="en-US" altLang="zh-CN" sz="2200" b="1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900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10</a:t>
                </a:r>
                <a:r>
                  <a:rPr lang="en-US" altLang="zh-CN" sz="2200" b="1" baseline="3000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zh-CN" altLang="en-US" sz="2200" b="1" smtClean="0">
                    <a:solidFill>
                      <a:srgbClr val="FF0000"/>
                    </a:solidFill>
                  </a:rPr>
                  <a:t> 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ff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g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𝟗𝟎𝟎</m:t>
                          </m:r>
                        </m:e>
                      </m:rad>
                      <m:r>
                        <m:rPr>
                          <m:sty m:val="bi"/>
                        </m:rPr>
                        <a:rPr lang="en-US" altLang="zh-CN" sz="2200" b="1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10.</a:t>
                </a: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又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因为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9.5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=857.375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900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ff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g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𝟗𝟎𝟎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≈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10.</a:t>
                </a:r>
                <a:endParaRPr lang="en-US" altLang="zh-CN" sz="22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矩形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3108" y="1503595"/>
                <a:ext cx="6284796" cy="2733697"/>
              </a:xfrm>
              <a:prstGeom prst="rect">
                <a:avLst/>
              </a:prstGeom>
              <a:blipFill rotWithShape="1">
                <a:blip r:embed="rId3"/>
                <a:stretch>
                  <a:fillRect l="-7" t="-903" b="2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圆角矩形 3"/>
          <p:cNvSpPr/>
          <p:nvPr/>
        </p:nvSpPr>
        <p:spPr>
          <a:xfrm>
            <a:off x="1903862" y="3196156"/>
            <a:ext cx="402610" cy="416256"/>
          </a:xfrm>
          <a:prstGeom prst="roundRect">
            <a:avLst/>
          </a:prstGeom>
          <a:noFill/>
          <a:ln w="28575">
            <a:solidFill>
              <a:srgbClr val="7030A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云形标注 5"/>
          <p:cNvSpPr/>
          <p:nvPr/>
        </p:nvSpPr>
        <p:spPr>
          <a:xfrm>
            <a:off x="5178942" y="2285191"/>
            <a:ext cx="3077954" cy="1624893"/>
          </a:xfrm>
          <a:prstGeom prst="cloudCallout">
            <a:avLst>
              <a:gd name="adj1" fmla="val -69999"/>
              <a:gd name="adj2" fmla="val 213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9.5</a:t>
            </a:r>
            <a:r>
              <a:rPr lang="zh-CN" altLang="en-US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是</a:t>
            </a:r>
            <a:r>
              <a:rPr lang="en-US" altLang="zh-CN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lang="zh-CN" altLang="en-US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与</a:t>
            </a:r>
            <a:r>
              <a:rPr lang="en-US" altLang="zh-CN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r>
              <a:rPr lang="zh-CN" altLang="en-US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的中间值，这里采用了“二分法”</a:t>
            </a:r>
            <a:r>
              <a:rPr lang="en-US" altLang="zh-CN" sz="20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0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815151" y="1047236"/>
            <a:ext cx="583441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7030A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思考</a:t>
            </a:r>
            <a:r>
              <a:rPr lang="zh-CN" altLang="en-US" sz="2200" b="1" smtClean="0">
                <a:solidFill>
                  <a:srgbClr val="7030A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en-US" sz="22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怎样估算一个无理数的范围？</a:t>
            </a:r>
            <a:endParaRPr lang="zh-CN" altLang="en-US" sz="22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7492" y="681357"/>
            <a:ext cx="940534" cy="1118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图示 3"/>
          <p:cNvGraphicFramePr/>
          <p:nvPr/>
        </p:nvGraphicFramePr>
        <p:xfrm>
          <a:off x="1570601" y="2013704"/>
          <a:ext cx="5887899" cy="2285337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614149" y="1247170"/>
                <a:ext cx="5472752" cy="28572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【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例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1】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生活经验表明，靠墙摆放梯子时，若梯子底端离墙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的距离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约为梯子长度的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，则梯子比较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稳定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现有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一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长度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为</a:t>
                </a:r>
                <a:r>
                  <a:rPr lang="en-US" altLang="zh-CN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6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米的梯子，当梯子稳定摆放时，它的顶端能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达到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5.6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米高的墙头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吗？</a:t>
                </a:r>
                <a:endParaRPr lang="en-US" altLang="zh-CN" sz="2200" b="1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149" y="1247170"/>
                <a:ext cx="5472752" cy="2857257"/>
              </a:xfrm>
              <a:prstGeom prst="rect">
                <a:avLst/>
              </a:prstGeom>
              <a:blipFill rotWithShape="1">
                <a:blip r:embed="rId2"/>
                <a:stretch>
                  <a:fillRect l="-2" t="-1" r="8" b="1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Box 34"/>
          <p:cNvSpPr txBox="1"/>
          <p:nvPr/>
        </p:nvSpPr>
        <p:spPr>
          <a:xfrm>
            <a:off x="580031" y="712811"/>
            <a:ext cx="1528549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新知应用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6342160" y="1355200"/>
            <a:ext cx="1973354" cy="2546305"/>
            <a:chOff x="6342160" y="1355200"/>
            <a:chExt cx="1973354" cy="2546305"/>
          </a:xfrm>
        </p:grpSpPr>
        <p:grpSp>
          <p:nvGrpSpPr>
            <p:cNvPr id="34" name="组合 33"/>
            <p:cNvGrpSpPr>
              <a:grpSpLocks noChangeAspect="1"/>
            </p:cNvGrpSpPr>
            <p:nvPr/>
          </p:nvGrpSpPr>
          <p:grpSpPr>
            <a:xfrm>
              <a:off x="6579401" y="1355200"/>
              <a:ext cx="1736113" cy="2546305"/>
              <a:chOff x="6265392" y="2228676"/>
              <a:chExt cx="1411474" cy="2070167"/>
            </a:xfrm>
          </p:grpSpPr>
          <p:grpSp>
            <p:nvGrpSpPr>
              <p:cNvPr id="5" name="Group 5"/>
              <p:cNvGrpSpPr/>
              <p:nvPr/>
            </p:nvGrpSpPr>
            <p:grpSpPr>
              <a:xfrm>
                <a:off x="6265392" y="2228676"/>
                <a:ext cx="1411474" cy="1446857"/>
                <a:chOff x="0" y="29"/>
                <a:chExt cx="1344" cy="2081"/>
              </a:xfrm>
            </p:grpSpPr>
            <p:sp>
              <p:nvSpPr>
                <p:cNvPr id="22" name="Line 6"/>
                <p:cNvSpPr/>
                <p:nvPr/>
              </p:nvSpPr>
              <p:spPr>
                <a:xfrm>
                  <a:off x="0" y="2110"/>
                  <a:ext cx="1344" cy="0"/>
                </a:xfrm>
                <a:prstGeom prst="line">
                  <a:avLst/>
                </a:prstGeom>
                <a:ln w="31750">
                  <a:headEnd type="none" w="med" len="med"/>
                  <a:tailEnd type="none" w="med" len="med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800" noProof="1">
                    <a:ea typeface="黑体" panose="02010609060101010101" pitchFamily="49" charset="-122"/>
                  </a:endParaRPr>
                </a:p>
              </p:txBody>
            </p:sp>
            <p:grpSp>
              <p:nvGrpSpPr>
                <p:cNvPr id="23" name="Group 7"/>
                <p:cNvGrpSpPr/>
                <p:nvPr/>
              </p:nvGrpSpPr>
              <p:grpSpPr>
                <a:xfrm>
                  <a:off x="220" y="29"/>
                  <a:ext cx="452" cy="2081"/>
                  <a:chOff x="-20" y="29"/>
                  <a:chExt cx="452" cy="2081"/>
                </a:xfrm>
              </p:grpSpPr>
              <p:sp>
                <p:nvSpPr>
                  <p:cNvPr id="24" name="Line 8"/>
                  <p:cNvSpPr/>
                  <p:nvPr/>
                </p:nvSpPr>
                <p:spPr>
                  <a:xfrm flipH="1">
                    <a:off x="-20" y="29"/>
                    <a:ext cx="0" cy="2064"/>
                  </a:xfrm>
                  <a:prstGeom prst="line">
                    <a:avLst/>
                  </a:prstGeom>
                  <a:ln w="31750">
                    <a:solidFill>
                      <a:schemeClr val="accent2"/>
                    </a:solidFill>
                    <a:headEnd type="none" w="med" len="med"/>
                    <a:tailEnd type="none" w="med" len="med"/>
                  </a:ln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/>
                  <a:lstStyle>
                    <a:defPPr>
                      <a:defRPr lang="zh-CN"/>
                    </a:defPPr>
                    <a:lvl1pPr marL="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3429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6858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0287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3716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17145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0574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24003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27432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800" noProof="1">
                      <a:ea typeface="黑体" panose="02010609060101010101" pitchFamily="49" charset="-122"/>
                    </a:endParaRPr>
                  </a:p>
                </p:txBody>
              </p:sp>
              <p:sp>
                <p:nvSpPr>
                  <p:cNvPr id="25" name="Line 9"/>
                  <p:cNvSpPr/>
                  <p:nvPr/>
                </p:nvSpPr>
                <p:spPr>
                  <a:xfrm>
                    <a:off x="-20" y="401"/>
                    <a:ext cx="452" cy="1709"/>
                  </a:xfrm>
                  <a:prstGeom prst="line">
                    <a:avLst/>
                  </a:prstGeom>
                  <a:ln w="31750">
                    <a:solidFill>
                      <a:srgbClr val="FF0000"/>
                    </a:solidFill>
                    <a:headEnd type="none" w="med" len="med"/>
                    <a:tailEnd type="none" w="med" len="med"/>
                  </a:ln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/>
                  <a:lstStyle>
                    <a:defPPr>
                      <a:defRPr lang="zh-CN"/>
                    </a:defPPr>
                    <a:lvl1pPr marL="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3429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6858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0287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3716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17145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0574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24003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27432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800" noProof="1">
                      <a:ea typeface="黑体" panose="02010609060101010101" pitchFamily="49" charset="-122"/>
                    </a:endParaRPr>
                  </a:p>
                </p:txBody>
              </p:sp>
            </p:grpSp>
          </p:grpSp>
          <p:sp>
            <p:nvSpPr>
              <p:cNvPr id="6" name="Text Box 18"/>
              <p:cNvSpPr txBox="1">
                <a:spLocks noChangeArrowheads="1"/>
              </p:cNvSpPr>
              <p:nvPr/>
            </p:nvSpPr>
            <p:spPr bwMode="auto">
              <a:xfrm>
                <a:off x="6858588" y="2861172"/>
                <a:ext cx="31064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800" b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6</a:t>
                </a:r>
              </a:p>
            </p:txBody>
          </p:sp>
          <p:graphicFrame>
            <p:nvGraphicFramePr>
              <p:cNvPr id="7" name="Object 92"/>
              <p:cNvGraphicFramePr>
                <a:graphicFrameLocks noChangeAspect="1"/>
              </p:cNvGraphicFramePr>
              <p:nvPr/>
            </p:nvGraphicFramePr>
            <p:xfrm>
              <a:off x="6496437" y="3763631"/>
              <a:ext cx="494005" cy="535212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8" r:id="rId3" imgW="334645" imgH="399415" progId="Equation.3">
                      <p:embed/>
                    </p:oleObj>
                  </mc:Choice>
                  <mc:Fallback>
                    <p:oleObj r:id="rId3" imgW="334645" imgH="399415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6496437" y="3763631"/>
                            <a:ext cx="494005" cy="53521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cxnSp>
            <p:nvCxnSpPr>
              <p:cNvPr id="8" name="直接箭头连接符 2"/>
              <p:cNvCxnSpPr>
                <a:cxnSpLocks noChangeShapeType="1"/>
              </p:cNvCxnSpPr>
              <p:nvPr/>
            </p:nvCxnSpPr>
            <p:spPr bwMode="auto">
              <a:xfrm flipH="1">
                <a:off x="6335360" y="2487627"/>
                <a:ext cx="0" cy="1169377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9" name="直接箭头连接符 5"/>
              <p:cNvCxnSpPr>
                <a:cxnSpLocks noChangeShapeType="1"/>
              </p:cNvCxnSpPr>
              <p:nvPr/>
            </p:nvCxnSpPr>
            <p:spPr bwMode="auto">
              <a:xfrm>
                <a:off x="6509685" y="3763631"/>
                <a:ext cx="461444" cy="0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0" name="直接箭头连接符 10"/>
              <p:cNvCxnSpPr>
                <a:cxnSpLocks noChangeShapeType="1"/>
              </p:cNvCxnSpPr>
              <p:nvPr/>
            </p:nvCxnSpPr>
            <p:spPr bwMode="auto">
              <a:xfrm>
                <a:off x="6646460" y="2587223"/>
                <a:ext cx="394748" cy="938549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1" name="直接连接符 13"/>
              <p:cNvCxnSpPr>
                <a:cxnSpLocks noChangeShapeType="1"/>
              </p:cNvCxnSpPr>
              <p:nvPr/>
            </p:nvCxnSpPr>
            <p:spPr bwMode="auto">
              <a:xfrm flipH="1">
                <a:off x="6365897" y="2700880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2" name="直接连接符 14"/>
              <p:cNvCxnSpPr>
                <a:cxnSpLocks noChangeShapeType="1"/>
              </p:cNvCxnSpPr>
              <p:nvPr/>
            </p:nvCxnSpPr>
            <p:spPr bwMode="auto">
              <a:xfrm flipH="1">
                <a:off x="6365897" y="2807506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3" name="直接连接符 15"/>
              <p:cNvCxnSpPr>
                <a:cxnSpLocks noChangeShapeType="1"/>
              </p:cNvCxnSpPr>
              <p:nvPr/>
            </p:nvCxnSpPr>
            <p:spPr bwMode="auto">
              <a:xfrm flipH="1">
                <a:off x="6365897" y="2912961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" name="直接连接符 16"/>
              <p:cNvCxnSpPr>
                <a:cxnSpLocks noChangeShapeType="1"/>
              </p:cNvCxnSpPr>
              <p:nvPr/>
            </p:nvCxnSpPr>
            <p:spPr bwMode="auto">
              <a:xfrm flipH="1">
                <a:off x="6365897" y="3126215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5" name="直接连接符 17"/>
              <p:cNvCxnSpPr>
                <a:cxnSpLocks noChangeShapeType="1"/>
              </p:cNvCxnSpPr>
              <p:nvPr/>
            </p:nvCxnSpPr>
            <p:spPr bwMode="auto">
              <a:xfrm flipH="1">
                <a:off x="6365897" y="3231669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6" name="直接连接符 18"/>
              <p:cNvCxnSpPr>
                <a:cxnSpLocks noChangeShapeType="1"/>
              </p:cNvCxnSpPr>
              <p:nvPr/>
            </p:nvCxnSpPr>
            <p:spPr bwMode="auto">
              <a:xfrm flipH="1">
                <a:off x="6365897" y="3338296"/>
                <a:ext cx="122147" cy="995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7" name="直接连接符 20"/>
              <p:cNvCxnSpPr>
                <a:cxnSpLocks noChangeShapeType="1"/>
              </p:cNvCxnSpPr>
              <p:nvPr/>
            </p:nvCxnSpPr>
            <p:spPr bwMode="auto">
              <a:xfrm flipH="1">
                <a:off x="6365897" y="3476560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8" name="直接连接符 21"/>
              <p:cNvCxnSpPr>
                <a:cxnSpLocks noChangeShapeType="1"/>
              </p:cNvCxnSpPr>
              <p:nvPr/>
            </p:nvCxnSpPr>
            <p:spPr bwMode="auto">
              <a:xfrm flipH="1">
                <a:off x="6365897" y="3550378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9" name="直接连接符 22"/>
              <p:cNvCxnSpPr>
                <a:cxnSpLocks noChangeShapeType="1"/>
              </p:cNvCxnSpPr>
              <p:nvPr/>
            </p:nvCxnSpPr>
            <p:spPr bwMode="auto">
              <a:xfrm flipH="1">
                <a:off x="6365897" y="2381000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" name="直接连接符 23"/>
              <p:cNvCxnSpPr>
                <a:cxnSpLocks noChangeShapeType="1"/>
              </p:cNvCxnSpPr>
              <p:nvPr/>
            </p:nvCxnSpPr>
            <p:spPr bwMode="auto">
              <a:xfrm flipH="1">
                <a:off x="6365897" y="2487627"/>
                <a:ext cx="122147" cy="995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1" name="直接连接符 24"/>
              <p:cNvCxnSpPr>
                <a:cxnSpLocks noChangeShapeType="1"/>
              </p:cNvCxnSpPr>
              <p:nvPr/>
            </p:nvCxnSpPr>
            <p:spPr bwMode="auto">
              <a:xfrm flipH="1">
                <a:off x="6365897" y="2594253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36" name="矩形 35"/>
            <p:cNvSpPr/>
            <p:nvPr/>
          </p:nvSpPr>
          <p:spPr>
            <a:xfrm>
              <a:off x="6342160" y="2281675"/>
              <a:ext cx="442750" cy="40011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？</a:t>
              </a:r>
              <a:endParaRPr lang="zh-CN" altLang="en-US" sz="20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文本框 1"/>
              <p:cNvSpPr txBox="1"/>
              <p:nvPr/>
            </p:nvSpPr>
            <p:spPr>
              <a:xfrm>
                <a:off x="683567" y="532710"/>
                <a:ext cx="7477793" cy="13337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解：设稳定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摆放时梯子的高度为</a:t>
                </a:r>
                <a:r>
                  <a:rPr lang="en-US" altLang="zh-CN" sz="2200" b="1" i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x 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m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此时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梯子底端离墙的距离为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×6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，根据勾股定理，有</a:t>
                </a:r>
                <a:endParaRPr lang="zh-CN" altLang="en-US" sz="22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7" y="532710"/>
                <a:ext cx="7477793" cy="1333763"/>
              </a:xfrm>
              <a:prstGeom prst="rect">
                <a:avLst/>
              </a:prstGeom>
              <a:blipFill rotWithShape="1">
                <a:blip r:embed="rId2"/>
                <a:stretch>
                  <a:fillRect l="-4" t="-43" r="5" b="1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735104" y="3827824"/>
            <a:ext cx="7907337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因此，梯子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稳定摆放时，它的顶端能够达到</a:t>
            </a:r>
            <a:r>
              <a:rPr lang="en-US" altLang="zh-CN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5.6m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高的墙头</a:t>
            </a:r>
            <a:r>
              <a:rPr lang="en-US" altLang="zh-CN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</a:p>
        </p:txBody>
      </p:sp>
      <mc:AlternateContent>
        <mc:Choice Requires="a14">
          <p:sp>
            <p:nvSpPr>
              <p:cNvPr id="30" name="TextBox 29"/>
              <p:cNvSpPr txBox="1"/>
              <p:nvPr/>
            </p:nvSpPr>
            <p:spPr>
              <a:xfrm>
                <a:off x="2184864" y="1841630"/>
                <a:ext cx="3037286" cy="5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2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+(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×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6)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:r>
                  <a:rPr lang="en-US" altLang="zh-CN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 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6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endParaRPr lang="zh-CN" altLang="en-US" sz="2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0" name="TextBox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4864" y="1841630"/>
                <a:ext cx="3037286" cy="581378"/>
              </a:xfrm>
              <a:prstGeom prst="rect">
                <a:avLst/>
              </a:prstGeom>
              <a:blipFill rotWithShape="1">
                <a:blip r:embed="rId3"/>
                <a:stretch>
                  <a:fillRect l="-15" t="-4173" r="18" b="8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Box 30"/>
          <p:cNvSpPr txBox="1"/>
          <p:nvPr/>
        </p:nvSpPr>
        <p:spPr>
          <a:xfrm>
            <a:off x="737068" y="3186952"/>
            <a:ext cx="31880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因为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5.6</a:t>
            </a:r>
            <a:r>
              <a:rPr lang="en-US" altLang="zh-CN" sz="22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=31.36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＜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32</a:t>
            </a:r>
            <a:r>
              <a:rPr lang="zh-CN" altLang="en-US" sz="2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zh-CN" altLang="en-US" sz="2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mc:AlternateContent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3450561" y="3184707"/>
                <a:ext cx="2383857" cy="462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𝟑𝟐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＞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5.6.</a:t>
                </a:r>
                <a:endParaRPr lang="zh-CN" altLang="en-US" sz="22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0561" y="3184707"/>
                <a:ext cx="2383857" cy="462884"/>
              </a:xfrm>
              <a:prstGeom prst="rect">
                <a:avLst/>
              </a:prstGeom>
              <a:blipFill rotWithShape="1">
                <a:blip r:embed="rId4"/>
                <a:stretch>
                  <a:fillRect l="-25" t="-39" r="2" b="3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7" name="组合 56"/>
          <p:cNvGrpSpPr/>
          <p:nvPr/>
        </p:nvGrpSpPr>
        <p:grpSpPr>
          <a:xfrm>
            <a:off x="6352556" y="1286960"/>
            <a:ext cx="1962958" cy="2443818"/>
            <a:chOff x="6352556" y="1355200"/>
            <a:chExt cx="1962958" cy="2443818"/>
          </a:xfrm>
        </p:grpSpPr>
        <p:grpSp>
          <p:nvGrpSpPr>
            <p:cNvPr id="33" name="组合 32"/>
            <p:cNvGrpSpPr>
              <a:grpSpLocks noChangeAspect="1"/>
            </p:cNvGrpSpPr>
            <p:nvPr/>
          </p:nvGrpSpPr>
          <p:grpSpPr>
            <a:xfrm>
              <a:off x="6579401" y="1355200"/>
              <a:ext cx="1736113" cy="2443818"/>
              <a:chOff x="6265392" y="2228676"/>
              <a:chExt cx="1411474" cy="1986844"/>
            </a:xfrm>
          </p:grpSpPr>
          <p:grpSp>
            <p:nvGrpSpPr>
              <p:cNvPr id="35" name="Group 5"/>
              <p:cNvGrpSpPr/>
              <p:nvPr/>
            </p:nvGrpSpPr>
            <p:grpSpPr>
              <a:xfrm>
                <a:off x="6265392" y="2228676"/>
                <a:ext cx="1411474" cy="1446857"/>
                <a:chOff x="0" y="29"/>
                <a:chExt cx="1344" cy="2081"/>
              </a:xfrm>
            </p:grpSpPr>
            <p:sp>
              <p:nvSpPr>
                <p:cNvPr id="52" name="Line 6"/>
                <p:cNvSpPr/>
                <p:nvPr/>
              </p:nvSpPr>
              <p:spPr>
                <a:xfrm>
                  <a:off x="0" y="2110"/>
                  <a:ext cx="1344" cy="0"/>
                </a:xfrm>
                <a:prstGeom prst="line">
                  <a:avLst/>
                </a:prstGeom>
                <a:ln w="31750">
                  <a:headEnd type="none" w="med" len="med"/>
                  <a:tailEnd type="none" w="med" len="med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  <p:txBody>
                <a:bodyPr/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rgbClr val="000000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800" noProof="1">
                    <a:ea typeface="黑体" panose="02010609060101010101" pitchFamily="49" charset="-122"/>
                  </a:endParaRPr>
                </a:p>
              </p:txBody>
            </p:sp>
            <p:grpSp>
              <p:nvGrpSpPr>
                <p:cNvPr id="53" name="Group 7"/>
                <p:cNvGrpSpPr/>
                <p:nvPr/>
              </p:nvGrpSpPr>
              <p:grpSpPr>
                <a:xfrm>
                  <a:off x="220" y="29"/>
                  <a:ext cx="452" cy="2081"/>
                  <a:chOff x="-20" y="29"/>
                  <a:chExt cx="452" cy="2081"/>
                </a:xfrm>
              </p:grpSpPr>
              <p:sp>
                <p:nvSpPr>
                  <p:cNvPr id="54" name="Line 8"/>
                  <p:cNvSpPr/>
                  <p:nvPr/>
                </p:nvSpPr>
                <p:spPr>
                  <a:xfrm flipH="1">
                    <a:off x="-20" y="29"/>
                    <a:ext cx="0" cy="2064"/>
                  </a:xfrm>
                  <a:prstGeom prst="line">
                    <a:avLst/>
                  </a:prstGeom>
                  <a:ln w="31750">
                    <a:solidFill>
                      <a:schemeClr val="accent2"/>
                    </a:solidFill>
                    <a:headEnd type="none" w="med" len="med"/>
                    <a:tailEnd type="none" w="med" len="med"/>
                  </a:ln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/>
                  <a:lstStyle>
                    <a:defPPr>
                      <a:defRPr lang="zh-CN"/>
                    </a:defPPr>
                    <a:lvl1pPr marL="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3429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6858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0287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3716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17145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0574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24003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27432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800" noProof="1">
                      <a:ea typeface="黑体" panose="02010609060101010101" pitchFamily="49" charset="-122"/>
                    </a:endParaRPr>
                  </a:p>
                </p:txBody>
              </p:sp>
              <p:sp>
                <p:nvSpPr>
                  <p:cNvPr id="55" name="Line 9"/>
                  <p:cNvSpPr/>
                  <p:nvPr/>
                </p:nvSpPr>
                <p:spPr>
                  <a:xfrm>
                    <a:off x="-20" y="401"/>
                    <a:ext cx="452" cy="1709"/>
                  </a:xfrm>
                  <a:prstGeom prst="line">
                    <a:avLst/>
                  </a:prstGeom>
                  <a:ln w="31750">
                    <a:solidFill>
                      <a:srgbClr val="FF0000"/>
                    </a:solidFill>
                    <a:headEnd type="none" w="med" len="med"/>
                    <a:tailEnd type="none" w="med" len="med"/>
                  </a:ln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/>
                  <a:lstStyle>
                    <a:defPPr>
                      <a:defRPr lang="zh-CN"/>
                    </a:defPPr>
                    <a:lvl1pPr marL="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3429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6858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0287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3716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17145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0574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24003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2743200" algn="l" defTabSz="685800" rtl="0" eaLnBrk="1" latinLnBrk="0" hangingPunct="1">
                      <a:defRPr sz="1400" kern="120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800" noProof="1">
                      <a:ea typeface="黑体" panose="02010609060101010101" pitchFamily="49" charset="-122"/>
                    </a:endParaRPr>
                  </a:p>
                </p:txBody>
              </p:sp>
            </p:grpSp>
          </p:grpSp>
          <p:sp>
            <p:nvSpPr>
              <p:cNvPr id="36" name="Text Box 18"/>
              <p:cNvSpPr txBox="1">
                <a:spLocks noChangeArrowheads="1"/>
              </p:cNvSpPr>
              <p:nvPr/>
            </p:nvSpPr>
            <p:spPr bwMode="auto">
              <a:xfrm>
                <a:off x="6858588" y="2861172"/>
                <a:ext cx="310649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800" b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6</a:t>
                </a:r>
              </a:p>
            </p:txBody>
          </p:sp>
          <p:graphicFrame>
            <p:nvGraphicFramePr>
              <p:cNvPr id="37" name="Object 92"/>
              <p:cNvGraphicFramePr>
                <a:graphicFrameLocks noChangeAspect="1"/>
              </p:cNvGraphicFramePr>
              <p:nvPr/>
            </p:nvGraphicFramePr>
            <p:xfrm>
              <a:off x="6496437" y="3763631"/>
              <a:ext cx="417097" cy="451889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9" r:id="rId5" imgW="334645" imgH="399415" progId="Equation.3">
                      <p:embed/>
                    </p:oleObj>
                  </mc:Choice>
                  <mc:Fallback>
                    <p:oleObj r:id="rId5" imgW="334645" imgH="399415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6496437" y="3763631"/>
                            <a:ext cx="417097" cy="451889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cxnSp>
            <p:nvCxnSpPr>
              <p:cNvPr id="38" name="直接箭头连接符 2"/>
              <p:cNvCxnSpPr>
                <a:cxnSpLocks noChangeShapeType="1"/>
              </p:cNvCxnSpPr>
              <p:nvPr/>
            </p:nvCxnSpPr>
            <p:spPr bwMode="auto">
              <a:xfrm flipH="1">
                <a:off x="6335360" y="2487627"/>
                <a:ext cx="0" cy="1169377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9" name="直接箭头连接符 5"/>
              <p:cNvCxnSpPr>
                <a:cxnSpLocks noChangeShapeType="1"/>
              </p:cNvCxnSpPr>
              <p:nvPr/>
            </p:nvCxnSpPr>
            <p:spPr bwMode="auto">
              <a:xfrm>
                <a:off x="6509685" y="3763631"/>
                <a:ext cx="461444" cy="0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0" name="直接箭头连接符 10"/>
              <p:cNvCxnSpPr>
                <a:cxnSpLocks noChangeShapeType="1"/>
              </p:cNvCxnSpPr>
              <p:nvPr/>
            </p:nvCxnSpPr>
            <p:spPr bwMode="auto">
              <a:xfrm>
                <a:off x="6646460" y="2587223"/>
                <a:ext cx="394748" cy="938549"/>
              </a:xfrm>
              <a:prstGeom prst="straightConnector1">
                <a:avLst/>
              </a:prstGeom>
              <a:noFill/>
              <a:ln w="158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1" name="直接连接符 13"/>
              <p:cNvCxnSpPr>
                <a:cxnSpLocks noChangeShapeType="1"/>
              </p:cNvCxnSpPr>
              <p:nvPr/>
            </p:nvCxnSpPr>
            <p:spPr bwMode="auto">
              <a:xfrm flipH="1">
                <a:off x="6365897" y="2700880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2" name="直接连接符 14"/>
              <p:cNvCxnSpPr>
                <a:cxnSpLocks noChangeShapeType="1"/>
              </p:cNvCxnSpPr>
              <p:nvPr/>
            </p:nvCxnSpPr>
            <p:spPr bwMode="auto">
              <a:xfrm flipH="1">
                <a:off x="6365897" y="2807506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3" name="直接连接符 15"/>
              <p:cNvCxnSpPr>
                <a:cxnSpLocks noChangeShapeType="1"/>
              </p:cNvCxnSpPr>
              <p:nvPr/>
            </p:nvCxnSpPr>
            <p:spPr bwMode="auto">
              <a:xfrm flipH="1">
                <a:off x="6365897" y="2912961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4" name="直接连接符 16"/>
              <p:cNvCxnSpPr>
                <a:cxnSpLocks noChangeShapeType="1"/>
              </p:cNvCxnSpPr>
              <p:nvPr/>
            </p:nvCxnSpPr>
            <p:spPr bwMode="auto">
              <a:xfrm flipH="1">
                <a:off x="6365897" y="3126215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5" name="直接连接符 17"/>
              <p:cNvCxnSpPr>
                <a:cxnSpLocks noChangeShapeType="1"/>
              </p:cNvCxnSpPr>
              <p:nvPr/>
            </p:nvCxnSpPr>
            <p:spPr bwMode="auto">
              <a:xfrm flipH="1">
                <a:off x="6365897" y="3231669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6" name="直接连接符 18"/>
              <p:cNvCxnSpPr>
                <a:cxnSpLocks noChangeShapeType="1"/>
              </p:cNvCxnSpPr>
              <p:nvPr/>
            </p:nvCxnSpPr>
            <p:spPr bwMode="auto">
              <a:xfrm flipH="1">
                <a:off x="6365897" y="3338296"/>
                <a:ext cx="122147" cy="995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7" name="直接连接符 20"/>
              <p:cNvCxnSpPr>
                <a:cxnSpLocks noChangeShapeType="1"/>
              </p:cNvCxnSpPr>
              <p:nvPr/>
            </p:nvCxnSpPr>
            <p:spPr bwMode="auto">
              <a:xfrm flipH="1">
                <a:off x="6365897" y="3476560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8" name="直接连接符 21"/>
              <p:cNvCxnSpPr>
                <a:cxnSpLocks noChangeShapeType="1"/>
              </p:cNvCxnSpPr>
              <p:nvPr/>
            </p:nvCxnSpPr>
            <p:spPr bwMode="auto">
              <a:xfrm flipH="1">
                <a:off x="6365897" y="3550378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9" name="直接连接符 22"/>
              <p:cNvCxnSpPr>
                <a:cxnSpLocks noChangeShapeType="1"/>
              </p:cNvCxnSpPr>
              <p:nvPr/>
            </p:nvCxnSpPr>
            <p:spPr bwMode="auto">
              <a:xfrm flipH="1">
                <a:off x="6365897" y="2381000"/>
                <a:ext cx="122147" cy="9959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0" name="直接连接符 23"/>
              <p:cNvCxnSpPr>
                <a:cxnSpLocks noChangeShapeType="1"/>
              </p:cNvCxnSpPr>
              <p:nvPr/>
            </p:nvCxnSpPr>
            <p:spPr bwMode="auto">
              <a:xfrm flipH="1">
                <a:off x="6365897" y="2487627"/>
                <a:ext cx="122147" cy="995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1" name="直接连接符 24"/>
              <p:cNvCxnSpPr>
                <a:cxnSpLocks noChangeShapeType="1"/>
              </p:cNvCxnSpPr>
              <p:nvPr/>
            </p:nvCxnSpPr>
            <p:spPr bwMode="auto">
              <a:xfrm flipH="1">
                <a:off x="6365897" y="2594253"/>
                <a:ext cx="122147" cy="984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56" name="矩形 55"/>
            <p:cNvSpPr/>
            <p:nvPr/>
          </p:nvSpPr>
          <p:spPr>
            <a:xfrm>
              <a:off x="6352556" y="2259118"/>
              <a:ext cx="312906" cy="40011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prstClr val="black"/>
                  </a:solidFill>
                  <a:latin typeface="Times New Roman" panose="02020603050405020304" pitchFamily="18" charset="0"/>
                </a:rPr>
                <a:t>x</a:t>
              </a:r>
              <a:endParaRPr lang="zh-CN" altLang="en-US"/>
            </a:p>
          </p:txBody>
        </p:sp>
      </p:grpSp>
      <p:sp>
        <p:nvSpPr>
          <p:cNvPr id="58" name="TextBox 57"/>
          <p:cNvSpPr txBox="1"/>
          <p:nvPr/>
        </p:nvSpPr>
        <p:spPr>
          <a:xfrm>
            <a:off x="728280" y="2579486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即</a:t>
            </a:r>
            <a:r>
              <a:rPr lang="en-US" altLang="zh-CN" sz="2200" b="1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200" b="1" baseline="300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=32,</a:t>
            </a:r>
            <a:endParaRPr lang="zh-CN" altLang="en-US" sz="2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>
        <mc:Choice Requires="a14">
          <p:sp>
            <p:nvSpPr>
              <p:cNvPr id="59" name="TextBox 58"/>
              <p:cNvSpPr txBox="1"/>
              <p:nvPr/>
            </p:nvSpPr>
            <p:spPr>
              <a:xfrm>
                <a:off x="2023757" y="2547489"/>
                <a:ext cx="1296144" cy="462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2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𝟑𝟐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zh-CN" altLang="en-US" sz="2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59" name="TextBox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3757" y="2547489"/>
                <a:ext cx="1296144" cy="462884"/>
              </a:xfrm>
              <a:prstGeom prst="rect">
                <a:avLst/>
              </a:prstGeom>
              <a:blipFill rotWithShape="1">
                <a:blip r:embed="rId7"/>
                <a:stretch>
                  <a:fillRect l="-1" t="-109" r="9" b="10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0" grpId="0"/>
      <p:bldP spid="31" grpId="0"/>
      <p:bldP spid="32" grpId="0"/>
      <p:bldP spid="58" grpId="0"/>
      <p:bldP spid="5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80031" y="636611"/>
            <a:ext cx="1528549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合作探究</a:t>
            </a:r>
          </a:p>
        </p:txBody>
      </p:sp>
      <mc:AlternateContent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592096" y="851088"/>
                <a:ext cx="8202306" cy="13541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活动</a:t>
                </a:r>
                <a:r>
                  <a:rPr lang="en-US" altLang="zh-CN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r>
                  <a:rPr lang="zh-CN" altLang="en-US" sz="2200" b="1" smtClean="0">
                    <a:solidFill>
                      <a:srgbClr val="7030A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：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(1)</a:t>
                </a:r>
                <a:r>
                  <a:rPr lang="zh-CN" altLang="en-US" sz="22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通过估算，你能</a:t>
                </a:r>
                <a:r>
                  <a:rPr lang="zh-CN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比较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zh-CN" altLang="en-US" sz="22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m:rPr>
                                  <m:sty m:val="bi"/>
                                </m:rPr>
                                <a:rPr lang="zh-CN" altLang="en-US" sz="22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e>
                          </m:rad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zh-CN" altLang="en-US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ja-JP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和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ja-JP" altLang="en-US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</a:t>
                </a:r>
                <a:r>
                  <a:rPr lang="ja-JP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大小吗</a:t>
                </a:r>
                <a:r>
                  <a:rPr lang="en-US" altLang="ja-JP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?</a:t>
                </a:r>
                <a:r>
                  <a:rPr lang="ja-JP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你是怎样想的</a:t>
                </a:r>
                <a:r>
                  <a:rPr lang="en-US" altLang="ja-JP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?</a:t>
                </a:r>
                <a:r>
                  <a:rPr lang="ja-JP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与同伴</a:t>
                </a:r>
                <a:r>
                  <a:rPr lang="ja-JP" altLang="en-US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交流</a:t>
                </a:r>
                <a:r>
                  <a:rPr lang="en-US" altLang="zh-CN" sz="2200" b="1" smtClean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096" y="851088"/>
                <a:ext cx="8202306" cy="1354153"/>
              </a:xfrm>
              <a:prstGeom prst="rect">
                <a:avLst/>
              </a:prstGeom>
              <a:blipFill rotWithShape="1">
                <a:blip r:embed="rId2"/>
                <a:stretch>
                  <a:fillRect l="-3" t="-14" r="3" b="3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4" name="矩形 3"/>
              <p:cNvSpPr/>
              <p:nvPr/>
            </p:nvSpPr>
            <p:spPr>
              <a:xfrm>
                <a:off x="593678" y="2127529"/>
                <a:ext cx="7990763" cy="166064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(2)</a:t>
                </a:r>
                <a:r>
                  <a:rPr lang="zh-CN" altLang="en-US" sz="2200" b="1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小明是这样想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的：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zh-CN" altLang="en-US" sz="2200" b="1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zh-CN" altLang="en-US" sz="22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m:rPr>
                                  <m:sty m:val="bi"/>
                                </m:rPr>
                                <a:rPr lang="zh-CN" altLang="en-US" sz="2200" b="1" i="1">
                                  <a:latin typeface="Cambria Math"/>
                                </a:rPr>
                                <m:t>𝟓</m:t>
                              </m:r>
                            </m:e>
                          </m:rad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与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的分母相同，只要比较它们的分子就可以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了</a:t>
                </a:r>
                <a:r>
                  <a:rPr lang="en-US" altLang="zh-CN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因为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𝟓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＞</a:t>
                </a:r>
                <a:r>
                  <a:rPr lang="en-US" altLang="zh-CN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，所以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𝟓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-1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＞</a:t>
                </a:r>
                <a:r>
                  <a:rPr lang="en-US" altLang="zh-CN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en-US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，因此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zh-CN" altLang="en-US" sz="2200" b="1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zh-CN" altLang="en-US" sz="22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m:rPr>
                                  <m:sty m:val="bi"/>
                                </m:rPr>
                                <a:rPr lang="zh-CN" altLang="en-US" sz="2200" b="1" i="1">
                                  <a:latin typeface="Cambria Math"/>
                                </a:rPr>
                                <m:t>𝟓</m:t>
                              </m:r>
                            </m:e>
                          </m:rad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−</m:t>
                          </m:r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zh-CN" altLang="en-US" sz="22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 ＞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2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2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en-US" altLang="zh-CN" sz="2200" b="1" smtClean="0">
                    <a:solidFill>
                      <a:prstClr val="black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endParaRPr lang="zh-CN" altLang="en-US" sz="2200" b="1">
                  <a:solidFill>
                    <a:prstClr val="black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4" name="矩形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678" y="2127529"/>
                <a:ext cx="7990763" cy="1660647"/>
              </a:xfrm>
              <a:prstGeom prst="rect">
                <a:avLst/>
              </a:prstGeom>
              <a:blipFill rotWithShape="1">
                <a:blip r:embed="rId3"/>
                <a:stretch>
                  <a:fillRect l="-7" t="-17" r="6" b="2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矩形 4"/>
          <p:cNvSpPr/>
          <p:nvPr/>
        </p:nvSpPr>
        <p:spPr>
          <a:xfrm>
            <a:off x="599748" y="3987815"/>
            <a:ext cx="358944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你认为小明的想法正确吗？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317189" y="4022073"/>
            <a:ext cx="75212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正确</a:t>
            </a:r>
            <a:endParaRPr lang="zh-CN" altLang="en-US" sz="2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矩形 1"/>
              <p:cNvSpPr/>
              <p:nvPr/>
            </p:nvSpPr>
            <p:spPr>
              <a:xfrm>
                <a:off x="927300" y="657703"/>
                <a:ext cx="4675112" cy="6887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200" b="1" smtClean="0">
                    <a:latin typeface="宋体" panose="02010600030101010101" pitchFamily="2" charset="-122"/>
                    <a:ea typeface="宋体" panose="02010600030101010101" pitchFamily="2" charset="-122"/>
                  </a:rPr>
                  <a:t>巩固练习：</a:t>
                </a:r>
                <a:r>
                  <a:rPr lang="zh-CN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比较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en-US" altLang="zh-CN" sz="22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m:rPr>
                                  <m:sty m:val="b"/>
                                </m:rPr>
                                <a:rPr lang="en-US" altLang="zh-CN" sz="2200" b="1" i="0" smtClean="0">
                                  <a:latin typeface="Cambria Math"/>
                                  <a:ea typeface="宋体" pitchFamily="2" charset="-122"/>
                                  <a:cs typeface="Times New Roman" panose="02020603050405020304" pitchFamily="18" charset="0"/>
                                </a:rPr>
                                <m:t>𝟑</m:t>
                              </m:r>
                            </m:e>
                          </m:rad>
                          <m:r>
                            <m:rPr>
                              <m:sty m:val="b"/>
                            </m:rPr>
                            <a:rPr lang="en-US" altLang="zh-CN" sz="2200" b="1">
                              <a:latin typeface="Cambria Math"/>
                              <a:ea typeface="宋体" pitchFamily="2" charset="-122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m:rPr>
                              <m:sty m:val="b"/>
                            </m:rPr>
                            <a:rPr lang="en-US" altLang="zh-CN" sz="2200" b="1">
                              <a:latin typeface="Cambria Math"/>
                              <a:ea typeface="宋体" pitchFamily="2" charset="-122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200" b="1">
                              <a:latin typeface="Cambria Math"/>
                              <a:ea typeface="宋体" pitchFamily="2" charset="-122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与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200" b="1">
                              <a:latin typeface="Cambria Math"/>
                              <a:ea typeface="宋体" pitchFamily="2" charset="-122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200" b="1">
                              <a:latin typeface="Cambria Math"/>
                              <a:ea typeface="宋体" pitchFamily="2" charset="-122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的大小</a:t>
                </a:r>
                <a:r>
                  <a:rPr lang="en-US" altLang="zh-CN" sz="2200" b="1" smtClea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endParaRPr lang="zh-CN" altLang="en-US" sz="22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2" name="矩形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300" y="657703"/>
                <a:ext cx="4675112" cy="688715"/>
              </a:xfrm>
              <a:prstGeom prst="rect">
                <a:avLst/>
              </a:prstGeom>
              <a:blipFill rotWithShape="1">
                <a:blip r:embed="rId2"/>
                <a:stretch>
                  <a:fillRect l="-4" t="-69" r="9" b="3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4" name="Rectangle 7"/>
              <p:cNvSpPr>
                <a:spLocks noChangeArrowheads="1"/>
              </p:cNvSpPr>
              <p:nvPr/>
            </p:nvSpPr>
            <p:spPr bwMode="auto">
              <a:xfrm>
                <a:off x="1358802" y="1691109"/>
                <a:ext cx="4182195" cy="261892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解：因为（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"/>
                            </m:rPr>
                            <a:rPr lang="en-US" altLang="zh-CN" sz="22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  <a:cs typeface="Times New Roman" panose="02020603050405020304" pitchFamily="18" charset="0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）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=3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baseline="30000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=4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"/>
                            </m:rPr>
                            <a:rPr lang="en-US" altLang="zh-CN" sz="22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  <a:cs typeface="Times New Roman" panose="02020603050405020304" pitchFamily="18" charset="0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zh-CN" altLang="en-US" sz="2200" b="1" i="1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b"/>
                            </m:rPr>
                            <a:rPr lang="en-US" altLang="zh-CN" sz="22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楷体" panose="02010609060101010101" pitchFamily="49" charset="-122"/>
                              <a:cs typeface="Times New Roman" panose="02020603050405020304" pitchFamily="18" charset="0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-1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:r>
                  <a:rPr lang="en-US" altLang="zh-CN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，</a:t>
                </a:r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所以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en-US" altLang="zh-CN" sz="22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m:rPr>
                                  <m:sty m:val="b"/>
                                </m:rPr>
                                <a:rPr lang="en-US" altLang="zh-CN" sz="22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anose="02020603050405020304" pitchFamily="18" charset="0"/>
                                </a:rPr>
                                <m:t>𝟑</m:t>
                              </m:r>
                            </m:e>
                          </m:rad>
                          <m:r>
                            <m:rPr>
                              <m:sty m:val="b"/>
                            </m:rPr>
                            <a:rPr lang="en-US" altLang="zh-CN" sz="2200" b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m:rPr>
                              <m:sty m:val="b"/>
                            </m:rPr>
                            <a:rPr lang="en-US" altLang="zh-CN" sz="2200" b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200" b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zh-CN" altLang="en-US" sz="22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</a:rPr>
                  <a:t>＜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200" b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200" b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  <m:r>
                        <m:rPr>
                          <m:sty m:val="b"/>
                        </m:rPr>
                        <a:rPr lang="en-US" altLang="zh-CN" sz="2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en-US" altLang="zh-CN" sz="2200" b="1" smtClean="0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4" name="Rectangle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358802" y="1691109"/>
                <a:ext cx="4182195" cy="2618922"/>
              </a:xfrm>
              <a:prstGeom prst="rect">
                <a:avLst/>
              </a:prstGeom>
              <a:blipFill rotWithShape="1">
                <a:blip r:embed="rId3"/>
                <a:stretch>
                  <a:fillRect l="-13" t="-925" r="15" b="11"/>
                </a:stretch>
              </a:blipFill>
              <a:ln w="9525">
                <a:noFill/>
                <a:miter lim="800000"/>
              </a:ln>
              <a:effectLst/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52532" y="2080843"/>
            <a:ext cx="2529536" cy="236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https://d.book118.com/445333012330011114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黑体</vt:lpstr>
      <vt:lpstr>Wingdings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2024-09-22T04:53:36.443</cp:lastPrinted>
  <dcterms:created xsi:type="dcterms:W3CDTF">2024-09-21T20:53:36Z</dcterms:created>
  <dcterms:modified xsi:type="dcterms:W3CDTF">2024-09-21T20:53:38Z</dcterms:modified>
</cp:coreProperties>
</file>