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6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6F4AF-1E2E-41D2-9BCA-93FF496AC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3D17F-D29F-4673-9BA6-38071855E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7B4D9-CEF5-4C3F-9E25-33164DBC6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EE4F5-43DC-4731-B30E-BA85CE30E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0B70BB-FC37-40F1-A7BB-E232B4E66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01805F-907A-424C-AE92-42F131C2D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C5B3ED-6B58-4AFB-9175-7CA5AE076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AE90D-C69A-4624-8758-A52372273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22EFA-379E-4754-95A5-684C4E01F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6A362-B194-4C1D-AA1B-27A65FD54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9C493-0E08-4BBC-AB30-CAA89523B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890"/>
            <a:ext cx="12192000" cy="68402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2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3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8890"/>
            <a:ext cx="12192000" cy="6840220"/>
          </a:xfrm>
          <a:prstGeom prst="rect">
            <a:avLst/>
          </a:prstGeom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02110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600960" y="2407920"/>
            <a:ext cx="7807325" cy="12604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>
                <a:ln w="9525" cap="flat" cmpd="sng">
                  <a:noFill/>
                  <a:prstDash val="solid"/>
                  <a:headEnd type="none" w="med" len="med"/>
                  <a:tailEnd type="none" w="med" len="med"/>
                </a:ln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2024</a:t>
            </a:r>
            <a:r>
              <a:rPr lang="zh-CN" altLang="en-US" sz="3200" b="1">
                <a:ln w="9525" cap="flat" cmpd="sng">
                  <a:noFill/>
                  <a:prstDash val="solid"/>
                  <a:headEnd type="none" w="med" len="med"/>
                  <a:tailEnd type="none" w="med" len="med"/>
                </a:ln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年高考备考：新高考第一轮总复习</a:t>
            </a:r>
            <a:endParaRPr lang="zh-CN" altLang="en-US" sz="4400" b="1">
              <a:ln w="9525" cap="flat" cmpd="sng">
                <a:noFill/>
                <a:prstDash val="solid"/>
                <a:headEnd type="none" w="med" len="med"/>
                <a:tailEnd type="none" w="med" len="med"/>
              </a:ln>
              <a:solidFill>
                <a:srgbClr val="FF0000"/>
              </a:solidFill>
              <a:latin typeface="楷体_GB2312" charset="0"/>
              <a:ea typeface="楷体_GB2312" charset="0"/>
            </a:endParaRPr>
          </a:p>
          <a:p>
            <a:pPr algn="ctr"/>
            <a:r>
              <a:rPr lang="zh-CN" altLang="en-US" sz="4400" b="1">
                <a:ln w="9525" cap="flat" cmpd="sng">
                  <a:noFill/>
                  <a:prstDash val="solid"/>
                  <a:headEnd type="none" w="med" len="med"/>
                  <a:tailEnd type="none" w="med" len="med"/>
                </a:ln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语 法 基 础 知 识 ： 词 类（下）</a:t>
            </a:r>
            <a:endParaRPr lang="zh-CN" altLang="en-US" sz="4400" b="1">
              <a:ln w="9525" cap="flat" cmpd="sng">
                <a:noFill/>
                <a:prstDash val="solid"/>
                <a:headEnd type="none" w="med" len="med"/>
                <a:tailEnd type="none" w="med" len="med"/>
              </a:ln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 Box 14"/>
          <p:cNvSpPr txBox="1"/>
          <p:nvPr/>
        </p:nvSpPr>
        <p:spPr>
          <a:xfrm>
            <a:off x="3657600" y="2514600"/>
            <a:ext cx="309880" cy="706755"/>
          </a:xfrm>
          <a:prstGeom prst="rect">
            <a:avLst/>
          </a:prstGeom>
          <a:noFill/>
          <a:ln w="12700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 typeface="Arial" pitchFamily="34" charset="0"/>
              <a:buNone/>
            </a:pPr>
            <a:endParaRPr lang="zh-CN" altLang="zh-CN" sz="40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292" name="Text Box 20"/>
          <p:cNvSpPr txBox="1"/>
          <p:nvPr/>
        </p:nvSpPr>
        <p:spPr>
          <a:xfrm>
            <a:off x="227330" y="1993265"/>
            <a:ext cx="11737975" cy="1973580"/>
          </a:xfrm>
          <a:prstGeom prst="rect">
            <a:avLst/>
          </a:prstGeom>
          <a:noFill/>
          <a:ln w="12700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 typeface="Arial" pitchFamily="34" charset="0"/>
              <a:buNone/>
            </a:pP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（二）虚词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91440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不表示实在意义而表示语法意义的词。包括副词、介词、连词、助词、叹词、拟声词等。</a:t>
            </a:r>
            <a:endParaRPr lang="en-US" altLang="zh-CN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02479B6-CCDB-46EC-914C-91CE617BE146}" type="slidenum">
              <a:rPr kumimoji="1" lang="en-US" altLang="zh-CN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pull dir="rd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Text Box 4"/>
          <p:cNvSpPr txBox="1"/>
          <p:nvPr/>
        </p:nvSpPr>
        <p:spPr>
          <a:xfrm>
            <a:off x="343535" y="538480"/>
            <a:ext cx="11606530" cy="60172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ctr">
              <a:lnSpc>
                <a:spcPct val="120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副词，</a:t>
            </a: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用来修饰、限制动词、形容词或其他副词的词。</a:t>
            </a:r>
            <a:endParaRPr lang="zh-CN" altLang="en-US" sz="28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fontAlgn="ctr">
              <a:lnSpc>
                <a:spcPct val="110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表程度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：很、十分、非常、格外、更加、过于、顶、最、极端、比较、越发、稍微    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fontAlgn="ctr">
              <a:lnSpc>
                <a:spcPct val="110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表情状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：亲自、互相、大力、赶紧、陆续、大肆、赶快、尽情、连忙、悄悄、依稀、特意、特地、仿佛、极力、尽量、相继、私下、暗中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fontAlgn="ctr">
              <a:lnSpc>
                <a:spcPct val="110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表频率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：再、又、也、还、一再、再三、再次、屡次、重新   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fontAlgn="ctr">
              <a:lnSpc>
                <a:spcPct val="110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表时间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立即、立刻、马上、已经、才、就、正、在、正在、刚、刚刚、刚才、已经、曾经、经常、常常、依旧、依然、渐渐、永远、一直、老是、始终、终于、偶尔、忽然、起初、随即、随时、一向、历来、从来、原来  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fontAlgn="ctr">
              <a:lnSpc>
                <a:spcPct val="110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表范围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：只、都、全、共、一共、总共、光、统统、仅、一齐、一概、全都、单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fontAlgn="ctr">
              <a:lnSpc>
                <a:spcPct val="110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表否定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：不、没、没有、别、未、莫、勿、甭、未必、不用、不必、休  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fontAlgn="ctr">
              <a:lnSpc>
                <a:spcPct val="110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表语气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：难道、也许、大概、莫非、必、准、必定、必然、的确、当然、其实、却、公然、居然、竟然、索性、偏偏、偏、简直、几乎、幸亏、幸而、 反倒、反正、横竖、究竟、到底、毕竟、决、绝、何尝、明明、只好、未免、可、 断然</a:t>
            </a:r>
            <a:endParaRPr lang="zh-CN" altLang="en-US" sz="32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04B8B26-F161-456F-AAA4-6C5D3E374D31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8BFA014-D36D-4D77-A905-71A1BFE82951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94091F7-2AE8-4916-9809-CF86735E6F53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4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24" name="矩形 4"/>
          <p:cNvSpPr/>
          <p:nvPr/>
        </p:nvSpPr>
        <p:spPr>
          <a:xfrm>
            <a:off x="393065" y="430530"/>
            <a:ext cx="11562715" cy="54063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副词的语法特征：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(1)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能修饰动词或形容词，一般不修饰名词。如我们可以说“很珍惜、很珍贵”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,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不能说“很珍珠”，因为“珍惜”是动词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,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“珍贵”是形容词，“珍珠”是名词。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(2)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副词一般不能单说，即单独成句。只有“不、没有、也许、有点儿、当然、马上、何必、刚好、刚刚、的确”等在省略句中可以单独成句。如：“喝水不？”“不！”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(3)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部分副词兼有关联作用，充当关联词语。如：就、又、也等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“打得赢就打”“越说越快”“又说又笑”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FE828A-AE54-4097-AA4B-8F7184AA00CA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65AE95C-4ABD-4A82-A328-3F5445671141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1748" name="矩形 4"/>
          <p:cNvSpPr/>
          <p:nvPr/>
        </p:nvSpPr>
        <p:spPr>
          <a:xfrm>
            <a:off x="643255" y="785495"/>
            <a:ext cx="10904855" cy="48310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注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：副词“白、怪、老、净”与形容词“白、怪、老、净”的区别 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rgbClr val="CC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“白、怪、老、净”同名词组合是形容词，同动词和形容词组合是副词。</a:t>
            </a:r>
            <a:endParaRPr lang="zh-CN" altLang="en-US" sz="3600" b="1">
              <a:solidFill>
                <a:srgbClr val="CC00C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buFont typeface="Arial" pitchFamily="34" charset="0"/>
              <a:buNone/>
            </a:pPr>
            <a:r>
              <a:rPr lang="zh-CN" altLang="en-US" sz="3600">
                <a:solidFill>
                  <a:srgbClr val="CC00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en-US" sz="3600">
              <a:solidFill>
                <a:srgbClr val="CC00CC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defTabSz="914400" eaLnBrk="0" hangingPunct="0">
              <a:buFont typeface="Arial" pitchFamily="34" charset="0"/>
              <a:buNone/>
            </a:pP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　　白布　　　　　　白跑一趟 </a:t>
            </a:r>
            <a:b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</a:b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　　　怪事　　　　　　怪好看 </a:t>
            </a:r>
            <a:b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</a:b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      净水　　　　    身上净是土 </a:t>
            </a:r>
            <a:b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</a:b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　　　老人　　　　　　老说不完 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左大括号 4"/>
          <p:cNvSpPr/>
          <p:nvPr/>
        </p:nvSpPr>
        <p:spPr>
          <a:xfrm>
            <a:off x="2386965" y="3595370"/>
            <a:ext cx="215900" cy="1944688"/>
          </a:xfrm>
          <a:prstGeom prst="leftBrac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左大括号 6"/>
          <p:cNvSpPr/>
          <p:nvPr/>
        </p:nvSpPr>
        <p:spPr>
          <a:xfrm>
            <a:off x="5987733" y="3595053"/>
            <a:ext cx="215900" cy="1943100"/>
          </a:xfrm>
          <a:prstGeom prst="leftBrac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751" name="矩形 5"/>
          <p:cNvSpPr/>
          <p:nvPr/>
        </p:nvSpPr>
        <p:spPr>
          <a:xfrm>
            <a:off x="673100" y="4129405"/>
            <a:ext cx="15544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buFont typeface="Arial" pitchFamily="34" charset="0"/>
              <a:buNone/>
            </a:pP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</a:rPr>
              <a:t>形容词</a:t>
            </a:r>
            <a:endParaRPr lang="zh-CN" altLang="en-US" sz="36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1752" name="矩形 7"/>
          <p:cNvSpPr/>
          <p:nvPr/>
        </p:nvSpPr>
        <p:spPr>
          <a:xfrm>
            <a:off x="4694555" y="4130675"/>
            <a:ext cx="10972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buFont typeface="Arial" pitchFamily="34" charset="0"/>
              <a:buNone/>
            </a:pP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</a:rPr>
              <a:t>副词</a:t>
            </a:r>
            <a:endParaRPr lang="zh-CN" altLang="en-US" sz="36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FE828A-AE54-4097-AA4B-8F7184AA00CA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65AE95C-4ABD-4A82-A328-3F5445671141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6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1748" name="矩形 4"/>
          <p:cNvSpPr/>
          <p:nvPr/>
        </p:nvSpPr>
        <p:spPr>
          <a:xfrm>
            <a:off x="282575" y="388620"/>
            <a:ext cx="11568430" cy="641731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注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：有的副词存在多种语义，使用时要加以区分。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Ａ、与不同的词语组合时语义不同。  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都：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大家都同意。（表范围）      一个人都不见了。（“都”轻读，表语气）    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都二十五了，还象个小孩子。（表时间）    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又：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他今天又来了。（表频率）     山又高，路又滑。（表关联）      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心里有千言万语，嘴里又说不出。（表语气） 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Ｂ、在句首和在句中语义不一样。  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就我去看电影。（表范围）     我就去看电影。（表时间）    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偏偏小李休息。（客观原因）  小李偏偏休息。（主观原因）    仅仅他有康熙字典。（“别人没有”，指人的范围）    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他仅仅有康熙字典。（“别的没有”，指物的范围）     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幸好你来了（不然我们会迷路的）。（受益的是“你”以外的人）     你幸好来了（不然你会错过这次机会的）。（受益的是“你”） </a:t>
            </a:r>
            <a:r>
              <a:rPr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endParaRPr lang="zh-CN" altLang="en-US" sz="32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buFont typeface="Arial" pitchFamily="34" charset="0"/>
              <a:buNone/>
            </a:pPr>
            <a:endParaRPr lang="zh-CN" altLang="en-US" sz="32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452100" y="11315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FE828A-AE54-4097-AA4B-8F7184AA00CA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65AE95C-4ABD-4A82-A328-3F5445671141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7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1748" name="矩形 4"/>
          <p:cNvSpPr/>
          <p:nvPr/>
        </p:nvSpPr>
        <p:spPr>
          <a:xfrm>
            <a:off x="311785" y="1483995"/>
            <a:ext cx="11568430" cy="31191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注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：有的形容词也可以作状语，它与副词的区别在于： 副词只作状语，而形容词除了作状语之外，还可以作定语和谓语。 如：    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特别——格外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特别鲜艳格外鲜艳（状语）     特别快车（定语）    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这事情很特别（谓语）      可以看出“特别”是形容词，“格外”是副词。    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偶然——偶尔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偶然碰到偶尔碰到（状语）     偶然事件（定语）     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事情的发生也很偶然（谓语）     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可以看出“偶然”是形容词，“偶尔”是副词。 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endParaRPr lang="zh-CN" altLang="en-US" sz="32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1F16CA7-18F7-4A04-BB97-7ADDB44127C2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11BAC8F-ED87-43C8-B663-D0F3127F122D}" type="slidenum">
              <a:rPr kumimoji="1" lang="en-US" altLang="zh-CN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8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2772" name="Text Box 2"/>
          <p:cNvSpPr txBox="1"/>
          <p:nvPr/>
        </p:nvSpPr>
        <p:spPr>
          <a:xfrm>
            <a:off x="509905" y="1877060"/>
            <a:ext cx="11318240" cy="20840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  <a:buFont typeface="Arial" pitchFamily="34" charset="0"/>
              <a:buNone/>
            </a:pPr>
            <a:r>
              <a:rPr lang="en-US" altLang="zh-CN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介词</a:t>
            </a:r>
            <a:r>
              <a:rPr lang="en-US" altLang="zh-CN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:</a:t>
            </a:r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起转介作用的词，一般用在名词、代词或名词性短语的前边，合起来组成介词结构</a:t>
            </a:r>
            <a:r>
              <a:rPr lang="en-US" altLang="zh-CN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(</a:t>
            </a:r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介宾短语</a:t>
            </a:r>
            <a:r>
              <a:rPr lang="en-US" altLang="zh-CN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)</a:t>
            </a:r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，以表示</a:t>
            </a:r>
            <a:r>
              <a:rPr lang="zh-CN" altLang="en-US" sz="3600" b="1">
                <a:solidFill>
                  <a:srgbClr val="CC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处所、时间、状态、方式、原因、目的、比较对象</a:t>
            </a:r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等。</a:t>
            </a:r>
            <a:endParaRPr lang="zh-CN" altLang="en-US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7F3CF0C-53B0-4A35-8F58-C61791BF44EA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440B03F-C887-4549-A78C-274F00732345}" type="slidenum">
              <a:rPr kumimoji="1" lang="en-US" altLang="zh-CN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9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3796" name="矩形 4"/>
          <p:cNvSpPr/>
          <p:nvPr/>
        </p:nvSpPr>
        <p:spPr>
          <a:xfrm>
            <a:off x="484505" y="941705"/>
            <a:ext cx="11223625" cy="53035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表时间方所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：从、自、自从、于、打、到、往、在、当、朝、向、顺着、沿着、 随着     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表方式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：按、 照、按照、 依、 依照、 本着、 经过、 通过、 根据、 以、 凭     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表目的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：为、 为了、为着    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表原因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：因、 由于、因为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表对象、范围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：对、对于、把、 向、 跟、 与 、 同、 给、 关于      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表排除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：除、除了、除去、 除非    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表被动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：被、 叫 、 让、给    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表比较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：比、 和、同     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注：上述介词中的“着、了、过”是语素，不是动态助词。</a:t>
            </a:r>
            <a:endParaRPr lang="zh-CN" altLang="en-US" sz="2800" b="1">
              <a:solidFill>
                <a:srgbClr val="3615D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8BFA014-D36D-4D77-A905-71A1BFE82951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94091F7-2AE8-4916-9809-CF86735E6F53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10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24" name="矩形 4"/>
          <p:cNvSpPr/>
          <p:nvPr/>
        </p:nvSpPr>
        <p:spPr>
          <a:xfrm>
            <a:off x="384175" y="354965"/>
            <a:ext cx="11562715" cy="636651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介词的语法特征：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（１）表示时间、处所、方式、对象等语法意义。</a:t>
            </a:r>
            <a:r>
              <a:rPr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如：    </a:t>
            </a:r>
            <a:endParaRPr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从明天（开始）（表示时间）在家（自修）（表示处所）    </a:t>
            </a:r>
            <a:endParaRPr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按原则（办事）（表示方式）把作业（做完）（表示对象）    </a:t>
            </a:r>
            <a:endParaRPr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（２）介宾结构主要充当状语，修饰动词或形容词。</a:t>
            </a:r>
            <a:r>
              <a:rPr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如“从车上下来”“比他高”。有的介宾结构可以作定语，但要加“的”，如“对历史人物的评价”“在桌子上的书”。少数介宾结构可以充当补语，如“工作到深夜”“睡在床上”。介宾结构不能做谓语。     </a:t>
            </a:r>
            <a:endParaRPr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（３）“在、向、于、到、给、自”等可以直接附着在动词或其他词语后边，构成一个整体，相当于一个动词。</a:t>
            </a:r>
            <a:r>
              <a:rPr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如“落在我身上”“奔向二十一世纪”“取决于你的考试成绩”“勇于实践”“走到了目的地”“献给人民”“来自纽约”。</a:t>
            </a:r>
            <a:endParaRPr sz="28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FE828A-AE54-4097-AA4B-8F7184AA00CA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65AE95C-4ABD-4A82-A328-3F5445671141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11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1748" name="矩形 4"/>
          <p:cNvSpPr/>
          <p:nvPr/>
        </p:nvSpPr>
        <p:spPr>
          <a:xfrm>
            <a:off x="282575" y="388620"/>
            <a:ext cx="11568430" cy="57759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注：</a:t>
            </a:r>
            <a:r>
              <a:rPr lang="zh-CN" altLang="en-US" sz="2800" b="1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介词与动词的区别   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现代汉语的介词大多数是从古代汉语演变而来的，有些词还兼有介词和动词两种功能。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如“在、为、比、到、给、朝、经过、通过”等。 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他为谁？为大家。（动词）     我们为人民服务。（介词）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学校的大门朝南。（动词）     学校的大门朝南开着。（介词）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今天我们比技巧。（动词）     你比他强。（介词）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计划通过了。（动词）         通过学习，我们提高了认识。（介词）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2800" b="1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二者的区别在于： 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（１）动词能肯定否定相叠表示疑问，介词不能。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他在不在宿舍？（动词）    他在黑板上写了几个字。（“在”为介词，不能改为“在不在”）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FE828A-AE54-4097-AA4B-8F7184AA00CA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65AE95C-4ABD-4A82-A328-3F5445671141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12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1748" name="矩形 4"/>
          <p:cNvSpPr/>
          <p:nvPr/>
        </p:nvSpPr>
        <p:spPr>
          <a:xfrm>
            <a:off x="282575" y="388620"/>
            <a:ext cx="11568430" cy="60718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（２）“Ｘ＋宾”的前后是否有别的动词，若有别的动词，“Ｘ”是介词；若没有别的动词，“Ｘ”是动词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 如：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火车到站了。（动词）     火车到十一点钟才进站。（介词）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他在宿舍。（动词）    他在宿舍住。（介词）    他住在宿舍。（介词） 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（３）大部分动词能带动态助词“了”，介词不能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他和我谈过这件事。（以“他”为主）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汽车经过了八一桥。（动词） 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经过认真的考虑，他决定到新疆去。（介词）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他给了我一本书。（动词）    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他给我买了一本书。（介词）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buFont typeface="Arial" pitchFamily="34" charset="0"/>
              <a:buNone/>
            </a:pP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5" name="Rectangle 1"/>
          <p:cNvSpPr/>
          <p:nvPr/>
        </p:nvSpPr>
        <p:spPr>
          <a:xfrm>
            <a:off x="421640" y="2710180"/>
            <a:ext cx="11405870" cy="353822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表并列：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和、跟、与、同、及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表承接：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至于、说到、此外、如、比方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表转折：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却、只是、不料、岂知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表因果：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因为、由于、因此、以致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表选择：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或、抑、非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……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即、不是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……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就是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表假设：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如果、假如、假使、倘若、要是</a:t>
            </a:r>
            <a:endParaRPr lang="zh-CN" altLang="en-US" sz="32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表让步：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虽然、固然、尽管、纵然、即使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25F9ECC-3D92-4EA3-B09A-BDEA98D94C5C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DD5F7B4-B4FD-4C8B-B6A9-0D9C9CC3BED9}" type="slidenum">
              <a:rPr kumimoji="1" lang="en-US" altLang="zh-CN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13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9941" name="矩形 4"/>
          <p:cNvSpPr/>
          <p:nvPr/>
        </p:nvSpPr>
        <p:spPr>
          <a:xfrm>
            <a:off x="421640" y="573405"/>
            <a:ext cx="1140587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Clr>
                <a:schemeClr val="tx2"/>
              </a:buClr>
              <a:buSzPct val="70000"/>
              <a:buFont typeface="Arial" pitchFamily="34" charset="0"/>
              <a:buNone/>
            </a:pPr>
            <a:r>
              <a:rPr lang="en-US" altLang="zh-CN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连词</a:t>
            </a:r>
            <a:r>
              <a:rPr lang="en-US" altLang="zh-CN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,</a:t>
            </a:r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连词是用来连接词与词、短语与短语或句子与句子、表示某种逻辑关系的虚词。</a:t>
            </a:r>
            <a:endParaRPr lang="zh-CN" altLang="en-US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defTabSz="914400">
              <a:buClr>
                <a:schemeClr val="tx2"/>
              </a:buClr>
              <a:buSzPct val="70000"/>
              <a:buFont typeface="Wingdings" panose="05000000000000000000" pitchFamily="2" charset="2"/>
              <a:buNone/>
            </a:pPr>
            <a:r>
              <a:rPr lang="zh-CN" altLang="en-US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连词只能起连接作用，不能起修饰和补充作用。</a:t>
            </a:r>
            <a:endParaRPr lang="zh-CN" altLang="en-US" sz="36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>
                                            <p:txEl>
                                              <p:charRg st="0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85">
                                            <p:txEl>
                                              <p:charRg st="0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85">
                                            <p:txEl>
                                              <p:charRg st="0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>
                                            <p:txEl>
                                              <p:charRg st="1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985">
                                            <p:txEl>
                                              <p:charRg st="1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985">
                                            <p:txEl>
                                              <p:charRg st="1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41985">
                                            <p:txEl>
                                              <p:charRg st="17" end="3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985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985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2" dur="1000"/>
                                        <p:tgtEl>
                                          <p:spTgt spid="41985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>
                                            <p:txEl>
                                              <p:char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985">
                                            <p:txEl>
                                              <p:char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985">
                                            <p:txEl>
                                              <p:char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41985">
                                            <p:txEl>
                                              <p:char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>
                                            <p:txEl>
                                              <p:char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985">
                                            <p:txEl>
                                              <p:char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985">
                                            <p:txEl>
                                              <p:char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41985">
                                            <p:txEl>
                                              <p:char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>
                                            <p:txEl>
                                              <p:char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985">
                                            <p:txEl>
                                              <p:char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985">
                                            <p:txEl>
                                              <p:char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3" dur="1000"/>
                                        <p:tgtEl>
                                          <p:spTgt spid="41985">
                                            <p:txEl>
                                              <p:char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>
                                            <p:txEl>
                                              <p:charRg st="117" end="1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" fill="hold"/>
                                        <p:tgtEl>
                                          <p:spTgt spid="41985">
                                            <p:txEl>
                                              <p:charRg st="117" end="138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https://d.book118.com/446002110054010035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楷体_GB2312</vt:lpstr>
      <vt:lpstr>Times New Roman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2024-09-05T01:11:14.620</cp:lastPrinted>
  <dcterms:created xsi:type="dcterms:W3CDTF">2024-09-04T17:11:14Z</dcterms:created>
  <dcterms:modified xsi:type="dcterms:W3CDTF">2024-09-04T17:11:16Z</dcterms:modified>
</cp:coreProperties>
</file>